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538" r:id="rId2"/>
    <p:sldId id="569" r:id="rId3"/>
    <p:sldId id="578" r:id="rId4"/>
    <p:sldId id="571" r:id="rId5"/>
    <p:sldId id="575" r:id="rId6"/>
    <p:sldId id="576" r:id="rId7"/>
    <p:sldId id="572" r:id="rId8"/>
    <p:sldId id="545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33CC"/>
    <a:srgbClr val="FF0066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5DDF-39D3-4E85-946B-AC59C23A0961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AACF-9EE3-4BB7-9DCA-110C370C7B5F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3EF0-AE76-4966-9D80-16D2E221D06F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D3E-78B5-4549-BA22-E848CF5F2F18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69-2159-4C70-8634-20F5099D7A54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B950-DD21-4D51-B3CD-5A28CADC98C9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F34C-7281-42E7-B6AC-FEB9D394AAA4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1107-4605-4DE8-BB77-6EEE1B1FE373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D58-83AD-4F6E-950A-23A1A37B2CE8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D4EB-D70A-4BCB-A2FA-346FB8170600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q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nqs-data.soe.ucsc.edu/public/lbc/TerroristRel.tg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5334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UE19CS345 – Network Analysis  and Mining</a:t>
            </a:r>
          </a:p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Course Project </a:t>
            </a: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762000" y="2057401"/>
            <a:ext cx="10820400" cy="348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:Binary Node Classification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Aryan Raj Chhetri	B		PES1UG19CS093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Kshitiz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Kumar		D		PES1UG19CS235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33CC"/>
                </a:solidFill>
                <a:latin typeface="Trebuchet MS"/>
                <a:sym typeface="Trebuchet MS"/>
              </a:rPr>
              <a:t>Sathvik</a:t>
            </a:r>
            <a:r>
              <a:rPr lang="en-US" sz="2000" dirty="0">
                <a:solidFill>
                  <a:srgbClr val="0033CC"/>
                </a:solidFill>
                <a:latin typeface="Trebuchet MS"/>
                <a:sym typeface="Trebuchet MS"/>
              </a:rPr>
              <a:t> K		G		PES1UG19CS435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Trebuchet MS"/>
                <a:sym typeface="Trebuchet MS"/>
              </a:rPr>
              <a:t>Shreyas M R 		H		PES1UG19CS467</a:t>
            </a:r>
            <a:endParaRPr lang="en-US"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E10-AE1E-419F-91D7-5E56DF11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19CS345 Course Project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D95E7-8B98-44F6-8C2D-B47133AB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5000"/>
            <a:ext cx="9753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/>
              </a:rPr>
              <a:t>PROBLEM STATEMENT :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/>
              </a:rPr>
              <a:t>Finding different types of centrality in our network for community detection and performing binary node classification 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LAB EVALUATIONS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</a:t>
            </a: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) Loading all the dataset files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	ii) Performing network visualisation using different centrality measures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	iii) Getting Graph and node stats 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	iv) Calculating sorted page rank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	v) Use community Louvain to detect different communities in our graph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	vi) Performing Binary node classification (Mapping node </a:t>
            </a:r>
            <a:r>
              <a:rPr lang="en-IN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urls</a:t>
            </a: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and links to int 	    ids) using GCN by passing </a:t>
            </a:r>
            <a:r>
              <a:rPr lang="en-IN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dgl</a:t>
            </a: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gegraph</a:t>
            </a: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to it.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vii) Performing training on our data set, validating it and testing it. 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Topic and its uniqueness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12F54-389F-4298-8D4B-C6729D6A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1A35-E128-468C-9CCF-82C4A25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4999"/>
            <a:ext cx="9753600" cy="4816475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LAB EVALUATIONS </a:t>
            </a:r>
            <a:r>
              <a:rPr lang="en-IN" sz="2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cont</a:t>
            </a: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…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66FF"/>
                </a:solidFill>
                <a:latin typeface="Trebuchet MS" panose="020B0603020202020204" pitchFamily="34" charset="0"/>
              </a:rPr>
              <a:t>	</a:t>
            </a: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viii) Import and setup </a:t>
            </a:r>
            <a:r>
              <a:rPr lang="en-IN" sz="2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graphconv</a:t>
            </a: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 function and create the 	model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	ix) Prepare the train function to train our model through 	various models and calculate training testing and validation 	accuracy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	x) Running the model(max accuracy testing)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Why you think this project is interesting or unique </a:t>
            </a:r>
            <a:endParaRPr lang="en-IN" sz="2800" dirty="0">
              <a:solidFill>
                <a:srgbClr val="0000FF"/>
              </a:solidFill>
              <a:latin typeface="Trebuchet MS" panose="020B0603020202020204" pitchFamily="34" charset="0"/>
              <a:sym typeface="Trebuchet MS"/>
            </a:endParaRPr>
          </a:p>
          <a:p>
            <a:pPr marL="800091" lvl="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We are doing node classification using </a:t>
            </a:r>
            <a:r>
              <a:rPr lang="en-IN" sz="2400" dirty="0" err="1">
                <a:solidFill>
                  <a:srgbClr val="0033CC"/>
                </a:solidFill>
                <a:latin typeface="Trebuchet MS"/>
              </a:rPr>
              <a:t>GCN.This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 is an important and interesting topic in graph ml which has not been implemented in our course learning.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Topic and its uniqueness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12F54-389F-4298-8D4B-C6729D6A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19CS345 Course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1A35-E128-468C-9CCF-82C4A25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9677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dataset has been taken from </a:t>
            </a:r>
            <a:r>
              <a:rPr lang="en-IN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  <a:hlinkClick r:id="rId3"/>
              </a:rPr>
              <a:t>https://linqs</a:t>
            </a:r>
            <a:r>
              <a:rPr lang="en-IN" sz="2400" dirty="0">
                <a:solidFill>
                  <a:schemeClr val="accent1"/>
                </a:solidFill>
                <a:latin typeface="Consolas" panose="020B0609020204030204" pitchFamily="49" charset="0"/>
                <a:hlinkClick r:id="rId4"/>
              </a:rPr>
              <a:t>-</a:t>
            </a:r>
            <a:r>
              <a:rPr lang="en-IN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  <a:hlinkClick r:id="rId4"/>
              </a:rPr>
              <a:t>data.soe.ucsc.edu/public/lbc/TerroristRel.tgz</a:t>
            </a:r>
            <a:endParaRPr lang="en-IN" sz="24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size–there are 5 files(nodes, label, labels, edges, feat).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Nodes contains all the nodes -1293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Number of edges – 6344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Attributes-Labels can be classified as Arson, Bombing, Kidnapping, NBCR attack, other attack, weapon attack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Dataset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D7664B-B989-430F-8F30-F88B0BFA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0EBCA-D698-475D-8BBB-299E298C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Overall design or approach in a free hand diagram 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30A62-D176-4959-B13B-9E4F7FB5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54D29-FED2-4C58-AFD4-20A997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41C0A7-2C70-4BB8-986B-9DFE44455A3A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Implementing 2 layer GCN for binary node classification: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43E11-F99A-4485-6DD2-640674ABF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6" y="2362199"/>
            <a:ext cx="10666749" cy="42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Final results 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30A62-D176-4959-B13B-9E4F7FB5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54D29-FED2-4C58-AFD4-20A997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0D621-51EA-44E7-8CD7-CC8E108F4F23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 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have used accuracy as the metric for all the data splits.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Max accuracy for each are :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i</a:t>
            </a: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) Validation set-89.1%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	ii) Testing set – 83.3%</a:t>
            </a:r>
          </a:p>
        </p:txBody>
      </p:sp>
    </p:spTree>
    <p:extLst>
      <p:ext uri="{BB962C8B-B14F-4D97-AF65-F5344CB8AC3E}">
        <p14:creationId xmlns:p14="http://schemas.microsoft.com/office/powerpoint/2010/main" val="13433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959" y="935975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Quantity and quality  of work 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DB4BE60-C778-4041-91BB-E3E2A25F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208192"/>
              </p:ext>
            </p:extLst>
          </p:nvPr>
        </p:nvGraphicFramePr>
        <p:xfrm>
          <a:off x="1371600" y="1620099"/>
          <a:ext cx="8224612" cy="492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92">
                  <a:extLst>
                    <a:ext uri="{9D8B030D-6E8A-4147-A177-3AD203B41FA5}">
                      <a16:colId xmlns:a16="http://schemas.microsoft.com/office/drawing/2014/main" val="515105950"/>
                    </a:ext>
                  </a:extLst>
                </a:gridCol>
                <a:gridCol w="178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33"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without problem  (Y/N)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 err="1"/>
                        <a:t>i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Loading all the dataset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93">
                <a:tc>
                  <a:txBody>
                    <a:bodyPr/>
                    <a:lstStyle/>
                    <a:p>
                      <a:r>
                        <a:rPr lang="en-IN" dirty="0"/>
                        <a:t>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Performing network visualisation using different centrality measures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13">
                <a:tc>
                  <a:txBody>
                    <a:bodyPr/>
                    <a:lstStyle/>
                    <a:p>
                      <a:r>
                        <a:rPr lang="en-IN" dirty="0"/>
                        <a:t>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Calculating sorted page 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iv)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Use community Louvain to detect different communities in our 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/>
                        <a:t>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Performing Binary node classification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vi)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0000FF"/>
                          </a:solidFill>
                          <a:latin typeface="Trebuchet MS" panose="020B0603020202020204" pitchFamily="34" charset="0"/>
                        </a:rPr>
                        <a:t>Training our model through various models and calculate training testing and validation 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4D57-7970-4B5F-B74F-4BBD7E74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D56-64A6-4DD8-9745-86FE2D0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Top few learning  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20F9E930-0E2A-4263-85E2-4EE355E61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6891"/>
              </p:ext>
            </p:extLst>
          </p:nvPr>
        </p:nvGraphicFramePr>
        <p:xfrm>
          <a:off x="1676400" y="2148840"/>
          <a:ext cx="735884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38">
                  <a:extLst>
                    <a:ext uri="{9D8B030D-6E8A-4147-A177-3AD203B41FA5}">
                      <a16:colId xmlns:a16="http://schemas.microsoft.com/office/drawing/2014/main" val="4260327331"/>
                    </a:ext>
                  </a:extLst>
                </a:gridCol>
                <a:gridCol w="6520311">
                  <a:extLst>
                    <a:ext uri="{9D8B030D-6E8A-4147-A177-3AD203B41FA5}">
                      <a16:colId xmlns:a16="http://schemas.microsoft.com/office/drawing/2014/main" val="176031671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IN" dirty="0"/>
                        <a:t>Serial </a:t>
                      </a:r>
                    </a:p>
                    <a:p>
                      <a:r>
                        <a:rPr lang="en-IN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 learning in this project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0854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to input a custom graph into a </a:t>
                      </a:r>
                      <a:r>
                        <a:rPr lang="en-IN" dirty="0" err="1"/>
                        <a:t>gnn</a:t>
                      </a:r>
                      <a:r>
                        <a:rPr lang="en-IN" dirty="0"/>
                        <a:t> using torch and </a:t>
                      </a:r>
                      <a:r>
                        <a:rPr lang="en-IN" dirty="0" err="1"/>
                        <a:t>dgl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2503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to use Graph neural networks for predictive analysis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8487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708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7E644-FF37-4439-B76E-6E8EA94B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7EB1B-CA3D-4220-B633-8572A47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1669C-FCDA-C857-D854-5860E9FE669D}"/>
              </a:ext>
            </a:extLst>
          </p:cNvPr>
          <p:cNvSpPr txBox="1"/>
          <p:nvPr/>
        </p:nvSpPr>
        <p:spPr>
          <a:xfrm>
            <a:off x="685800" y="53456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Trebuchet MS" pitchFamily="34" charset="0"/>
              </a:rPr>
              <a:t>**************************************************** THE  END***********************************************************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158</TotalTime>
  <Words>544</Words>
  <Application>Microsoft Office PowerPoint</Application>
  <PresentationFormat>Widescreen</PresentationFormat>
  <Paragraphs>104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Arya Chhetri</cp:lastModifiedBy>
  <cp:revision>156</cp:revision>
  <dcterms:created xsi:type="dcterms:W3CDTF">2020-11-22T08:14:37Z</dcterms:created>
  <dcterms:modified xsi:type="dcterms:W3CDTF">2022-05-06T17:13:16Z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