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7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3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89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0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60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5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0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2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8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204B87-D833-4797-A341-93CFD88591F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632C-3EFF-4FB0-BC34-DA04D2CE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77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EB0F-0CC5-4176-BB51-1B2D21DB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-Light"/>
              </a:rPr>
              <a:t> Capstone Project - Car accident severity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C694D-9371-4773-B295-18898B5D1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Applied Data Science Capstone </a:t>
            </a:r>
          </a:p>
        </p:txBody>
      </p:sp>
    </p:spTree>
    <p:extLst>
      <p:ext uri="{BB962C8B-B14F-4D97-AF65-F5344CB8AC3E}">
        <p14:creationId xmlns:p14="http://schemas.microsoft.com/office/powerpoint/2010/main" val="426060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529-3682-4A25-91FC-21CD642F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438" y="415830"/>
            <a:ext cx="8825658" cy="1173274"/>
          </a:xfrm>
        </p:spPr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3C9B6-E369-4B10-8B1B-6F3A99F7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72683"/>
            <a:ext cx="8825658" cy="3366117"/>
          </a:xfrm>
        </p:spPr>
        <p:txBody>
          <a:bodyPr/>
          <a:lstStyle/>
          <a:p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Built useful models to predict the severity of a traffic accident. Accuracy of the models has room for improvement.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24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DBB-5F6E-4B17-A0B5-8D839FCA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0D3-8DC1-4C67-91E8-93EF4F46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algn="just"/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Traffic accidents are...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algn="just">
              <a:spcBef>
                <a:spcPts val="760"/>
              </a:spcBef>
              <a:spcAft>
                <a:spcPts val="0"/>
              </a:spcAft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Cause of 1.35 million deaths globally in 2016.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424305" algn="just">
              <a:lnSpc>
                <a:spcPct val="135000"/>
              </a:lnSpc>
              <a:spcBef>
                <a:spcPts val="330"/>
              </a:spcBef>
              <a:spcAft>
                <a:spcPts val="0"/>
              </a:spcAft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Main cause of death among those aged 15–29 years. Predicted to become the 7th leading cause of death by 2030.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41300" marR="236855" algn="just">
              <a:lnSpc>
                <a:spcPct val="116000"/>
              </a:lnSpc>
              <a:spcBef>
                <a:spcPts val="425"/>
              </a:spcBef>
              <a:spcAft>
                <a:spcPts val="0"/>
              </a:spcAft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Predicting the accident severity in advance could be used to send the exact required staff and equipment to the place of the accident, thus saving a significant amount of lives each year.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Road safety should be a prior interest for governments, local authorities and private com- </a:t>
            </a:r>
            <a:r>
              <a:rPr lang="en-US" sz="1800" dirty="0" err="1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panies</a:t>
            </a: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investing in technologies that can help reduce accidents and improve overall driver safety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3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9C6-A845-40F2-AA79-3A547AD5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004-FF1F-4AA8-9A4A-1E5585F6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 marR="82550" indent="0">
              <a:lnSpc>
                <a:spcPts val="165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All the recorded accidents in France from 2005 to 2016, both years included. Initial dataset from the Kaggle, </a:t>
            </a:r>
            <a:r>
              <a:rPr lang="en-US" sz="1800" u="sng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here</a:t>
            </a: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dirty="0"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95300" marR="1182370">
              <a:lnSpc>
                <a:spcPct val="145000"/>
              </a:lnSpc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 total 49 features, 839,985 rows in the Kaggle dataset Redundant and not relevant features were dropped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81000">
              <a:lnSpc>
                <a:spcPts val="900"/>
              </a:lnSpc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 29 features pre-selected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81000">
              <a:spcBef>
                <a:spcPts val="305"/>
              </a:spcBef>
              <a:spcAft>
                <a:spcPts val="0"/>
              </a:spcAft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On the data cleaning missing values and outliers were replaced.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3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F2238-436D-4BA9-98D3-0B639DD8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 – TARGET 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1E2C0A01-C1B8-43E4-B336-D807699170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B47E-2DDE-4416-96ED-01741458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target feature a binary classifier, describing the accident severity. 0: low severity.</a:t>
            </a:r>
            <a:br>
              <a:rPr lang="en-IN" sz="1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4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1: high severity, from hospitalized wounded injuries to death.</a:t>
            </a: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It is a balanced labeled dataset with more cases of lower severity.</a:t>
            </a:r>
            <a:endParaRPr lang="en-IN" sz="14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26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47B-1957-4D38-87EC-3CF803E5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9974" y="714376"/>
            <a:ext cx="4600575" cy="4063006"/>
          </a:xfrm>
        </p:spPr>
        <p:txBody>
          <a:bodyPr/>
          <a:lstStyle/>
          <a:p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number of traffic accidents decreased over the years from 2005 to 2013, after which the trend became stable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9EE6-86A0-403F-958F-4B1C9E1B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48" y="714376"/>
            <a:ext cx="4600575" cy="1485899"/>
          </a:xfrm>
        </p:spPr>
        <p:txBody>
          <a:bodyPr/>
          <a:lstStyle/>
          <a:p>
            <a:r>
              <a:rPr lang="en-IN" dirty="0"/>
              <a:t>EDA – SEASONALITY 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CD268385-F38F-4025-8328-66DC0F9BC6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20" y="455296"/>
            <a:ext cx="6875780" cy="57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5B142-A6CF-4EFF-8D81-8C5C9A87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EDA – SEASONLITY 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1C2025DC-2B55-48B4-8463-B4D4C3AAD22D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7" cstate="print"/>
          <a:srcRect l="6573" r="132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4BB2-482F-4177-A8AA-7268684F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Accidents increase from March to June and then again in September, decreasing at the end of the year.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Steady trend during the </a:t>
            </a:r>
            <a:r>
              <a:rPr lang="en-US" sz="1800" b="1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week</a:t>
            </a: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 More accidents on Friday and less on Sunday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9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7378D-D448-40E0-85BA-30880ABD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EDA- SEASONLITY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D5F5FDA6-45A4-4597-B4DE-68B2FD4D4A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2A341-8503-43F5-BEB8-5C88CE785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79400"/>
            <a:r>
              <a:rPr lang="en-US" sz="1800" b="1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Spikes: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81000" marR="2463800" indent="11430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8am: people go to work 5-6pm: people return home.</a:t>
            </a:r>
            <a:endParaRPr lang="en-IN" sz="1800" dirty="0">
              <a:effectLst/>
              <a:highlight>
                <a:srgbClr val="FFFF0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56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E42F-0D36-4854-80A5-424AB4844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79400">
              <a:spcBef>
                <a:spcPts val="5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Random Forest:</a:t>
            </a: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10 decision</a:t>
            </a:r>
            <a:r>
              <a:rPr lang="en-US" sz="1800" spc="-25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trees</a:t>
            </a: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maximum depth of 12 features </a:t>
            </a:r>
            <a:b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u="sng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Logistic</a:t>
            </a:r>
            <a:r>
              <a:rPr lang="en-US" sz="1800" u="sng" spc="-5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c=0.001</a:t>
            </a: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u="sng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K-Nearest Neighbor</a:t>
            </a: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K=16</a:t>
            </a: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u="sng" dirty="0">
                <a:solidFill>
                  <a:srgbClr val="4F5D66"/>
                </a:solidFill>
                <a:effectLst/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Supervised Vector Machine</a:t>
            </a:r>
            <a:br>
              <a:rPr lang="en-IN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4F5D6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Due to computation inefficiency, training size was reduced to 75,000 samples.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2562-F998-439F-B098-924A6CD88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147776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9A5C2-904B-4141-B954-BD333D764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61" y="112956"/>
            <a:ext cx="4752399" cy="133752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7B87-216B-44A4-A82F-615464291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98" y="2892346"/>
            <a:ext cx="5705156" cy="27464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Without doubt random forest is the best model, it improved accuracy from 0.66-0.72 and the recall from 0.45-0.59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296A9FAA-D1FA-4DE3-BB67-D4C5CC492E5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41922" y="514350"/>
            <a:ext cx="5550078" cy="5915025"/>
          </a:xfrm>
          <a:prstGeom prst="rect">
            <a:avLst/>
          </a:prstGeom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F76AA-3AEA-4ADA-B646-848F4A0D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53419"/>
              </p:ext>
            </p:extLst>
          </p:nvPr>
        </p:nvGraphicFramePr>
        <p:xfrm>
          <a:off x="7445691" y="1028700"/>
          <a:ext cx="4544111" cy="24003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72906">
                  <a:extLst>
                    <a:ext uri="{9D8B030D-6E8A-4147-A177-3AD203B41FA5}">
                      <a16:colId xmlns:a16="http://schemas.microsoft.com/office/drawing/2014/main" val="3222688345"/>
                    </a:ext>
                  </a:extLst>
                </a:gridCol>
                <a:gridCol w="609311">
                  <a:extLst>
                    <a:ext uri="{9D8B030D-6E8A-4147-A177-3AD203B41FA5}">
                      <a16:colId xmlns:a16="http://schemas.microsoft.com/office/drawing/2014/main" val="1577657986"/>
                    </a:ext>
                  </a:extLst>
                </a:gridCol>
                <a:gridCol w="608586">
                  <a:extLst>
                    <a:ext uri="{9D8B030D-6E8A-4147-A177-3AD203B41FA5}">
                      <a16:colId xmlns:a16="http://schemas.microsoft.com/office/drawing/2014/main" val="191064329"/>
                    </a:ext>
                  </a:extLst>
                </a:gridCol>
                <a:gridCol w="666547">
                  <a:extLst>
                    <a:ext uri="{9D8B030D-6E8A-4147-A177-3AD203B41FA5}">
                      <a16:colId xmlns:a16="http://schemas.microsoft.com/office/drawing/2014/main" val="2169378450"/>
                    </a:ext>
                  </a:extLst>
                </a:gridCol>
                <a:gridCol w="492665">
                  <a:extLst>
                    <a:ext uri="{9D8B030D-6E8A-4147-A177-3AD203B41FA5}">
                      <a16:colId xmlns:a16="http://schemas.microsoft.com/office/drawing/2014/main" val="4260511038"/>
                    </a:ext>
                  </a:extLst>
                </a:gridCol>
                <a:gridCol w="594096">
                  <a:extLst>
                    <a:ext uri="{9D8B030D-6E8A-4147-A177-3AD203B41FA5}">
                      <a16:colId xmlns:a16="http://schemas.microsoft.com/office/drawing/2014/main" val="3702658005"/>
                    </a:ext>
                  </a:extLst>
                </a:gridCol>
              </a:tblGrid>
              <a:tr h="485094">
                <a:tc>
                  <a:txBody>
                    <a:bodyPr/>
                    <a:lstStyle/>
                    <a:p>
                      <a:pPr marR="20320" algn="r">
                        <a:lnSpc>
                          <a:spcPts val="895"/>
                        </a:lnSpc>
                      </a:pPr>
                      <a:r>
                        <a:rPr lang="en-US" sz="800">
                          <a:effectLst/>
                        </a:rPr>
                        <a:t>Algorithm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marR="51435" algn="ctr">
                        <a:lnSpc>
                          <a:spcPts val="8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Jaccard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52705" algn="ctr">
                        <a:lnSpc>
                          <a:spcPts val="8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44450" algn="ctr">
                        <a:lnSpc>
                          <a:spcPts val="895"/>
                        </a:lnSpc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 marR="41910" algn="ctr">
                        <a:lnSpc>
                          <a:spcPts val="8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5880" algn="ctr">
                        <a:lnSpc>
                          <a:spcPts val="8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Time(s)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9010006"/>
                  </a:ext>
                </a:extLst>
              </a:tr>
              <a:tr h="496534">
                <a:tc>
                  <a:txBody>
                    <a:bodyPr/>
                    <a:lstStyle/>
                    <a:p>
                      <a:pPr marR="22860" algn="r">
                        <a:lnSpc>
                          <a:spcPts val="85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51435" algn="ctr">
                        <a:lnSpc>
                          <a:spcPts val="85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0.722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44450" algn="ctr">
                        <a:lnSpc>
                          <a:spcPts val="85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44450" algn="ctr">
                        <a:lnSpc>
                          <a:spcPts val="85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0.724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marR="41910" algn="ctr">
                        <a:lnSpc>
                          <a:spcPts val="85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0.591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marR="55880" algn="ctr">
                        <a:lnSpc>
                          <a:spcPts val="85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6.588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8708841"/>
                  </a:ext>
                </a:extLst>
              </a:tr>
              <a:tr h="434755">
                <a:tc>
                  <a:txBody>
                    <a:bodyPr/>
                    <a:lstStyle/>
                    <a:p>
                      <a:pPr marR="30480" algn="r">
                        <a:lnSpc>
                          <a:spcPts val="850"/>
                        </a:lnSpc>
                      </a:pPr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marR="46990" algn="ctr">
                        <a:lnSpc>
                          <a:spcPts val="85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0.661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44450" algn="ctr">
                        <a:lnSpc>
                          <a:spcPts val="850"/>
                        </a:lnSpc>
                      </a:pPr>
                      <a:r>
                        <a:rPr lang="en-US" sz="8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44450" algn="ctr">
                        <a:lnSpc>
                          <a:spcPts val="850"/>
                        </a:lnSpc>
                      </a:pPr>
                      <a:r>
                        <a:rPr lang="en-US" sz="800">
                          <a:effectLst/>
                        </a:rPr>
                        <a:t>0.667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41910" algn="ctr">
                        <a:lnSpc>
                          <a:spcPts val="85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0.456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marR="55880" algn="ctr">
                        <a:lnSpc>
                          <a:spcPts val="85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6.530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6711979"/>
                  </a:ext>
                </a:extLst>
              </a:tr>
              <a:tr h="473652">
                <a:tc>
                  <a:txBody>
                    <a:bodyPr/>
                    <a:lstStyle/>
                    <a:p>
                      <a:pPr marR="24130" algn="r"/>
                      <a:r>
                        <a:rPr lang="en-US" sz="8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51435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0.664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44450" algn="ctr"/>
                      <a:r>
                        <a:rPr lang="en-US" sz="8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44450" algn="ctr"/>
                      <a:r>
                        <a:rPr lang="en-US" sz="800">
                          <a:effectLst/>
                        </a:rPr>
                        <a:t>0.652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4191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0.506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5588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200.58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2426759"/>
                  </a:ext>
                </a:extLst>
              </a:tr>
              <a:tr h="510265">
                <a:tc>
                  <a:txBody>
                    <a:bodyPr/>
                    <a:lstStyle/>
                    <a:p>
                      <a:pPr marR="26035" algn="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51435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0.659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marR="4445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4445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0.630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4191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0.528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5588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403.92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903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0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OpenSans-Light</vt:lpstr>
      <vt:lpstr>Wingdings 3</vt:lpstr>
      <vt:lpstr>Ion</vt:lpstr>
      <vt:lpstr> Capstone Project - Car accident severity</vt:lpstr>
      <vt:lpstr>INTRODUCTION</vt:lpstr>
      <vt:lpstr>DATA </vt:lpstr>
      <vt:lpstr>EDA – TARGET </vt:lpstr>
      <vt:lpstr>The number of traffic accidents decreased over the years from 2005 to 2013, after which the trend became stable</vt:lpstr>
      <vt:lpstr>EDA – SEASONLITY </vt:lpstr>
      <vt:lpstr>EDA- SEASONLITY</vt:lpstr>
      <vt:lpstr>Random Forest: 10 decision trees maximum depth of 12 features   Logistic Regression c=0.001  K-Nearest Neighbor  K=16  Supervised Vector Machine Due to computation inefficiency, training size was reduced to 75,000 samples.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Car accident severity</dc:title>
  <dc:creator>Saini, Aryan</dc:creator>
  <cp:lastModifiedBy>Saini, Aryan</cp:lastModifiedBy>
  <cp:revision>2</cp:revision>
  <dcterms:created xsi:type="dcterms:W3CDTF">2020-10-06T16:47:19Z</dcterms:created>
  <dcterms:modified xsi:type="dcterms:W3CDTF">2020-10-06T16:52:16Z</dcterms:modified>
</cp:coreProperties>
</file>