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0" r:id="rId4"/>
    <p:sldId id="258" r:id="rId5"/>
    <p:sldId id="259"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09"/>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CD7F5-C30D-4348-952F-99C78D5D8111}" type="doc">
      <dgm:prSet loTypeId="urn:microsoft.com/office/officeart/2005/8/layout/lProcess1" loCatId="" qsTypeId="urn:microsoft.com/office/officeart/2005/8/quickstyle/simple1" qsCatId="simple" csTypeId="urn:microsoft.com/office/officeart/2005/8/colors/accent1_2" csCatId="accent1" phldr="1"/>
      <dgm:spPr/>
      <dgm:t>
        <a:bodyPr/>
        <a:lstStyle/>
        <a:p>
          <a:endParaRPr lang="en-US"/>
        </a:p>
      </dgm:t>
    </dgm:pt>
    <dgm:pt modelId="{0441D30E-88FE-E44D-936A-A0CDF8ECC3DC}">
      <dgm:prSet phldrT="[Text]"/>
      <dgm:spPr/>
      <dgm:t>
        <a:bodyPr/>
        <a:lstStyle/>
        <a:p>
          <a:r>
            <a:rPr lang="en-US" dirty="0"/>
            <a:t>Input gun laws as binary matrix</a:t>
          </a:r>
        </a:p>
      </dgm:t>
    </dgm:pt>
    <dgm:pt modelId="{BCB4561F-7401-CC4E-88C6-CB619152A947}" type="parTrans" cxnId="{41E0B742-B778-C746-83FC-6DCBDEC88D67}">
      <dgm:prSet/>
      <dgm:spPr/>
      <dgm:t>
        <a:bodyPr/>
        <a:lstStyle/>
        <a:p>
          <a:endParaRPr lang="en-US"/>
        </a:p>
      </dgm:t>
    </dgm:pt>
    <dgm:pt modelId="{A4E1B776-7474-6543-BF0B-B7E7E79F8F40}" type="sibTrans" cxnId="{41E0B742-B778-C746-83FC-6DCBDEC88D67}">
      <dgm:prSet/>
      <dgm:spPr/>
      <dgm:t>
        <a:bodyPr/>
        <a:lstStyle/>
        <a:p>
          <a:endParaRPr lang="en-US"/>
        </a:p>
      </dgm:t>
    </dgm:pt>
    <dgm:pt modelId="{CC3FD866-3CDB-284C-A329-551BCE698B8D}">
      <dgm:prSet phldrT="[Text]"/>
      <dgm:spPr/>
      <dgm:t>
        <a:bodyPr/>
        <a:lstStyle/>
        <a:p>
          <a:r>
            <a:rPr lang="en-US" dirty="0"/>
            <a:t>Output is percent influence of law </a:t>
          </a:r>
        </a:p>
      </dgm:t>
    </dgm:pt>
    <dgm:pt modelId="{54945AA8-9D5A-AD4E-96D3-91C42005AB4C}" type="parTrans" cxnId="{2CB64E01-967C-0B4A-936E-3B29748E7082}">
      <dgm:prSet/>
      <dgm:spPr/>
      <dgm:t>
        <a:bodyPr/>
        <a:lstStyle/>
        <a:p>
          <a:endParaRPr lang="en-US"/>
        </a:p>
      </dgm:t>
    </dgm:pt>
    <dgm:pt modelId="{2F12E7C4-87F0-7047-B656-CF55C8A47614}" type="sibTrans" cxnId="{2CB64E01-967C-0B4A-936E-3B29748E7082}">
      <dgm:prSet/>
      <dgm:spPr/>
      <dgm:t>
        <a:bodyPr/>
        <a:lstStyle/>
        <a:p>
          <a:endParaRPr lang="en-US"/>
        </a:p>
      </dgm:t>
    </dgm:pt>
    <dgm:pt modelId="{EA93F404-5D9B-ED40-B0DC-34177D21A904}">
      <dgm:prSet phldrT="[Text]"/>
      <dgm:spPr/>
      <dgm:t>
        <a:bodyPr/>
        <a:lstStyle/>
        <a:p>
          <a:r>
            <a:rPr lang="en-US" dirty="0"/>
            <a:t>Input gun violence statistics by category</a:t>
          </a:r>
        </a:p>
      </dgm:t>
    </dgm:pt>
    <dgm:pt modelId="{54CDCE0E-CA9D-CD42-A552-2886D756B5F1}" type="sibTrans" cxnId="{C7914B00-EC9B-5043-B4C6-0C925646DA16}">
      <dgm:prSet/>
      <dgm:spPr/>
      <dgm:t>
        <a:bodyPr/>
        <a:lstStyle/>
        <a:p>
          <a:endParaRPr lang="en-US"/>
        </a:p>
      </dgm:t>
    </dgm:pt>
    <dgm:pt modelId="{1FDEDE92-8FAE-604C-8295-E3AEB311F0B5}" type="parTrans" cxnId="{C7914B00-EC9B-5043-B4C6-0C925646DA16}">
      <dgm:prSet/>
      <dgm:spPr/>
      <dgm:t>
        <a:bodyPr/>
        <a:lstStyle/>
        <a:p>
          <a:endParaRPr lang="en-US"/>
        </a:p>
      </dgm:t>
    </dgm:pt>
    <dgm:pt modelId="{B022E2A1-B6ED-A84D-BDC9-CD0F7BC40B82}">
      <dgm:prSet/>
      <dgm:spPr/>
      <dgm:t>
        <a:bodyPr/>
        <a:lstStyle/>
        <a:p>
          <a:r>
            <a:rPr lang="en-US" dirty="0"/>
            <a:t>Run TensorFlow</a:t>
          </a:r>
        </a:p>
      </dgm:t>
    </dgm:pt>
    <dgm:pt modelId="{BA315434-8D65-8446-B37A-3B71B9B8EBD4}" type="parTrans" cxnId="{88316DC2-4472-3643-AF50-61A500471BBB}">
      <dgm:prSet/>
      <dgm:spPr/>
      <dgm:t>
        <a:bodyPr/>
        <a:lstStyle/>
        <a:p>
          <a:endParaRPr lang="en-US"/>
        </a:p>
      </dgm:t>
    </dgm:pt>
    <dgm:pt modelId="{3D1DC885-D41B-BF42-AB1D-F835D19C6A99}" type="sibTrans" cxnId="{88316DC2-4472-3643-AF50-61A500471BBB}">
      <dgm:prSet/>
      <dgm:spPr/>
      <dgm:t>
        <a:bodyPr/>
        <a:lstStyle/>
        <a:p>
          <a:endParaRPr lang="en-US"/>
        </a:p>
      </dgm:t>
    </dgm:pt>
    <dgm:pt modelId="{7D31FDE2-1347-6749-86B6-69FDEDAE6D66}">
      <dgm:prSet/>
      <dgm:spPr/>
      <dgm:t>
        <a:bodyPr/>
        <a:lstStyle/>
        <a:p>
          <a:r>
            <a:rPr lang="en-US" dirty="0"/>
            <a:t>Train machine </a:t>
          </a:r>
          <a:r>
            <a:rPr lang="en-US"/>
            <a:t>with known cases</a:t>
          </a:r>
          <a:endParaRPr lang="en-US" dirty="0"/>
        </a:p>
      </dgm:t>
    </dgm:pt>
    <dgm:pt modelId="{818B386E-6654-A448-8B31-8937E34A2AEC}" type="parTrans" cxnId="{1AC78B44-1863-7046-B315-A3ABFA053E5C}">
      <dgm:prSet/>
      <dgm:spPr/>
      <dgm:t>
        <a:bodyPr/>
        <a:lstStyle/>
        <a:p>
          <a:endParaRPr lang="en-US"/>
        </a:p>
      </dgm:t>
    </dgm:pt>
    <dgm:pt modelId="{194AA046-64A7-134E-B14E-7FB3D1929F5F}" type="sibTrans" cxnId="{1AC78B44-1863-7046-B315-A3ABFA053E5C}">
      <dgm:prSet/>
      <dgm:spPr/>
      <dgm:t>
        <a:bodyPr/>
        <a:lstStyle/>
        <a:p>
          <a:endParaRPr lang="en-US"/>
        </a:p>
      </dgm:t>
    </dgm:pt>
    <dgm:pt modelId="{5AAD1B36-8E8B-BE4E-AED4-089A27F935D7}">
      <dgm:prSet/>
      <dgm:spPr/>
      <dgm:t>
        <a:bodyPr/>
        <a:lstStyle/>
        <a:p>
          <a:r>
            <a:rPr lang="en-US" dirty="0"/>
            <a:t>Repeat training function until accuracy achieved and model defined</a:t>
          </a:r>
        </a:p>
      </dgm:t>
    </dgm:pt>
    <dgm:pt modelId="{D39DF83F-90AA-9A4C-891D-D591ABC1D7EA}" type="parTrans" cxnId="{148D1DD9-2057-2F45-A846-DC31B8ABC4BF}">
      <dgm:prSet/>
      <dgm:spPr/>
      <dgm:t>
        <a:bodyPr/>
        <a:lstStyle/>
        <a:p>
          <a:endParaRPr lang="en-US"/>
        </a:p>
      </dgm:t>
    </dgm:pt>
    <dgm:pt modelId="{460F8249-DE73-064F-8213-7A6E1B2FC729}" type="sibTrans" cxnId="{148D1DD9-2057-2F45-A846-DC31B8ABC4BF}">
      <dgm:prSet/>
      <dgm:spPr/>
      <dgm:t>
        <a:bodyPr/>
        <a:lstStyle/>
        <a:p>
          <a:endParaRPr lang="en-US"/>
        </a:p>
      </dgm:t>
    </dgm:pt>
    <dgm:pt modelId="{362DB408-8472-4B4A-B127-ABB83571993B}">
      <dgm:prSet/>
      <dgm:spPr/>
      <dgm:t>
        <a:bodyPr/>
        <a:lstStyle/>
        <a:p>
          <a:r>
            <a:rPr lang="en-US" dirty="0"/>
            <a:t>Input data into trained machine</a:t>
          </a:r>
        </a:p>
      </dgm:t>
    </dgm:pt>
    <dgm:pt modelId="{CD47D4CF-36D7-C840-B5C5-0753D0A4DDEC}" type="parTrans" cxnId="{3B73FDDC-7A27-3D47-B3C4-CAB05FC99E31}">
      <dgm:prSet/>
      <dgm:spPr/>
      <dgm:t>
        <a:bodyPr/>
        <a:lstStyle/>
        <a:p>
          <a:endParaRPr lang="en-US"/>
        </a:p>
      </dgm:t>
    </dgm:pt>
    <dgm:pt modelId="{6EC4F13E-A75B-2B43-8DF9-26184D935189}" type="sibTrans" cxnId="{3B73FDDC-7A27-3D47-B3C4-CAB05FC99E31}">
      <dgm:prSet/>
      <dgm:spPr/>
      <dgm:t>
        <a:bodyPr/>
        <a:lstStyle/>
        <a:p>
          <a:endParaRPr lang="en-US"/>
        </a:p>
      </dgm:t>
    </dgm:pt>
    <dgm:pt modelId="{DE9EE621-3427-1148-899B-A4EA889000F9}">
      <dgm:prSet phldrT="[Text]"/>
      <dgm:spPr/>
      <dgm:t>
        <a:bodyPr/>
        <a:lstStyle/>
        <a:p>
          <a:r>
            <a:rPr lang="en-US" dirty="0"/>
            <a:t>Parameters and defined and layers are created</a:t>
          </a:r>
        </a:p>
      </dgm:t>
    </dgm:pt>
    <dgm:pt modelId="{A32DCAA9-085A-7141-B39D-EADD51EAA0C3}" type="parTrans" cxnId="{1E8FF2A1-43FC-8E46-B9CD-41BD63240565}">
      <dgm:prSet/>
      <dgm:spPr/>
      <dgm:t>
        <a:bodyPr/>
        <a:lstStyle/>
        <a:p>
          <a:endParaRPr lang="en-US"/>
        </a:p>
      </dgm:t>
    </dgm:pt>
    <dgm:pt modelId="{5F947BF4-8531-F640-B858-05015A6A436F}" type="sibTrans" cxnId="{1E8FF2A1-43FC-8E46-B9CD-41BD63240565}">
      <dgm:prSet/>
      <dgm:spPr/>
      <dgm:t>
        <a:bodyPr/>
        <a:lstStyle/>
        <a:p>
          <a:endParaRPr lang="en-US"/>
        </a:p>
      </dgm:t>
    </dgm:pt>
    <dgm:pt modelId="{E89D651E-0841-2247-ABB2-E9F9360B12F5}" type="pres">
      <dgm:prSet presAssocID="{F02CD7F5-C30D-4348-952F-99C78D5D8111}" presName="Name0" presStyleCnt="0">
        <dgm:presLayoutVars>
          <dgm:dir/>
          <dgm:animLvl val="lvl"/>
          <dgm:resizeHandles val="exact"/>
        </dgm:presLayoutVars>
      </dgm:prSet>
      <dgm:spPr/>
    </dgm:pt>
    <dgm:pt modelId="{7C1A34B0-2E9B-7E41-8D7B-04453FC036BA}" type="pres">
      <dgm:prSet presAssocID="{0441D30E-88FE-E44D-936A-A0CDF8ECC3DC}" presName="vertFlow" presStyleCnt="0"/>
      <dgm:spPr/>
    </dgm:pt>
    <dgm:pt modelId="{4305BC81-FEEF-484C-9C37-433BDB7131EC}" type="pres">
      <dgm:prSet presAssocID="{0441D30E-88FE-E44D-936A-A0CDF8ECC3DC}" presName="header" presStyleLbl="node1" presStyleIdx="0" presStyleCnt="3"/>
      <dgm:spPr/>
    </dgm:pt>
    <dgm:pt modelId="{20591D86-C70F-F149-A610-23B87E97BAA5}" type="pres">
      <dgm:prSet presAssocID="{1FDEDE92-8FAE-604C-8295-E3AEB311F0B5}" presName="parTrans" presStyleLbl="sibTrans2D1" presStyleIdx="0" presStyleCnt="5"/>
      <dgm:spPr/>
    </dgm:pt>
    <dgm:pt modelId="{65D52F7D-F10B-F34A-AAC7-E534397DCC63}" type="pres">
      <dgm:prSet presAssocID="{EA93F404-5D9B-ED40-B0DC-34177D21A904}" presName="child" presStyleLbl="alignAccFollowNode1" presStyleIdx="0" presStyleCnt="5">
        <dgm:presLayoutVars>
          <dgm:chMax val="0"/>
          <dgm:bulletEnabled val="1"/>
        </dgm:presLayoutVars>
      </dgm:prSet>
      <dgm:spPr/>
    </dgm:pt>
    <dgm:pt modelId="{EF433083-2519-C049-A900-898AE206F0A6}" type="pres">
      <dgm:prSet presAssocID="{54CDCE0E-CA9D-CD42-A552-2886D756B5F1}" presName="sibTrans" presStyleLbl="sibTrans2D1" presStyleIdx="1" presStyleCnt="5"/>
      <dgm:spPr/>
    </dgm:pt>
    <dgm:pt modelId="{D632794D-64A0-604F-BF9D-A31003CED74C}" type="pres">
      <dgm:prSet presAssocID="{DE9EE621-3427-1148-899B-A4EA889000F9}" presName="child" presStyleLbl="alignAccFollowNode1" presStyleIdx="1" presStyleCnt="5">
        <dgm:presLayoutVars>
          <dgm:chMax val="0"/>
          <dgm:bulletEnabled val="1"/>
        </dgm:presLayoutVars>
      </dgm:prSet>
      <dgm:spPr/>
    </dgm:pt>
    <dgm:pt modelId="{20EAE4B9-21A5-4C4A-84FE-C98217DE0600}" type="pres">
      <dgm:prSet presAssocID="{0441D30E-88FE-E44D-936A-A0CDF8ECC3DC}" presName="hSp" presStyleCnt="0"/>
      <dgm:spPr/>
    </dgm:pt>
    <dgm:pt modelId="{CEFC0AD0-5101-544A-BA6E-AA8451F5DFAB}" type="pres">
      <dgm:prSet presAssocID="{B022E2A1-B6ED-A84D-BDC9-CD0F7BC40B82}" presName="vertFlow" presStyleCnt="0"/>
      <dgm:spPr/>
    </dgm:pt>
    <dgm:pt modelId="{5FA1C02C-BB09-6045-9F9D-D24673280D79}" type="pres">
      <dgm:prSet presAssocID="{B022E2A1-B6ED-A84D-BDC9-CD0F7BC40B82}" presName="header" presStyleLbl="node1" presStyleIdx="1" presStyleCnt="3"/>
      <dgm:spPr/>
    </dgm:pt>
    <dgm:pt modelId="{EE847F69-3F79-1D41-A5BC-EB942E2B3AEB}" type="pres">
      <dgm:prSet presAssocID="{818B386E-6654-A448-8B31-8937E34A2AEC}" presName="parTrans" presStyleLbl="sibTrans2D1" presStyleIdx="2" presStyleCnt="5"/>
      <dgm:spPr/>
    </dgm:pt>
    <dgm:pt modelId="{2A576046-092B-F24F-8096-F6098DBA800C}" type="pres">
      <dgm:prSet presAssocID="{7D31FDE2-1347-6749-86B6-69FDEDAE6D66}" presName="child" presStyleLbl="alignAccFollowNode1" presStyleIdx="2" presStyleCnt="5">
        <dgm:presLayoutVars>
          <dgm:chMax val="0"/>
          <dgm:bulletEnabled val="1"/>
        </dgm:presLayoutVars>
      </dgm:prSet>
      <dgm:spPr/>
    </dgm:pt>
    <dgm:pt modelId="{A6662200-42EF-DA43-9B50-5D0A2F391472}" type="pres">
      <dgm:prSet presAssocID="{194AA046-64A7-134E-B14E-7FB3D1929F5F}" presName="sibTrans" presStyleLbl="sibTrans2D1" presStyleIdx="3" presStyleCnt="5"/>
      <dgm:spPr/>
    </dgm:pt>
    <dgm:pt modelId="{94BB723E-C97E-234D-8BA2-BF0221226F87}" type="pres">
      <dgm:prSet presAssocID="{5AAD1B36-8E8B-BE4E-AED4-089A27F935D7}" presName="child" presStyleLbl="alignAccFollowNode1" presStyleIdx="3" presStyleCnt="5" custScaleY="183901">
        <dgm:presLayoutVars>
          <dgm:chMax val="0"/>
          <dgm:bulletEnabled val="1"/>
        </dgm:presLayoutVars>
      </dgm:prSet>
      <dgm:spPr/>
    </dgm:pt>
    <dgm:pt modelId="{B38FDBA2-E852-9549-AFC2-365087D772C5}" type="pres">
      <dgm:prSet presAssocID="{B022E2A1-B6ED-A84D-BDC9-CD0F7BC40B82}" presName="hSp" presStyleCnt="0"/>
      <dgm:spPr/>
    </dgm:pt>
    <dgm:pt modelId="{D999E161-9E0D-2E43-BACB-CE62052EFF16}" type="pres">
      <dgm:prSet presAssocID="{362DB408-8472-4B4A-B127-ABB83571993B}" presName="vertFlow" presStyleCnt="0"/>
      <dgm:spPr/>
    </dgm:pt>
    <dgm:pt modelId="{64783DCC-A485-8B41-ADEE-D64E75151FED}" type="pres">
      <dgm:prSet presAssocID="{362DB408-8472-4B4A-B127-ABB83571993B}" presName="header" presStyleLbl="node1" presStyleIdx="2" presStyleCnt="3"/>
      <dgm:spPr/>
    </dgm:pt>
    <dgm:pt modelId="{168C08FD-6B5F-E147-88E3-E61936A1EE28}" type="pres">
      <dgm:prSet presAssocID="{54945AA8-9D5A-AD4E-96D3-91C42005AB4C}" presName="parTrans" presStyleLbl="sibTrans2D1" presStyleIdx="4" presStyleCnt="5"/>
      <dgm:spPr/>
    </dgm:pt>
    <dgm:pt modelId="{5441D7CB-A22A-7940-85C6-A243D65561BA}" type="pres">
      <dgm:prSet presAssocID="{CC3FD866-3CDB-284C-A329-551BCE698B8D}" presName="child" presStyleLbl="alignAccFollowNode1" presStyleIdx="4" presStyleCnt="5">
        <dgm:presLayoutVars>
          <dgm:chMax val="0"/>
          <dgm:bulletEnabled val="1"/>
        </dgm:presLayoutVars>
      </dgm:prSet>
      <dgm:spPr/>
    </dgm:pt>
  </dgm:ptLst>
  <dgm:cxnLst>
    <dgm:cxn modelId="{C7914B00-EC9B-5043-B4C6-0C925646DA16}" srcId="{0441D30E-88FE-E44D-936A-A0CDF8ECC3DC}" destId="{EA93F404-5D9B-ED40-B0DC-34177D21A904}" srcOrd="0" destOrd="0" parTransId="{1FDEDE92-8FAE-604C-8295-E3AEB311F0B5}" sibTransId="{54CDCE0E-CA9D-CD42-A552-2886D756B5F1}"/>
    <dgm:cxn modelId="{A2AEAE00-CAF5-D045-84BE-E91EAACC1552}" type="presOf" srcId="{7D31FDE2-1347-6749-86B6-69FDEDAE6D66}" destId="{2A576046-092B-F24F-8096-F6098DBA800C}" srcOrd="0" destOrd="0" presId="urn:microsoft.com/office/officeart/2005/8/layout/lProcess1"/>
    <dgm:cxn modelId="{2CB64E01-967C-0B4A-936E-3B29748E7082}" srcId="{362DB408-8472-4B4A-B127-ABB83571993B}" destId="{CC3FD866-3CDB-284C-A329-551BCE698B8D}" srcOrd="0" destOrd="0" parTransId="{54945AA8-9D5A-AD4E-96D3-91C42005AB4C}" sibTransId="{2F12E7C4-87F0-7047-B656-CF55C8A47614}"/>
    <dgm:cxn modelId="{C5FD6E07-3902-D04F-8B88-CD86498D910E}" type="presOf" srcId="{362DB408-8472-4B4A-B127-ABB83571993B}" destId="{64783DCC-A485-8B41-ADEE-D64E75151FED}" srcOrd="0" destOrd="0" presId="urn:microsoft.com/office/officeart/2005/8/layout/lProcess1"/>
    <dgm:cxn modelId="{F5313824-8665-1A4D-9BCC-2273CB6B99A8}" type="presOf" srcId="{0441D30E-88FE-E44D-936A-A0CDF8ECC3DC}" destId="{4305BC81-FEEF-484C-9C37-433BDB7131EC}" srcOrd="0" destOrd="0" presId="urn:microsoft.com/office/officeart/2005/8/layout/lProcess1"/>
    <dgm:cxn modelId="{5AF99638-A627-984E-A60E-A9CF44B32BE4}" type="presOf" srcId="{818B386E-6654-A448-8B31-8937E34A2AEC}" destId="{EE847F69-3F79-1D41-A5BC-EB942E2B3AEB}" srcOrd="0" destOrd="0" presId="urn:microsoft.com/office/officeart/2005/8/layout/lProcess1"/>
    <dgm:cxn modelId="{41E0B742-B778-C746-83FC-6DCBDEC88D67}" srcId="{F02CD7F5-C30D-4348-952F-99C78D5D8111}" destId="{0441D30E-88FE-E44D-936A-A0CDF8ECC3DC}" srcOrd="0" destOrd="0" parTransId="{BCB4561F-7401-CC4E-88C6-CB619152A947}" sibTransId="{A4E1B776-7474-6543-BF0B-B7E7E79F8F40}"/>
    <dgm:cxn modelId="{1AC78B44-1863-7046-B315-A3ABFA053E5C}" srcId="{B022E2A1-B6ED-A84D-BDC9-CD0F7BC40B82}" destId="{7D31FDE2-1347-6749-86B6-69FDEDAE6D66}" srcOrd="0" destOrd="0" parTransId="{818B386E-6654-A448-8B31-8937E34A2AEC}" sibTransId="{194AA046-64A7-134E-B14E-7FB3D1929F5F}"/>
    <dgm:cxn modelId="{BCA57860-BFFC-054B-8FEA-B20D14AA8902}" type="presOf" srcId="{CC3FD866-3CDB-284C-A329-551BCE698B8D}" destId="{5441D7CB-A22A-7940-85C6-A243D65561BA}" srcOrd="0" destOrd="0" presId="urn:microsoft.com/office/officeart/2005/8/layout/lProcess1"/>
    <dgm:cxn modelId="{27B03967-CA92-3A4E-A1BB-748782BB1363}" type="presOf" srcId="{1FDEDE92-8FAE-604C-8295-E3AEB311F0B5}" destId="{20591D86-C70F-F149-A610-23B87E97BAA5}" srcOrd="0" destOrd="0" presId="urn:microsoft.com/office/officeart/2005/8/layout/lProcess1"/>
    <dgm:cxn modelId="{090B4C7B-E0CE-2C45-8253-96177562876B}" type="presOf" srcId="{5AAD1B36-8E8B-BE4E-AED4-089A27F935D7}" destId="{94BB723E-C97E-234D-8BA2-BF0221226F87}" srcOrd="0" destOrd="0" presId="urn:microsoft.com/office/officeart/2005/8/layout/lProcess1"/>
    <dgm:cxn modelId="{7DCDBD7D-0976-DF4D-B509-1842F9025832}" type="presOf" srcId="{54CDCE0E-CA9D-CD42-A552-2886D756B5F1}" destId="{EF433083-2519-C049-A900-898AE206F0A6}" srcOrd="0" destOrd="0" presId="urn:microsoft.com/office/officeart/2005/8/layout/lProcess1"/>
    <dgm:cxn modelId="{6A55D97D-69C7-7044-83E4-C99D51966EF7}" type="presOf" srcId="{DE9EE621-3427-1148-899B-A4EA889000F9}" destId="{D632794D-64A0-604F-BF9D-A31003CED74C}" srcOrd="0" destOrd="0" presId="urn:microsoft.com/office/officeart/2005/8/layout/lProcess1"/>
    <dgm:cxn modelId="{2BE3AB9B-20D9-714B-A492-172541CF6707}" type="presOf" srcId="{B022E2A1-B6ED-A84D-BDC9-CD0F7BC40B82}" destId="{5FA1C02C-BB09-6045-9F9D-D24673280D79}" srcOrd="0" destOrd="0" presId="urn:microsoft.com/office/officeart/2005/8/layout/lProcess1"/>
    <dgm:cxn modelId="{1E8FF2A1-43FC-8E46-B9CD-41BD63240565}" srcId="{0441D30E-88FE-E44D-936A-A0CDF8ECC3DC}" destId="{DE9EE621-3427-1148-899B-A4EA889000F9}" srcOrd="1" destOrd="0" parTransId="{A32DCAA9-085A-7141-B39D-EADD51EAA0C3}" sibTransId="{5F947BF4-8531-F640-B858-05015A6A436F}"/>
    <dgm:cxn modelId="{58F63DBA-FAE7-4F4F-8B09-61B6F37DE42E}" type="presOf" srcId="{194AA046-64A7-134E-B14E-7FB3D1929F5F}" destId="{A6662200-42EF-DA43-9B50-5D0A2F391472}" srcOrd="0" destOrd="0" presId="urn:microsoft.com/office/officeart/2005/8/layout/lProcess1"/>
    <dgm:cxn modelId="{6EDD05BE-1FC5-B642-A17E-36E21CD691FC}" type="presOf" srcId="{54945AA8-9D5A-AD4E-96D3-91C42005AB4C}" destId="{168C08FD-6B5F-E147-88E3-E61936A1EE28}" srcOrd="0" destOrd="0" presId="urn:microsoft.com/office/officeart/2005/8/layout/lProcess1"/>
    <dgm:cxn modelId="{58D767BE-A35B-1C49-B675-8D46BA312CA0}" type="presOf" srcId="{F02CD7F5-C30D-4348-952F-99C78D5D8111}" destId="{E89D651E-0841-2247-ABB2-E9F9360B12F5}" srcOrd="0" destOrd="0" presId="urn:microsoft.com/office/officeart/2005/8/layout/lProcess1"/>
    <dgm:cxn modelId="{88316DC2-4472-3643-AF50-61A500471BBB}" srcId="{F02CD7F5-C30D-4348-952F-99C78D5D8111}" destId="{B022E2A1-B6ED-A84D-BDC9-CD0F7BC40B82}" srcOrd="1" destOrd="0" parTransId="{BA315434-8D65-8446-B37A-3B71B9B8EBD4}" sibTransId="{3D1DC885-D41B-BF42-AB1D-F835D19C6A99}"/>
    <dgm:cxn modelId="{65EA16CA-B162-FD46-BD59-02CFA573B760}" type="presOf" srcId="{EA93F404-5D9B-ED40-B0DC-34177D21A904}" destId="{65D52F7D-F10B-F34A-AAC7-E534397DCC63}" srcOrd="0" destOrd="0" presId="urn:microsoft.com/office/officeart/2005/8/layout/lProcess1"/>
    <dgm:cxn modelId="{148D1DD9-2057-2F45-A846-DC31B8ABC4BF}" srcId="{B022E2A1-B6ED-A84D-BDC9-CD0F7BC40B82}" destId="{5AAD1B36-8E8B-BE4E-AED4-089A27F935D7}" srcOrd="1" destOrd="0" parTransId="{D39DF83F-90AA-9A4C-891D-D591ABC1D7EA}" sibTransId="{460F8249-DE73-064F-8213-7A6E1B2FC729}"/>
    <dgm:cxn modelId="{3B73FDDC-7A27-3D47-B3C4-CAB05FC99E31}" srcId="{F02CD7F5-C30D-4348-952F-99C78D5D8111}" destId="{362DB408-8472-4B4A-B127-ABB83571993B}" srcOrd="2" destOrd="0" parTransId="{CD47D4CF-36D7-C840-B5C5-0753D0A4DDEC}" sibTransId="{6EC4F13E-A75B-2B43-8DF9-26184D935189}"/>
    <dgm:cxn modelId="{B9BADEAC-8FAF-354F-93D4-B1A8D90C29F9}" type="presParOf" srcId="{E89D651E-0841-2247-ABB2-E9F9360B12F5}" destId="{7C1A34B0-2E9B-7E41-8D7B-04453FC036BA}" srcOrd="0" destOrd="0" presId="urn:microsoft.com/office/officeart/2005/8/layout/lProcess1"/>
    <dgm:cxn modelId="{5C1EA200-821F-B543-85AA-52A3FE4642C0}" type="presParOf" srcId="{7C1A34B0-2E9B-7E41-8D7B-04453FC036BA}" destId="{4305BC81-FEEF-484C-9C37-433BDB7131EC}" srcOrd="0" destOrd="0" presId="urn:microsoft.com/office/officeart/2005/8/layout/lProcess1"/>
    <dgm:cxn modelId="{8C1997E9-441B-CF46-8F42-942DF51E2E59}" type="presParOf" srcId="{7C1A34B0-2E9B-7E41-8D7B-04453FC036BA}" destId="{20591D86-C70F-F149-A610-23B87E97BAA5}" srcOrd="1" destOrd="0" presId="urn:microsoft.com/office/officeart/2005/8/layout/lProcess1"/>
    <dgm:cxn modelId="{37BE8BE3-B395-424D-A78F-BF09C2053ADF}" type="presParOf" srcId="{7C1A34B0-2E9B-7E41-8D7B-04453FC036BA}" destId="{65D52F7D-F10B-F34A-AAC7-E534397DCC63}" srcOrd="2" destOrd="0" presId="urn:microsoft.com/office/officeart/2005/8/layout/lProcess1"/>
    <dgm:cxn modelId="{47AF292B-1B8A-9949-834C-1C100FD0E43F}" type="presParOf" srcId="{7C1A34B0-2E9B-7E41-8D7B-04453FC036BA}" destId="{EF433083-2519-C049-A900-898AE206F0A6}" srcOrd="3" destOrd="0" presId="urn:microsoft.com/office/officeart/2005/8/layout/lProcess1"/>
    <dgm:cxn modelId="{A3AC7918-4B95-AF44-8B57-6550761A7232}" type="presParOf" srcId="{7C1A34B0-2E9B-7E41-8D7B-04453FC036BA}" destId="{D632794D-64A0-604F-BF9D-A31003CED74C}" srcOrd="4" destOrd="0" presId="urn:microsoft.com/office/officeart/2005/8/layout/lProcess1"/>
    <dgm:cxn modelId="{D75BD002-6B65-974C-AF75-2C313473F524}" type="presParOf" srcId="{E89D651E-0841-2247-ABB2-E9F9360B12F5}" destId="{20EAE4B9-21A5-4C4A-84FE-C98217DE0600}" srcOrd="1" destOrd="0" presId="urn:microsoft.com/office/officeart/2005/8/layout/lProcess1"/>
    <dgm:cxn modelId="{E3D15E71-8E84-BE48-84A1-B48BE096E1DB}" type="presParOf" srcId="{E89D651E-0841-2247-ABB2-E9F9360B12F5}" destId="{CEFC0AD0-5101-544A-BA6E-AA8451F5DFAB}" srcOrd="2" destOrd="0" presId="urn:microsoft.com/office/officeart/2005/8/layout/lProcess1"/>
    <dgm:cxn modelId="{6AC82523-86A5-C648-BE34-DF855E5A1380}" type="presParOf" srcId="{CEFC0AD0-5101-544A-BA6E-AA8451F5DFAB}" destId="{5FA1C02C-BB09-6045-9F9D-D24673280D79}" srcOrd="0" destOrd="0" presId="urn:microsoft.com/office/officeart/2005/8/layout/lProcess1"/>
    <dgm:cxn modelId="{A87B7A40-AD52-F740-894F-3632E476D13F}" type="presParOf" srcId="{CEFC0AD0-5101-544A-BA6E-AA8451F5DFAB}" destId="{EE847F69-3F79-1D41-A5BC-EB942E2B3AEB}" srcOrd="1" destOrd="0" presId="urn:microsoft.com/office/officeart/2005/8/layout/lProcess1"/>
    <dgm:cxn modelId="{6B240172-71CB-E84A-AB8A-8B002FD92C79}" type="presParOf" srcId="{CEFC0AD0-5101-544A-BA6E-AA8451F5DFAB}" destId="{2A576046-092B-F24F-8096-F6098DBA800C}" srcOrd="2" destOrd="0" presId="urn:microsoft.com/office/officeart/2005/8/layout/lProcess1"/>
    <dgm:cxn modelId="{69B1AD7B-CD95-9D44-934C-6CE80C96AE2D}" type="presParOf" srcId="{CEFC0AD0-5101-544A-BA6E-AA8451F5DFAB}" destId="{A6662200-42EF-DA43-9B50-5D0A2F391472}" srcOrd="3" destOrd="0" presId="urn:microsoft.com/office/officeart/2005/8/layout/lProcess1"/>
    <dgm:cxn modelId="{3A46F480-2B1C-0241-A39A-1FDF20558C9B}" type="presParOf" srcId="{CEFC0AD0-5101-544A-BA6E-AA8451F5DFAB}" destId="{94BB723E-C97E-234D-8BA2-BF0221226F87}" srcOrd="4" destOrd="0" presId="urn:microsoft.com/office/officeart/2005/8/layout/lProcess1"/>
    <dgm:cxn modelId="{C54A580B-4511-C74F-B445-4502ADEBF3D7}" type="presParOf" srcId="{E89D651E-0841-2247-ABB2-E9F9360B12F5}" destId="{B38FDBA2-E852-9549-AFC2-365087D772C5}" srcOrd="3" destOrd="0" presId="urn:microsoft.com/office/officeart/2005/8/layout/lProcess1"/>
    <dgm:cxn modelId="{5655649B-CE84-5040-89F2-6658542B9B69}" type="presParOf" srcId="{E89D651E-0841-2247-ABB2-E9F9360B12F5}" destId="{D999E161-9E0D-2E43-BACB-CE62052EFF16}" srcOrd="4" destOrd="0" presId="urn:microsoft.com/office/officeart/2005/8/layout/lProcess1"/>
    <dgm:cxn modelId="{3201E225-72E3-3D46-9AF6-31B7AFE366B8}" type="presParOf" srcId="{D999E161-9E0D-2E43-BACB-CE62052EFF16}" destId="{64783DCC-A485-8B41-ADEE-D64E75151FED}" srcOrd="0" destOrd="0" presId="urn:microsoft.com/office/officeart/2005/8/layout/lProcess1"/>
    <dgm:cxn modelId="{D21B76E8-6430-B84D-A4B3-684B62E99449}" type="presParOf" srcId="{D999E161-9E0D-2E43-BACB-CE62052EFF16}" destId="{168C08FD-6B5F-E147-88E3-E61936A1EE28}" srcOrd="1" destOrd="0" presId="urn:microsoft.com/office/officeart/2005/8/layout/lProcess1"/>
    <dgm:cxn modelId="{C640EDB7-D351-C840-9814-EDE975A9500C}" type="presParOf" srcId="{D999E161-9E0D-2E43-BACB-CE62052EFF16}" destId="{5441D7CB-A22A-7940-85C6-A243D65561BA}"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5BC81-FEEF-484C-9C37-433BDB7131EC}">
      <dsp:nvSpPr>
        <dsp:cNvPr id="0" name=""/>
        <dsp:cNvSpPr/>
      </dsp:nvSpPr>
      <dsp:spPr>
        <a:xfrm>
          <a:off x="4325" y="1018573"/>
          <a:ext cx="2638320" cy="6595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Input gun laws as binary matrix</a:t>
          </a:r>
        </a:p>
      </dsp:txBody>
      <dsp:txXfrm>
        <a:off x="23643" y="1037891"/>
        <a:ext cx="2599684" cy="620944"/>
      </dsp:txXfrm>
    </dsp:sp>
    <dsp:sp modelId="{20591D86-C70F-F149-A610-23B87E97BAA5}">
      <dsp:nvSpPr>
        <dsp:cNvPr id="0" name=""/>
        <dsp:cNvSpPr/>
      </dsp:nvSpPr>
      <dsp:spPr>
        <a:xfrm rot="5400000">
          <a:off x="1265772" y="1735866"/>
          <a:ext cx="115426" cy="11542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D52F7D-F10B-F34A-AAC7-E534397DCC63}">
      <dsp:nvSpPr>
        <dsp:cNvPr id="0" name=""/>
        <dsp:cNvSpPr/>
      </dsp:nvSpPr>
      <dsp:spPr>
        <a:xfrm>
          <a:off x="4325" y="1909006"/>
          <a:ext cx="2638320" cy="659580"/>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Input gun violence statistics by category</a:t>
          </a:r>
        </a:p>
      </dsp:txBody>
      <dsp:txXfrm>
        <a:off x="23643" y="1928324"/>
        <a:ext cx="2599684" cy="620944"/>
      </dsp:txXfrm>
    </dsp:sp>
    <dsp:sp modelId="{EF433083-2519-C049-A900-898AE206F0A6}">
      <dsp:nvSpPr>
        <dsp:cNvPr id="0" name=""/>
        <dsp:cNvSpPr/>
      </dsp:nvSpPr>
      <dsp:spPr>
        <a:xfrm rot="5400000">
          <a:off x="1265772" y="2626300"/>
          <a:ext cx="115426" cy="11542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32794D-64A0-604F-BF9D-A31003CED74C}">
      <dsp:nvSpPr>
        <dsp:cNvPr id="0" name=""/>
        <dsp:cNvSpPr/>
      </dsp:nvSpPr>
      <dsp:spPr>
        <a:xfrm>
          <a:off x="4325" y="2799439"/>
          <a:ext cx="2638320" cy="659580"/>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Parameters and defined and layers are created</a:t>
          </a:r>
        </a:p>
      </dsp:txBody>
      <dsp:txXfrm>
        <a:off x="23643" y="2818757"/>
        <a:ext cx="2599684" cy="620944"/>
      </dsp:txXfrm>
    </dsp:sp>
    <dsp:sp modelId="{5FA1C02C-BB09-6045-9F9D-D24673280D79}">
      <dsp:nvSpPr>
        <dsp:cNvPr id="0" name=""/>
        <dsp:cNvSpPr/>
      </dsp:nvSpPr>
      <dsp:spPr>
        <a:xfrm>
          <a:off x="3012011" y="1018573"/>
          <a:ext cx="2638320" cy="6595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Run TensorFlow</a:t>
          </a:r>
        </a:p>
      </dsp:txBody>
      <dsp:txXfrm>
        <a:off x="3031329" y="1037891"/>
        <a:ext cx="2599684" cy="620944"/>
      </dsp:txXfrm>
    </dsp:sp>
    <dsp:sp modelId="{EE847F69-3F79-1D41-A5BC-EB942E2B3AEB}">
      <dsp:nvSpPr>
        <dsp:cNvPr id="0" name=""/>
        <dsp:cNvSpPr/>
      </dsp:nvSpPr>
      <dsp:spPr>
        <a:xfrm rot="5400000">
          <a:off x="4273458" y="1735866"/>
          <a:ext cx="115426" cy="11542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576046-092B-F24F-8096-F6098DBA800C}">
      <dsp:nvSpPr>
        <dsp:cNvPr id="0" name=""/>
        <dsp:cNvSpPr/>
      </dsp:nvSpPr>
      <dsp:spPr>
        <a:xfrm>
          <a:off x="3012011" y="1909006"/>
          <a:ext cx="2638320" cy="659580"/>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Train machine </a:t>
          </a:r>
          <a:r>
            <a:rPr lang="en-US" sz="2000" kern="1200"/>
            <a:t>with known cases</a:t>
          </a:r>
          <a:endParaRPr lang="en-US" sz="2000" kern="1200" dirty="0"/>
        </a:p>
      </dsp:txBody>
      <dsp:txXfrm>
        <a:off x="3031329" y="1928324"/>
        <a:ext cx="2599684" cy="620944"/>
      </dsp:txXfrm>
    </dsp:sp>
    <dsp:sp modelId="{A6662200-42EF-DA43-9B50-5D0A2F391472}">
      <dsp:nvSpPr>
        <dsp:cNvPr id="0" name=""/>
        <dsp:cNvSpPr/>
      </dsp:nvSpPr>
      <dsp:spPr>
        <a:xfrm rot="5400000">
          <a:off x="4273458" y="2626300"/>
          <a:ext cx="115426" cy="11542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BB723E-C97E-234D-8BA2-BF0221226F87}">
      <dsp:nvSpPr>
        <dsp:cNvPr id="0" name=""/>
        <dsp:cNvSpPr/>
      </dsp:nvSpPr>
      <dsp:spPr>
        <a:xfrm>
          <a:off x="3012011" y="2799439"/>
          <a:ext cx="2638320" cy="1212974"/>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Repeat training function until accuracy achieved and model defined</a:t>
          </a:r>
        </a:p>
      </dsp:txBody>
      <dsp:txXfrm>
        <a:off x="3047538" y="2834966"/>
        <a:ext cx="2567266" cy="1141920"/>
      </dsp:txXfrm>
    </dsp:sp>
    <dsp:sp modelId="{64783DCC-A485-8B41-ADEE-D64E75151FED}">
      <dsp:nvSpPr>
        <dsp:cNvPr id="0" name=""/>
        <dsp:cNvSpPr/>
      </dsp:nvSpPr>
      <dsp:spPr>
        <a:xfrm>
          <a:off x="6019697" y="1018573"/>
          <a:ext cx="2638320" cy="6595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Input data into trained machine</a:t>
          </a:r>
        </a:p>
      </dsp:txBody>
      <dsp:txXfrm>
        <a:off x="6039015" y="1037891"/>
        <a:ext cx="2599684" cy="620944"/>
      </dsp:txXfrm>
    </dsp:sp>
    <dsp:sp modelId="{168C08FD-6B5F-E147-88E3-E61936A1EE28}">
      <dsp:nvSpPr>
        <dsp:cNvPr id="0" name=""/>
        <dsp:cNvSpPr/>
      </dsp:nvSpPr>
      <dsp:spPr>
        <a:xfrm rot="5400000">
          <a:off x="7281144" y="1735866"/>
          <a:ext cx="115426" cy="115426"/>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41D7CB-A22A-7940-85C6-A243D65561BA}">
      <dsp:nvSpPr>
        <dsp:cNvPr id="0" name=""/>
        <dsp:cNvSpPr/>
      </dsp:nvSpPr>
      <dsp:spPr>
        <a:xfrm>
          <a:off x="6019697" y="1909006"/>
          <a:ext cx="2638320" cy="659580"/>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Output is percent influence of law </a:t>
          </a:r>
        </a:p>
      </dsp:txBody>
      <dsp:txXfrm>
        <a:off x="6039015" y="1928324"/>
        <a:ext cx="2599684" cy="62094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7129AC3-A21E-8241-98AD-F9CB9220860E}" type="datetimeFigureOut">
              <a:rPr lang="en-US" smtClean="0"/>
              <a:t>4/26/18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295294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82305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009653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79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1254723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129AC3-A21E-8241-98AD-F9CB9220860E}"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555185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129AC3-A21E-8241-98AD-F9CB9220860E}"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73931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29AC3-A21E-8241-98AD-F9CB9220860E}"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41579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29AC3-A21E-8241-98AD-F9CB9220860E}"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98189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29AC3-A21E-8241-98AD-F9CB9220860E}"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19876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129AC3-A21E-8241-98AD-F9CB9220860E}"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286981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6130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29AC3-A21E-8241-98AD-F9CB9220860E}" type="datetimeFigureOut">
              <a:rPr lang="en-US" smtClean="0"/>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346917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129AC3-A21E-8241-98AD-F9CB9220860E}"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276650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29AC3-A21E-8241-98AD-F9CB9220860E}" type="datetimeFigureOut">
              <a:rPr lang="en-US" smtClean="0"/>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24760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6716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129AC3-A21E-8241-98AD-F9CB9220860E}"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B7DBC4-0CAA-6848-8DC8-3BCA2A1B71BD}" type="slidenum">
              <a:rPr lang="en-US" smtClean="0"/>
              <a:t>‹#›</a:t>
            </a:fld>
            <a:endParaRPr lang="en-US"/>
          </a:p>
        </p:txBody>
      </p:sp>
    </p:spTree>
    <p:extLst>
      <p:ext uri="{BB962C8B-B14F-4D97-AF65-F5344CB8AC3E}">
        <p14:creationId xmlns:p14="http://schemas.microsoft.com/office/powerpoint/2010/main" val="140974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129AC3-A21E-8241-98AD-F9CB9220860E}" type="datetimeFigureOut">
              <a:rPr lang="en-US" smtClean="0"/>
              <a:t>4/26/18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B7DBC4-0CAA-6848-8DC8-3BCA2A1B71BD}" type="slidenum">
              <a:rPr lang="en-US" smtClean="0"/>
              <a:t>‹#›</a:t>
            </a:fld>
            <a:endParaRPr lang="en-US"/>
          </a:p>
        </p:txBody>
      </p:sp>
    </p:spTree>
    <p:extLst>
      <p:ext uri="{BB962C8B-B14F-4D97-AF65-F5344CB8AC3E}">
        <p14:creationId xmlns:p14="http://schemas.microsoft.com/office/powerpoint/2010/main" val="275048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hyperlink" Target="https://www.nraila.org/gun-laws/?page=537&amp;state=0&amp;startDate=&amp;endDate=&amp;search=&amp;contributor=0&amp;contentBuckets=8180,8176&amp;ge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195E-2805-5B47-AFEA-F1903739F04B}"/>
              </a:ext>
            </a:extLst>
          </p:cNvPr>
          <p:cNvSpPr>
            <a:spLocks noGrp="1"/>
          </p:cNvSpPr>
          <p:nvPr>
            <p:ph type="ctrTitle"/>
          </p:nvPr>
        </p:nvSpPr>
        <p:spPr/>
        <p:txBody>
          <a:bodyPr/>
          <a:lstStyle/>
          <a:p>
            <a:r>
              <a:rPr lang="en-US" dirty="0"/>
              <a:t>Research presentation</a:t>
            </a:r>
          </a:p>
        </p:txBody>
      </p:sp>
      <p:sp>
        <p:nvSpPr>
          <p:cNvPr id="3" name="Subtitle 2">
            <a:extLst>
              <a:ext uri="{FF2B5EF4-FFF2-40B4-BE49-F238E27FC236}">
                <a16:creationId xmlns:a16="http://schemas.microsoft.com/office/drawing/2014/main" id="{3631E565-D7F2-8B45-B42D-ED1C47F51C62}"/>
              </a:ext>
            </a:extLst>
          </p:cNvPr>
          <p:cNvSpPr>
            <a:spLocks noGrp="1"/>
          </p:cNvSpPr>
          <p:nvPr>
            <p:ph type="subTitle" idx="1"/>
          </p:nvPr>
        </p:nvSpPr>
        <p:spPr/>
        <p:txBody>
          <a:bodyPr/>
          <a:lstStyle/>
          <a:p>
            <a:r>
              <a:rPr lang="en-US" dirty="0"/>
              <a:t>By Aryan </a:t>
            </a:r>
            <a:r>
              <a:rPr lang="en-US" dirty="0" err="1"/>
              <a:t>Deorah</a:t>
            </a:r>
            <a:endParaRPr lang="en-US" dirty="0"/>
          </a:p>
        </p:txBody>
      </p:sp>
    </p:spTree>
    <p:extLst>
      <p:ext uri="{BB962C8B-B14F-4D97-AF65-F5344CB8AC3E}">
        <p14:creationId xmlns:p14="http://schemas.microsoft.com/office/powerpoint/2010/main" val="4081518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120D-6B18-0A40-9808-EC6A31DC9A76}"/>
              </a:ext>
            </a:extLst>
          </p:cNvPr>
          <p:cNvSpPr>
            <a:spLocks noGrp="1"/>
          </p:cNvSpPr>
          <p:nvPr>
            <p:ph type="title"/>
          </p:nvPr>
        </p:nvSpPr>
        <p:spPr/>
        <p:txBody>
          <a:bodyPr/>
          <a:lstStyle/>
          <a:p>
            <a:r>
              <a:rPr lang="en-US" dirty="0" err="1"/>
              <a:t>WorKFlow</a:t>
            </a:r>
            <a:endParaRPr lang="en-US" dirty="0"/>
          </a:p>
        </p:txBody>
      </p:sp>
      <p:graphicFrame>
        <p:nvGraphicFramePr>
          <p:cNvPr id="4" name="Content Placeholder 3">
            <a:extLst>
              <a:ext uri="{FF2B5EF4-FFF2-40B4-BE49-F238E27FC236}">
                <a16:creationId xmlns:a16="http://schemas.microsoft.com/office/drawing/2014/main" id="{13920A89-CD18-C043-8C64-74B9A420E378}"/>
              </a:ext>
            </a:extLst>
          </p:cNvPr>
          <p:cNvGraphicFramePr>
            <a:graphicFrameLocks noGrp="1"/>
          </p:cNvGraphicFramePr>
          <p:nvPr>
            <p:ph idx="1"/>
            <p:extLst>
              <p:ext uri="{D42A27DB-BD31-4B8C-83A1-F6EECF244321}">
                <p14:modId xmlns:p14="http://schemas.microsoft.com/office/powerpoint/2010/main" val="3427202693"/>
              </p:ext>
            </p:extLst>
          </p:nvPr>
        </p:nvGraphicFramePr>
        <p:xfrm>
          <a:off x="1763240" y="1717053"/>
          <a:ext cx="8662344" cy="5030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416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E41F-B7AF-6744-A21F-396BA2D5E9A4}"/>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2F2B2C1B-2FC8-9D4D-8F13-CFB30B67864A}"/>
              </a:ext>
            </a:extLst>
          </p:cNvPr>
          <p:cNvSpPr>
            <a:spLocks noGrp="1"/>
          </p:cNvSpPr>
          <p:nvPr>
            <p:ph idx="1"/>
          </p:nvPr>
        </p:nvSpPr>
        <p:spPr>
          <a:xfrm>
            <a:off x="1141412" y="1932972"/>
            <a:ext cx="9905999" cy="4815069"/>
          </a:xfrm>
        </p:spPr>
        <p:txBody>
          <a:bodyPr>
            <a:normAutofit fontScale="77500" lnSpcReduction="20000"/>
          </a:bodyPr>
          <a:lstStyle/>
          <a:p>
            <a:r>
              <a:rPr lang="en-US" dirty="0"/>
              <a:t>Gun Laws. (n.d.). Retrieved April 26, 2018, from </a:t>
            </a:r>
            <a:r>
              <a:rPr lang="en-US" dirty="0">
                <a:hlinkClick r:id="rId2"/>
              </a:rPr>
              <a:t>https://www.nraila.org/gun-laws/?page=537&amp;state=0&amp;startDate=&amp;endDate=&amp;search=&amp;contributor=0&amp;contentBuckets=8180,8176&amp;geo</a:t>
            </a:r>
            <a:r>
              <a:rPr lang="en-US" dirty="0"/>
              <a:t>=</a:t>
            </a:r>
          </a:p>
          <a:p>
            <a:r>
              <a:rPr lang="en-US" dirty="0"/>
              <a:t>Krug, E., Powell, K., &amp; Dahlberg, L. (1998). Firearm-related deaths in the United States and 35 other high- and upper-middle-income countries. </a:t>
            </a:r>
            <a:r>
              <a:rPr lang="en-US" i="1" dirty="0"/>
              <a:t>International Journal of Epidemiology,27</a:t>
            </a:r>
            <a:r>
              <a:rPr lang="en-US" dirty="0"/>
              <a:t>(2), 214-221. doi:10.1093/</a:t>
            </a:r>
            <a:r>
              <a:rPr lang="en-US" dirty="0" err="1"/>
              <a:t>ije</a:t>
            </a:r>
            <a:r>
              <a:rPr lang="en-US" dirty="0"/>
              <a:t>/27.2.214</a:t>
            </a:r>
          </a:p>
          <a:p>
            <a:r>
              <a:rPr lang="en-US" dirty="0"/>
              <a:t>National Center for Health Statistics. (2017, May 03). Retrieved April 26, 2018, from https://</a:t>
            </a:r>
            <a:r>
              <a:rPr lang="en-US" dirty="0" err="1"/>
              <a:t>www.cdc.gov</a:t>
            </a:r>
            <a:r>
              <a:rPr lang="en-US" dirty="0"/>
              <a:t>/</a:t>
            </a:r>
            <a:r>
              <a:rPr lang="en-US" dirty="0" err="1"/>
              <a:t>nchs</a:t>
            </a:r>
            <a:r>
              <a:rPr lang="en-US" dirty="0"/>
              <a:t>/</a:t>
            </a:r>
            <a:r>
              <a:rPr lang="en-US" dirty="0" err="1"/>
              <a:t>fastats</a:t>
            </a:r>
            <a:r>
              <a:rPr lang="en-US" dirty="0"/>
              <a:t>/</a:t>
            </a:r>
            <a:r>
              <a:rPr lang="en-US" dirty="0" err="1"/>
              <a:t>injury.htm</a:t>
            </a:r>
            <a:endParaRPr lang="en-US" dirty="0"/>
          </a:p>
          <a:p>
            <a:r>
              <a:rPr lang="en-US" dirty="0"/>
              <a:t>National Center for Health Statistics. (2018, January 10). Retrieved April 26, 2018, from https://</a:t>
            </a:r>
            <a:r>
              <a:rPr lang="en-US" dirty="0" err="1"/>
              <a:t>www.cdc.gov</a:t>
            </a:r>
            <a:r>
              <a:rPr lang="en-US" dirty="0"/>
              <a:t>/</a:t>
            </a:r>
            <a:r>
              <a:rPr lang="en-US" dirty="0" err="1"/>
              <a:t>nchs</a:t>
            </a:r>
            <a:r>
              <a:rPr lang="en-US" dirty="0"/>
              <a:t>/pressroom/</a:t>
            </a:r>
            <a:r>
              <a:rPr lang="en-US" dirty="0" err="1"/>
              <a:t>sosmap</a:t>
            </a:r>
            <a:r>
              <a:rPr lang="en-US" dirty="0"/>
              <a:t>/</a:t>
            </a:r>
            <a:r>
              <a:rPr lang="en-US" dirty="0" err="1"/>
              <a:t>firearm_mortality</a:t>
            </a:r>
            <a:r>
              <a:rPr lang="en-US" dirty="0"/>
              <a:t>/</a:t>
            </a:r>
            <a:r>
              <a:rPr lang="en-US" dirty="0" err="1"/>
              <a:t>firearm.htm</a:t>
            </a:r>
            <a:endParaRPr lang="en-US" dirty="0"/>
          </a:p>
          <a:p>
            <a:r>
              <a:rPr lang="en-US" dirty="0"/>
              <a:t>Zhang, S. (2018, February 15). Why Can't the U.S. Treat Gun Violence as a Public-Health Problem? Retrieved April 26, 2018, from https://</a:t>
            </a:r>
            <a:r>
              <a:rPr lang="en-US" dirty="0" err="1"/>
              <a:t>www.theatlantic.com</a:t>
            </a:r>
            <a:r>
              <a:rPr lang="en-US" dirty="0"/>
              <a:t>/health/archive/2018/02/gun-violence-public-health/553430/</a:t>
            </a:r>
            <a:br>
              <a:rPr lang="en-US" dirty="0"/>
            </a:br>
            <a:endParaRPr lang="en-US" dirty="0"/>
          </a:p>
        </p:txBody>
      </p:sp>
    </p:spTree>
    <p:extLst>
      <p:ext uri="{BB962C8B-B14F-4D97-AF65-F5344CB8AC3E}">
        <p14:creationId xmlns:p14="http://schemas.microsoft.com/office/powerpoint/2010/main" val="360260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8AF6-769C-AD41-876C-730F270234E8}"/>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00A2B3B5-A26D-C04D-AAA7-56FD2BC0DA19}"/>
              </a:ext>
            </a:extLst>
          </p:cNvPr>
          <p:cNvSpPr>
            <a:spLocks noGrp="1"/>
          </p:cNvSpPr>
          <p:nvPr>
            <p:ph idx="1"/>
          </p:nvPr>
        </p:nvSpPr>
        <p:spPr/>
        <p:txBody>
          <a:bodyPr>
            <a:normAutofit/>
          </a:bodyPr>
          <a:lstStyle/>
          <a:p>
            <a:r>
              <a:rPr lang="en-US" sz="2800" dirty="0"/>
              <a:t>I want to determine which laws have a positive effect in reducing gun violence</a:t>
            </a:r>
          </a:p>
          <a:p>
            <a:r>
              <a:rPr lang="en-US" sz="2800" dirty="0"/>
              <a:t>I hope for this information to have some effect on the gun violence epidemic and make some sort of difference</a:t>
            </a:r>
          </a:p>
        </p:txBody>
      </p:sp>
    </p:spTree>
    <p:extLst>
      <p:ext uri="{BB962C8B-B14F-4D97-AF65-F5344CB8AC3E}">
        <p14:creationId xmlns:p14="http://schemas.microsoft.com/office/powerpoint/2010/main" val="50594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4CA3-12B2-9B4A-BE5B-946E0BFB0A9D}"/>
              </a:ext>
            </a:extLst>
          </p:cNvPr>
          <p:cNvSpPr>
            <a:spLocks noGrp="1"/>
          </p:cNvSpPr>
          <p:nvPr>
            <p:ph type="title"/>
          </p:nvPr>
        </p:nvSpPr>
        <p:spPr/>
        <p:txBody>
          <a:bodyPr/>
          <a:lstStyle/>
          <a:p>
            <a:r>
              <a:rPr lang="en-US" dirty="0"/>
              <a:t>WHY DOES IT MATTER?</a:t>
            </a:r>
          </a:p>
        </p:txBody>
      </p:sp>
      <p:sp>
        <p:nvSpPr>
          <p:cNvPr id="3" name="Content Placeholder 2">
            <a:extLst>
              <a:ext uri="{FF2B5EF4-FFF2-40B4-BE49-F238E27FC236}">
                <a16:creationId xmlns:a16="http://schemas.microsoft.com/office/drawing/2014/main" id="{3904DDCB-B82A-6745-A4E0-02D13E131532}"/>
              </a:ext>
            </a:extLst>
          </p:cNvPr>
          <p:cNvSpPr>
            <a:spLocks noGrp="1"/>
          </p:cNvSpPr>
          <p:nvPr>
            <p:ph idx="1"/>
          </p:nvPr>
        </p:nvSpPr>
        <p:spPr/>
        <p:txBody>
          <a:bodyPr>
            <a:normAutofit/>
          </a:bodyPr>
          <a:lstStyle/>
          <a:p>
            <a:r>
              <a:rPr lang="en-US" sz="2800" dirty="0"/>
              <a:t>The CDC has not been allowed to fund gun control research since 1996</a:t>
            </a:r>
          </a:p>
          <a:p>
            <a:r>
              <a:rPr lang="en-US" sz="2800" dirty="0"/>
              <a:t>Only private organizations are allowed to do this research</a:t>
            </a:r>
          </a:p>
          <a:p>
            <a:r>
              <a:rPr lang="en-US" sz="2800" dirty="0"/>
              <a:t>Gun violence has been getting worse in America</a:t>
            </a:r>
          </a:p>
          <a:p>
            <a:endParaRPr lang="en-US" sz="2800" dirty="0"/>
          </a:p>
        </p:txBody>
      </p:sp>
    </p:spTree>
    <p:extLst>
      <p:ext uri="{BB962C8B-B14F-4D97-AF65-F5344CB8AC3E}">
        <p14:creationId xmlns:p14="http://schemas.microsoft.com/office/powerpoint/2010/main" val="74493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53DD-05C1-CD4C-BBD4-CB9DCAA29CB2}"/>
              </a:ext>
            </a:extLst>
          </p:cNvPr>
          <p:cNvSpPr>
            <a:spLocks noGrp="1"/>
          </p:cNvSpPr>
          <p:nvPr>
            <p:ph type="title"/>
          </p:nvPr>
        </p:nvSpPr>
        <p:spPr/>
        <p:txBody>
          <a:bodyPr/>
          <a:lstStyle/>
          <a:p>
            <a:r>
              <a:rPr lang="en-US" dirty="0"/>
              <a:t>Gun violence in America</a:t>
            </a:r>
          </a:p>
        </p:txBody>
      </p:sp>
      <p:sp>
        <p:nvSpPr>
          <p:cNvPr id="3" name="Content Placeholder 2">
            <a:extLst>
              <a:ext uri="{FF2B5EF4-FFF2-40B4-BE49-F238E27FC236}">
                <a16:creationId xmlns:a16="http://schemas.microsoft.com/office/drawing/2014/main" id="{9399D40D-BC16-1440-AADD-B0EB31368DA9}"/>
              </a:ext>
            </a:extLst>
          </p:cNvPr>
          <p:cNvSpPr>
            <a:spLocks noGrp="1"/>
          </p:cNvSpPr>
          <p:nvPr>
            <p:ph idx="1"/>
          </p:nvPr>
        </p:nvSpPr>
        <p:spPr/>
        <p:txBody>
          <a:bodyPr>
            <a:normAutofit/>
          </a:bodyPr>
          <a:lstStyle/>
          <a:p>
            <a:r>
              <a:rPr lang="en-US" sz="2800" dirty="0"/>
              <a:t>According to the CDC in 2015, the total number of firearm deaths was 36,252, which was 11.3/100,000 population</a:t>
            </a:r>
          </a:p>
          <a:p>
            <a:r>
              <a:rPr lang="en-US" sz="2800" dirty="0"/>
              <a:t>This number has steadily increased to 11.8 in 2016</a:t>
            </a:r>
          </a:p>
          <a:p>
            <a:r>
              <a:rPr lang="en-US" sz="2800" dirty="0"/>
              <a:t>It also varies greatly state to state, from 3.4 in Massachusetts to 23.3 in Alaska</a:t>
            </a:r>
          </a:p>
        </p:txBody>
      </p:sp>
    </p:spTree>
    <p:extLst>
      <p:ext uri="{BB962C8B-B14F-4D97-AF65-F5344CB8AC3E}">
        <p14:creationId xmlns:p14="http://schemas.microsoft.com/office/powerpoint/2010/main" val="418350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84EE54-0CC3-4440-93CB-7E93C58ABAAF}"/>
              </a:ext>
            </a:extLst>
          </p:cNvPr>
          <p:cNvPicPr>
            <a:picLocks noGrp="1" noChangeAspect="1"/>
          </p:cNvPicPr>
          <p:nvPr>
            <p:ph idx="1"/>
          </p:nvPr>
        </p:nvPicPr>
        <p:blipFill>
          <a:blip r:embed="rId2"/>
          <a:stretch>
            <a:fillRect/>
          </a:stretch>
        </p:blipFill>
        <p:spPr>
          <a:xfrm>
            <a:off x="1" y="1307176"/>
            <a:ext cx="8959048" cy="5550824"/>
          </a:xfrm>
        </p:spPr>
      </p:pic>
      <p:pic>
        <p:nvPicPr>
          <p:cNvPr id="9" name="Picture 8">
            <a:extLst>
              <a:ext uri="{FF2B5EF4-FFF2-40B4-BE49-F238E27FC236}">
                <a16:creationId xmlns:a16="http://schemas.microsoft.com/office/drawing/2014/main" id="{BB376B6A-C9E0-544D-A110-75A6676698E6}"/>
              </a:ext>
            </a:extLst>
          </p:cNvPr>
          <p:cNvPicPr>
            <a:picLocks noChangeAspect="1"/>
          </p:cNvPicPr>
          <p:nvPr/>
        </p:nvPicPr>
        <p:blipFill>
          <a:blip r:embed="rId3"/>
          <a:stretch>
            <a:fillRect/>
          </a:stretch>
        </p:blipFill>
        <p:spPr>
          <a:xfrm>
            <a:off x="8959049" y="4140200"/>
            <a:ext cx="3251200" cy="2717800"/>
          </a:xfrm>
          <a:prstGeom prst="rect">
            <a:avLst/>
          </a:prstGeom>
        </p:spPr>
      </p:pic>
      <p:sp>
        <p:nvSpPr>
          <p:cNvPr id="11" name="TextBox 10">
            <a:extLst>
              <a:ext uri="{FF2B5EF4-FFF2-40B4-BE49-F238E27FC236}">
                <a16:creationId xmlns:a16="http://schemas.microsoft.com/office/drawing/2014/main" id="{A1631896-4524-7544-B19E-67F66049C1F0}"/>
              </a:ext>
            </a:extLst>
          </p:cNvPr>
          <p:cNvSpPr txBox="1"/>
          <p:nvPr/>
        </p:nvSpPr>
        <p:spPr>
          <a:xfrm>
            <a:off x="9184474" y="1307176"/>
            <a:ext cx="2800350" cy="523220"/>
          </a:xfrm>
          <a:prstGeom prst="rect">
            <a:avLst/>
          </a:prstGeom>
          <a:noFill/>
        </p:spPr>
        <p:txBody>
          <a:bodyPr wrap="square" rtlCol="0">
            <a:spAutoFit/>
          </a:bodyPr>
          <a:lstStyle/>
          <a:p>
            <a:r>
              <a:rPr lang="en-US" sz="2800" dirty="0"/>
              <a:t>From CDC</a:t>
            </a:r>
          </a:p>
        </p:txBody>
      </p:sp>
    </p:spTree>
    <p:extLst>
      <p:ext uri="{BB962C8B-B14F-4D97-AF65-F5344CB8AC3E}">
        <p14:creationId xmlns:p14="http://schemas.microsoft.com/office/powerpoint/2010/main" val="180829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1BC89E-6A54-E04A-A2B9-AB615F57115A}"/>
              </a:ext>
            </a:extLst>
          </p:cNvPr>
          <p:cNvPicPr>
            <a:picLocks noGrp="1" noChangeAspect="1"/>
          </p:cNvPicPr>
          <p:nvPr>
            <p:ph idx="1"/>
          </p:nvPr>
        </p:nvPicPr>
        <p:blipFill>
          <a:blip r:embed="rId2"/>
          <a:stretch>
            <a:fillRect/>
          </a:stretch>
        </p:blipFill>
        <p:spPr>
          <a:xfrm>
            <a:off x="0" y="1985961"/>
            <a:ext cx="8901715" cy="4872039"/>
          </a:xfrm>
        </p:spPr>
      </p:pic>
      <p:pic>
        <p:nvPicPr>
          <p:cNvPr id="7" name="Picture 6">
            <a:extLst>
              <a:ext uri="{FF2B5EF4-FFF2-40B4-BE49-F238E27FC236}">
                <a16:creationId xmlns:a16="http://schemas.microsoft.com/office/drawing/2014/main" id="{10F0977E-0536-1042-AB40-8222D4E1D544}"/>
              </a:ext>
            </a:extLst>
          </p:cNvPr>
          <p:cNvPicPr>
            <a:picLocks noChangeAspect="1"/>
          </p:cNvPicPr>
          <p:nvPr/>
        </p:nvPicPr>
        <p:blipFill rotWithShape="1">
          <a:blip r:embed="rId3"/>
          <a:srcRect r="49659"/>
          <a:stretch/>
        </p:blipFill>
        <p:spPr>
          <a:xfrm>
            <a:off x="8895437" y="3770524"/>
            <a:ext cx="3296563" cy="3087476"/>
          </a:xfrm>
          <a:prstGeom prst="rect">
            <a:avLst/>
          </a:prstGeom>
        </p:spPr>
      </p:pic>
      <p:sp>
        <p:nvSpPr>
          <p:cNvPr id="8" name="TextBox 7">
            <a:extLst>
              <a:ext uri="{FF2B5EF4-FFF2-40B4-BE49-F238E27FC236}">
                <a16:creationId xmlns:a16="http://schemas.microsoft.com/office/drawing/2014/main" id="{6DE7FD27-2FCB-E54A-B9E2-067A16D8D2F4}"/>
              </a:ext>
            </a:extLst>
          </p:cNvPr>
          <p:cNvSpPr txBox="1"/>
          <p:nvPr/>
        </p:nvSpPr>
        <p:spPr>
          <a:xfrm>
            <a:off x="8895437" y="1985961"/>
            <a:ext cx="3296563" cy="523220"/>
          </a:xfrm>
          <a:prstGeom prst="rect">
            <a:avLst/>
          </a:prstGeom>
          <a:noFill/>
        </p:spPr>
        <p:txBody>
          <a:bodyPr wrap="square" rtlCol="0">
            <a:spAutoFit/>
          </a:bodyPr>
          <a:lstStyle/>
          <a:p>
            <a:r>
              <a:rPr lang="en-US" sz="2800" dirty="0"/>
              <a:t>From NRA-ILA</a:t>
            </a:r>
          </a:p>
        </p:txBody>
      </p:sp>
    </p:spTree>
    <p:extLst>
      <p:ext uri="{BB962C8B-B14F-4D97-AF65-F5344CB8AC3E}">
        <p14:creationId xmlns:p14="http://schemas.microsoft.com/office/powerpoint/2010/main" val="147701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615D-76E3-904B-85B6-5E7C133A3AB8}"/>
              </a:ext>
            </a:extLst>
          </p:cNvPr>
          <p:cNvSpPr>
            <a:spLocks noGrp="1"/>
          </p:cNvSpPr>
          <p:nvPr>
            <p:ph type="title"/>
          </p:nvPr>
        </p:nvSpPr>
        <p:spPr/>
        <p:txBody>
          <a:bodyPr/>
          <a:lstStyle/>
          <a:p>
            <a:r>
              <a:rPr lang="en-US" dirty="0"/>
              <a:t>Gun violence in the World</a:t>
            </a:r>
          </a:p>
        </p:txBody>
      </p:sp>
      <p:sp>
        <p:nvSpPr>
          <p:cNvPr id="3" name="Content Placeholder 2">
            <a:extLst>
              <a:ext uri="{FF2B5EF4-FFF2-40B4-BE49-F238E27FC236}">
                <a16:creationId xmlns:a16="http://schemas.microsoft.com/office/drawing/2014/main" id="{2226B275-E9B7-B542-A824-1730B10B5253}"/>
              </a:ext>
            </a:extLst>
          </p:cNvPr>
          <p:cNvSpPr>
            <a:spLocks noGrp="1"/>
          </p:cNvSpPr>
          <p:nvPr>
            <p:ph idx="1"/>
          </p:nvPr>
        </p:nvSpPr>
        <p:spPr>
          <a:xfrm>
            <a:off x="1141412" y="2249487"/>
            <a:ext cx="9905999" cy="4139738"/>
          </a:xfrm>
        </p:spPr>
        <p:txBody>
          <a:bodyPr>
            <a:normAutofit/>
          </a:bodyPr>
          <a:lstStyle/>
          <a:p>
            <a:r>
              <a:rPr lang="en-US" sz="2800" dirty="0"/>
              <a:t>According to a study in the International Journal of Epidemiology, The United States exceeds all High Income and Upper-middle Income nations in the study in gun violence</a:t>
            </a:r>
          </a:p>
          <a:p>
            <a:r>
              <a:rPr lang="en-US" sz="2800" dirty="0"/>
              <a:t>Regions like North America had nearly 100 fold gun violence rates than Asia</a:t>
            </a:r>
          </a:p>
          <a:p>
            <a:r>
              <a:rPr lang="en-US" sz="2800" dirty="0"/>
              <a:t>In America, gun violence is half-half suicide, homicide</a:t>
            </a:r>
          </a:p>
          <a:p>
            <a:r>
              <a:rPr lang="en-US" sz="2800" dirty="0"/>
              <a:t>Different from both HI and UMI nations</a:t>
            </a:r>
          </a:p>
        </p:txBody>
      </p:sp>
    </p:spTree>
    <p:extLst>
      <p:ext uri="{BB962C8B-B14F-4D97-AF65-F5344CB8AC3E}">
        <p14:creationId xmlns:p14="http://schemas.microsoft.com/office/powerpoint/2010/main" val="257027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BAA8-8C0B-A048-8768-C30BAF02920C}"/>
              </a:ext>
            </a:extLst>
          </p:cNvPr>
          <p:cNvSpPr>
            <a:spLocks noGrp="1"/>
          </p:cNvSpPr>
          <p:nvPr>
            <p:ph type="title"/>
          </p:nvPr>
        </p:nvSpPr>
        <p:spPr/>
        <p:txBody>
          <a:bodyPr/>
          <a:lstStyle/>
          <a:p>
            <a:r>
              <a:rPr lang="en-US" dirty="0"/>
              <a:t>Potential laws being looked at</a:t>
            </a:r>
          </a:p>
        </p:txBody>
      </p:sp>
      <p:sp>
        <p:nvSpPr>
          <p:cNvPr id="3" name="Content Placeholder 2">
            <a:extLst>
              <a:ext uri="{FF2B5EF4-FFF2-40B4-BE49-F238E27FC236}">
                <a16:creationId xmlns:a16="http://schemas.microsoft.com/office/drawing/2014/main" id="{E28F1117-96B2-AB4C-97A4-15D78E57F11B}"/>
              </a:ext>
            </a:extLst>
          </p:cNvPr>
          <p:cNvSpPr>
            <a:spLocks noGrp="1"/>
          </p:cNvSpPr>
          <p:nvPr>
            <p:ph idx="1"/>
          </p:nvPr>
        </p:nvSpPr>
        <p:spPr>
          <a:xfrm>
            <a:off x="1141412" y="2249487"/>
            <a:ext cx="9905999" cy="3861946"/>
          </a:xfrm>
        </p:spPr>
        <p:txBody>
          <a:bodyPr>
            <a:normAutofit/>
          </a:bodyPr>
          <a:lstStyle/>
          <a:p>
            <a:r>
              <a:rPr lang="en-US" sz="2800" dirty="0"/>
              <a:t>Right to Carry/Concealed Carry Laws</a:t>
            </a:r>
          </a:p>
          <a:p>
            <a:r>
              <a:rPr lang="en-US" sz="2800" dirty="0"/>
              <a:t>Assault-Rifle and Machine Gun Bans/Restrictions</a:t>
            </a:r>
          </a:p>
          <a:p>
            <a:r>
              <a:rPr lang="en-US" sz="2800" dirty="0"/>
              <a:t>Mandatory Background Checks</a:t>
            </a:r>
          </a:p>
          <a:p>
            <a:r>
              <a:rPr lang="en-US" sz="2800" dirty="0"/>
              <a:t>Gun Permit Requirements</a:t>
            </a:r>
          </a:p>
          <a:p>
            <a:r>
              <a:rPr lang="en-US" sz="2800" dirty="0"/>
              <a:t>Violent Criminal Gun Bans</a:t>
            </a:r>
          </a:p>
          <a:p>
            <a:r>
              <a:rPr lang="en-US" sz="2800" dirty="0"/>
              <a:t>Mainly state and local laws</a:t>
            </a:r>
          </a:p>
          <a:p>
            <a:endParaRPr lang="en-US" sz="2800" dirty="0"/>
          </a:p>
        </p:txBody>
      </p:sp>
    </p:spTree>
    <p:extLst>
      <p:ext uri="{BB962C8B-B14F-4D97-AF65-F5344CB8AC3E}">
        <p14:creationId xmlns:p14="http://schemas.microsoft.com/office/powerpoint/2010/main" val="222177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5D3C-E358-0C41-AB7E-61598FD26262}"/>
              </a:ext>
            </a:extLst>
          </p:cNvPr>
          <p:cNvSpPr>
            <a:spLocks noGrp="1"/>
          </p:cNvSpPr>
          <p:nvPr>
            <p:ph type="title"/>
          </p:nvPr>
        </p:nvSpPr>
        <p:spPr>
          <a:xfrm>
            <a:off x="1141413" y="86082"/>
            <a:ext cx="9905998" cy="1478570"/>
          </a:xfrm>
        </p:spPr>
        <p:txBody>
          <a:bodyPr/>
          <a:lstStyle/>
          <a:p>
            <a:r>
              <a:rPr lang="en-US" dirty="0"/>
              <a:t>How?</a:t>
            </a:r>
          </a:p>
        </p:txBody>
      </p:sp>
      <p:sp>
        <p:nvSpPr>
          <p:cNvPr id="3" name="Content Placeholder 2">
            <a:extLst>
              <a:ext uri="{FF2B5EF4-FFF2-40B4-BE49-F238E27FC236}">
                <a16:creationId xmlns:a16="http://schemas.microsoft.com/office/drawing/2014/main" id="{07BC66B1-41F2-644E-B359-DA5404158448}"/>
              </a:ext>
            </a:extLst>
          </p:cNvPr>
          <p:cNvSpPr>
            <a:spLocks noGrp="1"/>
          </p:cNvSpPr>
          <p:nvPr>
            <p:ph idx="1"/>
          </p:nvPr>
        </p:nvSpPr>
        <p:spPr>
          <a:xfrm>
            <a:off x="1141412" y="1203767"/>
            <a:ext cx="9905999" cy="5428527"/>
          </a:xfrm>
        </p:spPr>
        <p:txBody>
          <a:bodyPr>
            <a:normAutofit/>
          </a:bodyPr>
          <a:lstStyle/>
          <a:p>
            <a:r>
              <a:rPr lang="en-US" sz="2800" dirty="0"/>
              <a:t>I will use data from the CDC and the Uniform Crime Report</a:t>
            </a:r>
          </a:p>
          <a:p>
            <a:r>
              <a:rPr lang="en-US" sz="2800" dirty="0"/>
              <a:t>I will look at different laws in different municipalities and states</a:t>
            </a:r>
          </a:p>
          <a:p>
            <a:r>
              <a:rPr lang="en-US" sz="2800" dirty="0"/>
              <a:t>I will first use statistical tests on the data to see which laws can affect gun violence</a:t>
            </a:r>
          </a:p>
          <a:p>
            <a:r>
              <a:rPr lang="en-US" sz="2800" dirty="0"/>
              <a:t>I will then use machine learning and code kernels such as TensorFlow to get a more complete picture</a:t>
            </a:r>
          </a:p>
          <a:p>
            <a:r>
              <a:rPr lang="en-US" sz="2800" dirty="0"/>
              <a:t>This will be new because it uses machine learning to model social behaviors. It will also account for other factors and allow me to see how different variables will interact with each other</a:t>
            </a:r>
          </a:p>
        </p:txBody>
      </p:sp>
    </p:spTree>
    <p:extLst>
      <p:ext uri="{BB962C8B-B14F-4D97-AF65-F5344CB8AC3E}">
        <p14:creationId xmlns:p14="http://schemas.microsoft.com/office/powerpoint/2010/main" val="2407275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{DAE0E8E1-05CB-AD47-99C8-2CD3588207D1}tf10001122</Template>
  <TotalTime>636</TotalTime>
  <Words>446</Words>
  <Application>Microsoft Macintosh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Research presentation</vt:lpstr>
      <vt:lpstr>Purpose</vt:lpstr>
      <vt:lpstr>WHY DOES IT MATTER?</vt:lpstr>
      <vt:lpstr>Gun violence in America</vt:lpstr>
      <vt:lpstr>PowerPoint Presentation</vt:lpstr>
      <vt:lpstr>PowerPoint Presentation</vt:lpstr>
      <vt:lpstr>Gun violence in the World</vt:lpstr>
      <vt:lpstr>Potential laws being looked at</vt:lpstr>
      <vt:lpstr>How?</vt:lpstr>
      <vt:lpstr>WorKFlow</vt:lpstr>
      <vt:lpstr>Citations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ARYAN DEORAH (858872)</dc:creator>
  <cp:lastModifiedBy>ARYAN DEORAH (858872)</cp:lastModifiedBy>
  <cp:revision>23</cp:revision>
  <dcterms:created xsi:type="dcterms:W3CDTF">2018-04-26T15:18:49Z</dcterms:created>
  <dcterms:modified xsi:type="dcterms:W3CDTF">2018-04-27T02:25:40Z</dcterms:modified>
</cp:coreProperties>
</file>