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Merriweather"/>
      <p:regular r:id="rId37"/>
      <p:bold r:id="rId38"/>
      <p:italic r:id="rId39"/>
      <p:boldItalic r:id="rId40"/>
    </p:embeddedFont>
    <p:embeddedFont>
      <p:font typeface="Questrial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D53453-6716-4D1D-8455-974B5202A8F6}">
  <a:tblStyle styleId="{96D53453-6716-4D1D-8455-974B5202A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4.xml"/><Relationship Id="rId41" Type="http://schemas.openxmlformats.org/officeDocument/2006/relationships/font" Target="fonts/Questrial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4b19bc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4b19bc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4b19bc90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4b19bc90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4b19bc90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4b19bc90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4b19bc9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4b19bc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4b19bc9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4b19bc9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4b19bc90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4b19bc90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4f385d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4f385d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4b19bc90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4b19bc90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4b19bc9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4b19bc9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4b19bc90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f4b19bc90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1b50c8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1b50c8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4f385d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4f385d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4f385d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4f385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4f385d0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4f385d0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4b19bc90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4b19bc90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1b50c8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1b50c8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f4b19bc90_9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f4b19bc90_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4b19bc9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f4b19bc9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4f385d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4f385d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4b19bc90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4b19bc90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4f385d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f4f385d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4f385d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4f385d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4f385d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4f385d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f4b19bc90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f4b19bc90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4b19bc9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4b19bc9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b19bc90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b19bc90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4b19bc9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4b19bc9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4b19bc9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4b19bc9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4f385d0a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4f385d0a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4b19bc90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4b19bc90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unpolicy.org/firearms/region/south-korea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75" y="3040125"/>
            <a:ext cx="9144000" cy="21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67700" y="641800"/>
            <a:ext cx="7208700" cy="2024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Research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on the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Relationship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between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Gun Laws</a:t>
            </a:r>
            <a:r>
              <a:rPr lang="en" sz="2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en" sz="2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Gun Violence</a:t>
            </a:r>
            <a:r>
              <a:rPr lang="en" sz="2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using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Machine Learning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50" y="3040125"/>
            <a:ext cx="9144000" cy="202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By</a:t>
            </a:r>
            <a:endParaRPr b="1" sz="2400">
              <a:solidFill>
                <a:srgbClr val="D9D9D9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Aryan Deorah (AOS)        Chris Goodhart (AOS)</a:t>
            </a:r>
            <a:endParaRPr b="1" sz="2400">
              <a:solidFill>
                <a:srgbClr val="D9D9D9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D9D9D9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Juhyeok Choi(DSHS)            Jiwon Park(DSHS)</a:t>
            </a:r>
            <a:endParaRPr b="1" sz="2400">
              <a:solidFill>
                <a:srgbClr val="D9D9D9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745"/>
            <a:ext cx="6669325" cy="365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325" y="2678226"/>
            <a:ext cx="2474675" cy="23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736125" y="1337750"/>
            <a:ext cx="1794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◀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From NRA-ILA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Controversy in America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Controversy in America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3765125" y="1658725"/>
            <a:ext cx="49440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Gun laws vary on state and local levels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Levels of gun violence also fluctuate by state and municipality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Differences can be caused by many factors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Some firmly oppose firearm restriction while others agree with it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Media extensively covers mass shootings; this is bias we must avoid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25" y="1837075"/>
            <a:ext cx="2569200" cy="25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650" y="1554500"/>
            <a:ext cx="2566500" cy="25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4114800" y="1512350"/>
            <a:ext cx="4638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We want use machine learning to determine which laws have a positive effect in reducing gun violence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We hope for this information to have some effect on the gun violence epidemic and make some sort of difference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Research into the causes of gun violence by the CDC was banned by congress in 1996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Purpose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What is Machine Learning?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178350" y="1367225"/>
            <a:ext cx="5872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Machine Learning essentially trains models through data as well as algorithms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The main focuses of machine learning are medical (predicting seizures, analyzing cardiac arrest, etc.)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Machine learning on social statistics, such as gun violence, is a fairly recent and innovative development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0" y="1930250"/>
            <a:ext cx="2325750" cy="23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2559075" y="1950975"/>
            <a:ext cx="77025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https://www.gunpolicy.org/firearms/region/south-korea</a:t>
            </a:r>
            <a:r>
              <a:rPr lang="en"/>
              <a:t> 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2498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43185" l="46088" r="0" t="0"/>
          <a:stretch/>
        </p:blipFill>
        <p:spPr>
          <a:xfrm>
            <a:off x="421864" y="0"/>
            <a:ext cx="78279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Selecting a Model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471075" y="1598300"/>
            <a:ext cx="55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•F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our major types of machine learning models: classification, regression, clustering, and dimensionality reduction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•W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e will use regression models because they’re meant for predicting a quantity: rates of gun violence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•Regression is great for large samples; we will start with small samples and gradually grow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25" y="2034075"/>
            <a:ext cx="2128450" cy="21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AOS</a:t>
            </a: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ED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8" y="1490688"/>
            <a:ext cx="2557125" cy="2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3197450" y="805350"/>
            <a:ext cx="57657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• Step 1) Collect data and determine strongest laws</a:t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Collect data gun violence, control, and lawndata from 5 states and determine the strongest laws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Step 2) Visualizing data</a:t>
            </a:r>
            <a:endParaRPr b="1"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graphs and do exploratory data analysis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Look for preliminary patterns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• Step 3) Cleaning and feature editing</a:t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Modify data into easier to use format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Control for economic and age factors, such as GDP, unemployment, and median age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Categories of Data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3329850" y="1774425"/>
            <a:ext cx="53346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Ammunition regulation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•Assault weapons and large-capacity magazines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•Buyer regulations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•Child access prevention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•Concealed carry permitting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•Dealer regulations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•Domestic violence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•Gun trafficking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•Immunity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827462"/>
            <a:ext cx="2375525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Categories of Data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3392400" y="1774425"/>
            <a:ext cx="53346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•Possession regulations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•Preemption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•Prohibitions for high-risk gun possession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•Stand your ground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•Background checks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827462"/>
            <a:ext cx="2375525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76911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942625" y="0"/>
            <a:ext cx="59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925" y="61775"/>
            <a:ext cx="76143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History of Gun Violence in 20th century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311700" y="1152475"/>
            <a:ext cx="85206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First major federal regulation: National Firearms Act of 1934</a:t>
            </a:r>
            <a:endParaRPr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Passed in 1934, taxed the making and transfer of firearms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Also required registration of firearms 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Federal Firearms Act of 1938</a:t>
            </a:r>
            <a:endParaRPr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Only licensed individuals can sell firearms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Lasting problem in America</a:t>
            </a:r>
            <a:endParaRPr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Firearm homicides have been highest cause of death for adolescent African American males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Stringency Algorithm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75" y="1817975"/>
            <a:ext cx="2128450" cy="21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2927075" y="945850"/>
            <a:ext cx="57870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ill not use natural language processing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anually check if certain phrases and/or topics are in a law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algorithms will be used on categories and subcategories of laws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algorithms will be different for each category 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Inputs will be law characteristics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Controls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00" y="1874550"/>
            <a:ext cx="2261500" cy="22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>
            <p:ph idx="4294967295" type="body"/>
          </p:nvPr>
        </p:nvSpPr>
        <p:spPr>
          <a:xfrm>
            <a:off x="3367125" y="1071000"/>
            <a:ext cx="5392200" cy="4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Poverty and socioeconomic status (Unemployment Rate)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Race (Percentage of Blacks in Population)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Crime rate not involving guns (Violent Crime Rate, Overall Crime Rate)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Per-capita gun ownership (Guns Per 100 People)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Population Density, including if the area is rural or urban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Mental health of people involved in incidents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AOS ED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8" y="1490688"/>
            <a:ext cx="2557125" cy="2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3435325" y="964350"/>
            <a:ext cx="55026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• Step 4) Train machine learning models</a:t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Train models on law analysis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Create a function for evaluating various different regression models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Create outputs: predicted rate of gun violence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Run best model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Step 5) Stringency algorithm</a:t>
            </a:r>
            <a:endParaRPr b="1"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Different algorithm tailored to each category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Assigns category a numerical value that represents stringency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Retrain models on stringency scores, not law analysis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1437800" y="0"/>
            <a:ext cx="6144900" cy="1061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Picture: Determine Regression Model Best for Predicting Which Changes in Gun Legislation Have the Best Effect on Rates of Gun Violence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0" y="1230550"/>
            <a:ext cx="15663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</a:t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1750775" y="1175650"/>
            <a:ext cx="12114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and Visualize Data</a:t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4614950" y="1223425"/>
            <a:ext cx="8208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models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0" y="2040825"/>
            <a:ext cx="1566300" cy="1061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5 states, gun laws, controls and rates of firearm deaths</a:t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1741175" y="2272975"/>
            <a:ext cx="12495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graphs and plots </a:t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1749938" y="3645800"/>
            <a:ext cx="12495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preliminary patterns</a:t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115425" y="3307625"/>
            <a:ext cx="1401900" cy="98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model architectures for least error</a:t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3481175" y="2215125"/>
            <a:ext cx="12495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training and test data</a:t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6098150" y="1195975"/>
            <a:ext cx="10458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best model</a:t>
            </a:r>
            <a:endParaRPr/>
          </a:p>
        </p:txBody>
      </p:sp>
      <p:cxnSp>
        <p:nvCxnSpPr>
          <p:cNvPr id="292" name="Google Shape;292;p35"/>
          <p:cNvCxnSpPr>
            <a:stCxn id="285" idx="3"/>
            <a:endCxn id="291" idx="1"/>
          </p:cNvCxnSpPr>
          <p:nvPr/>
        </p:nvCxnSpPr>
        <p:spPr>
          <a:xfrm>
            <a:off x="5435750" y="1497325"/>
            <a:ext cx="662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5"/>
          <p:cNvCxnSpPr>
            <a:endCxn id="286" idx="0"/>
          </p:cNvCxnSpPr>
          <p:nvPr/>
        </p:nvCxnSpPr>
        <p:spPr>
          <a:xfrm>
            <a:off x="783150" y="1805925"/>
            <a:ext cx="0" cy="23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5"/>
          <p:cNvCxnSpPr>
            <a:stCxn id="286" idx="2"/>
            <a:endCxn id="295" idx="0"/>
          </p:cNvCxnSpPr>
          <p:nvPr/>
        </p:nvCxnSpPr>
        <p:spPr>
          <a:xfrm>
            <a:off x="783150" y="3101925"/>
            <a:ext cx="231300" cy="54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5"/>
          <p:cNvCxnSpPr>
            <a:stCxn id="284" idx="2"/>
            <a:endCxn id="287" idx="0"/>
          </p:cNvCxnSpPr>
          <p:nvPr/>
        </p:nvCxnSpPr>
        <p:spPr>
          <a:xfrm>
            <a:off x="2356475" y="1778350"/>
            <a:ext cx="9600" cy="49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5"/>
          <p:cNvCxnSpPr>
            <a:stCxn id="287" idx="2"/>
            <a:endCxn id="288" idx="0"/>
          </p:cNvCxnSpPr>
          <p:nvPr/>
        </p:nvCxnSpPr>
        <p:spPr>
          <a:xfrm>
            <a:off x="2365925" y="2875675"/>
            <a:ext cx="8700" cy="770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5"/>
          <p:cNvCxnSpPr>
            <a:stCxn id="285" idx="2"/>
            <a:endCxn id="290" idx="0"/>
          </p:cNvCxnSpPr>
          <p:nvPr/>
        </p:nvCxnSpPr>
        <p:spPr>
          <a:xfrm flipH="1">
            <a:off x="4105850" y="1771225"/>
            <a:ext cx="919500" cy="44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5"/>
          <p:cNvCxnSpPr>
            <a:stCxn id="290" idx="2"/>
            <a:endCxn id="289" idx="0"/>
          </p:cNvCxnSpPr>
          <p:nvPr/>
        </p:nvCxnSpPr>
        <p:spPr>
          <a:xfrm flipH="1">
            <a:off x="3816425" y="2817825"/>
            <a:ext cx="289500" cy="48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5"/>
          <p:cNvSpPr/>
          <p:nvPr/>
        </p:nvSpPr>
        <p:spPr>
          <a:xfrm>
            <a:off x="462300" y="3645825"/>
            <a:ext cx="1104000" cy="12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analysis taken from an outside source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3165538" y="1253425"/>
            <a:ext cx="1249500" cy="48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</a:t>
            </a:r>
            <a:endParaRPr/>
          </a:p>
        </p:txBody>
      </p:sp>
      <p:cxnSp>
        <p:nvCxnSpPr>
          <p:cNvPr id="301" name="Google Shape;301;p35"/>
          <p:cNvCxnSpPr>
            <a:endCxn id="284" idx="1"/>
          </p:cNvCxnSpPr>
          <p:nvPr/>
        </p:nvCxnSpPr>
        <p:spPr>
          <a:xfrm>
            <a:off x="1575875" y="1477000"/>
            <a:ext cx="174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5"/>
          <p:cNvCxnSpPr>
            <a:stCxn id="300" idx="3"/>
            <a:endCxn id="285" idx="1"/>
          </p:cNvCxnSpPr>
          <p:nvPr/>
        </p:nvCxnSpPr>
        <p:spPr>
          <a:xfrm>
            <a:off x="4415038" y="1497325"/>
            <a:ext cx="19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5"/>
          <p:cNvCxnSpPr>
            <a:stCxn id="284" idx="3"/>
            <a:endCxn id="300" idx="1"/>
          </p:cNvCxnSpPr>
          <p:nvPr/>
        </p:nvCxnSpPr>
        <p:spPr>
          <a:xfrm>
            <a:off x="2962175" y="1477000"/>
            <a:ext cx="203400" cy="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5"/>
          <p:cNvSpPr/>
          <p:nvPr/>
        </p:nvSpPr>
        <p:spPr>
          <a:xfrm>
            <a:off x="7494588" y="1230550"/>
            <a:ext cx="11040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Stringency Algorithm</a:t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5374750" y="4248500"/>
            <a:ext cx="1566300" cy="790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a numerical value for category of laws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5695649" y="2166325"/>
            <a:ext cx="13860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 law characteristics</a:t>
            </a:r>
            <a:endParaRPr/>
          </a:p>
        </p:txBody>
      </p:sp>
      <p:cxnSp>
        <p:nvCxnSpPr>
          <p:cNvPr id="307" name="Google Shape;307;p35"/>
          <p:cNvCxnSpPr>
            <a:stCxn id="291" idx="3"/>
            <a:endCxn id="304" idx="1"/>
          </p:cNvCxnSpPr>
          <p:nvPr/>
        </p:nvCxnSpPr>
        <p:spPr>
          <a:xfrm>
            <a:off x="7143950" y="1497325"/>
            <a:ext cx="350700" cy="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>
            <a:stCxn id="304" idx="2"/>
            <a:endCxn id="306" idx="0"/>
          </p:cNvCxnSpPr>
          <p:nvPr/>
        </p:nvCxnSpPr>
        <p:spPr>
          <a:xfrm flipH="1">
            <a:off x="6388788" y="1778350"/>
            <a:ext cx="1657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5"/>
          <p:cNvCxnSpPr>
            <a:stCxn id="310" idx="2"/>
            <a:endCxn id="305" idx="0"/>
          </p:cNvCxnSpPr>
          <p:nvPr/>
        </p:nvCxnSpPr>
        <p:spPr>
          <a:xfrm flipH="1">
            <a:off x="6157988" y="4083513"/>
            <a:ext cx="133800" cy="16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5"/>
          <p:cNvSpPr/>
          <p:nvPr/>
        </p:nvSpPr>
        <p:spPr>
          <a:xfrm>
            <a:off x="5739788" y="2817813"/>
            <a:ext cx="1104000" cy="1265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algorithm tailored to each category</a:t>
            </a:r>
            <a:endParaRPr/>
          </a:p>
        </p:txBody>
      </p:sp>
      <p:cxnSp>
        <p:nvCxnSpPr>
          <p:cNvPr id="311" name="Google Shape;311;p35"/>
          <p:cNvCxnSpPr>
            <a:stCxn id="306" idx="2"/>
            <a:endCxn id="310" idx="0"/>
          </p:cNvCxnSpPr>
          <p:nvPr/>
        </p:nvCxnSpPr>
        <p:spPr>
          <a:xfrm flipH="1">
            <a:off x="6291749" y="2714125"/>
            <a:ext cx="96900" cy="10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5"/>
          <p:cNvCxnSpPr>
            <a:stCxn id="304" idx="2"/>
            <a:endCxn id="313" idx="0"/>
          </p:cNvCxnSpPr>
          <p:nvPr/>
        </p:nvCxnSpPr>
        <p:spPr>
          <a:xfrm>
            <a:off x="8046588" y="1778350"/>
            <a:ext cx="152700" cy="53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5"/>
          <p:cNvSpPr/>
          <p:nvPr/>
        </p:nvSpPr>
        <p:spPr>
          <a:xfrm>
            <a:off x="7480200" y="2315950"/>
            <a:ext cx="1437900" cy="12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 models on stringency scores instead of just law analysis</a:t>
            </a:r>
            <a:endParaRPr/>
          </a:p>
        </p:txBody>
      </p:sp>
      <p:cxnSp>
        <p:nvCxnSpPr>
          <p:cNvPr id="314" name="Google Shape;314;p35"/>
          <p:cNvCxnSpPr>
            <a:endCxn id="315" idx="0"/>
          </p:cNvCxnSpPr>
          <p:nvPr/>
        </p:nvCxnSpPr>
        <p:spPr>
          <a:xfrm>
            <a:off x="8178450" y="3518650"/>
            <a:ext cx="20700" cy="4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5"/>
          <p:cNvSpPr/>
          <p:nvPr/>
        </p:nvSpPr>
        <p:spPr>
          <a:xfrm>
            <a:off x="7348800" y="4009750"/>
            <a:ext cx="1700700" cy="871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performance of models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50" y="1182475"/>
            <a:ext cx="4671749" cy="30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ointplot" id="321" name="Google Shape;3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200"/>
            <a:ext cx="4483100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DSHS ED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" y="1459063"/>
            <a:ext cx="3101575" cy="31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4426575" y="1509850"/>
            <a:ext cx="395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Same as AOS ED except for data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Will utilize data from OECD countries over 10 non-consecutive years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Analyzing gun laws on gun violence at international level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Sources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5" y="1788025"/>
            <a:ext cx="2259974" cy="22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 txBox="1"/>
          <p:nvPr/>
        </p:nvSpPr>
        <p:spPr>
          <a:xfrm>
            <a:off x="3765350" y="1502275"/>
            <a:ext cx="43047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Journals of epidemiology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Epidemiology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 is </a:t>
            </a:r>
            <a:r>
              <a:rPr lang="en" sz="1800"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the branch of medicine that deals with the incidence, distribution, and possible control of diseases and other factors relating to health</a:t>
            </a:r>
            <a:endParaRPr sz="18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Other medical Journals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Public Health Journals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543300" y="1107175"/>
            <a:ext cx="80574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Bureau of Alcohol, Tobacco, Firearms, and Explosives. (2018, April 26). National Firearms Act. Retrieved September 19, 2018, from https://www.atf.gov/rules-and-regulations/national-firearms-act 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Cohn, D., Taylor, P., Lopez, M. H., Gallagher, C. A., Parker, K., &amp; Maass, K. T. (2013, May 07). Gun Homicide Rate Down 49% Since 1993 Peak; Public Unaware. Retrieved September 19, 2018, from http://www.pewsocialtrends.org/2013/05/07/gun-homicide-rate-down-49-since-1993-peak-public-unaware/</a:t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Delay, B. (2017, Oct 12). A History of Violence: The U.S. Government’s Relationships With Guns And The NRA. Retrieved September 19, 2018, from https://psmag.com/news/us-government-and-the-gun-industry</a:t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Fatal Injury Reports, National, Regional and State, 1981 – 2016. (n.d.). Retrieved September 19, 2018, from http://www.cdc.gov/injury/wisqars/fatal_injury_reports.html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543300" y="1107175"/>
            <a:ext cx="80574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Fox, K. (2018, March 09). America's gun culture vs. the world in 5 charts. Retrieved September 19, 2018, from https://www.cnn.com/2017/10/03/americas/us-gun-statistics/index.html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Grinshteyn, E. &amp; Hemenway, D. (2016). Violent Death Rates: The US Compared with Other High-income OECD Countries, 2010. </a:t>
            </a:r>
            <a:r>
              <a:rPr i="1" lang="en" sz="1200">
                <a:latin typeface="Questrial"/>
                <a:ea typeface="Questrial"/>
                <a:cs typeface="Questrial"/>
                <a:sym typeface="Questrial"/>
              </a:rPr>
              <a:t>US National Library of Medicine</a:t>
            </a: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, 129(3), 266-73. Doi: 10.1016/j.amjmed.2015.10.025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Gun Laws. (n.d.). Retrieved April 26, 2018, from https://www.nraila.org/gun-laws/?page=537&amp;state=0&amp;startDate=&amp;endDate=&amp;search=&amp;contributor=0&amp;contentBuckets=8180,8176&amp;geo=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Kiersz, A. &amp; LoGiurato, B. (2015, June 18). Obama was right when he said ‘this type of mass violence does not happen in other developed countries’. Retrieved September 19, 2018, from https://www.businessinsider.com/oecd-homicide-rates-chart-2015-6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579900" y="1512800"/>
            <a:ext cx="798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Krug, E., Powell, K., &amp; Dahlberg, L. (1998). Firearm-related deaths in the United States and 35 other high- and upper-middle-income countries. </a:t>
            </a:r>
            <a:r>
              <a:rPr i="1"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International Journal of Epidemiology,27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(2), 214-221. doi:10.1093/ije/27.2.214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Longley, R. (2018, August 4). See a Timeline of Gun Control in the United States. Retrieved September 19, 2018, from https://www.thoughtco.com/us-gun-control-timeline-3963620 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Lopez, G. (2018, June 29). America’s unique gun violence problem, explained in 17 maps and charts. Retrieved September 19, 2018, from https://www.vox.com/policy-and-politics/2017/10/2/16399418/us-gun-violence-statistics-maps-charts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National Center for Health Statistics. (2017, May 03). Retrieved April 26, 2018, from https://www.cdc.gov/nchs/fastats/injury.htm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76911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942625" y="0"/>
            <a:ext cx="59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4925" y="61775"/>
            <a:ext cx="76143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Recent History of Gun Violence in US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00" y="915250"/>
            <a:ext cx="4907630" cy="40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308450" y="1930150"/>
            <a:ext cx="14520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◀</a:t>
            </a:r>
            <a:r>
              <a:rPr lang="en"/>
              <a:t>From Pew Research Center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2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2"/>
          <p:cNvSpPr txBox="1"/>
          <p:nvPr/>
        </p:nvSpPr>
        <p:spPr>
          <a:xfrm>
            <a:off x="579900" y="1512800"/>
            <a:ext cx="798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4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National Center for Health Statistics. (2018, January 10). Retrieved April 26, 2018, from https://www.cdc.gov/nchs/pressroom/sosmap/firearm_mortality/firearm.htm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-114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OECD Watch. (n.d.). Retrieved September 19, 2018, from https://www.oecdwatch.org/oecd-guidelines/oecd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OJJDP. (n. d.). Section I: Gun Violence in the United States. Retrieved September 19, 2018, from https://www.ojjdp.gov/pubs/gun_violence/sect01.html  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-114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Zhang, S. (2018, February 15). Why Can't the U.S. Treat Gun Violence as a Public-Health Problem? Retrieved April 26, 2018, from https://www.theatlantic.com/health/archive/2018/02/gun-violence-public-health/553430/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26569" l="23457" r="23852" t="26220"/>
          <a:stretch/>
        </p:blipFill>
        <p:spPr>
          <a:xfrm>
            <a:off x="1099683" y="2022201"/>
            <a:ext cx="2427498" cy="16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03150" y="1131348"/>
            <a:ext cx="46359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According to the CDC in 2015, the total number of firearm deaths was 36,252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This equals 11.3 deaths per 100,000 people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Increased to 11.8 in 2016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Gun violence is getting worse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Rates of gun violence vary greatly from state to state, from 3.4 in Massachusetts to 23.3 in Alaska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Gun Violence in America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7"/>
          <p:cNvGraphicFramePr/>
          <p:nvPr/>
        </p:nvGraphicFramePr>
        <p:xfrm>
          <a:off x="481050" y="106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{96D53453-6716-4D1D-8455-974B5202A8F6}</a:tableStyleId>
              </a:tblPr>
              <a:tblGrid>
                <a:gridCol w="740425"/>
                <a:gridCol w="1109225"/>
                <a:gridCol w="1246450"/>
                <a:gridCol w="1032050"/>
                <a:gridCol w="1783025"/>
              </a:tblGrid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Deaths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Crude 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Age-Adjusted 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30,896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298,379,912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10.2212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31,224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301,231,207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10.2378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31,593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304,093,966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10.2317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31,347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306,771,529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10.0493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31,672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308,747,508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10.0708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32,351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311,663,358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10.1613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33,563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313,998,379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10.4472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33,636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316,204,908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10.3767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33,594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318,563,456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10.2637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36,252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320,896,618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11.0284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38,658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323,127,513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11.7263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7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Gun Violence in America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392225" y="4396100"/>
            <a:ext cx="230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◀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From WISQUARS/CDC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Gun Violence in the World(OECD)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0" y="1942850"/>
            <a:ext cx="3083674" cy="23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992475" y="1456075"/>
            <a:ext cx="4653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Other countries in OECD (Organisation for Economic Co-Operation and Development) well-developed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However, the US has the 4th highest homicide rate in OECD (34 countries)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On average, the US has a 25.2 times higher gun homicide rate than  other OECD nations (Grinshteyn, 2010)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How America Compares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209850" y="1334575"/>
            <a:ext cx="4494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United States (2013), 21,175 gun suicides and 11,208 gun homicides, which is 10.64 deaths per 100,000 people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South Korea (2013),13 gun suicides and 8 gun homicides, which is 0.04 deaths per 100,000 people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Indicates possibility that gun laws have positive effects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South Korea outright bans civilian guns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  -	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Most countries that do this are in Asia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6569" l="23457" r="23852" t="26220"/>
          <a:stretch/>
        </p:blipFill>
        <p:spPr>
          <a:xfrm>
            <a:off x="794883" y="2022201"/>
            <a:ext cx="2427498" cy="16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How America Compares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26569" l="23457" r="23852" t="26220"/>
          <a:stretch/>
        </p:blipFill>
        <p:spPr>
          <a:xfrm>
            <a:off x="369808" y="2061751"/>
            <a:ext cx="2427498" cy="16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3064475" y="885550"/>
            <a:ext cx="5723700" cy="4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United States owns half of the civilian owned guns in the world, 6 times that of the next leading country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United States, as of 2013, owns 113 guns per 100 people, nearly twice that of the next leading country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United has twice the gun suicide rate and seven times the gun homicide rate of the next leading high income country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US is one of three countries with the right to bear arms in its constitution, Mexico and Guatemala are the other two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6610"/>
            <a:ext cx="6492599" cy="402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597" y="2774700"/>
            <a:ext cx="2651400" cy="2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6681625" y="1445750"/>
            <a:ext cx="24624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◀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From CDC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Controversy in America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