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34BC14-931E-408E-B928-32A192D20343}">
  <a:tblStyle styleId="{F734BC14-931E-408E-B928-32A192D203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avenPro-bold.fntdata"/><Relationship Id="rId25" Type="http://schemas.openxmlformats.org/officeDocument/2006/relationships/slide" Target="slides/slide19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ddd89b8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ddd89b8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ddd89b8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ddd89b8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ddd89b8e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ddd89b8e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de226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de226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de22608e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de22608e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de22608e5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de22608e5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de22608e5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de22608e5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de22608e5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de22608e5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0ddd89b8e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0ddd89b8e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ddd89b8e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ddd89b8e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ddd89b8e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ddd89b8e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dd89b8e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ddd89b8e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ddd89b8e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0ddd89b8e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ddd89b8e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ddd89b8e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ddd89b8e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0ddd89b8e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ddd89b8e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0ddd89b8e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ddd89b8e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ddd89b8e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ddd89b8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ddd89b8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ddd89b8e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ddd89b8e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ddd89b8e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ddd89b8e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ddd89b8e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ddd89b8e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ddd89b8e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0ddd89b8e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ddd89b8e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ddd89b8e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ddd89b8e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ddd89b8e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0ddd89b8e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0ddd89b8e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0ddd89b8e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0ddd89b8e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0ddd89b8e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0ddd89b8e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0ddd89b8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0ddd89b8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ddd89b8e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ddd89b8e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ddd89b8e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0ddd89b8e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ddd89b8e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ddd89b8e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ddd89b8e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ddd89b8e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ddd89b8e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ddd89b8e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ddd89b8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ddd89b8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ddd89b8e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ddd89b8e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ddd89b8e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ddd89b8e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kaggle.com/datasets/mexwell/heart-disease-datase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87600"/>
            <a:ext cx="504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Project Report: Heart Disease Predictive Model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60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Adarsh B, Aryan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10/21/2024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898950" y="1300950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Handling Disguised Entries: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Replaced cholesterol values of 0 (172 instances) with the median value of 210.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Replaced resting BP values of 0 (5 instances) with the mean value of 132.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Normalization: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Min-max normalization for age, BP, cholesterol, max heart rate, oldpeak, ST slope.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Train-Test Split: 85% training set, 15% testing set, with 1012 training instances and 178 test instances.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960600" y="127965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4. Selection Algorithms &amp; Model Classifiers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Selection: Method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1300950"/>
            <a:ext cx="4029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</a:t>
            </a:r>
            <a:r>
              <a:rPr lang="en" sz="1800"/>
              <a:t>: Correlation analysis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Criteria</a:t>
            </a:r>
            <a:r>
              <a:rPr lang="en" sz="1800"/>
              <a:t>: Selected attributes with absolute correlation &gt; 0.3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Selected Attributes</a:t>
            </a:r>
            <a:r>
              <a:rPr lang="en" sz="1800"/>
              <a:t>: ST slope, exercise angina, chest pain type, oldpeak, sex, max heart rate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b="12985" l="0" r="48670" t="27062"/>
          <a:stretch/>
        </p:blipFill>
        <p:spPr>
          <a:xfrm>
            <a:off x="4998800" y="1300950"/>
            <a:ext cx="3710450" cy="32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Selection: Method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303800" y="1232550"/>
            <a:ext cx="332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Method: </a:t>
            </a:r>
            <a:r>
              <a:rPr lang="en" sz="1800"/>
              <a:t>Cfs subset evaluation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Description: </a:t>
            </a:r>
            <a:r>
              <a:rPr lang="en" sz="1800"/>
              <a:t>Evaluates attributes based on accuracy and minimizing redundancy through intercorrelation.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Selected Attributes: </a:t>
            </a:r>
            <a:r>
              <a:rPr lang="en" sz="1800"/>
              <a:t>Age, sex, chest pain type, cholesterol, max heart rate, exercise angina, oldpeak, ST slope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175" y="1668625"/>
            <a:ext cx="4448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Selection: Method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223700" y="1232550"/>
            <a:ext cx="402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Method: </a:t>
            </a:r>
            <a:r>
              <a:rPr lang="en" sz="1800"/>
              <a:t>Relief Attribute Evaluator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Description: </a:t>
            </a:r>
            <a:r>
              <a:rPr lang="en" sz="1800"/>
              <a:t>Evaluates attributes by determining how well they separate similar and different class instances. It works well for both discrete and continuous data.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Criteria: </a:t>
            </a:r>
            <a:r>
              <a:rPr lang="en" sz="1800"/>
              <a:t>Value &gt; 0.04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Selected Attributes: </a:t>
            </a:r>
            <a:r>
              <a:rPr lang="en" sz="1800"/>
              <a:t>Chest pain type, ST slope, Resting ECG, Fasting blood sugar, Sex, Cholesterol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825" y="1325506"/>
            <a:ext cx="3799075" cy="31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Selection: Method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119025"/>
            <a:ext cx="394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Method: </a:t>
            </a:r>
            <a:r>
              <a:rPr lang="en" sz="1800"/>
              <a:t>Gain Ratio Attribute Evaluator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Description: </a:t>
            </a:r>
            <a:r>
              <a:rPr lang="en" sz="1800"/>
              <a:t>Measures the predictive power of attributes by using a decision tree and optimizing information gain to handle attributes with many distinct values.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Criteria: </a:t>
            </a:r>
            <a:r>
              <a:rPr lang="en" sz="1800"/>
              <a:t>Value &gt; .09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Selected Attributes: </a:t>
            </a:r>
            <a:r>
              <a:rPr lang="en" sz="1800"/>
              <a:t>ST slope, Exercise angina, Chest pain type, Oldpeak, Sex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11422" l="0" r="46346" t="32966"/>
          <a:stretch/>
        </p:blipFill>
        <p:spPr>
          <a:xfrm>
            <a:off x="5333675" y="1350825"/>
            <a:ext cx="3418850" cy="3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Selection: Method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1303800" y="1232550"/>
            <a:ext cx="649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Method: </a:t>
            </a:r>
            <a:r>
              <a:rPr lang="en" sz="1800"/>
              <a:t>Self-Selected Attributes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Description: </a:t>
            </a:r>
            <a:r>
              <a:rPr lang="en" sz="1800"/>
              <a:t>Manually selected based on underrepresentation in the other 4 and on intuition/familiarity, ensuring important variables are included in the prediction model.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Selected Attributes: </a:t>
            </a:r>
            <a:r>
              <a:rPr lang="en" sz="1800"/>
              <a:t>Resting ECG, Age, Resting blood pressure, cholesterol, Max heart rate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</a:t>
            </a:r>
            <a:endParaRPr/>
          </a:p>
        </p:txBody>
      </p:sp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1303800" y="1386675"/>
            <a:ext cx="70305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OneR: We used OneR as a simple baseline to measure the effectiveness of more complex classifiers.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Random Forest: We chose Random Forest for its versatility and expected it to set a high standard across performance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Naive Bayes: We used Naive Bayes to compare the performance of probabilistic and deterministic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J48: We applied J48 to assess how a deterministic decision tree differs from the Random Forest non-deterministic approach.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5. Results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1303800" y="13899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Accuracy: We used accuracy to get an overall view of model performance by pooling all correct predictions.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TP Rate: We used TP rate to assess how well our models predict both False (No heart disease) and True (Heart disease).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FP Rate: FP rate helped us measure the percentage of people misdiagnosed as having no heart disease when they actually 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AUC: We used AUC as it provides a balance between precision and recall, ideal for our balanced dataset.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 F-Measure: F-measure allowed us to evaluate the balance between precision and recall at the class level for a deeper analysis.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45350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1 – Statement/Project Goal	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2 – Description of Dataset	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3 – Pre-Processing	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4 – Attribute Selection Algorithms &amp; Model Classifiers Used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5 - Results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6 - Analysis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7 - Conclusion &amp; Steps to Reproduce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15"/>
              <a:t>Part 8 – Appendix and Sources	</a:t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1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81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1 - Correlation Analysis</a:t>
            </a:r>
            <a:endParaRPr/>
          </a:p>
        </p:txBody>
      </p:sp>
      <p:sp>
        <p:nvSpPr>
          <p:cNvPr id="392" name="Google Shape;392;p32"/>
          <p:cNvSpPr txBox="1"/>
          <p:nvPr>
            <p:ph idx="1" type="body"/>
          </p:nvPr>
        </p:nvSpPr>
        <p:spPr>
          <a:xfrm>
            <a:off x="1303800" y="13143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Table for Dataset 1:</a:t>
            </a:r>
            <a:endParaRPr/>
          </a:p>
        </p:txBody>
      </p:sp>
      <p:graphicFrame>
        <p:nvGraphicFramePr>
          <p:cNvPr id="393" name="Google Shape;393;p32"/>
          <p:cNvGraphicFramePr/>
          <p:nvPr/>
        </p:nvGraphicFramePr>
        <p:xfrm>
          <a:off x="1303800" y="17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38200"/>
                <a:gridCol w="704850"/>
                <a:gridCol w="781050"/>
                <a:gridCol w="942975"/>
                <a:gridCol w="923925"/>
                <a:gridCol w="733425"/>
                <a:gridCol w="94297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</a:tr>
              <a:tr h="2794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F-Measure 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2 - CFS Subset Evaluation</a:t>
            </a:r>
            <a:endParaRPr/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1303800" y="13143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Table for Dataset 2:</a:t>
            </a:r>
            <a:endParaRPr/>
          </a:p>
        </p:txBody>
      </p:sp>
      <p:graphicFrame>
        <p:nvGraphicFramePr>
          <p:cNvPr id="400" name="Google Shape;400;p33"/>
          <p:cNvGraphicFramePr/>
          <p:nvPr/>
        </p:nvGraphicFramePr>
        <p:xfrm>
          <a:off x="1303800" y="17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38200"/>
                <a:gridCol w="704850"/>
                <a:gridCol w="781050"/>
                <a:gridCol w="942975"/>
                <a:gridCol w="923925"/>
                <a:gridCol w="733425"/>
                <a:gridCol w="94297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794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F-Measure 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3 - Relief Attribute Evaluator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1303800" y="13143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Table for Dataset 3:</a:t>
            </a:r>
            <a:endParaRPr/>
          </a:p>
        </p:txBody>
      </p:sp>
      <p:graphicFrame>
        <p:nvGraphicFramePr>
          <p:cNvPr id="407" name="Google Shape;407;p34"/>
          <p:cNvGraphicFramePr/>
          <p:nvPr/>
        </p:nvGraphicFramePr>
        <p:xfrm>
          <a:off x="1303800" y="17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38200"/>
                <a:gridCol w="704850"/>
                <a:gridCol w="781050"/>
                <a:gridCol w="942975"/>
                <a:gridCol w="923925"/>
                <a:gridCol w="733425"/>
                <a:gridCol w="94297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794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F-Measure 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.771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.031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.073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4 - Gain Ratio Attribute Evaluator</a:t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1303800" y="13143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Table for Dataset 4:</a:t>
            </a:r>
            <a:endParaRPr/>
          </a:p>
        </p:txBody>
      </p:sp>
      <p:graphicFrame>
        <p:nvGraphicFramePr>
          <p:cNvPr id="414" name="Google Shape;414;p35"/>
          <p:cNvGraphicFramePr/>
          <p:nvPr/>
        </p:nvGraphicFramePr>
        <p:xfrm>
          <a:off x="1303800" y="17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38200"/>
                <a:gridCol w="704850"/>
                <a:gridCol w="781050"/>
                <a:gridCol w="942975"/>
                <a:gridCol w="923925"/>
                <a:gridCol w="733425"/>
                <a:gridCol w="94297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794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F-Measure 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.317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.366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5 - Self-Selected Attributes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1303800" y="13143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Table for Dataset 5:</a:t>
            </a:r>
            <a:endParaRPr/>
          </a:p>
        </p:txBody>
      </p:sp>
      <p:graphicFrame>
        <p:nvGraphicFramePr>
          <p:cNvPr id="421" name="Google Shape;421;p36"/>
          <p:cNvGraphicFramePr/>
          <p:nvPr/>
        </p:nvGraphicFramePr>
        <p:xfrm>
          <a:off x="1303800" y="17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38200"/>
                <a:gridCol w="704850"/>
                <a:gridCol w="781050"/>
                <a:gridCol w="942975"/>
                <a:gridCol w="923925"/>
                <a:gridCol w="733425"/>
                <a:gridCol w="94297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Metric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794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 Rate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F-Measure (False/True)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.557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.443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.183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.317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.268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.723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1303800" y="1232550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28" name="Google Shape;428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" y="131725"/>
            <a:ext cx="8105301" cy="50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1303800" y="1232550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35" name="Google Shape;435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00" y="171400"/>
            <a:ext cx="7882824" cy="48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39"/>
          <p:cNvGraphicFramePr/>
          <p:nvPr/>
        </p:nvGraphicFramePr>
        <p:xfrm>
          <a:off x="1047750" y="15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{F734BC14-931E-408E-B928-32A192D20343}</a:tableStyleId>
              </a:tblPr>
              <a:tblGrid>
                <a:gridCol w="895350"/>
                <a:gridCol w="895350"/>
                <a:gridCol w="904875"/>
                <a:gridCol w="857250"/>
                <a:gridCol w="914400"/>
                <a:gridCol w="723900"/>
                <a:gridCol w="933450"/>
                <a:gridCol w="923925"/>
              </a:tblGrid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 Selection Algorithm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794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 Used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 Analysis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CFS Subset Eval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Relief Attribute Eval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Gain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Self-Select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.632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.914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.860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.770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41" name="Google Shape;441;p39"/>
          <p:cNvSpPr txBox="1"/>
          <p:nvPr/>
        </p:nvSpPr>
        <p:spPr>
          <a:xfrm>
            <a:off x="1059425" y="1757275"/>
            <a:ext cx="3127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Per Test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6. Analysis</a:t>
            </a:r>
            <a:endParaRPr sz="7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Performance Overview</a:t>
            </a:r>
            <a:endParaRPr/>
          </a:p>
        </p:txBody>
      </p:sp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Tested 20 classifiers using 4 models on 5 datasets from different attribute selection methods.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Random Forest on Dataset 3 (Relief Attribute Eval) achieved the highest AUC of ~97%.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Random Forest on Dataset 3 also had the highest TP rate for heart disease (96.9%), indicating it accurately identifies heart disease 97% of the time.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685800" lvl="0" marL="457200" rtl="0" algn="ctr"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" sz="7200"/>
              <a:t>Project Goal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Comparisons and Findings</a:t>
            </a:r>
            <a:endParaRPr/>
          </a:p>
        </p:txBody>
      </p:sp>
      <p:sp>
        <p:nvSpPr>
          <p:cNvPr id="459" name="Google Shape;459;p4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Random Forest and Naive Bayes performed best, with consistent high TP rates, but Random Forest outperformed in challenging datasets.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 Dataset 5 (self-selected attributes), Random Forest maintained 85% TP rate, while Naive Bayes dropped to 71.1%.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Naive Bayes struggled with unreliable data, while tree-based models like Random Forest and J48 performed better.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Insights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 Slope was consistently selected by all methods except self-selected, indicating its strong correlation with heart disease.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Relief Attribute Eval (Method #3) outperformed CFS Subset Eval (Method #2) in both Random Forest and Naive Bayes models.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Conclusion: Relief Attribute Eval was the best attribute selection method, with Random Forest as the top-performing model.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7. Conclusion</a:t>
            </a:r>
            <a:endParaRPr sz="7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and Future Improvements</a:t>
            </a:r>
            <a:endParaRPr/>
          </a:p>
        </p:txBody>
      </p:sp>
      <p:sp>
        <p:nvSpPr>
          <p:cNvPr id="476" name="Google Shape;476;p45"/>
          <p:cNvSpPr txBox="1"/>
          <p:nvPr>
            <p:ph idx="1" type="body"/>
          </p:nvPr>
        </p:nvSpPr>
        <p:spPr>
          <a:xfrm>
            <a:off x="1303800" y="1736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Top Model: Relief Attribute Eval with Random Forest achieved the highest AUC (0.970) and a 96.9% True Positive rate for heart disease.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Consistency: All classifiers, including OneR, had over 75% accuracy, but Random Forest was the most reliable.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Limitations: Using Weka limited us to basic classifiers; for further improvement, we would explore deep neural networks, especially for handling continuous data, as our current models like OneR are not optimized for that.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8. Sources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87" name="Google Shape;487;p47"/>
          <p:cNvSpPr txBox="1"/>
          <p:nvPr>
            <p:ph idx="1" type="body"/>
          </p:nvPr>
        </p:nvSpPr>
        <p:spPr>
          <a:xfrm>
            <a:off x="1303800" y="1637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 Website: 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https://www.kaggle.com/datasets/mexwell/heart-disease-dataset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Attached in Google Drive: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arf copies - Pre-processed files used to create models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csv files - Original data from the source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make_sets.py - Code to split data into 5 datasets with train and test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Sources: 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Eibe Frank, Mark A. Hall, and Ian H. Witten (2016). The WEKA Workbench. Online Appendix for "Data Mining: Practical Machine Learning Tools and Techniques", Morgan Kaufmann, Fourth Edition, 2016.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 Hall, Eibe Frank, Geoffrey Holmes, Bernhard Pfahringer, Peter Reutemann, and Ian H. Witten (2009). The WEKA Data Mining Software: An Update. SIGKDD Explorations, Volume 11, Issue 1.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852375" y="1244700"/>
            <a:ext cx="70305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-"/>
            </a:pPr>
            <a:r>
              <a:rPr lang="en" sz="1602"/>
              <a:t>Heart Disease Overview: 695,000 people die annually from heart disease in the U.S., which is 1 out of 5 deaths.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-"/>
            </a:pPr>
            <a:r>
              <a:rPr lang="en" sz="1602"/>
              <a:t>Preventability: 1 in 3 of these deaths could have been prevented with earlier diagnosis.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-"/>
            </a:pPr>
            <a:r>
              <a:rPr lang="en" sz="1602"/>
              <a:t>Dataset: Combined heart disease dataset from five sources: Hungarian, Cleveland, Switzerland, Long Beach VA, and Statlog (Heart) Data Set.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-"/>
            </a:pPr>
            <a:r>
              <a:rPr lang="en" sz="1602"/>
              <a:t>Objective: Use the combined dataset to predict if an individual has heart disease based on key medical attributes, contributing to early diagnosis and improved healthcare outcomes.</a:t>
            </a:r>
            <a:endParaRPr sz="16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1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2. Dataset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597875"/>
            <a:ext cx="2991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File: heart.csv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Instances (Rows): 1190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Attributes (Columns): 11 (non-class)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Missing Values: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Few Disguised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4572000" y="1597875"/>
            <a:ext cx="2991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 </a:t>
            </a:r>
            <a:r>
              <a:rPr lang="en" sz="1800"/>
              <a:t>Attribute: "target"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Class Distribution: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Class 0: No heart disease (47.1%)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Class 1: Heart disease (52.9%)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Attributes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300950"/>
            <a:ext cx="596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Age: Age of the patient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Sex: Gender (1 = Male, 0 = Female)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Chest Pain Type: Typical-Angina, Non-</a:t>
            </a:r>
            <a:r>
              <a:rPr lang="en" sz="1800"/>
              <a:t>Typical-Angina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Resting BP: Resting blood pressure (mmHg)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Cholesterol: Serum cholesterol (mg/dl)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Fasting Blood Sugar: &gt;120 mg/dl (1 = True, 0 = False)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Attributes Cont.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300950"/>
            <a:ext cx="742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Resting ECG: Electrocardiographic results (0, 1, 2)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Max Heart Rate: Max heart rate achieved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Exercise Angina: (1 = Yes, 0 = No) (Chest Pain)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Oldpeak: ST depression (Amount HR Decrease After Exercise)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 Slope: Slope of peak exercise ST segment (Positive, Flat, Negative)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960600" y="1635300"/>
            <a:ext cx="722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3. Pre-Processing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