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sldIdLst>
    <p:sldId id="256" r:id="rId2"/>
    <p:sldId id="257" r:id="rId3"/>
    <p:sldId id="265" r:id="rId4"/>
    <p:sldId id="258" r:id="rId5"/>
    <p:sldId id="259" r:id="rId6"/>
    <p:sldId id="273" r:id="rId7"/>
    <p:sldId id="260" r:id="rId8"/>
    <p:sldId id="269" r:id="rId9"/>
    <p:sldId id="268" r:id="rId10"/>
    <p:sldId id="270" r:id="rId11"/>
    <p:sldId id="271" r:id="rId12"/>
    <p:sldId id="272" r:id="rId13"/>
    <p:sldId id="274"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7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8009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F8471-AD3F-4A7A-9081-8D12585D84E3}"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108677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950694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884283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3892140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9F8471-AD3F-4A7A-9081-8D12585D84E3}" type="datetimeFigureOut">
              <a:rPr lang="en-US" smtClean="0"/>
              <a:pPr/>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307960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9F8471-AD3F-4A7A-9081-8D12585D84E3}" type="datetimeFigureOut">
              <a:rPr lang="en-US" smtClean="0"/>
              <a:pPr/>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248798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357724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108697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10625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F8471-AD3F-4A7A-9081-8D12585D84E3}"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419200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F8471-AD3F-4A7A-9081-8D12585D84E3}"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205807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F8471-AD3F-4A7A-9081-8D12585D84E3}" type="datetimeFigureOut">
              <a:rPr lang="en-US" smtClean="0"/>
              <a:pPr/>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5057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F8471-AD3F-4A7A-9081-8D12585D84E3}" type="datetimeFigureOut">
              <a:rPr lang="en-US" smtClean="0"/>
              <a:pPr/>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23957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19F8471-AD3F-4A7A-9081-8D12585D84E3}" type="datetimeFigureOut">
              <a:rPr lang="en-US" smtClean="0"/>
              <a:pPr/>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154255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F8471-AD3F-4A7A-9081-8D12585D84E3}"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305377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F8471-AD3F-4A7A-9081-8D12585D84E3}"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101891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919F8471-AD3F-4A7A-9081-8D12585D84E3}" type="datetimeFigureOut">
              <a:rPr lang="en-US" smtClean="0"/>
              <a:pPr/>
              <a:t>4/6/2021</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E4883582-0BAD-4BD4-94C0-A1CF341FDD9C}" type="slidenum">
              <a:rPr lang="en-US" smtClean="0"/>
              <a:pPr/>
              <a:t>‹#›</a:t>
            </a:fld>
            <a:endParaRPr lang="en-US"/>
          </a:p>
        </p:txBody>
      </p:sp>
    </p:spTree>
    <p:extLst>
      <p:ext uri="{BB962C8B-B14F-4D97-AF65-F5344CB8AC3E}">
        <p14:creationId xmlns:p14="http://schemas.microsoft.com/office/powerpoint/2010/main" val="3246371501"/>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eekforgeek.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028700" y="1524000"/>
            <a:ext cx="7086600" cy="1676400"/>
          </a:xfrm>
        </p:spPr>
        <p:txBody>
          <a:bodyPr>
            <a:normAutofit/>
          </a:bodyPr>
          <a:lstStyle/>
          <a:p>
            <a:pPr algn="ctr"/>
            <a:r>
              <a:rPr lang="en-US" sz="4000" b="1" dirty="0"/>
              <a:t>CHATTING APPLICATION</a:t>
            </a:r>
          </a:p>
        </p:txBody>
      </p:sp>
      <p:sp>
        <p:nvSpPr>
          <p:cNvPr id="3" name="Subtitle 2"/>
          <p:cNvSpPr>
            <a:spLocks noGrp="1"/>
          </p:cNvSpPr>
          <p:nvPr>
            <p:ph type="subTitle" idx="1"/>
          </p:nvPr>
        </p:nvSpPr>
        <p:spPr>
          <a:xfrm>
            <a:off x="2286000" y="3733800"/>
            <a:ext cx="6172200" cy="1371600"/>
          </a:xfrm>
        </p:spPr>
        <p:txBody>
          <a:bodyPr>
            <a:normAutofit/>
          </a:bodyPr>
          <a:lstStyle/>
          <a:p>
            <a:r>
              <a:rPr lang="en-US" sz="2000" b="1" dirty="0"/>
              <a:t>SHIVAJIRAO S. JONDHALE COLLEGE OF ENGINEERING DOMBIVLI.</a:t>
            </a:r>
          </a:p>
        </p:txBody>
      </p:sp>
      <p:sp>
        <p:nvSpPr>
          <p:cNvPr id="5" name="TextBox 4"/>
          <p:cNvSpPr txBox="1"/>
          <p:nvPr/>
        </p:nvSpPr>
        <p:spPr>
          <a:xfrm>
            <a:off x="5181600" y="5177135"/>
            <a:ext cx="5638800" cy="923330"/>
          </a:xfrm>
          <a:prstGeom prst="rect">
            <a:avLst/>
          </a:prstGeom>
          <a:noFill/>
        </p:spPr>
        <p:txBody>
          <a:bodyPr wrap="square" rtlCol="0">
            <a:spAutoFit/>
          </a:bodyPr>
          <a:lstStyle/>
          <a:p>
            <a:r>
              <a:rPr lang="en-US" b="1" dirty="0"/>
              <a:t>JAVA PROJECT</a:t>
            </a:r>
          </a:p>
          <a:p>
            <a:r>
              <a:rPr lang="en-US" b="1" dirty="0"/>
              <a:t>SECOND YEAR (SEM-3) </a:t>
            </a:r>
          </a:p>
          <a:p>
            <a:r>
              <a:rPr lang="en-US" b="1" dirty="0"/>
              <a:t>INFORMATION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9699A-5E0F-41CD-8B54-E397E8B265CF}"/>
              </a:ext>
            </a:extLst>
          </p:cNvPr>
          <p:cNvSpPr>
            <a:spLocks noGrp="1"/>
          </p:cNvSpPr>
          <p:nvPr>
            <p:ph type="ctrTitle"/>
          </p:nvPr>
        </p:nvSpPr>
        <p:spPr>
          <a:xfrm>
            <a:off x="1371600" y="5650411"/>
            <a:ext cx="6619243" cy="586380"/>
          </a:xfrm>
        </p:spPr>
        <p:txBody>
          <a:bodyPr>
            <a:normAutofit fontScale="90000"/>
          </a:bodyPr>
          <a:lstStyle/>
          <a:p>
            <a:pPr algn="ctr"/>
            <a:r>
              <a:rPr lang="en-US" sz="3200" b="1" dirty="0">
                <a:solidFill>
                  <a:srgbClr val="EBEBEB"/>
                </a:solidFill>
                <a:latin typeface="Times New Roman" panose="02020603050405020304" pitchFamily="18" charset="0"/>
                <a:cs typeface="Times New Roman" panose="02020603050405020304" pitchFamily="18" charset="0"/>
              </a:rPr>
              <a:t>Fig name  : The chat  between Server and Client</a:t>
            </a:r>
            <a:endParaRPr lang="en-US" sz="3100" dirty="0"/>
          </a:p>
        </p:txBody>
      </p:sp>
      <p:pic>
        <p:nvPicPr>
          <p:cNvPr id="7" name="Picture 6" descr="A picture containing text, screenshot, monitor&#10;&#10;Description automatically generated">
            <a:extLst>
              <a:ext uri="{FF2B5EF4-FFF2-40B4-BE49-F238E27FC236}">
                <a16:creationId xmlns:a16="http://schemas.microsoft.com/office/drawing/2014/main" id="{90011559-8C41-4B56-9A0F-EA62620E24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905" r="-1" b="-1"/>
          <a:stretch/>
        </p:blipFill>
        <p:spPr>
          <a:xfrm>
            <a:off x="685800" y="1066800"/>
            <a:ext cx="7772400" cy="41148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2369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417C-3710-47DF-8131-E26BADBA3399}"/>
              </a:ext>
            </a:extLst>
          </p:cNvPr>
          <p:cNvSpPr>
            <a:spLocks noGrp="1"/>
          </p:cNvSpPr>
          <p:nvPr>
            <p:ph type="title"/>
          </p:nvPr>
        </p:nvSpPr>
        <p:spPr/>
        <p:txBody>
          <a:bodyPr/>
          <a:lstStyle/>
          <a:p>
            <a:pPr algn="ctr"/>
            <a:r>
              <a:rPr lang="en-US" dirty="0"/>
              <a:t> </a:t>
            </a:r>
            <a:r>
              <a:rPr lang="en-US" b="1" dirty="0"/>
              <a:t>Future Work </a:t>
            </a:r>
          </a:p>
        </p:txBody>
      </p:sp>
      <p:sp>
        <p:nvSpPr>
          <p:cNvPr id="3" name="Content Placeholder 2">
            <a:extLst>
              <a:ext uri="{FF2B5EF4-FFF2-40B4-BE49-F238E27FC236}">
                <a16:creationId xmlns:a16="http://schemas.microsoft.com/office/drawing/2014/main" id="{35127D04-D77F-47EB-8635-BDA735668A1D}"/>
              </a:ext>
            </a:extLst>
          </p:cNvPr>
          <p:cNvSpPr>
            <a:spLocks noGrp="1"/>
          </p:cNvSpPr>
          <p:nvPr>
            <p:ph idx="1"/>
          </p:nvPr>
        </p:nvSpPr>
        <p:spPr>
          <a:xfrm>
            <a:off x="304800" y="2286000"/>
            <a:ext cx="8534400" cy="4038600"/>
          </a:xfrm>
        </p:spPr>
        <p:txBody>
          <a:bodyPr>
            <a:normAutofit/>
          </a:bodyPr>
          <a:lstStyle/>
          <a:p>
            <a:pPr marR="0">
              <a:spcBef>
                <a:spcPts val="0"/>
              </a:spcBef>
              <a:spcAft>
                <a:spcPts val="12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rPr>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  </a:t>
            </a:r>
            <a:endParaRPr lang="en-US" sz="2000" b="1" dirty="0">
              <a:effectLst/>
              <a:latin typeface="Times New Roman" panose="02020603050405020304" pitchFamily="18" charset="0"/>
              <a:ea typeface="Times New Roman" panose="02020603050405020304" pitchFamily="18" charset="0"/>
            </a:endParaRPr>
          </a:p>
          <a:p>
            <a:pPr marL="342900" marR="0" lvl="0" indent="-342900">
              <a:spcBef>
                <a:spcPts val="690"/>
              </a:spcBef>
              <a:spcAft>
                <a:spcPts val="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rPr>
              <a:t>File’s transfer</a:t>
            </a:r>
            <a:endParaRPr lang="en-US" sz="2000" b="1" dirty="0">
              <a:effectLst/>
              <a:latin typeface="Times New Roman" panose="02020603050405020304" pitchFamily="18" charset="0"/>
              <a:ea typeface="Times New Roman" panose="02020603050405020304" pitchFamily="18" charset="0"/>
            </a:endParaRPr>
          </a:p>
          <a:p>
            <a:pPr marL="342900" marR="0" lvl="0" indent="-342900">
              <a:spcBef>
                <a:spcPts val="690"/>
              </a:spcBef>
              <a:spcAft>
                <a:spcPts val="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rPr>
              <a:t>Voice chat </a:t>
            </a:r>
            <a:endParaRPr lang="en-US" sz="2000" b="1" dirty="0">
              <a:effectLst/>
              <a:latin typeface="Times New Roman" panose="02020603050405020304" pitchFamily="18" charset="0"/>
              <a:ea typeface="Times New Roman" panose="02020603050405020304" pitchFamily="18" charset="0"/>
            </a:endParaRPr>
          </a:p>
          <a:p>
            <a:pPr marL="342900" marR="0" lvl="0" indent="-342900">
              <a:spcBef>
                <a:spcPts val="690"/>
              </a:spcBef>
              <a:spcAft>
                <a:spcPts val="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rPr>
              <a:t>Video chat</a:t>
            </a:r>
            <a:endParaRPr lang="en-US" sz="2000" dirty="0"/>
          </a:p>
        </p:txBody>
      </p:sp>
    </p:spTree>
    <p:extLst>
      <p:ext uri="{BB962C8B-B14F-4D97-AF65-F5344CB8AC3E}">
        <p14:creationId xmlns:p14="http://schemas.microsoft.com/office/powerpoint/2010/main" val="347064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0755-DC35-4A2F-9757-B7A425EB40D7}"/>
              </a:ext>
            </a:extLst>
          </p:cNvPr>
          <p:cNvSpPr>
            <a:spLocks noGrp="1"/>
          </p:cNvSpPr>
          <p:nvPr>
            <p:ph type="title"/>
          </p:nvPr>
        </p:nvSpPr>
        <p:spPr>
          <a:xfrm>
            <a:off x="1143000" y="990600"/>
            <a:ext cx="6343672" cy="709865"/>
          </a:xfrm>
        </p:spPr>
        <p:txBody>
          <a:bodyPr/>
          <a:lstStyle/>
          <a:p>
            <a:pPr algn="ctr"/>
            <a:r>
              <a:rPr lang="en-US" sz="3200" b="1" dirty="0">
                <a:effectLst/>
                <a:ea typeface="Times New Roman" panose="02020603050405020304" pitchFamily="18" charset="0"/>
              </a:rPr>
              <a:t>Conclusion:</a:t>
            </a:r>
            <a:br>
              <a:rPr lang="en-US" sz="32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026F54F-4C27-48F0-8985-46BBB0FDB931}"/>
              </a:ext>
            </a:extLst>
          </p:cNvPr>
          <p:cNvSpPr>
            <a:spLocks noGrp="1"/>
          </p:cNvSpPr>
          <p:nvPr>
            <p:ph idx="1"/>
          </p:nvPr>
        </p:nvSpPr>
        <p:spPr>
          <a:xfrm>
            <a:off x="0" y="2362200"/>
            <a:ext cx="8839200" cy="4191000"/>
          </a:xfrm>
        </p:spPr>
        <p:txBody>
          <a:bodyPr>
            <a:normAutofit/>
          </a:bodyPr>
          <a:lstStyle/>
          <a:p>
            <a:pPr marL="457200">
              <a:spcBef>
                <a:spcPts val="0"/>
              </a:spcBef>
            </a:pPr>
            <a:r>
              <a:rPr lang="en-US" sz="2000" b="1" dirty="0">
                <a:latin typeface="Times New Roman" panose="02020603050405020304" pitchFamily="18" charset="0"/>
                <a:cs typeface="Times New Roman" panose="02020603050405020304" pitchFamily="18" charset="0"/>
              </a:rPr>
              <a:t>   We were successful in creating a adventurous version of Chat Application.</a:t>
            </a:r>
          </a:p>
          <a:p>
            <a:pPr marL="114300" indent="0">
              <a:spcBef>
                <a:spcPts val="0"/>
              </a:spcBef>
              <a:buNone/>
            </a:pPr>
            <a:endParaRPr lang="en-US" sz="2000" b="1" dirty="0">
              <a:latin typeface="Times New Roman" panose="02020603050405020304" pitchFamily="18" charset="0"/>
              <a:cs typeface="Times New Roman" panose="02020603050405020304" pitchFamily="18" charset="0"/>
            </a:endParaRPr>
          </a:p>
          <a:p>
            <a:pPr marL="457200">
              <a:spcBef>
                <a:spcPts val="0"/>
              </a:spcBef>
            </a:pPr>
            <a:r>
              <a:rPr lang="en-US" sz="2000" b="1" dirty="0">
                <a:latin typeface="Times New Roman" panose="02020603050405020304" pitchFamily="18" charset="0"/>
                <a:cs typeface="Times New Roman" panose="02020603050405020304" pitchFamily="18" charset="0"/>
              </a:rPr>
              <a:t>We learned several project management techniques used by      professionals to develop a project. </a:t>
            </a:r>
          </a:p>
        </p:txBody>
      </p:sp>
    </p:spTree>
    <p:extLst>
      <p:ext uri="{BB962C8B-B14F-4D97-AF65-F5344CB8AC3E}">
        <p14:creationId xmlns:p14="http://schemas.microsoft.com/office/powerpoint/2010/main" val="29811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AB17-6C49-4243-97A5-306BA755DEB0}"/>
              </a:ext>
            </a:extLst>
          </p:cNvPr>
          <p:cNvSpPr>
            <a:spLocks noGrp="1"/>
          </p:cNvSpPr>
          <p:nvPr>
            <p:ph type="title"/>
          </p:nvPr>
        </p:nvSpPr>
        <p:spPr/>
        <p:txBody>
          <a:bodyPr/>
          <a:lstStyle/>
          <a:p>
            <a:pPr marL="0" marR="0" algn="ctr">
              <a:spcBef>
                <a:spcPts val="0"/>
              </a:spcBef>
              <a:spcAft>
                <a:spcPts val="0"/>
              </a:spcAft>
            </a:pPr>
            <a:r>
              <a:rPr lang="en-US" b="1" dirty="0">
                <a:effectLst/>
                <a:ea typeface="Times New Roman" panose="02020603050405020304" pitchFamily="18" charset="0"/>
              </a:rPr>
              <a:t>References</a:t>
            </a:r>
            <a:endParaRPr lang="en-US" dirty="0">
              <a:effectLst/>
              <a:ea typeface="Times New Roman" panose="02020603050405020304" pitchFamily="18" charset="0"/>
            </a:endParaRPr>
          </a:p>
        </p:txBody>
      </p:sp>
      <p:sp>
        <p:nvSpPr>
          <p:cNvPr id="3" name="Content Placeholder 2">
            <a:extLst>
              <a:ext uri="{FF2B5EF4-FFF2-40B4-BE49-F238E27FC236}">
                <a16:creationId xmlns:a16="http://schemas.microsoft.com/office/drawing/2014/main" id="{7C56B94A-3BF3-4B76-B705-498174C085C9}"/>
              </a:ext>
            </a:extLst>
          </p:cNvPr>
          <p:cNvSpPr>
            <a:spLocks noGrp="1"/>
          </p:cNvSpPr>
          <p:nvPr>
            <p:ph idx="1"/>
          </p:nvPr>
        </p:nvSpPr>
        <p:spPr/>
        <p:txBody>
          <a:bodyPr/>
          <a:lstStyle/>
          <a:p>
            <a:pPr marL="342900" marR="0" lvl="0" indent="-342900">
              <a:spcBef>
                <a:spcPts val="69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YouTube Channel: Code for Interview.</a:t>
            </a:r>
          </a:p>
          <a:p>
            <a:pPr marL="342900" marR="0" lvl="0" indent="-342900">
              <a:spcBef>
                <a:spcPts val="690"/>
              </a:spcBef>
              <a:spcAft>
                <a:spcPts val="0"/>
              </a:spcAft>
              <a:buFont typeface="Symbol" panose="05050102010706020507" pitchFamily="18" charset="2"/>
              <a:buChar char=""/>
            </a:pPr>
            <a:r>
              <a:rPr lang="en-US" sz="2000" b="1" u="sng" dirty="0">
                <a:solidFill>
                  <a:srgbClr val="0000FF"/>
                </a:solidFill>
                <a:effectLst/>
                <a:latin typeface="Times New Roman" panose="02020603050405020304" pitchFamily="18" charset="0"/>
                <a:ea typeface="Times New Roman" panose="02020603050405020304" pitchFamily="18" charset="0"/>
                <a:hlinkClick r:id="rId2"/>
              </a:rPr>
              <a:t>www.stackoverflow.com</a:t>
            </a:r>
            <a:endParaRPr lang="en-US" sz="2000" b="1" dirty="0">
              <a:effectLst/>
              <a:latin typeface="Times New Roman" panose="02020603050405020304" pitchFamily="18" charset="0"/>
              <a:ea typeface="Times New Roman" panose="02020603050405020304" pitchFamily="18" charset="0"/>
            </a:endParaRPr>
          </a:p>
          <a:p>
            <a:pPr marL="342900" marR="0" lvl="0" indent="-342900">
              <a:spcBef>
                <a:spcPts val="690"/>
              </a:spcBef>
              <a:spcAft>
                <a:spcPts val="0"/>
              </a:spcAft>
              <a:buFont typeface="Symbol" panose="05050102010706020507" pitchFamily="18" charset="2"/>
              <a:buChar char=""/>
            </a:pPr>
            <a:r>
              <a:rPr lang="en-US" sz="2000" b="1" u="sng" dirty="0">
                <a:solidFill>
                  <a:srgbClr val="0000FF"/>
                </a:solidFill>
                <a:effectLst/>
                <a:latin typeface="Times New Roman" panose="02020603050405020304" pitchFamily="18" charset="0"/>
                <a:ea typeface="Times New Roman" panose="02020603050405020304" pitchFamily="18" charset="0"/>
                <a:hlinkClick r:id="rId3"/>
              </a:rPr>
              <a:t>www.geekforgeek.com</a:t>
            </a:r>
            <a:endParaRPr lang="en-US" sz="2000" b="1" dirty="0">
              <a:effectLst/>
              <a:latin typeface="Times New Roman" panose="02020603050405020304" pitchFamily="18" charset="0"/>
              <a:ea typeface="Times New Roman" panose="02020603050405020304" pitchFamily="18" charset="0"/>
            </a:endParaRPr>
          </a:p>
          <a:p>
            <a:pPr marL="914400" marR="0" indent="0">
              <a:spcBef>
                <a:spcPts val="690"/>
              </a:spcBef>
              <a:spcAft>
                <a:spcPts val="0"/>
              </a:spcAft>
              <a:buNone/>
            </a:pPr>
            <a:endParaRPr lang="en-US" sz="20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363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lstStyle/>
          <a:p>
            <a:pPr algn="ctr"/>
            <a:endParaRPr lang="en-US" dirty="0"/>
          </a:p>
          <a:p>
            <a:pPr algn="ctr"/>
            <a:endParaRPr lang="en-US" dirty="0"/>
          </a:p>
          <a:p>
            <a:pPr algn="ctr"/>
            <a:endParaRPr lang="en-US" dirty="0"/>
          </a:p>
          <a:p>
            <a:pPr algn="ctr"/>
            <a:endParaRPr lang="en-US" dirty="0"/>
          </a:p>
          <a:p>
            <a:pPr algn="ctr">
              <a:buNone/>
            </a:pPr>
            <a:endParaRPr lang="en-US" dirty="0"/>
          </a:p>
          <a:p>
            <a:pPr algn="ctr"/>
            <a:endParaRPr lang="en-US" dirty="0"/>
          </a:p>
          <a:p>
            <a:pPr algn="ctr">
              <a:buNone/>
            </a:pPr>
            <a:r>
              <a:rPr lang="en-US" sz="4800" b="1" dirty="0">
                <a:solidFill>
                  <a:schemeClr val="tx1"/>
                </a:solidFill>
                <a:latin typeface="+mj-lt"/>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467600" cy="533400"/>
          </a:xfrm>
        </p:spPr>
        <p:txBody>
          <a:bodyPr>
            <a:normAutofit fontScale="90000"/>
          </a:bodyPr>
          <a:lstStyle/>
          <a:p>
            <a:pPr algn="ctr"/>
            <a:r>
              <a:rPr lang="en-US" sz="2800" b="1" dirty="0"/>
              <a:t>TOPIC:- </a:t>
            </a:r>
            <a:r>
              <a:rPr lang="en-US" sz="3600" b="1" dirty="0"/>
              <a:t>Chatting</a:t>
            </a:r>
            <a:r>
              <a:rPr lang="en-US" sz="2800" b="1" dirty="0"/>
              <a:t> Application using Java</a:t>
            </a:r>
          </a:p>
        </p:txBody>
      </p:sp>
      <p:sp>
        <p:nvSpPr>
          <p:cNvPr id="3" name="Content Placeholder 2"/>
          <p:cNvSpPr>
            <a:spLocks noGrp="1"/>
          </p:cNvSpPr>
          <p:nvPr>
            <p:ph idx="1"/>
          </p:nvPr>
        </p:nvSpPr>
        <p:spPr>
          <a:xfrm>
            <a:off x="457200" y="2133600"/>
            <a:ext cx="8229600" cy="4288536"/>
          </a:xfrm>
        </p:spPr>
        <p:txBody>
          <a:bodyPr>
            <a:normAutofit/>
          </a:bodyPr>
          <a:lstStyle/>
          <a:p>
            <a:r>
              <a:rPr lang="en-US" dirty="0"/>
              <a:t>PREPARED BY:</a:t>
            </a:r>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endParaRPr lang="en-US" i="1" dirty="0"/>
          </a:p>
          <a:p>
            <a:pPr algn="ctr">
              <a:buNone/>
            </a:pPr>
            <a:r>
              <a:rPr lang="en-US" sz="2000" b="1" i="1" dirty="0">
                <a:solidFill>
                  <a:schemeClr val="tx1"/>
                </a:solidFill>
              </a:rPr>
              <a:t>GUIDED BY:-Prof </a:t>
            </a:r>
            <a:r>
              <a:rPr lang="en-US" sz="2000" b="1" i="1" dirty="0" err="1">
                <a:solidFill>
                  <a:schemeClr val="tx1"/>
                </a:solidFill>
              </a:rPr>
              <a:t>M.R.Gorbal</a:t>
            </a:r>
            <a:endParaRPr lang="en-US" sz="2000" b="1" i="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39840173"/>
              </p:ext>
            </p:extLst>
          </p:nvPr>
        </p:nvGraphicFramePr>
        <p:xfrm>
          <a:off x="914400" y="2590800"/>
          <a:ext cx="7467600" cy="26974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12955">
                <a:tc>
                  <a:txBody>
                    <a:bodyPr/>
                    <a:lstStyle/>
                    <a:p>
                      <a:pPr algn="ctr"/>
                      <a:r>
                        <a:rPr lang="en-US" sz="2000" dirty="0">
                          <a:latin typeface="Times New Roman" pitchFamily="18" charset="0"/>
                          <a:cs typeface="Times New Roman" pitchFamily="18" charset="0"/>
                        </a:rPr>
                        <a:t>NAME</a:t>
                      </a:r>
                    </a:p>
                  </a:txBody>
                  <a:tcPr/>
                </a:tc>
                <a:tc>
                  <a:txBody>
                    <a:bodyPr/>
                    <a:lstStyle/>
                    <a:p>
                      <a:pPr algn="ctr"/>
                      <a:r>
                        <a:rPr lang="en-US" dirty="0"/>
                        <a:t>ROLL NO</a:t>
                      </a:r>
                    </a:p>
                  </a:txBody>
                  <a:tcPr/>
                </a:tc>
                <a:extLst>
                  <a:ext uri="{0D108BD9-81ED-4DB2-BD59-A6C34878D82A}">
                    <a16:rowId xmlns:a16="http://schemas.microsoft.com/office/drawing/2014/main" val="10000"/>
                  </a:ext>
                </a:extLst>
              </a:tr>
              <a:tr h="882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ACHAREKAR</a:t>
                      </a:r>
                      <a:r>
                        <a:rPr lang="en-US" sz="2000" baseline="0" dirty="0"/>
                        <a:t> SAYALI ANIL</a:t>
                      </a:r>
                      <a:endParaRPr lang="en-US" sz="2000" dirty="0"/>
                    </a:p>
                    <a:p>
                      <a:endParaRPr lang="en-US" sz="2000" dirty="0"/>
                    </a:p>
                  </a:txBody>
                  <a:tcPr/>
                </a:tc>
                <a:tc>
                  <a:txBody>
                    <a:bodyPr/>
                    <a:lstStyle/>
                    <a:p>
                      <a:pPr algn="ctr"/>
                      <a:r>
                        <a:rPr lang="en-US" sz="2400" dirty="0"/>
                        <a:t>01</a:t>
                      </a:r>
                    </a:p>
                  </a:txBody>
                  <a:tcPr/>
                </a:tc>
                <a:extLst>
                  <a:ext uri="{0D108BD9-81ED-4DB2-BD59-A6C34878D82A}">
                    <a16:rowId xmlns:a16="http://schemas.microsoft.com/office/drawing/2014/main" val="10001"/>
                  </a:ext>
                </a:extLst>
              </a:tr>
              <a:tr h="6386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GARATE</a:t>
                      </a:r>
                      <a:r>
                        <a:rPr lang="en-US" sz="2000" baseline="0" dirty="0"/>
                        <a:t>  ARYAN  Arvind</a:t>
                      </a:r>
                      <a:endParaRPr lang="en-US" sz="2000" dirty="0"/>
                    </a:p>
                    <a:p>
                      <a:pPr algn="l"/>
                      <a:endParaRPr lang="en-US" sz="2000" dirty="0"/>
                    </a:p>
                  </a:txBody>
                  <a:tcPr/>
                </a:tc>
                <a:tc>
                  <a:txBody>
                    <a:bodyPr/>
                    <a:lstStyle/>
                    <a:p>
                      <a:pPr algn="ctr"/>
                      <a:r>
                        <a:rPr lang="en-US" sz="2400" dirty="0"/>
                        <a:t>08</a:t>
                      </a:r>
                    </a:p>
                  </a:txBody>
                  <a:tcPr/>
                </a:tc>
                <a:extLst>
                  <a:ext uri="{0D108BD9-81ED-4DB2-BD59-A6C34878D82A}">
                    <a16:rowId xmlns:a16="http://schemas.microsoft.com/office/drawing/2014/main" val="10002"/>
                  </a:ext>
                </a:extLst>
              </a:tr>
              <a:tr h="685800">
                <a:tc>
                  <a:txBody>
                    <a:bodyPr/>
                    <a:lstStyle/>
                    <a:p>
                      <a:r>
                        <a:rPr lang="en-US" sz="2000" dirty="0"/>
                        <a:t>SRIVASTAVA SHRIYANSHI DIPANKAR</a:t>
                      </a:r>
                    </a:p>
                  </a:txBody>
                  <a:tcPr/>
                </a:tc>
                <a:tc>
                  <a:txBody>
                    <a:bodyPr/>
                    <a:lstStyle/>
                    <a:p>
                      <a:pPr algn="ctr"/>
                      <a:r>
                        <a:rPr lang="en-US" sz="2400" dirty="0"/>
                        <a:t>22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pPr algn="ctr"/>
            <a:r>
              <a:rPr lang="en-US" sz="3200" b="1" dirty="0">
                <a:cs typeface="Times New Roman" pitchFamily="18" charset="0"/>
              </a:rPr>
              <a:t>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6129677"/>
              </p:ext>
            </p:extLst>
          </p:nvPr>
        </p:nvGraphicFramePr>
        <p:xfrm>
          <a:off x="457200" y="2209801"/>
          <a:ext cx="8229600" cy="4343401"/>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61043">
                <a:tc>
                  <a:txBody>
                    <a:bodyPr/>
                    <a:lstStyle/>
                    <a:p>
                      <a:pPr algn="ctr"/>
                      <a:r>
                        <a:rPr lang="en-US" dirty="0"/>
                        <a:t>TITLE</a:t>
                      </a:r>
                    </a:p>
                  </a:txBody>
                  <a:tcPr/>
                </a:tc>
                <a:tc>
                  <a:txBody>
                    <a:bodyPr/>
                    <a:lstStyle/>
                    <a:p>
                      <a:pPr algn="ctr"/>
                      <a:r>
                        <a:rPr lang="en-US" dirty="0"/>
                        <a:t>PAGE NO.</a:t>
                      </a:r>
                    </a:p>
                  </a:txBody>
                  <a:tcPr/>
                </a:tc>
                <a:extLst>
                  <a:ext uri="{0D108BD9-81ED-4DB2-BD59-A6C34878D82A}">
                    <a16:rowId xmlns:a16="http://schemas.microsoft.com/office/drawing/2014/main" val="10000"/>
                  </a:ext>
                </a:extLst>
              </a:tr>
              <a:tr h="588309">
                <a:tc>
                  <a:txBody>
                    <a:bodyPr/>
                    <a:lstStyle/>
                    <a:p>
                      <a:pPr algn="ctr"/>
                      <a:r>
                        <a:rPr lang="en-US" dirty="0"/>
                        <a:t>Introduction</a:t>
                      </a:r>
                    </a:p>
                  </a:txBody>
                  <a:tcPr/>
                </a:tc>
                <a:tc>
                  <a:txBody>
                    <a:bodyPr/>
                    <a:lstStyle/>
                    <a:p>
                      <a:pPr algn="ctr"/>
                      <a:r>
                        <a:rPr lang="en-US" dirty="0"/>
                        <a:t>4</a:t>
                      </a:r>
                    </a:p>
                  </a:txBody>
                  <a:tcPr/>
                </a:tc>
                <a:extLst>
                  <a:ext uri="{0D108BD9-81ED-4DB2-BD59-A6C34878D82A}">
                    <a16:rowId xmlns:a16="http://schemas.microsoft.com/office/drawing/2014/main" val="10001"/>
                  </a:ext>
                </a:extLst>
              </a:tr>
              <a:tr h="629612">
                <a:tc>
                  <a:txBody>
                    <a:bodyPr/>
                    <a:lstStyle/>
                    <a:p>
                      <a:pPr algn="ctr"/>
                      <a:r>
                        <a:rPr lang="en-US" dirty="0"/>
                        <a:t>Problem Statement </a:t>
                      </a:r>
                    </a:p>
                  </a:txBody>
                  <a:tcPr/>
                </a:tc>
                <a:tc>
                  <a:txBody>
                    <a:bodyPr/>
                    <a:lstStyle/>
                    <a:p>
                      <a:pPr algn="ctr"/>
                      <a:r>
                        <a:rPr lang="en-US" dirty="0"/>
                        <a:t>5</a:t>
                      </a:r>
                    </a:p>
                  </a:txBody>
                  <a:tcPr/>
                </a:tc>
                <a:extLst>
                  <a:ext uri="{0D108BD9-81ED-4DB2-BD59-A6C34878D82A}">
                    <a16:rowId xmlns:a16="http://schemas.microsoft.com/office/drawing/2014/main" val="10002"/>
                  </a:ext>
                </a:extLst>
              </a:tr>
              <a:tr h="629612">
                <a:tc>
                  <a:txBody>
                    <a:bodyPr/>
                    <a:lstStyle/>
                    <a:p>
                      <a:pPr algn="ctr"/>
                      <a:r>
                        <a:rPr lang="en-US" dirty="0"/>
                        <a:t>Results</a:t>
                      </a:r>
                    </a:p>
                  </a:txBody>
                  <a:tcPr/>
                </a:tc>
                <a:tc>
                  <a:txBody>
                    <a:bodyPr/>
                    <a:lstStyle/>
                    <a:p>
                      <a:pPr algn="ctr"/>
                      <a:r>
                        <a:rPr lang="en-US" dirty="0"/>
                        <a:t>6</a:t>
                      </a:r>
                    </a:p>
                  </a:txBody>
                  <a:tcPr/>
                </a:tc>
                <a:extLst>
                  <a:ext uri="{0D108BD9-81ED-4DB2-BD59-A6C34878D82A}">
                    <a16:rowId xmlns:a16="http://schemas.microsoft.com/office/drawing/2014/main" val="3980277817"/>
                  </a:ext>
                </a:extLst>
              </a:tr>
              <a:tr h="678275">
                <a:tc>
                  <a:txBody>
                    <a:bodyPr/>
                    <a:lstStyle/>
                    <a:p>
                      <a:pPr algn="ctr"/>
                      <a:r>
                        <a:rPr lang="en-US" dirty="0"/>
                        <a:t>Future Work </a:t>
                      </a:r>
                    </a:p>
                  </a:txBody>
                  <a:tcPr/>
                </a:tc>
                <a:tc>
                  <a:txBody>
                    <a:bodyPr/>
                    <a:lstStyle/>
                    <a:p>
                      <a:pPr algn="ctr"/>
                      <a:r>
                        <a:rPr lang="en-US" dirty="0"/>
                        <a:t>11</a:t>
                      </a:r>
                    </a:p>
                  </a:txBody>
                  <a:tcPr/>
                </a:tc>
                <a:extLst>
                  <a:ext uri="{0D108BD9-81ED-4DB2-BD59-A6C34878D82A}">
                    <a16:rowId xmlns:a16="http://schemas.microsoft.com/office/drawing/2014/main" val="10003"/>
                  </a:ext>
                </a:extLst>
              </a:tr>
              <a:tr h="678275">
                <a:tc>
                  <a:txBody>
                    <a:bodyPr/>
                    <a:lstStyle/>
                    <a:p>
                      <a:pPr algn="ctr"/>
                      <a:r>
                        <a:rPr lang="en-US" dirty="0"/>
                        <a:t>Conclusion</a:t>
                      </a:r>
                    </a:p>
                  </a:txBody>
                  <a:tcPr/>
                </a:tc>
                <a:tc>
                  <a:txBody>
                    <a:bodyPr/>
                    <a:lstStyle/>
                    <a:p>
                      <a:pPr algn="ctr"/>
                      <a:r>
                        <a:rPr lang="en-US" dirty="0"/>
                        <a:t>12</a:t>
                      </a:r>
                    </a:p>
                  </a:txBody>
                  <a:tcPr/>
                </a:tc>
                <a:extLst>
                  <a:ext uri="{0D108BD9-81ED-4DB2-BD59-A6C34878D82A}">
                    <a16:rowId xmlns:a16="http://schemas.microsoft.com/office/drawing/2014/main" val="398215330"/>
                  </a:ext>
                </a:extLst>
              </a:tr>
              <a:tr h="678275">
                <a:tc>
                  <a:txBody>
                    <a:bodyPr/>
                    <a:lstStyle/>
                    <a:p>
                      <a:pPr algn="ctr"/>
                      <a:r>
                        <a:rPr lang="en-US" b="0" dirty="0">
                          <a:effectLst/>
                          <a:ea typeface="Times New Roman" panose="02020603050405020304" pitchFamily="18" charset="0"/>
                        </a:rPr>
                        <a:t>References</a:t>
                      </a:r>
                      <a:endParaRPr lang="en-US" b="0" dirty="0"/>
                    </a:p>
                  </a:txBody>
                  <a:tcPr/>
                </a:tc>
                <a:tc>
                  <a:txBody>
                    <a:bodyPr/>
                    <a:lstStyle/>
                    <a:p>
                      <a:pPr algn="ctr"/>
                      <a:r>
                        <a:rPr lang="en-US" dirty="0"/>
                        <a:t>13</a:t>
                      </a:r>
                    </a:p>
                  </a:txBody>
                  <a:tcPr/>
                </a:tc>
                <a:extLst>
                  <a:ext uri="{0D108BD9-81ED-4DB2-BD59-A6C34878D82A}">
                    <a16:rowId xmlns:a16="http://schemas.microsoft.com/office/drawing/2014/main" val="11925572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a:bodyPr>
          <a:lstStyle/>
          <a:p>
            <a:pPr algn="ctr"/>
            <a:r>
              <a:rPr lang="en-US" b="1" dirty="0">
                <a:cs typeface="Times New Roman" pitchFamily="18" charset="0"/>
              </a:rPr>
              <a:t>INTRODUCTION</a:t>
            </a:r>
            <a:endParaRPr lang="en-US" sz="3600" b="1" dirty="0">
              <a:cs typeface="Times New Roman" pitchFamily="18" charset="0"/>
            </a:endParaRPr>
          </a:p>
        </p:txBody>
      </p:sp>
      <p:sp>
        <p:nvSpPr>
          <p:cNvPr id="3" name="Content Placeholder 2"/>
          <p:cNvSpPr>
            <a:spLocks noGrp="1"/>
          </p:cNvSpPr>
          <p:nvPr>
            <p:ph idx="1"/>
          </p:nvPr>
        </p:nvSpPr>
        <p:spPr>
          <a:xfrm>
            <a:off x="457200" y="2209800"/>
            <a:ext cx="7696200" cy="4264152"/>
          </a:xfrm>
        </p:spPr>
        <p:txBody>
          <a:bodyPr>
            <a:normAutofit/>
          </a:bodyPr>
          <a:lstStyle/>
          <a:p>
            <a:pPr>
              <a:spcBef>
                <a:spcPts val="0"/>
              </a:spcBef>
            </a:pPr>
            <a:r>
              <a:rPr lang="en-US" sz="1800" b="1" dirty="0">
                <a:solidFill>
                  <a:srgbClr val="000000"/>
                </a:solidFill>
                <a:effectLst/>
                <a:latin typeface="Times New Roman" panose="02020603050405020304" pitchFamily="18" charset="0"/>
                <a:ea typeface="Times New Roman" panose="02020603050405020304" pitchFamily="18" charset="0"/>
              </a:rPr>
              <a:t>Chatting is a method of using technology to bring people and ideas “together” despite of the geographical barriers. The technology has been available for years but the acceptance it was quite recent. Our project is an example of a multiple client chat server.</a:t>
            </a:r>
          </a:p>
          <a:p>
            <a:pPr marL="0" indent="0">
              <a:spcBef>
                <a:spcPts val="0"/>
              </a:spcBef>
              <a:buNone/>
            </a:pPr>
            <a:endParaRPr lang="en-US" sz="1800" b="1" dirty="0">
              <a:effectLst/>
              <a:latin typeface="Times New Roman" panose="02020603050405020304" pitchFamily="18" charset="0"/>
              <a:ea typeface="Times New Roman" panose="02020603050405020304" pitchFamily="18" charset="0"/>
            </a:endParaRPr>
          </a:p>
          <a:p>
            <a:pPr>
              <a:spcBef>
                <a:spcPts val="0"/>
              </a:spcBef>
            </a:pPr>
            <a:r>
              <a:rPr lang="en-US" i="1" dirty="0">
                <a:latin typeface="Times New Roman" pitchFamily="18" charset="0"/>
                <a:cs typeface="Times New Roman"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rPr>
              <a:t>This client server chat application is based on java swing and used socket package. it’s simple and easy and require only core java knowledge. </a:t>
            </a:r>
          </a:p>
          <a:p>
            <a:pPr marL="0" indent="0">
              <a:spcBef>
                <a:spcPts val="0"/>
              </a:spcBef>
              <a:buNone/>
            </a:pPr>
            <a:endParaRPr lang="en-US" sz="2000" b="1" dirty="0">
              <a:solidFill>
                <a:srgbClr val="000000"/>
              </a:solidFill>
              <a:effectLst/>
              <a:latin typeface="Times New Roman" panose="02020603050405020304" pitchFamily="18" charset="0"/>
              <a:ea typeface="Times New Roman" panose="02020603050405020304" pitchFamily="18" charset="0"/>
            </a:endParaRPr>
          </a:p>
          <a:p>
            <a:pPr>
              <a:spcBef>
                <a:spcPts val="0"/>
              </a:spcBef>
            </a:pPr>
            <a:r>
              <a:rPr lang="en-US" sz="2000" b="1" dirty="0">
                <a:solidFill>
                  <a:srgbClr val="000000"/>
                </a:solidFill>
                <a:effectLst/>
                <a:latin typeface="Times New Roman" panose="02020603050405020304" pitchFamily="18" charset="0"/>
                <a:ea typeface="Times New Roman" panose="02020603050405020304" pitchFamily="18" charset="0"/>
              </a:rPr>
              <a:t>This application/program is a good example of using java.io, java.net package to create a chat application. A beginner of java language, who is familiar with this package can able, be beneficiate.</a:t>
            </a:r>
          </a:p>
          <a:p>
            <a:pPr>
              <a:spcBef>
                <a:spcPts val="0"/>
              </a:spcBef>
            </a:pP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indent="0">
              <a:spcBef>
                <a:spcPts val="0"/>
              </a:spcBef>
              <a:buNone/>
            </a:pPr>
            <a:endParaRPr lang="en-US" sz="2000" b="1" dirty="0">
              <a:effectLst/>
              <a:latin typeface="Times New Roman" panose="02020603050405020304" pitchFamily="18" charset="0"/>
              <a:ea typeface="Times New Roman" panose="02020603050405020304" pitchFamily="18" charset="0"/>
            </a:endParaRPr>
          </a:p>
          <a:p>
            <a:pPr>
              <a:buNone/>
            </a:pPr>
            <a:endParaRPr lang="en-US" i="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066800"/>
            <a:ext cx="7467600" cy="914400"/>
          </a:xfrm>
        </p:spPr>
        <p:txBody>
          <a:bodyPr>
            <a:normAutofit fontScale="90000"/>
          </a:bodyPr>
          <a:lstStyle/>
          <a:p>
            <a:pPr algn="ctr"/>
            <a:r>
              <a:rPr lang="en-US" sz="3600" b="1" dirty="0"/>
              <a:t>Problem Statement </a:t>
            </a:r>
            <a:br>
              <a:rPr lang="en-US" sz="1400"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000" b="1" u="sng" dirty="0">
              <a:solidFill>
                <a:schemeClr val="tx1"/>
              </a:solidFill>
              <a:latin typeface="+mn-lt"/>
            </a:endParaRPr>
          </a:p>
        </p:txBody>
      </p:sp>
      <p:sp>
        <p:nvSpPr>
          <p:cNvPr id="3" name="Content Placeholder 2"/>
          <p:cNvSpPr>
            <a:spLocks noGrp="1"/>
          </p:cNvSpPr>
          <p:nvPr>
            <p:ph idx="1"/>
          </p:nvPr>
        </p:nvSpPr>
        <p:spPr>
          <a:xfrm>
            <a:off x="457200" y="2438400"/>
            <a:ext cx="7696200" cy="4035552"/>
          </a:xfrm>
        </p:spPr>
        <p:txBody>
          <a:bodyPr>
            <a:normAutofit/>
          </a:bodyPr>
          <a:lstStyle/>
          <a:p>
            <a:pPr>
              <a:lnSpc>
                <a:spcPct val="107000"/>
              </a:lnSpc>
              <a:spcBef>
                <a:spcPts val="0"/>
              </a:spcBef>
              <a:spcAft>
                <a:spcPts val="800"/>
              </a:spcAft>
            </a:pPr>
            <a:r>
              <a:rPr lang="en-US" sz="2000" b="1" dirty="0">
                <a:solidFill>
                  <a:srgbClr val="3B3835"/>
                </a:solidFill>
                <a:latin typeface="Times New Roman" panose="02020603050405020304" pitchFamily="18" charset="0"/>
                <a:cs typeface="Times New Roman" panose="02020603050405020304" pitchFamily="18" charset="0"/>
              </a:rPr>
              <a:t>Our</a:t>
            </a:r>
            <a:r>
              <a:rPr lang="en-US" sz="2000" b="1" i="0" dirty="0">
                <a:solidFill>
                  <a:srgbClr val="3B3835"/>
                </a:solidFill>
                <a:effectLst/>
                <a:latin typeface="Times New Roman" panose="02020603050405020304" pitchFamily="18" charset="0"/>
                <a:cs typeface="Times New Roman" panose="02020603050405020304" pitchFamily="18" charset="0"/>
              </a:rPr>
              <a:t> project is to create a chat application with a server and users to enable the users to chat with each others. To develop an instant messaging solution to enable users to seamlessly communicate with each ot</a:t>
            </a:r>
            <a:r>
              <a:rPr lang="en-US" sz="2000" b="0" i="0" dirty="0">
                <a:solidFill>
                  <a:srgbClr val="3B3835"/>
                </a:solidFill>
                <a:effectLst/>
                <a:latin typeface="Times New Roman" panose="02020603050405020304" pitchFamily="18" charset="0"/>
                <a:cs typeface="Times New Roman" panose="02020603050405020304" pitchFamily="18" charset="0"/>
              </a:rPr>
              <a:t>her. </a:t>
            </a:r>
          </a:p>
          <a:p>
            <a:pPr>
              <a:lnSpc>
                <a:spcPct val="107000"/>
              </a:lnSpc>
              <a:spcBef>
                <a:spcPts val="0"/>
              </a:spcBef>
              <a:spcAft>
                <a:spcPts val="800"/>
              </a:spcAft>
            </a:pPr>
            <a:r>
              <a:rPr lang="en-US"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Application consists of two programs: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Server</a:t>
            </a:r>
          </a:p>
          <a:p>
            <a:pPr>
              <a:buFont typeface="Arial" panose="020B0604020202020204" pitchFamily="34" charset="0"/>
              <a:buChar char="•"/>
            </a:pPr>
            <a:r>
              <a:rPr lang="en-US" sz="2000" b="1" dirty="0">
                <a:solidFill>
                  <a:srgbClr val="212529"/>
                </a:solidFill>
                <a:latin typeface="Times New Roman" panose="02020603050405020304" pitchFamily="18" charset="0"/>
                <a:cs typeface="Times New Roman" panose="02020603050405020304" pitchFamily="18" charset="0"/>
              </a:rPr>
              <a:t>Client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07E1F-2D2A-44A4-B293-488F8ABAF861}"/>
              </a:ext>
            </a:extLst>
          </p:cNvPr>
          <p:cNvSpPr>
            <a:spLocks noGrp="1"/>
          </p:cNvSpPr>
          <p:nvPr>
            <p:ph type="ctrTitle"/>
          </p:nvPr>
        </p:nvSpPr>
        <p:spPr>
          <a:xfrm>
            <a:off x="1295400" y="1066800"/>
            <a:ext cx="5917679" cy="2550877"/>
          </a:xfrm>
        </p:spPr>
        <p:txBody>
          <a:bodyPr/>
          <a:lstStyle/>
          <a:p>
            <a:pPr algn="ctr"/>
            <a:r>
              <a:rPr lang="en-US" sz="4400" b="1" dirty="0"/>
              <a:t>Results</a:t>
            </a:r>
          </a:p>
        </p:txBody>
      </p:sp>
      <p:sp>
        <p:nvSpPr>
          <p:cNvPr id="5" name="Subtitle 4">
            <a:extLst>
              <a:ext uri="{FF2B5EF4-FFF2-40B4-BE49-F238E27FC236}">
                <a16:creationId xmlns:a16="http://schemas.microsoft.com/office/drawing/2014/main" id="{FE82F2AF-87F0-4AD8-AA66-FA89DA52EE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256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2233036" y="1913001"/>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7" name="Content Placeholder 6" descr="A picture containing text, screenshot, electronics, computer&#10;&#10;Description automatically generated">
            <a:extLst>
              <a:ext uri="{FF2B5EF4-FFF2-40B4-BE49-F238E27FC236}">
                <a16:creationId xmlns:a16="http://schemas.microsoft.com/office/drawing/2014/main" id="{FD89B272-3CB6-486F-8161-EE5675D2C2DF}"/>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9911" r="55711" b="-1"/>
          <a:stretch/>
        </p:blipFill>
        <p:spPr>
          <a:xfrm>
            <a:off x="685800" y="644012"/>
            <a:ext cx="3886200" cy="5714457"/>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 name="Title 1"/>
          <p:cNvSpPr>
            <a:spLocks noGrp="1"/>
          </p:cNvSpPr>
          <p:nvPr>
            <p:ph type="ctrTitle"/>
          </p:nvPr>
        </p:nvSpPr>
        <p:spPr>
          <a:xfrm>
            <a:off x="4572000" y="1219200"/>
            <a:ext cx="3771662" cy="3153753"/>
          </a:xfrm>
        </p:spPr>
        <p:txBody>
          <a:bodyPr>
            <a:normAutofit/>
          </a:bodyPr>
          <a:lstStyle/>
          <a:p>
            <a:r>
              <a:rPr lang="en-US" sz="2400" b="1" dirty="0">
                <a:latin typeface="Times New Roman" panose="02020603050405020304" pitchFamily="18" charset="0"/>
                <a:cs typeface="Times New Roman" panose="02020603050405020304" pitchFamily="18" charset="0"/>
              </a:rPr>
              <a:t>Fig name : The Server</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Windows</a:t>
            </a:r>
            <a:br>
              <a:rPr lang="en-US" sz="2400" b="1" dirty="0">
                <a:latin typeface="Times New Roman" panose="02020603050405020304" pitchFamily="18" charset="0"/>
                <a:cs typeface="Times New Roman" panose="02020603050405020304" pitchFamily="18" charset="0"/>
              </a:rPr>
            </a:br>
            <a:endParaRPr lang="en-US" sz="2400" b="1" u="sng" dirty="0">
              <a:latin typeface="+mn-lt"/>
            </a:endParaRPr>
          </a:p>
        </p:txBody>
      </p:sp>
      <p:sp>
        <p:nvSpPr>
          <p:cNvPr id="17" name="Rectangle 16">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2233036" y="1913001"/>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3" name="Picture 2">
            <a:extLst>
              <a:ext uri="{FF2B5EF4-FFF2-40B4-BE49-F238E27FC236}">
                <a16:creationId xmlns:a16="http://schemas.microsoft.com/office/drawing/2014/main" id="{B2BF720D-896A-468E-8264-0646D472CE16}"/>
              </a:ext>
            </a:extLst>
          </p:cNvPr>
          <p:cNvPicPr>
            <a:picLocks noChangeAspect="1"/>
          </p:cNvPicPr>
          <p:nvPr/>
        </p:nvPicPr>
        <p:blipFill rotWithShape="1">
          <a:blip r:embed="rId2"/>
          <a:srcRect l="62405" r="3217" b="-1"/>
          <a:stretch/>
        </p:blipFill>
        <p:spPr>
          <a:xfrm>
            <a:off x="457200" y="533400"/>
            <a:ext cx="4267200" cy="579120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4"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ctrTitle"/>
          </p:nvPr>
        </p:nvSpPr>
        <p:spPr>
          <a:xfrm>
            <a:off x="4782691" y="1241266"/>
            <a:ext cx="3560017" cy="3153753"/>
          </a:xfrm>
        </p:spPr>
        <p:txBody>
          <a:bodyPr>
            <a:normAutofit/>
          </a:bodyPr>
          <a:lstStyle/>
          <a:p>
            <a:r>
              <a:rPr lang="en-US" sz="2400" b="1" dirty="0">
                <a:latin typeface="Times New Roman" panose="02020603050405020304" pitchFamily="18" charset="0"/>
                <a:cs typeface="Times New Roman" panose="02020603050405020304" pitchFamily="18" charset="0"/>
              </a:rPr>
              <a:t>Fig name : </a:t>
            </a:r>
            <a:r>
              <a:rPr lang="en-US" sz="2400" b="1">
                <a:latin typeface="Times New Roman" panose="02020603050405020304" pitchFamily="18" charset="0"/>
                <a:cs typeface="Times New Roman" panose="02020603050405020304" pitchFamily="18" charset="0"/>
              </a:rPr>
              <a:t>The Client </a:t>
            </a:r>
            <a:r>
              <a:rPr lang="en-US" sz="2400" b="1" dirty="0">
                <a:latin typeface="Times New Roman" panose="02020603050405020304" pitchFamily="18" charset="0"/>
                <a:cs typeface="Times New Roman" panose="02020603050405020304" pitchFamily="18" charset="0"/>
              </a:rPr>
              <a:t>Windows</a:t>
            </a:r>
            <a:br>
              <a:rPr lang="en-US" dirty="0">
                <a:latin typeface="Times New Roman" panose="02020603050405020304" pitchFamily="18" charset="0"/>
                <a:cs typeface="Times New Roman" panose="02020603050405020304" pitchFamily="18" charset="0"/>
              </a:rPr>
            </a:br>
            <a:endParaRPr lang="en-US" b="1" u="sng" dirty="0">
              <a:latin typeface="+mn-lt"/>
            </a:endParaRPr>
          </a:p>
        </p:txBody>
      </p:sp>
      <p:sp>
        <p:nvSpPr>
          <p:cNvPr id="26" name="Rectangle 25">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42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5" name="Title 14">
            <a:extLst>
              <a:ext uri="{FF2B5EF4-FFF2-40B4-BE49-F238E27FC236}">
                <a16:creationId xmlns:a16="http://schemas.microsoft.com/office/drawing/2014/main" id="{A59751B5-961A-4C04-B35D-A69834E13622}"/>
              </a:ext>
            </a:extLst>
          </p:cNvPr>
          <p:cNvSpPr>
            <a:spLocks noGrp="1"/>
          </p:cNvSpPr>
          <p:nvPr>
            <p:ph type="ctrTitle"/>
          </p:nvPr>
        </p:nvSpPr>
        <p:spPr>
          <a:xfrm>
            <a:off x="866216" y="4834466"/>
            <a:ext cx="6619243" cy="1261533"/>
          </a:xfrm>
        </p:spPr>
        <p:txBody>
          <a:bodyPr>
            <a:normAutofit/>
          </a:bodyPr>
          <a:lstStyle/>
          <a:p>
            <a:pPr algn="ctr"/>
            <a:r>
              <a:rPr lang="en-US" sz="3100" dirty="0">
                <a:solidFill>
                  <a:srgbClr val="EBEBEB"/>
                </a:solidFill>
              </a:rPr>
              <a:t> </a:t>
            </a:r>
            <a:r>
              <a:rPr lang="en-US" sz="2700" b="1" dirty="0">
                <a:solidFill>
                  <a:srgbClr val="EBEBEB"/>
                </a:solidFill>
                <a:latin typeface="Times New Roman" panose="02020603050405020304" pitchFamily="18" charset="0"/>
                <a:cs typeface="Times New Roman" panose="02020603050405020304" pitchFamily="18" charset="0"/>
              </a:rPr>
              <a:t>Fig name  : The chat  between Server and Client</a:t>
            </a:r>
          </a:p>
        </p:txBody>
      </p:sp>
      <p:sp>
        <p:nvSpPr>
          <p:cNvPr id="36" name="Rectangle 31">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3" name="Content Placeholder 12" descr="Graphical user interface&#10;&#10;Description automatically generated">
            <a:extLst>
              <a:ext uri="{FF2B5EF4-FFF2-40B4-BE49-F238E27FC236}">
                <a16:creationId xmlns:a16="http://schemas.microsoft.com/office/drawing/2014/main" id="{DB6F35B4-355A-415E-8131-35371BDC6B0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94" r="-2" b="-2"/>
          <a:stretch/>
        </p:blipFill>
        <p:spPr>
          <a:xfrm>
            <a:off x="866214" y="1143006"/>
            <a:ext cx="7476495" cy="3886194"/>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8630922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602</TotalTime>
  <Words>393</Words>
  <Application>Microsoft Office PowerPoint</Application>
  <PresentationFormat>On-screen Show (4:3)</PresentationFormat>
  <Paragraphs>76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Symbol</vt:lpstr>
      <vt:lpstr>Times New Roman</vt:lpstr>
      <vt:lpstr>Wingdings</vt:lpstr>
      <vt:lpstr>Wingdings 3</vt:lpstr>
      <vt:lpstr>Ion Boardroom</vt:lpstr>
      <vt:lpstr>CHATTING APPLICATION</vt:lpstr>
      <vt:lpstr>TOPIC:- Chatting Application using Java</vt:lpstr>
      <vt:lpstr>CONTENT</vt:lpstr>
      <vt:lpstr>INTRODUCTION</vt:lpstr>
      <vt:lpstr>Problem Statement   </vt:lpstr>
      <vt:lpstr>Results</vt:lpstr>
      <vt:lpstr>Fig name : The Server Windows </vt:lpstr>
      <vt:lpstr>Fig name : The Client Windows </vt:lpstr>
      <vt:lpstr> Fig name  : The chat  between Server and Client</vt:lpstr>
      <vt:lpstr>Fig name  : The chat  between Server and Client</vt:lpstr>
      <vt:lpstr> Future Work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aryan garate</cp:lastModifiedBy>
  <cp:revision>63</cp:revision>
  <dcterms:created xsi:type="dcterms:W3CDTF">2021-04-02T05:07:15Z</dcterms:created>
  <dcterms:modified xsi:type="dcterms:W3CDTF">2021-04-06T13:09:24Z</dcterms:modified>
</cp:coreProperties>
</file>