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28"/>
  </p:notesMasterIdLst>
  <p:sldIdLst>
    <p:sldId id="257" r:id="rId2"/>
    <p:sldId id="283" r:id="rId3"/>
    <p:sldId id="260" r:id="rId4"/>
    <p:sldId id="261" r:id="rId5"/>
    <p:sldId id="262" r:id="rId6"/>
    <p:sldId id="270" r:id="rId7"/>
    <p:sldId id="268" r:id="rId8"/>
    <p:sldId id="269" r:id="rId9"/>
    <p:sldId id="263" r:id="rId10"/>
    <p:sldId id="271" r:id="rId11"/>
    <p:sldId id="264" r:id="rId12"/>
    <p:sldId id="272" r:id="rId13"/>
    <p:sldId id="265" r:id="rId14"/>
    <p:sldId id="273" r:id="rId15"/>
    <p:sldId id="266" r:id="rId16"/>
    <p:sldId id="267" r:id="rId17"/>
    <p:sldId id="274" r:id="rId18"/>
    <p:sldId id="280" r:id="rId19"/>
    <p:sldId id="275" r:id="rId20"/>
    <p:sldId id="276" r:id="rId21"/>
    <p:sldId id="277" r:id="rId22"/>
    <p:sldId id="278" r:id="rId23"/>
    <p:sldId id="279" r:id="rId24"/>
    <p:sldId id="281" r:id="rId25"/>
    <p:sldId id="282" r:id="rId26"/>
    <p:sldId id="25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21" autoAdjust="0"/>
    <p:restoredTop sz="94660"/>
  </p:normalViewPr>
  <p:slideViewPr>
    <p:cSldViewPr snapToGrid="0">
      <p:cViewPr varScale="1">
        <p:scale>
          <a:sx n="72" d="100"/>
          <a:sy n="72" d="100"/>
        </p:scale>
        <p:origin x="64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04912D-9026-4BED-95D0-FE88374644A3}" type="datetimeFigureOut">
              <a:rPr lang="en-US" smtClean="0"/>
              <a:t>10/19/2021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9F518-5430-49B6-AED2-4B1B392C0446}" type="slidenum">
              <a:rPr lang="en-US" smtClean="0"/>
              <a:t>‹#›</a:t>
            </a:fld>
            <a:endParaRPr lang="en-US"/>
          </a:p>
        </p:txBody>
      </p:sp>
    </p:spTree>
    <p:extLst>
      <p:ext uri="{BB962C8B-B14F-4D97-AF65-F5344CB8AC3E}">
        <p14:creationId xmlns:p14="http://schemas.microsoft.com/office/powerpoint/2010/main" val="1406430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10/19/2021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10/19/2021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10/19/2021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10/19/2021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10/19/2021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10/19/2021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10/19/2021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10/19/2021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6000" dirty="0"/>
              <a:t>Savings management system</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1600" dirty="0">
                <a:solidFill>
                  <a:schemeClr val="tx1">
                    <a:lumMod val="85000"/>
                    <a:lumOff val="15000"/>
                  </a:schemeClr>
                </a:solidFill>
              </a:rPr>
              <a:t>Mini project</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084BD797-3512-4E7D-9A34-34145E836B3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802296" y="119270"/>
            <a:ext cx="8097078" cy="4373217"/>
          </a:xfrm>
          <a:prstGeom prst="rect">
            <a:avLst/>
          </a:prstGeom>
        </p:spPr>
      </p:pic>
      <p:sp>
        <p:nvSpPr>
          <p:cNvPr id="3" name="Title 2">
            <a:extLst>
              <a:ext uri="{FF2B5EF4-FFF2-40B4-BE49-F238E27FC236}">
                <a16:creationId xmlns:a16="http://schemas.microsoft.com/office/drawing/2014/main" id="{44C1FE07-93C9-40B8-8B3C-5EF0002B488C}"/>
              </a:ext>
            </a:extLst>
          </p:cNvPr>
          <p:cNvSpPr>
            <a:spLocks noGrp="1"/>
          </p:cNvSpPr>
          <p:nvPr>
            <p:ph type="title"/>
          </p:nvPr>
        </p:nvSpPr>
        <p:spPr/>
        <p:txBody>
          <a:bodyPr/>
          <a:lstStyle/>
          <a:p>
            <a:r>
              <a:rPr lang="en-US" dirty="0"/>
              <a:t>Output for withdraw</a:t>
            </a:r>
          </a:p>
        </p:txBody>
      </p:sp>
      <p:sp>
        <p:nvSpPr>
          <p:cNvPr id="4" name="Text Placeholder 3">
            <a:extLst>
              <a:ext uri="{FF2B5EF4-FFF2-40B4-BE49-F238E27FC236}">
                <a16:creationId xmlns:a16="http://schemas.microsoft.com/office/drawing/2014/main" id="{096D7FA4-930E-49EC-AF63-B4B685627586}"/>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75782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E62EFAE4-C94D-4DE6-9D33-7AF142B5938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782972" y="119270"/>
            <a:ext cx="6294767" cy="4508136"/>
          </a:xfrm>
          <a:prstGeom prst="rect">
            <a:avLst/>
          </a:prstGeom>
        </p:spPr>
      </p:pic>
      <p:sp>
        <p:nvSpPr>
          <p:cNvPr id="3" name="Title 2">
            <a:extLst>
              <a:ext uri="{FF2B5EF4-FFF2-40B4-BE49-F238E27FC236}">
                <a16:creationId xmlns:a16="http://schemas.microsoft.com/office/drawing/2014/main" id="{7CB082B3-4690-433C-92F9-CB83AC1D4B6D}"/>
              </a:ext>
            </a:extLst>
          </p:cNvPr>
          <p:cNvSpPr>
            <a:spLocks noGrp="1"/>
          </p:cNvSpPr>
          <p:nvPr>
            <p:ph type="title"/>
          </p:nvPr>
        </p:nvSpPr>
        <p:spPr/>
        <p:txBody>
          <a:bodyPr/>
          <a:lstStyle/>
          <a:p>
            <a:r>
              <a:rPr lang="en-US" dirty="0"/>
              <a:t>Code of deposit</a:t>
            </a:r>
          </a:p>
        </p:txBody>
      </p:sp>
      <p:sp>
        <p:nvSpPr>
          <p:cNvPr id="4" name="Text Placeholder 3">
            <a:extLst>
              <a:ext uri="{FF2B5EF4-FFF2-40B4-BE49-F238E27FC236}">
                <a16:creationId xmlns:a16="http://schemas.microsoft.com/office/drawing/2014/main" id="{2176C582-7B3C-4399-B5E3-9E2701032003}"/>
              </a:ext>
            </a:extLst>
          </p:cNvPr>
          <p:cNvSpPr>
            <a:spLocks noGrp="1"/>
          </p:cNvSpPr>
          <p:nvPr>
            <p:ph type="body" sz="half" idx="2"/>
          </p:nvPr>
        </p:nvSpPr>
        <p:spPr/>
        <p:txBody>
          <a:bodyPr/>
          <a:lstStyle/>
          <a:p>
            <a:r>
              <a:rPr lang="en-US" dirty="0"/>
              <a:t>Passes the balance and asked for deposited amount then added to original balance at last display them.</a:t>
            </a:r>
          </a:p>
        </p:txBody>
      </p:sp>
    </p:spTree>
    <p:extLst>
      <p:ext uri="{BB962C8B-B14F-4D97-AF65-F5344CB8AC3E}">
        <p14:creationId xmlns:p14="http://schemas.microsoft.com/office/powerpoint/2010/main" val="3419233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12FA0F68-1B4F-49F5-981F-404F6C77861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683026" y="42746"/>
            <a:ext cx="8150087" cy="4584659"/>
          </a:xfrm>
          <a:prstGeom prst="rect">
            <a:avLst/>
          </a:prstGeom>
        </p:spPr>
      </p:pic>
      <p:sp>
        <p:nvSpPr>
          <p:cNvPr id="3" name="Title 2">
            <a:extLst>
              <a:ext uri="{FF2B5EF4-FFF2-40B4-BE49-F238E27FC236}">
                <a16:creationId xmlns:a16="http://schemas.microsoft.com/office/drawing/2014/main" id="{704BCD62-9269-4915-8443-406B28D8729B}"/>
              </a:ext>
            </a:extLst>
          </p:cNvPr>
          <p:cNvSpPr>
            <a:spLocks noGrp="1"/>
          </p:cNvSpPr>
          <p:nvPr>
            <p:ph type="title"/>
          </p:nvPr>
        </p:nvSpPr>
        <p:spPr/>
        <p:txBody>
          <a:bodyPr/>
          <a:lstStyle/>
          <a:p>
            <a:r>
              <a:rPr lang="en-US" dirty="0"/>
              <a:t>Output for deposit</a:t>
            </a:r>
          </a:p>
        </p:txBody>
      </p:sp>
      <p:sp>
        <p:nvSpPr>
          <p:cNvPr id="4" name="Text Placeholder 3">
            <a:extLst>
              <a:ext uri="{FF2B5EF4-FFF2-40B4-BE49-F238E27FC236}">
                <a16:creationId xmlns:a16="http://schemas.microsoft.com/office/drawing/2014/main" id="{7A424A5D-4297-4FDC-B0A9-F470F7B949D2}"/>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86408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8F6D1FDB-F52F-4A56-A167-57BC88F54D0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3034748" y="533400"/>
            <a:ext cx="5375428" cy="3578087"/>
          </a:xfrm>
          <a:prstGeom prst="rect">
            <a:avLst/>
          </a:prstGeom>
        </p:spPr>
      </p:pic>
      <p:sp>
        <p:nvSpPr>
          <p:cNvPr id="3" name="Title 2">
            <a:extLst>
              <a:ext uri="{FF2B5EF4-FFF2-40B4-BE49-F238E27FC236}">
                <a16:creationId xmlns:a16="http://schemas.microsoft.com/office/drawing/2014/main" id="{94D5167E-F9FE-42FB-967A-DBA71CF73636}"/>
              </a:ext>
            </a:extLst>
          </p:cNvPr>
          <p:cNvSpPr>
            <a:spLocks noGrp="1"/>
          </p:cNvSpPr>
          <p:nvPr>
            <p:ph type="title"/>
          </p:nvPr>
        </p:nvSpPr>
        <p:spPr/>
        <p:txBody>
          <a:bodyPr/>
          <a:lstStyle/>
          <a:p>
            <a:r>
              <a:rPr lang="en-US" dirty="0"/>
              <a:t>Code for Checking the balance</a:t>
            </a:r>
          </a:p>
        </p:txBody>
      </p:sp>
      <p:sp>
        <p:nvSpPr>
          <p:cNvPr id="4" name="Text Placeholder 3">
            <a:extLst>
              <a:ext uri="{FF2B5EF4-FFF2-40B4-BE49-F238E27FC236}">
                <a16:creationId xmlns:a16="http://schemas.microsoft.com/office/drawing/2014/main" id="{011CAA3B-6B17-4168-8FDE-8C4637AE971E}"/>
              </a:ext>
            </a:extLst>
          </p:cNvPr>
          <p:cNvSpPr>
            <a:spLocks noGrp="1"/>
          </p:cNvSpPr>
          <p:nvPr>
            <p:ph type="body" sz="half" idx="2"/>
          </p:nvPr>
        </p:nvSpPr>
        <p:spPr/>
        <p:txBody>
          <a:bodyPr/>
          <a:lstStyle/>
          <a:p>
            <a:r>
              <a:rPr lang="en-US" dirty="0"/>
              <a:t>Passes the balance and displays it.</a:t>
            </a:r>
          </a:p>
        </p:txBody>
      </p:sp>
    </p:spTree>
    <p:extLst>
      <p:ext uri="{BB962C8B-B14F-4D97-AF65-F5344CB8AC3E}">
        <p14:creationId xmlns:p14="http://schemas.microsoft.com/office/powerpoint/2010/main" val="2571653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1E438384-A3BC-4B7E-B28F-AA90A9F9957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351722" y="0"/>
            <a:ext cx="8653669" cy="4627406"/>
          </a:xfrm>
          <a:prstGeom prst="rect">
            <a:avLst/>
          </a:prstGeom>
        </p:spPr>
      </p:pic>
      <p:sp>
        <p:nvSpPr>
          <p:cNvPr id="3" name="Title 2">
            <a:extLst>
              <a:ext uri="{FF2B5EF4-FFF2-40B4-BE49-F238E27FC236}">
                <a16:creationId xmlns:a16="http://schemas.microsoft.com/office/drawing/2014/main" id="{327B9DED-B632-44F2-99F2-FF133FA73F06}"/>
              </a:ext>
            </a:extLst>
          </p:cNvPr>
          <p:cNvSpPr>
            <a:spLocks noGrp="1"/>
          </p:cNvSpPr>
          <p:nvPr>
            <p:ph type="title"/>
          </p:nvPr>
        </p:nvSpPr>
        <p:spPr/>
        <p:txBody>
          <a:bodyPr/>
          <a:lstStyle/>
          <a:p>
            <a:r>
              <a:rPr lang="en-US" dirty="0"/>
              <a:t>Output for Checking</a:t>
            </a:r>
          </a:p>
        </p:txBody>
      </p:sp>
      <p:sp>
        <p:nvSpPr>
          <p:cNvPr id="4" name="Text Placeholder 3">
            <a:extLst>
              <a:ext uri="{FF2B5EF4-FFF2-40B4-BE49-F238E27FC236}">
                <a16:creationId xmlns:a16="http://schemas.microsoft.com/office/drawing/2014/main" id="{DA5DB0EE-6314-4404-AFFE-4686BD91BC9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855167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124CE093-4563-4498-A9A4-98C651519AF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749287" y="14812"/>
            <a:ext cx="8375374" cy="4521388"/>
          </a:xfrm>
          <a:prstGeom prst="rect">
            <a:avLst/>
          </a:prstGeom>
        </p:spPr>
      </p:pic>
      <p:sp>
        <p:nvSpPr>
          <p:cNvPr id="3" name="Title 2">
            <a:extLst>
              <a:ext uri="{FF2B5EF4-FFF2-40B4-BE49-F238E27FC236}">
                <a16:creationId xmlns:a16="http://schemas.microsoft.com/office/drawing/2014/main" id="{C5988755-E0B8-43F8-A34E-DC6280AFC9C7}"/>
              </a:ext>
            </a:extLst>
          </p:cNvPr>
          <p:cNvSpPr>
            <a:spLocks noGrp="1"/>
          </p:cNvSpPr>
          <p:nvPr>
            <p:ph type="title"/>
          </p:nvPr>
        </p:nvSpPr>
        <p:spPr/>
        <p:txBody>
          <a:bodyPr/>
          <a:lstStyle/>
          <a:p>
            <a:r>
              <a:rPr lang="en-US" dirty="0"/>
              <a:t>Code for invest savings</a:t>
            </a:r>
          </a:p>
        </p:txBody>
      </p:sp>
      <p:sp>
        <p:nvSpPr>
          <p:cNvPr id="4" name="Text Placeholder 3">
            <a:extLst>
              <a:ext uri="{FF2B5EF4-FFF2-40B4-BE49-F238E27FC236}">
                <a16:creationId xmlns:a16="http://schemas.microsoft.com/office/drawing/2014/main" id="{47A2395C-FC1C-4D14-AE9A-2112254E25BB}"/>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4049550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68393F7F-D08C-4A5D-84BD-0ADAA592ABF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643269" y="92766"/>
            <a:ext cx="8759687" cy="4439477"/>
          </a:xfrm>
          <a:prstGeom prst="rect">
            <a:avLst/>
          </a:prstGeom>
        </p:spPr>
      </p:pic>
      <p:sp>
        <p:nvSpPr>
          <p:cNvPr id="3" name="Title 2">
            <a:extLst>
              <a:ext uri="{FF2B5EF4-FFF2-40B4-BE49-F238E27FC236}">
                <a16:creationId xmlns:a16="http://schemas.microsoft.com/office/drawing/2014/main" id="{34FADE08-39A9-4077-9796-F64FF3EBF081}"/>
              </a:ext>
            </a:extLst>
          </p:cNvPr>
          <p:cNvSpPr>
            <a:spLocks noGrp="1"/>
          </p:cNvSpPr>
          <p:nvPr>
            <p:ph type="title"/>
          </p:nvPr>
        </p:nvSpPr>
        <p:spPr/>
        <p:txBody>
          <a:bodyPr/>
          <a:lstStyle/>
          <a:p>
            <a:r>
              <a:rPr lang="en-US" dirty="0"/>
              <a:t>Code for invest savings</a:t>
            </a:r>
          </a:p>
        </p:txBody>
      </p:sp>
      <p:sp>
        <p:nvSpPr>
          <p:cNvPr id="4" name="Text Placeholder 3">
            <a:extLst>
              <a:ext uri="{FF2B5EF4-FFF2-40B4-BE49-F238E27FC236}">
                <a16:creationId xmlns:a16="http://schemas.microsoft.com/office/drawing/2014/main" id="{89A45B8D-DF22-499C-B56A-6D12235A872F}"/>
              </a:ext>
            </a:extLst>
          </p:cNvPr>
          <p:cNvSpPr>
            <a:spLocks noGrp="1"/>
          </p:cNvSpPr>
          <p:nvPr>
            <p:ph type="body" sz="half" idx="2"/>
          </p:nvPr>
        </p:nvSpPr>
        <p:spPr>
          <a:xfrm>
            <a:off x="1097279" y="5714999"/>
            <a:ext cx="10113264" cy="911087"/>
          </a:xfrm>
        </p:spPr>
        <p:txBody>
          <a:bodyPr>
            <a:normAutofit/>
          </a:bodyPr>
          <a:lstStyle/>
          <a:p>
            <a:r>
              <a:rPr lang="en-US" dirty="0"/>
              <a:t>First passes the balance then asked for investment amount then users age then by subtracting age from 100 we get the investment to low risk and high risk then after that amount is further divided into different field percentage wise then displays them.</a:t>
            </a:r>
          </a:p>
        </p:txBody>
      </p:sp>
    </p:spTree>
    <p:extLst>
      <p:ext uri="{BB962C8B-B14F-4D97-AF65-F5344CB8AC3E}">
        <p14:creationId xmlns:p14="http://schemas.microsoft.com/office/powerpoint/2010/main" val="77271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6108830A-8101-47C3-BC19-77C92F6EC15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630017" y="10762"/>
            <a:ext cx="7991061" cy="4616643"/>
          </a:xfrm>
          <a:prstGeom prst="rect">
            <a:avLst/>
          </a:prstGeom>
        </p:spPr>
      </p:pic>
      <p:sp>
        <p:nvSpPr>
          <p:cNvPr id="3" name="Title 2">
            <a:extLst>
              <a:ext uri="{FF2B5EF4-FFF2-40B4-BE49-F238E27FC236}">
                <a16:creationId xmlns:a16="http://schemas.microsoft.com/office/drawing/2014/main" id="{D1190447-F0AA-4469-A5A3-BF5649C834D1}"/>
              </a:ext>
            </a:extLst>
          </p:cNvPr>
          <p:cNvSpPr>
            <a:spLocks noGrp="1"/>
          </p:cNvSpPr>
          <p:nvPr>
            <p:ph type="title"/>
          </p:nvPr>
        </p:nvSpPr>
        <p:spPr/>
        <p:txBody>
          <a:bodyPr/>
          <a:lstStyle/>
          <a:p>
            <a:r>
              <a:rPr lang="en-US" dirty="0"/>
              <a:t>Output for savings investment</a:t>
            </a:r>
          </a:p>
        </p:txBody>
      </p:sp>
      <p:sp>
        <p:nvSpPr>
          <p:cNvPr id="4" name="Text Placeholder 3">
            <a:extLst>
              <a:ext uri="{FF2B5EF4-FFF2-40B4-BE49-F238E27FC236}">
                <a16:creationId xmlns:a16="http://schemas.microsoft.com/office/drawing/2014/main" id="{56E5BCAC-944A-499B-BD49-EF36ABF803CC}"/>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24282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45A44-CF0C-490A-A4EE-6D85FCEC040A}"/>
              </a:ext>
            </a:extLst>
          </p:cNvPr>
          <p:cNvSpPr>
            <a:spLocks noGrp="1"/>
          </p:cNvSpPr>
          <p:nvPr>
            <p:ph type="title"/>
          </p:nvPr>
        </p:nvSpPr>
        <p:spPr/>
        <p:txBody>
          <a:bodyPr/>
          <a:lstStyle/>
          <a:p>
            <a:r>
              <a:rPr lang="en-US" dirty="0"/>
              <a:t>Concepts used in program</a:t>
            </a:r>
          </a:p>
        </p:txBody>
      </p:sp>
      <p:sp>
        <p:nvSpPr>
          <p:cNvPr id="3" name="Content Placeholder 2">
            <a:extLst>
              <a:ext uri="{FF2B5EF4-FFF2-40B4-BE49-F238E27FC236}">
                <a16:creationId xmlns:a16="http://schemas.microsoft.com/office/drawing/2014/main" id="{3D405538-0442-4205-8BBE-19AB951E9D14}"/>
              </a:ext>
            </a:extLst>
          </p:cNvPr>
          <p:cNvSpPr>
            <a:spLocks noGrp="1"/>
          </p:cNvSpPr>
          <p:nvPr>
            <p:ph idx="1"/>
          </p:nvPr>
        </p:nvSpPr>
        <p:spPr/>
        <p:txBody>
          <a:bodyPr/>
          <a:lstStyle/>
          <a:p>
            <a:pPr>
              <a:buFont typeface="Wingdings" panose="05000000000000000000" pitchFamily="2" charset="2"/>
              <a:buChar char="q"/>
            </a:pPr>
            <a:r>
              <a:rPr lang="en-US" dirty="0"/>
              <a:t> Condition statements</a:t>
            </a:r>
          </a:p>
          <a:p>
            <a:pPr>
              <a:buFont typeface="Wingdings" panose="05000000000000000000" pitchFamily="2" charset="2"/>
              <a:buChar char="q"/>
            </a:pPr>
            <a:r>
              <a:rPr lang="en-US" dirty="0"/>
              <a:t> Loops</a:t>
            </a:r>
          </a:p>
          <a:p>
            <a:pPr>
              <a:buFont typeface="Wingdings" panose="05000000000000000000" pitchFamily="2" charset="2"/>
              <a:buChar char="q"/>
            </a:pPr>
            <a:r>
              <a:rPr lang="en-US" dirty="0"/>
              <a:t> Functions</a:t>
            </a:r>
          </a:p>
          <a:p>
            <a:pPr>
              <a:buFont typeface="Wingdings" panose="05000000000000000000" pitchFamily="2" charset="2"/>
              <a:buChar char="q"/>
            </a:pPr>
            <a:r>
              <a:rPr lang="en-US" dirty="0"/>
              <a:t> Pointers</a:t>
            </a:r>
          </a:p>
        </p:txBody>
      </p:sp>
    </p:spTree>
    <p:extLst>
      <p:ext uri="{BB962C8B-B14F-4D97-AF65-F5344CB8AC3E}">
        <p14:creationId xmlns:p14="http://schemas.microsoft.com/office/powerpoint/2010/main" val="206496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B6AC793B-D13C-42DC-B440-1687D2C0298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993913" y="28609"/>
            <a:ext cx="9740348" cy="4598797"/>
          </a:xfrm>
          <a:prstGeom prst="rect">
            <a:avLst/>
          </a:prstGeom>
        </p:spPr>
      </p:pic>
      <p:sp>
        <p:nvSpPr>
          <p:cNvPr id="3" name="Title 2">
            <a:extLst>
              <a:ext uri="{FF2B5EF4-FFF2-40B4-BE49-F238E27FC236}">
                <a16:creationId xmlns:a16="http://schemas.microsoft.com/office/drawing/2014/main" id="{EB60579F-33F4-4611-9E5B-39146216A5F1}"/>
              </a:ext>
            </a:extLst>
          </p:cNvPr>
          <p:cNvSpPr>
            <a:spLocks noGrp="1"/>
          </p:cNvSpPr>
          <p:nvPr>
            <p:ph type="title"/>
          </p:nvPr>
        </p:nvSpPr>
        <p:spPr/>
        <p:txBody>
          <a:bodyPr/>
          <a:lstStyle/>
          <a:p>
            <a:r>
              <a:rPr lang="en-US" dirty="0"/>
              <a:t>Whole code</a:t>
            </a:r>
          </a:p>
        </p:txBody>
      </p:sp>
      <p:sp>
        <p:nvSpPr>
          <p:cNvPr id="4" name="Text Placeholder 3">
            <a:extLst>
              <a:ext uri="{FF2B5EF4-FFF2-40B4-BE49-F238E27FC236}">
                <a16:creationId xmlns:a16="http://schemas.microsoft.com/office/drawing/2014/main" id="{7E5227F1-7DC1-4FB6-A368-F4452EF59986}"/>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713444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4C46F-2723-4BBF-90DA-28BEA86096EA}"/>
              </a:ext>
            </a:extLst>
          </p:cNvPr>
          <p:cNvSpPr>
            <a:spLocks noGrp="1"/>
          </p:cNvSpPr>
          <p:nvPr>
            <p:ph type="title"/>
          </p:nvPr>
        </p:nvSpPr>
        <p:spPr/>
        <p:txBody>
          <a:bodyPr/>
          <a:lstStyle/>
          <a:p>
            <a:r>
              <a:rPr lang="en-US" dirty="0"/>
              <a:t>Savings management system</a:t>
            </a:r>
          </a:p>
        </p:txBody>
      </p:sp>
      <p:sp>
        <p:nvSpPr>
          <p:cNvPr id="3" name="Content Placeholder 2">
            <a:extLst>
              <a:ext uri="{FF2B5EF4-FFF2-40B4-BE49-F238E27FC236}">
                <a16:creationId xmlns:a16="http://schemas.microsoft.com/office/drawing/2014/main" id="{BB4FF2C8-6672-4093-8A64-057D3DFB15FC}"/>
              </a:ext>
            </a:extLst>
          </p:cNvPr>
          <p:cNvSpPr>
            <a:spLocks noGrp="1"/>
          </p:cNvSpPr>
          <p:nvPr>
            <p:ph sz="half" idx="1"/>
          </p:nvPr>
        </p:nvSpPr>
        <p:spPr>
          <a:xfrm>
            <a:off x="1007165" y="2120900"/>
            <a:ext cx="5701085" cy="3882335"/>
          </a:xfrm>
        </p:spPr>
        <p:txBody>
          <a:bodyPr>
            <a:normAutofit fontScale="85000" lnSpcReduction="10000"/>
          </a:bodyPr>
          <a:lstStyle/>
          <a:p>
            <a:pPr marL="0" indent="0">
              <a:buNone/>
            </a:pPr>
            <a:r>
              <a:rPr lang="en-US" sz="2400" dirty="0"/>
              <a:t>Under guidance of-                                                                                                           </a:t>
            </a:r>
          </a:p>
          <a:p>
            <a:pPr marL="0" indent="0">
              <a:buNone/>
            </a:pPr>
            <a:r>
              <a:rPr lang="en-US" sz="2400" dirty="0"/>
              <a:t>Prof. name- Dr. </a:t>
            </a:r>
            <a:r>
              <a:rPr lang="en-US" sz="2400" dirty="0" err="1"/>
              <a:t>Vrinda</a:t>
            </a:r>
            <a:r>
              <a:rPr lang="en-US" sz="2400" dirty="0"/>
              <a:t> Sachdeva</a:t>
            </a:r>
          </a:p>
          <a:p>
            <a:pPr marL="0" indent="0">
              <a:buNone/>
            </a:pPr>
            <a:r>
              <a:rPr lang="en-US" sz="2400" b="1" dirty="0"/>
              <a:t> I.T.S  Engineering college</a:t>
            </a:r>
          </a:p>
        </p:txBody>
      </p:sp>
      <p:sp>
        <p:nvSpPr>
          <p:cNvPr id="4" name="Content Placeholder 3">
            <a:extLst>
              <a:ext uri="{FF2B5EF4-FFF2-40B4-BE49-F238E27FC236}">
                <a16:creationId xmlns:a16="http://schemas.microsoft.com/office/drawing/2014/main" id="{8BC61928-4F3B-4F2A-BF99-C0C32AB956E3}"/>
              </a:ext>
            </a:extLst>
          </p:cNvPr>
          <p:cNvSpPr>
            <a:spLocks noGrp="1"/>
          </p:cNvSpPr>
          <p:nvPr>
            <p:ph sz="half" idx="2"/>
          </p:nvPr>
        </p:nvSpPr>
        <p:spPr/>
        <p:txBody>
          <a:bodyPr>
            <a:normAutofit fontScale="85000" lnSpcReduction="10000"/>
          </a:bodyPr>
          <a:lstStyle/>
          <a:p>
            <a:endParaRPr lang="en-US" dirty="0"/>
          </a:p>
          <a:p>
            <a:endParaRPr lang="en-US" dirty="0"/>
          </a:p>
          <a:p>
            <a:endParaRPr lang="en-US" dirty="0"/>
          </a:p>
          <a:p>
            <a:endParaRPr lang="en-US" dirty="0"/>
          </a:p>
          <a:p>
            <a:endParaRPr lang="en-US" dirty="0"/>
          </a:p>
          <a:p>
            <a:endParaRPr lang="en-US" dirty="0"/>
          </a:p>
          <a:p>
            <a:r>
              <a:rPr lang="en-US" dirty="0"/>
              <a:t>                                                                </a:t>
            </a:r>
            <a:r>
              <a:rPr lang="en-US" sz="1600" dirty="0"/>
              <a:t>By Aryan gaur</a:t>
            </a:r>
          </a:p>
          <a:p>
            <a:r>
              <a:rPr lang="en-US" dirty="0"/>
              <a:t>                                                                     (</a:t>
            </a:r>
            <a:r>
              <a:rPr lang="en-US" sz="1600" dirty="0"/>
              <a:t>CSE)</a:t>
            </a:r>
          </a:p>
          <a:p>
            <a:r>
              <a:rPr lang="en-US" dirty="0"/>
              <a:t>                                                          2002220100042                    </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95132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435EC789-A007-416E-8180-3A128F78897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311966" y="0"/>
            <a:ext cx="9183756" cy="4627406"/>
          </a:xfrm>
          <a:prstGeom prst="rect">
            <a:avLst/>
          </a:prstGeom>
        </p:spPr>
      </p:pic>
      <p:sp>
        <p:nvSpPr>
          <p:cNvPr id="3" name="Title 2">
            <a:extLst>
              <a:ext uri="{FF2B5EF4-FFF2-40B4-BE49-F238E27FC236}">
                <a16:creationId xmlns:a16="http://schemas.microsoft.com/office/drawing/2014/main" id="{EA5CC509-8EEA-43C6-8FD5-B61B5065D9AF}"/>
              </a:ext>
            </a:extLst>
          </p:cNvPr>
          <p:cNvSpPr>
            <a:spLocks noGrp="1"/>
          </p:cNvSpPr>
          <p:nvPr>
            <p:ph type="title"/>
          </p:nvPr>
        </p:nvSpPr>
        <p:spPr/>
        <p:txBody>
          <a:bodyPr/>
          <a:lstStyle/>
          <a:p>
            <a:r>
              <a:rPr lang="en-US" dirty="0"/>
              <a:t>Whole code</a:t>
            </a:r>
          </a:p>
        </p:txBody>
      </p:sp>
      <p:sp>
        <p:nvSpPr>
          <p:cNvPr id="4" name="Text Placeholder 3">
            <a:extLst>
              <a:ext uri="{FF2B5EF4-FFF2-40B4-BE49-F238E27FC236}">
                <a16:creationId xmlns:a16="http://schemas.microsoft.com/office/drawing/2014/main" id="{69D8E034-E756-41AC-A0B4-78DDE91B996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357529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60AD1703-6BE9-413E-9E79-54F116D2B3A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097279" y="0"/>
            <a:ext cx="9796008" cy="4599865"/>
          </a:xfrm>
          <a:prstGeom prst="rect">
            <a:avLst/>
          </a:prstGeom>
        </p:spPr>
      </p:pic>
      <p:sp>
        <p:nvSpPr>
          <p:cNvPr id="3" name="Title 2">
            <a:extLst>
              <a:ext uri="{FF2B5EF4-FFF2-40B4-BE49-F238E27FC236}">
                <a16:creationId xmlns:a16="http://schemas.microsoft.com/office/drawing/2014/main" id="{1AFC7225-FFF4-4F0C-A2D4-11B34050DEAD}"/>
              </a:ext>
            </a:extLst>
          </p:cNvPr>
          <p:cNvSpPr>
            <a:spLocks noGrp="1"/>
          </p:cNvSpPr>
          <p:nvPr>
            <p:ph type="title"/>
          </p:nvPr>
        </p:nvSpPr>
        <p:spPr/>
        <p:txBody>
          <a:bodyPr/>
          <a:lstStyle/>
          <a:p>
            <a:r>
              <a:rPr lang="en-US" dirty="0"/>
              <a:t>Whole code</a:t>
            </a:r>
          </a:p>
        </p:txBody>
      </p:sp>
      <p:sp>
        <p:nvSpPr>
          <p:cNvPr id="4" name="Text Placeholder 3">
            <a:extLst>
              <a:ext uri="{FF2B5EF4-FFF2-40B4-BE49-F238E27FC236}">
                <a16:creationId xmlns:a16="http://schemas.microsoft.com/office/drawing/2014/main" id="{EA83C466-A4C3-4C22-B5D2-87321AA4C113}"/>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308822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B8A2361-4607-4BA0-B312-2A2CB10F570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669774" y="0"/>
            <a:ext cx="8547652" cy="4627406"/>
          </a:xfrm>
          <a:prstGeom prst="rect">
            <a:avLst/>
          </a:prstGeom>
        </p:spPr>
      </p:pic>
      <p:sp>
        <p:nvSpPr>
          <p:cNvPr id="3" name="Title 2">
            <a:extLst>
              <a:ext uri="{FF2B5EF4-FFF2-40B4-BE49-F238E27FC236}">
                <a16:creationId xmlns:a16="http://schemas.microsoft.com/office/drawing/2014/main" id="{2A7B1045-3357-45A5-AD95-74BCF189CF17}"/>
              </a:ext>
            </a:extLst>
          </p:cNvPr>
          <p:cNvSpPr>
            <a:spLocks noGrp="1"/>
          </p:cNvSpPr>
          <p:nvPr>
            <p:ph type="title"/>
          </p:nvPr>
        </p:nvSpPr>
        <p:spPr/>
        <p:txBody>
          <a:bodyPr/>
          <a:lstStyle/>
          <a:p>
            <a:r>
              <a:rPr lang="en-US" dirty="0"/>
              <a:t>Whole code</a:t>
            </a:r>
          </a:p>
        </p:txBody>
      </p:sp>
      <p:sp>
        <p:nvSpPr>
          <p:cNvPr id="4" name="Text Placeholder 3">
            <a:extLst>
              <a:ext uri="{FF2B5EF4-FFF2-40B4-BE49-F238E27FC236}">
                <a16:creationId xmlns:a16="http://schemas.microsoft.com/office/drawing/2014/main" id="{5615BBE7-E7E9-4791-91A6-44DF13A6A86D}"/>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390571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12EE91DC-FB7A-4C73-8B47-D1B84F3B36A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285461" y="0"/>
            <a:ext cx="9462052" cy="4627406"/>
          </a:xfrm>
          <a:prstGeom prst="rect">
            <a:avLst/>
          </a:prstGeom>
        </p:spPr>
      </p:pic>
      <p:sp>
        <p:nvSpPr>
          <p:cNvPr id="3" name="Title 2">
            <a:extLst>
              <a:ext uri="{FF2B5EF4-FFF2-40B4-BE49-F238E27FC236}">
                <a16:creationId xmlns:a16="http://schemas.microsoft.com/office/drawing/2014/main" id="{0E28DDB4-6C9F-489F-AB95-5FEE271BE8FA}"/>
              </a:ext>
            </a:extLst>
          </p:cNvPr>
          <p:cNvSpPr>
            <a:spLocks noGrp="1"/>
          </p:cNvSpPr>
          <p:nvPr>
            <p:ph type="title"/>
          </p:nvPr>
        </p:nvSpPr>
        <p:spPr/>
        <p:txBody>
          <a:bodyPr/>
          <a:lstStyle/>
          <a:p>
            <a:r>
              <a:rPr lang="en-US" dirty="0"/>
              <a:t>Whole code</a:t>
            </a:r>
          </a:p>
        </p:txBody>
      </p:sp>
      <p:sp>
        <p:nvSpPr>
          <p:cNvPr id="4" name="Text Placeholder 3">
            <a:extLst>
              <a:ext uri="{FF2B5EF4-FFF2-40B4-BE49-F238E27FC236}">
                <a16:creationId xmlns:a16="http://schemas.microsoft.com/office/drawing/2014/main" id="{351DA3EF-E049-4DC9-83C3-5E14E2710107}"/>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04421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62B7E-90DE-46C3-85CB-22B1618994B7}"/>
              </a:ext>
            </a:extLst>
          </p:cNvPr>
          <p:cNvSpPr>
            <a:spLocks noGrp="1"/>
          </p:cNvSpPr>
          <p:nvPr>
            <p:ph type="title"/>
          </p:nvPr>
        </p:nvSpPr>
        <p:spPr/>
        <p:txBody>
          <a:bodyPr/>
          <a:lstStyle/>
          <a:p>
            <a:r>
              <a:rPr lang="en-US" dirty="0"/>
              <a:t>                 Conclusion</a:t>
            </a:r>
          </a:p>
        </p:txBody>
      </p:sp>
      <p:sp>
        <p:nvSpPr>
          <p:cNvPr id="3" name="Content Placeholder 2">
            <a:extLst>
              <a:ext uri="{FF2B5EF4-FFF2-40B4-BE49-F238E27FC236}">
                <a16:creationId xmlns:a16="http://schemas.microsoft.com/office/drawing/2014/main" id="{CB81AC11-C173-4A63-936A-3BB48C2AEEBD}"/>
              </a:ext>
            </a:extLst>
          </p:cNvPr>
          <p:cNvSpPr>
            <a:spLocks noGrp="1"/>
          </p:cNvSpPr>
          <p:nvPr>
            <p:ph idx="1"/>
          </p:nvPr>
        </p:nvSpPr>
        <p:spPr/>
        <p:txBody>
          <a:bodyPr/>
          <a:lstStyle/>
          <a:p>
            <a:r>
              <a:rPr lang="en-US" dirty="0"/>
              <a:t>Saving and investing some money is important because it provides security, stress relief, and freedom. And while there are countless reasons to save, you just need to find a reason that works with you. Whether it’s helping others, improving your finances, leaving a positive financial legacy, or just having a little more fun, you owe it to yourself to prioritize savings.</a:t>
            </a:r>
          </a:p>
        </p:txBody>
      </p:sp>
    </p:spTree>
    <p:extLst>
      <p:ext uri="{BB962C8B-B14F-4D97-AF65-F5344CB8AC3E}">
        <p14:creationId xmlns:p14="http://schemas.microsoft.com/office/powerpoint/2010/main" val="395658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3373B-0461-481E-A714-6B57BBA7EB0F}"/>
              </a:ext>
            </a:extLst>
          </p:cNvPr>
          <p:cNvSpPr>
            <a:spLocks noGrp="1"/>
          </p:cNvSpPr>
          <p:nvPr>
            <p:ph type="title"/>
          </p:nvPr>
        </p:nvSpPr>
        <p:spPr/>
        <p:txBody>
          <a:bodyPr/>
          <a:lstStyle/>
          <a:p>
            <a:r>
              <a:rPr lang="en-US" dirty="0"/>
              <a:t>                References</a:t>
            </a:r>
          </a:p>
        </p:txBody>
      </p:sp>
      <p:sp>
        <p:nvSpPr>
          <p:cNvPr id="3" name="Content Placeholder 2">
            <a:extLst>
              <a:ext uri="{FF2B5EF4-FFF2-40B4-BE49-F238E27FC236}">
                <a16:creationId xmlns:a16="http://schemas.microsoft.com/office/drawing/2014/main" id="{A596EE3F-DA89-44E6-8450-29D2988C787C}"/>
              </a:ext>
            </a:extLst>
          </p:cNvPr>
          <p:cNvSpPr>
            <a:spLocks noGrp="1"/>
          </p:cNvSpPr>
          <p:nvPr>
            <p:ph idx="1"/>
          </p:nvPr>
        </p:nvSpPr>
        <p:spPr/>
        <p:txBody>
          <a:bodyPr/>
          <a:lstStyle/>
          <a:p>
            <a:pPr>
              <a:buFont typeface="Wingdings" panose="05000000000000000000" pitchFamily="2" charset="2"/>
              <a:buChar char="v"/>
            </a:pPr>
            <a:r>
              <a:rPr lang="en-US" dirty="0"/>
              <a:t> Google.</a:t>
            </a:r>
          </a:p>
          <a:p>
            <a:pPr>
              <a:buFont typeface="Wingdings" panose="05000000000000000000" pitchFamily="2" charset="2"/>
              <a:buChar char="v"/>
            </a:pPr>
            <a:r>
              <a:rPr lang="en-US" dirty="0"/>
              <a:t> Previous Class notes.</a:t>
            </a:r>
          </a:p>
          <a:p>
            <a:pPr marL="0" indent="0">
              <a:buNone/>
            </a:pPr>
            <a:endParaRPr lang="en-US" dirty="0"/>
          </a:p>
        </p:txBody>
      </p:sp>
    </p:spTree>
    <p:extLst>
      <p:ext uri="{BB962C8B-B14F-4D97-AF65-F5344CB8AC3E}">
        <p14:creationId xmlns:p14="http://schemas.microsoft.com/office/powerpoint/2010/main" val="3975890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100051" y="489760"/>
            <a:ext cx="10058400" cy="3892168"/>
          </a:xfrm>
        </p:spPr>
        <p:txBody>
          <a:bodyPr anchor="ctr">
            <a:normAutofit/>
          </a:bodyPr>
          <a:lstStyle/>
          <a:p>
            <a:pPr lvl="0"/>
            <a:r>
              <a:rPr lang="en-US" sz="4800" i="1" dirty="0">
                <a:solidFill>
                  <a:srgbClr val="FFFFFF"/>
                </a:solidFill>
              </a:rPr>
              <a:t>                  Thank you</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4A99-AED3-4A59-9B4C-BD6420A7E83B}"/>
              </a:ext>
            </a:extLst>
          </p:cNvPr>
          <p:cNvSpPr>
            <a:spLocks noGrp="1"/>
          </p:cNvSpPr>
          <p:nvPr>
            <p:ph type="title"/>
          </p:nvPr>
        </p:nvSpPr>
        <p:spPr>
          <a:xfrm>
            <a:off x="1097280" y="286604"/>
            <a:ext cx="10058400" cy="1131380"/>
          </a:xfrm>
        </p:spPr>
        <p:txBody>
          <a:bodyPr/>
          <a:lstStyle/>
          <a:p>
            <a:r>
              <a:rPr lang="en-US" dirty="0"/>
              <a:t>                 CONTENT</a:t>
            </a:r>
          </a:p>
        </p:txBody>
      </p:sp>
      <p:sp>
        <p:nvSpPr>
          <p:cNvPr id="3" name="Content Placeholder 2">
            <a:extLst>
              <a:ext uri="{FF2B5EF4-FFF2-40B4-BE49-F238E27FC236}">
                <a16:creationId xmlns:a16="http://schemas.microsoft.com/office/drawing/2014/main" id="{61ADC8DE-9EE6-40CC-8E6E-4A727AEB5A49}"/>
              </a:ext>
            </a:extLst>
          </p:cNvPr>
          <p:cNvSpPr>
            <a:spLocks noGrp="1"/>
          </p:cNvSpPr>
          <p:nvPr>
            <p:ph idx="1"/>
          </p:nvPr>
        </p:nvSpPr>
        <p:spPr>
          <a:xfrm>
            <a:off x="1097280" y="2014330"/>
            <a:ext cx="10058400" cy="4227444"/>
          </a:xfrm>
        </p:spPr>
        <p:txBody>
          <a:bodyPr/>
          <a:lstStyle/>
          <a:p>
            <a:r>
              <a:rPr lang="en-US" dirty="0"/>
              <a:t>1. Importance and Need of Savings</a:t>
            </a:r>
          </a:p>
          <a:p>
            <a:r>
              <a:rPr lang="en-US" dirty="0"/>
              <a:t>2. Objective </a:t>
            </a:r>
          </a:p>
          <a:p>
            <a:r>
              <a:rPr lang="en-US" dirty="0"/>
              <a:t>3. Working principle and Methodology</a:t>
            </a:r>
          </a:p>
          <a:p>
            <a:r>
              <a:rPr lang="en-US" dirty="0"/>
              <a:t>4. Concepts used in program</a:t>
            </a:r>
          </a:p>
          <a:p>
            <a:r>
              <a:rPr lang="en-US" dirty="0"/>
              <a:t>5. Construction and Assembly</a:t>
            </a:r>
          </a:p>
          <a:p>
            <a:r>
              <a:rPr lang="en-US" dirty="0"/>
              <a:t>6. Conclusion</a:t>
            </a:r>
          </a:p>
          <a:p>
            <a:endParaRPr lang="en-US" dirty="0"/>
          </a:p>
        </p:txBody>
      </p:sp>
    </p:spTree>
    <p:extLst>
      <p:ext uri="{BB962C8B-B14F-4D97-AF65-F5344CB8AC3E}">
        <p14:creationId xmlns:p14="http://schemas.microsoft.com/office/powerpoint/2010/main" val="578362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648AD-1FE8-4896-A75A-A92E2FFEB251}"/>
              </a:ext>
            </a:extLst>
          </p:cNvPr>
          <p:cNvSpPr>
            <a:spLocks noGrp="1"/>
          </p:cNvSpPr>
          <p:nvPr>
            <p:ph type="title"/>
          </p:nvPr>
        </p:nvSpPr>
        <p:spPr/>
        <p:txBody>
          <a:bodyPr>
            <a:normAutofit/>
          </a:bodyPr>
          <a:lstStyle/>
          <a:p>
            <a:r>
              <a:rPr lang="en-US" sz="2800" dirty="0"/>
              <a:t>Importance and Need of Manage Savings</a:t>
            </a:r>
          </a:p>
        </p:txBody>
      </p:sp>
      <p:sp>
        <p:nvSpPr>
          <p:cNvPr id="3" name="Content Placeholder 2">
            <a:extLst>
              <a:ext uri="{FF2B5EF4-FFF2-40B4-BE49-F238E27FC236}">
                <a16:creationId xmlns:a16="http://schemas.microsoft.com/office/drawing/2014/main" id="{A7ABE56C-4DA2-4792-9F3F-1F7FB83448C6}"/>
              </a:ext>
            </a:extLst>
          </p:cNvPr>
          <p:cNvSpPr>
            <a:spLocks noGrp="1"/>
          </p:cNvSpPr>
          <p:nvPr>
            <p:ph idx="1"/>
          </p:nvPr>
        </p:nvSpPr>
        <p:spPr/>
        <p:txBody>
          <a:bodyPr/>
          <a:lstStyle/>
          <a:p>
            <a:pPr>
              <a:buFont typeface="Arial" panose="020B0604020202020204" pitchFamily="34" charset="0"/>
              <a:buChar char="•"/>
            </a:pPr>
            <a:r>
              <a:rPr lang="en-US" dirty="0"/>
              <a:t> It gives you freedom to pursue your dream career.</a:t>
            </a:r>
          </a:p>
          <a:p>
            <a:pPr>
              <a:buFont typeface="Arial" panose="020B0604020202020204" pitchFamily="34" charset="0"/>
              <a:buChar char="•"/>
            </a:pPr>
            <a:r>
              <a:rPr lang="en-US" dirty="0"/>
              <a:t> It gives long term security.</a:t>
            </a:r>
          </a:p>
          <a:p>
            <a:pPr>
              <a:buFont typeface="Arial" panose="020B0604020202020204" pitchFamily="34" charset="0"/>
              <a:buChar char="•"/>
            </a:pPr>
            <a:r>
              <a:rPr lang="en-US" dirty="0"/>
              <a:t> Helps in Emergencies.</a:t>
            </a:r>
          </a:p>
          <a:p>
            <a:pPr>
              <a:buFont typeface="Arial" panose="020B0604020202020204" pitchFamily="34" charset="0"/>
              <a:buChar char="•"/>
            </a:pPr>
            <a:r>
              <a:rPr lang="en-US" dirty="0"/>
              <a:t> It reduces stress.</a:t>
            </a:r>
          </a:p>
          <a:p>
            <a:pPr>
              <a:buFont typeface="Arial" panose="020B0604020202020204" pitchFamily="34" charset="0"/>
              <a:buChar char="•"/>
            </a:pPr>
            <a:r>
              <a:rPr lang="en-US" dirty="0"/>
              <a:t> Sponsor your own Education.</a:t>
            </a:r>
          </a:p>
          <a:p>
            <a:pPr>
              <a:buFont typeface="Arial" panose="020B0604020202020204" pitchFamily="34" charset="0"/>
              <a:buChar char="•"/>
            </a:pPr>
            <a:r>
              <a:rPr lang="en-US" dirty="0"/>
              <a:t> Minimizing Financial Risk.</a:t>
            </a:r>
          </a:p>
          <a:p>
            <a:pPr>
              <a:buFont typeface="Arial" panose="020B0604020202020204" pitchFamily="34" charset="0"/>
              <a:buChar char="•"/>
            </a:pPr>
            <a:r>
              <a:rPr lang="en-US" dirty="0"/>
              <a:t> It gives Financial Independence.</a:t>
            </a:r>
          </a:p>
          <a:p>
            <a:pPr>
              <a:buFont typeface="Arial" panose="020B0604020202020204" pitchFamily="34" charset="0"/>
              <a:buChar char="•"/>
            </a:pPr>
            <a:r>
              <a:rPr lang="en-US" dirty="0"/>
              <a:t> Gives independence Big Purchases.</a:t>
            </a:r>
          </a:p>
          <a:p>
            <a:pPr>
              <a:buFont typeface="Arial" panose="020B0604020202020204" pitchFamily="34" charset="0"/>
              <a:buChar char="•"/>
            </a:pPr>
            <a:r>
              <a:rPr lang="en-US" dirty="0"/>
              <a:t> Leaving A Financial Legacy.</a:t>
            </a:r>
          </a:p>
          <a:p>
            <a:pPr>
              <a:buFont typeface="Arial" panose="020B0604020202020204" pitchFamily="34" charset="0"/>
              <a:buChar char="•"/>
            </a:pPr>
            <a:r>
              <a:rPr lang="en-US" dirty="0"/>
              <a:t> Saving For Fun.</a:t>
            </a:r>
          </a:p>
        </p:txBody>
      </p:sp>
      <p:sp>
        <p:nvSpPr>
          <p:cNvPr id="4" name="Text Placeholder 3">
            <a:extLst>
              <a:ext uri="{FF2B5EF4-FFF2-40B4-BE49-F238E27FC236}">
                <a16:creationId xmlns:a16="http://schemas.microsoft.com/office/drawing/2014/main" id="{7BEB7D46-DFAD-4039-B11B-E71B0E957A1D}"/>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86001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8591-4F10-410C-B802-E51717521CD9}"/>
              </a:ext>
            </a:extLst>
          </p:cNvPr>
          <p:cNvSpPr>
            <a:spLocks noGrp="1"/>
          </p:cNvSpPr>
          <p:nvPr>
            <p:ph type="title"/>
          </p:nvPr>
        </p:nvSpPr>
        <p:spPr/>
        <p:txBody>
          <a:bodyPr/>
          <a:lstStyle/>
          <a:p>
            <a:r>
              <a:rPr lang="en-US" dirty="0"/>
              <a:t>                   Objective</a:t>
            </a:r>
          </a:p>
        </p:txBody>
      </p:sp>
      <p:sp>
        <p:nvSpPr>
          <p:cNvPr id="3" name="Content Placeholder 2">
            <a:extLst>
              <a:ext uri="{FF2B5EF4-FFF2-40B4-BE49-F238E27FC236}">
                <a16:creationId xmlns:a16="http://schemas.microsoft.com/office/drawing/2014/main" id="{873FE575-A71F-4BC6-9006-815056927836}"/>
              </a:ext>
            </a:extLst>
          </p:cNvPr>
          <p:cNvSpPr>
            <a:spLocks noGrp="1"/>
          </p:cNvSpPr>
          <p:nvPr>
            <p:ph idx="1"/>
          </p:nvPr>
        </p:nvSpPr>
        <p:spPr/>
        <p:txBody>
          <a:bodyPr/>
          <a:lstStyle/>
          <a:p>
            <a:r>
              <a:rPr lang="en-US" dirty="0"/>
              <a:t>This program will help you to manage your savings by keeping in track your transactions like withdraw money from your savings or deposit money in your savings and gives the idea where to invest your some savings with the help of your age.</a:t>
            </a:r>
          </a:p>
        </p:txBody>
      </p:sp>
    </p:spTree>
    <p:extLst>
      <p:ext uri="{BB962C8B-B14F-4D97-AF65-F5344CB8AC3E}">
        <p14:creationId xmlns:p14="http://schemas.microsoft.com/office/powerpoint/2010/main" val="904069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904D7C2F-7CBF-47FA-926B-80D751C124F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027583" y="0"/>
            <a:ext cx="7712766" cy="4627406"/>
          </a:xfrm>
          <a:prstGeom prst="rect">
            <a:avLst/>
          </a:prstGeom>
        </p:spPr>
      </p:pic>
      <p:sp>
        <p:nvSpPr>
          <p:cNvPr id="3" name="Title 2">
            <a:extLst>
              <a:ext uri="{FF2B5EF4-FFF2-40B4-BE49-F238E27FC236}">
                <a16:creationId xmlns:a16="http://schemas.microsoft.com/office/drawing/2014/main" id="{B6A62C11-1846-4970-B300-B020B3691D35}"/>
              </a:ext>
            </a:extLst>
          </p:cNvPr>
          <p:cNvSpPr>
            <a:spLocks noGrp="1"/>
          </p:cNvSpPr>
          <p:nvPr>
            <p:ph type="title"/>
          </p:nvPr>
        </p:nvSpPr>
        <p:spPr/>
        <p:txBody>
          <a:bodyPr/>
          <a:lstStyle/>
          <a:p>
            <a:r>
              <a:rPr lang="en-US" dirty="0"/>
              <a:t>Code for main function</a:t>
            </a:r>
          </a:p>
        </p:txBody>
      </p:sp>
      <p:sp>
        <p:nvSpPr>
          <p:cNvPr id="4" name="Text Placeholder 3">
            <a:extLst>
              <a:ext uri="{FF2B5EF4-FFF2-40B4-BE49-F238E27FC236}">
                <a16:creationId xmlns:a16="http://schemas.microsoft.com/office/drawing/2014/main" id="{F47C5FFF-44DD-41C7-9BF5-7DF95FD94FB2}"/>
              </a:ext>
            </a:extLst>
          </p:cNvPr>
          <p:cNvSpPr>
            <a:spLocks noGrp="1"/>
          </p:cNvSpPr>
          <p:nvPr>
            <p:ph type="body" sz="half" idx="2"/>
          </p:nvPr>
        </p:nvSpPr>
        <p:spPr/>
        <p:txBody>
          <a:bodyPr/>
          <a:lstStyle/>
          <a:p>
            <a:r>
              <a:rPr lang="en-US" dirty="0"/>
              <a:t>Initialize the balance and passes through pointer to dashboard and after that asked again and again until user exits.</a:t>
            </a:r>
          </a:p>
        </p:txBody>
      </p:sp>
    </p:spTree>
    <p:extLst>
      <p:ext uri="{BB962C8B-B14F-4D97-AF65-F5344CB8AC3E}">
        <p14:creationId xmlns:p14="http://schemas.microsoft.com/office/powerpoint/2010/main" val="654827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399D3EB-B03D-4AC5-983E-4EE6264A4D74}"/>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372154" y="0"/>
            <a:ext cx="6652576" cy="4627406"/>
          </a:xfrm>
          <a:prstGeom prst="rect">
            <a:avLst/>
          </a:prstGeom>
        </p:spPr>
      </p:pic>
      <p:sp>
        <p:nvSpPr>
          <p:cNvPr id="3" name="Title 2">
            <a:extLst>
              <a:ext uri="{FF2B5EF4-FFF2-40B4-BE49-F238E27FC236}">
                <a16:creationId xmlns:a16="http://schemas.microsoft.com/office/drawing/2014/main" id="{47E05D8F-F3FA-44B2-B3B9-4E0FD5616E89}"/>
              </a:ext>
            </a:extLst>
          </p:cNvPr>
          <p:cNvSpPr>
            <a:spLocks noGrp="1"/>
          </p:cNvSpPr>
          <p:nvPr>
            <p:ph type="title"/>
          </p:nvPr>
        </p:nvSpPr>
        <p:spPr/>
        <p:txBody>
          <a:bodyPr/>
          <a:lstStyle/>
          <a:p>
            <a:r>
              <a:rPr lang="en-US" dirty="0"/>
              <a:t>Code for Dashboard</a:t>
            </a:r>
          </a:p>
        </p:txBody>
      </p:sp>
      <p:sp>
        <p:nvSpPr>
          <p:cNvPr id="4" name="Text Placeholder 3">
            <a:extLst>
              <a:ext uri="{FF2B5EF4-FFF2-40B4-BE49-F238E27FC236}">
                <a16:creationId xmlns:a16="http://schemas.microsoft.com/office/drawing/2014/main" id="{68449CC5-B963-46F3-AFFC-23B65EAEE681}"/>
              </a:ext>
            </a:extLst>
          </p:cNvPr>
          <p:cNvSpPr>
            <a:spLocks noGrp="1"/>
          </p:cNvSpPr>
          <p:nvPr>
            <p:ph type="body" sz="half" idx="2"/>
          </p:nvPr>
        </p:nvSpPr>
        <p:spPr/>
        <p:txBody>
          <a:bodyPr/>
          <a:lstStyle/>
          <a:p>
            <a:r>
              <a:rPr lang="en-US" dirty="0"/>
              <a:t>Everything is controlled by dashboard, Using function actions are taken in their separate function and using pointers balance is passes through all functions and returns its value.</a:t>
            </a:r>
          </a:p>
        </p:txBody>
      </p:sp>
    </p:spTree>
    <p:extLst>
      <p:ext uri="{BB962C8B-B14F-4D97-AF65-F5344CB8AC3E}">
        <p14:creationId xmlns:p14="http://schemas.microsoft.com/office/powerpoint/2010/main" val="3105657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0FF0AB70-CAA3-4DF9-A787-7DC8000EFBB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888974" y="212035"/>
            <a:ext cx="6069495" cy="4267200"/>
          </a:xfrm>
          <a:prstGeom prst="rect">
            <a:avLst/>
          </a:prstGeom>
        </p:spPr>
      </p:pic>
      <p:sp>
        <p:nvSpPr>
          <p:cNvPr id="3" name="Title 2">
            <a:extLst>
              <a:ext uri="{FF2B5EF4-FFF2-40B4-BE49-F238E27FC236}">
                <a16:creationId xmlns:a16="http://schemas.microsoft.com/office/drawing/2014/main" id="{1511EB6B-2AF2-4BC5-8E9A-EA0B9F1B4A03}"/>
              </a:ext>
            </a:extLst>
          </p:cNvPr>
          <p:cNvSpPr>
            <a:spLocks noGrp="1"/>
          </p:cNvSpPr>
          <p:nvPr>
            <p:ph type="title"/>
          </p:nvPr>
        </p:nvSpPr>
        <p:spPr/>
        <p:txBody>
          <a:bodyPr/>
          <a:lstStyle/>
          <a:p>
            <a:r>
              <a:rPr lang="en-US" dirty="0"/>
              <a:t>Code for Dashboard</a:t>
            </a:r>
          </a:p>
        </p:txBody>
      </p:sp>
      <p:sp>
        <p:nvSpPr>
          <p:cNvPr id="4" name="Text Placeholder 3">
            <a:extLst>
              <a:ext uri="{FF2B5EF4-FFF2-40B4-BE49-F238E27FC236}">
                <a16:creationId xmlns:a16="http://schemas.microsoft.com/office/drawing/2014/main" id="{19AE9E30-37E6-44E9-AEE4-389C09420718}"/>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58259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589837-3B4C-4BDA-977F-A91CC47B2900}"/>
              </a:ext>
            </a:extLst>
          </p:cNvPr>
          <p:cNvSpPr>
            <a:spLocks noGrp="1"/>
          </p:cNvSpPr>
          <p:nvPr>
            <p:ph type="title"/>
          </p:nvPr>
        </p:nvSpPr>
        <p:spPr/>
        <p:txBody>
          <a:bodyPr/>
          <a:lstStyle/>
          <a:p>
            <a:r>
              <a:rPr lang="en-US" dirty="0"/>
              <a:t>Code of withdraw</a:t>
            </a:r>
          </a:p>
        </p:txBody>
      </p:sp>
      <p:sp>
        <p:nvSpPr>
          <p:cNvPr id="4" name="Text Placeholder 3">
            <a:extLst>
              <a:ext uri="{FF2B5EF4-FFF2-40B4-BE49-F238E27FC236}">
                <a16:creationId xmlns:a16="http://schemas.microsoft.com/office/drawing/2014/main" id="{0285B97C-1426-476D-B281-2B29B0B89F0A}"/>
              </a:ext>
            </a:extLst>
          </p:cNvPr>
          <p:cNvSpPr>
            <a:spLocks noGrp="1"/>
          </p:cNvSpPr>
          <p:nvPr>
            <p:ph type="body" sz="half" idx="2"/>
          </p:nvPr>
        </p:nvSpPr>
        <p:spPr/>
        <p:txBody>
          <a:bodyPr/>
          <a:lstStyle/>
          <a:p>
            <a:r>
              <a:rPr lang="en-US" dirty="0"/>
              <a:t>Passes the balance and asked for withdraw amount and subtract from original balance and displays current balance.</a:t>
            </a:r>
          </a:p>
        </p:txBody>
      </p:sp>
      <p:pic>
        <p:nvPicPr>
          <p:cNvPr id="10" name="Picture Placeholder 9">
            <a:extLst>
              <a:ext uri="{FF2B5EF4-FFF2-40B4-BE49-F238E27FC236}">
                <a16:creationId xmlns:a16="http://schemas.microsoft.com/office/drawing/2014/main" id="{B1DE3270-F955-4EB8-9468-AD3C24B6E77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815548" y="104385"/>
            <a:ext cx="8189844" cy="4427857"/>
          </a:xfrm>
          <a:prstGeom prst="rect">
            <a:avLst/>
          </a:prstGeom>
        </p:spPr>
      </p:pic>
    </p:spTree>
    <p:extLst>
      <p:ext uri="{BB962C8B-B14F-4D97-AF65-F5344CB8AC3E}">
        <p14:creationId xmlns:p14="http://schemas.microsoft.com/office/powerpoint/2010/main" val="259724133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{2E92FEAB-D7D5-4B4A-A58B-1EA58C6A2A42}tf56160789_win32</Template>
  <TotalTime>238</TotalTime>
  <Words>469</Words>
  <Application>Microsoft Office PowerPoint</Application>
  <PresentationFormat>Widescreen</PresentationFormat>
  <Paragraphs>72</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Bookman Old Style</vt:lpstr>
      <vt:lpstr>Calibri</vt:lpstr>
      <vt:lpstr>Franklin Gothic Book</vt:lpstr>
      <vt:lpstr>Wingdings</vt:lpstr>
      <vt:lpstr>1_RetrospectVTI</vt:lpstr>
      <vt:lpstr>Savings management system</vt:lpstr>
      <vt:lpstr>Savings management system</vt:lpstr>
      <vt:lpstr>                 CONTENT</vt:lpstr>
      <vt:lpstr>Importance and Need of Manage Savings</vt:lpstr>
      <vt:lpstr>                   Objective</vt:lpstr>
      <vt:lpstr>Code for main function</vt:lpstr>
      <vt:lpstr>Code for Dashboard</vt:lpstr>
      <vt:lpstr>Code for Dashboard</vt:lpstr>
      <vt:lpstr>Code of withdraw</vt:lpstr>
      <vt:lpstr>Output for withdraw</vt:lpstr>
      <vt:lpstr>Code of deposit</vt:lpstr>
      <vt:lpstr>Output for deposit</vt:lpstr>
      <vt:lpstr>Code for Checking the balance</vt:lpstr>
      <vt:lpstr>Output for Checking</vt:lpstr>
      <vt:lpstr>Code for invest savings</vt:lpstr>
      <vt:lpstr>Code for invest savings</vt:lpstr>
      <vt:lpstr>Output for savings investment</vt:lpstr>
      <vt:lpstr>Concepts used in program</vt:lpstr>
      <vt:lpstr>Whole code</vt:lpstr>
      <vt:lpstr>Whole code</vt:lpstr>
      <vt:lpstr>Whole code</vt:lpstr>
      <vt:lpstr>Whole code</vt:lpstr>
      <vt:lpstr>Whole code</vt:lpstr>
      <vt:lpstr>                 Conclusion</vt:lpstr>
      <vt:lpstr>                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Savings management system</dc:title>
  <dc:creator>aryan gaur</dc:creator>
  <cp:lastModifiedBy>aryan gaur</cp:lastModifiedBy>
  <cp:revision>5</cp:revision>
  <dcterms:created xsi:type="dcterms:W3CDTF">2021-10-19T14:30:59Z</dcterms:created>
  <dcterms:modified xsi:type="dcterms:W3CDTF">2021-10-19T18:29:20Z</dcterms:modified>
</cp:coreProperties>
</file>