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61" r:id="rId5"/>
    <p:sldId id="262" r:id="rId6"/>
    <p:sldId id="263" r:id="rId7"/>
    <p:sldId id="264"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08C238F-B856-42A4-BC32-194DCC130D5F}" type="datetime1">
              <a:rPr lang="en-US" smtClean="0"/>
              <a:t>1/13/2024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D02C8-8352-4A2E-A3CD-139A8583C932}"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680581-4B77-41E9-BE55-C3C9C3900A2A}"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1CB5-A088-4DB4-8A5C-B084F9B2B528}"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56410-64C5-4311-8359-FDA6B61ABBAE}"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8B01E-6E1B-4AFC-A690-27C447C9486E}" type="datetime1">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2F3D2-503A-4E49-99AD-125A054E178F}"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1/13/2024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9" name="Rectangle 108">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Google Shape;56;p13" descr="A group of license plates&#10;&#10;Description automatically generated">
            <a:extLst>
              <a:ext uri="{FF2B5EF4-FFF2-40B4-BE49-F238E27FC236}">
                <a16:creationId xmlns:a16="http://schemas.microsoft.com/office/drawing/2014/main" id="{00DD7CBB-4AAF-D735-D3C9-BC8AC75A7C1D}"/>
              </a:ext>
            </a:extLst>
          </p:cNvPr>
          <p:cNvPicPr preferRelativeResize="0"/>
          <p:nvPr/>
        </p:nvPicPr>
        <p:blipFill rotWithShape="1">
          <a:blip r:embed="rId4">
            <a:alphaModFix/>
          </a:blip>
          <a:srcRect t="10614" b="4774"/>
          <a:stretch/>
        </p:blipFill>
        <p:spPr>
          <a:xfrm>
            <a:off x="3611" y="10"/>
            <a:ext cx="12188389" cy="6857990"/>
          </a:xfrm>
          <a:prstGeom prst="rect">
            <a:avLst/>
          </a:prstGeom>
          <a:noFill/>
        </p:spPr>
      </p:pic>
      <p:grpSp>
        <p:nvGrpSpPr>
          <p:cNvPr id="112" name="Group 111">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13"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15"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6"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7"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8"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9"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0"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1"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2"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3"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4"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5"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6"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7"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8"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9"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30"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31"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32"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33"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34"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2667794" y="2283089"/>
            <a:ext cx="6858000" cy="1291696"/>
          </a:xfrm>
        </p:spPr>
        <p:txBody>
          <a:bodyPr>
            <a:normAutofit/>
          </a:bodyPr>
          <a:lstStyle/>
          <a:p>
            <a:pPr algn="ctr"/>
            <a:r>
              <a:rPr lang="en" sz="2800" dirty="0">
                <a:latin typeface="Amasis MT Pro Black" panose="02040A04050005020304" pitchFamily="18" charset="0"/>
                <a:ea typeface="Times New Roman"/>
                <a:cs typeface="Times New Roman"/>
                <a:sym typeface="Times New Roman"/>
              </a:rPr>
              <a:t>Vehicle Number Plate Detection and Recognition in Python</a:t>
            </a:r>
            <a:endParaRPr lang="en-US" sz="2800" dirty="0">
              <a:latin typeface="Amasis MT Pro Black" panose="02040A04050005020304" pitchFamily="18" charset="0"/>
            </a:endParaRPr>
          </a:p>
        </p:txBody>
      </p:sp>
      <p:sp>
        <p:nvSpPr>
          <p:cNvPr id="3" name="Subtitle 2">
            <a:extLst>
              <a:ext uri="{FF2B5EF4-FFF2-40B4-BE49-F238E27FC236}">
                <a16:creationId xmlns:a16="http://schemas.microsoft.com/office/drawing/2014/main" id="{51F013D4-CBD9-4FC1-AF91-2301A704488B}"/>
              </a:ext>
            </a:extLst>
          </p:cNvPr>
          <p:cNvSpPr>
            <a:spLocks noGrp="1"/>
          </p:cNvSpPr>
          <p:nvPr>
            <p:ph type="subTitle" idx="1"/>
          </p:nvPr>
        </p:nvSpPr>
        <p:spPr>
          <a:xfrm>
            <a:off x="2669778" y="3926597"/>
            <a:ext cx="6857999" cy="953029"/>
          </a:xfrm>
        </p:spPr>
        <p:txBody>
          <a:bodyPr>
            <a:normAutofit/>
          </a:bodyPr>
          <a:lstStyle/>
          <a:p>
            <a:pPr lvl="0">
              <a:lnSpc>
                <a:spcPct val="115000"/>
              </a:lnSpc>
              <a:spcBef>
                <a:spcPts val="0"/>
              </a:spcBef>
            </a:pPr>
            <a:r>
              <a:rPr lang="en-US" sz="1200" dirty="0">
                <a:latin typeface="Amasis MT Pro Medium" panose="02040604050005020304" pitchFamily="18" charset="0"/>
                <a:ea typeface="Times New Roman"/>
                <a:cs typeface="Times New Roman"/>
                <a:sym typeface="Times New Roman"/>
              </a:rPr>
              <a:t>Mentor -:                                                                                                                   By -:</a:t>
            </a:r>
          </a:p>
          <a:p>
            <a:pPr lvl="0">
              <a:lnSpc>
                <a:spcPct val="115000"/>
              </a:lnSpc>
              <a:spcBef>
                <a:spcPts val="0"/>
              </a:spcBef>
            </a:pPr>
            <a:r>
              <a:rPr lang="en-US" sz="1200" dirty="0">
                <a:latin typeface="Amasis MT Pro Medium" panose="02040604050005020304" pitchFamily="18" charset="0"/>
                <a:ea typeface="Times New Roman"/>
                <a:cs typeface="Times New Roman"/>
                <a:sym typeface="Times New Roman"/>
              </a:rPr>
              <a:t>Ms. Meenakshi Maindola                                                                                   Adarsh Patel     </a:t>
            </a:r>
          </a:p>
        </p:txBody>
      </p:sp>
      <p:cxnSp>
        <p:nvCxnSpPr>
          <p:cNvPr id="7" name="Straight Connector 6">
            <a:extLst>
              <a:ext uri="{FF2B5EF4-FFF2-40B4-BE49-F238E27FC236}">
                <a16:creationId xmlns:a16="http://schemas.microsoft.com/office/drawing/2014/main" id="{04CD6F38-2275-F597-463B-60C0CA84CCB0}"/>
              </a:ext>
            </a:extLst>
          </p:cNvPr>
          <p:cNvCxnSpPr>
            <a:cxnSpLocks/>
          </p:cNvCxnSpPr>
          <p:nvPr/>
        </p:nvCxnSpPr>
        <p:spPr>
          <a:xfrm>
            <a:off x="2849336" y="3727446"/>
            <a:ext cx="6596552"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37192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37" name="Group 236">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38" name="Rectangle 237">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41" name="Group 240">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2"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43"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4"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5"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46"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7"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8"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9"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0"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1"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2"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3"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4"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5"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6"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7"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8"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9"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0"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1"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2"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3"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4"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5"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6"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7"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8"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9"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0"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71"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2"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3"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4"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5"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6"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7"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8"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9"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0"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1"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2"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3"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4"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5"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6"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7"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8"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9"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0"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1"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2"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3"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4"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5"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0A6BCF94-F108-4D92-8C4F-CD9273947A31}"/>
              </a:ext>
            </a:extLst>
          </p:cNvPr>
          <p:cNvSpPr>
            <a:spLocks noGrp="1"/>
          </p:cNvSpPr>
          <p:nvPr>
            <p:ph type="title"/>
          </p:nvPr>
        </p:nvSpPr>
        <p:spPr>
          <a:xfrm>
            <a:off x="6945353" y="618518"/>
            <a:ext cx="4413736" cy="1478570"/>
          </a:xfrm>
        </p:spPr>
        <p:txBody>
          <a:bodyPr>
            <a:normAutofit/>
          </a:bodyPr>
          <a:lstStyle/>
          <a:p>
            <a:r>
              <a:rPr lang="en"/>
              <a:t> </a:t>
            </a:r>
            <a:r>
              <a:rPr lang="en" b="1">
                <a:latin typeface="Amasis MT Pro Black" panose="02040A04050005020304" pitchFamily="18" charset="0"/>
              </a:rPr>
              <a:t>INTRODUCTION</a:t>
            </a:r>
            <a:endParaRPr lang="en-US" b="1">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78399AB7-9E36-4EAD-B44A-9E0CEA24AACE}"/>
              </a:ext>
            </a:extLst>
          </p:cNvPr>
          <p:cNvSpPr>
            <a:spLocks noGrp="1"/>
          </p:cNvSpPr>
          <p:nvPr>
            <p:ph idx="1"/>
          </p:nvPr>
        </p:nvSpPr>
        <p:spPr>
          <a:xfrm>
            <a:off x="6611978" y="2249487"/>
            <a:ext cx="5226578" cy="3541714"/>
          </a:xfrm>
        </p:spPr>
        <p:txBody>
          <a:bodyPr>
            <a:noAutofit/>
          </a:bodyPr>
          <a:lstStyle/>
          <a:p>
            <a:pPr marL="0" indent="0" algn="just">
              <a:buNone/>
            </a:pPr>
            <a:r>
              <a:rPr lang="en-US" sz="1800" b="0" i="0" dirty="0">
                <a:effectLst/>
                <a:latin typeface="Aharoni" panose="02010803020104030203" pitchFamily="2" charset="-79"/>
                <a:cs typeface="Aharoni" panose="02010803020104030203" pitchFamily="2" charset="-79"/>
              </a:rPr>
              <a:t>Vehicle Number Plate Detection and Recognition in Python involves using computer vision techniques to locate and identify license plates in images or videos. This technology can be applied for various purposes, such as automated toll collection, parking management, and law enforcement. In simpler terms, it's a way for computers to "see" license plates on vehicles and extract the information from them using Python programming.</a:t>
            </a:r>
            <a:endParaRPr lang="en-US" sz="1800" dirty="0">
              <a:latin typeface="Aharoni" panose="02010803020104030203" pitchFamily="2" charset="-79"/>
              <a:cs typeface="Aharoni" panose="02010803020104030203" pitchFamily="2" charset="-79"/>
            </a:endParaRPr>
          </a:p>
        </p:txBody>
      </p:sp>
      <p:cxnSp>
        <p:nvCxnSpPr>
          <p:cNvPr id="297" name="Straight Connector 296">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299" name="Straight Connector 298">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5" name="Google Shape;56;p13">
            <a:extLst>
              <a:ext uri="{FF2B5EF4-FFF2-40B4-BE49-F238E27FC236}">
                <a16:creationId xmlns:a16="http://schemas.microsoft.com/office/drawing/2014/main" id="{D31CED98-0FB4-5F71-D47E-4D412D02B0AB}"/>
              </a:ext>
            </a:extLst>
          </p:cNvPr>
          <p:cNvPicPr preferRelativeResize="0"/>
          <p:nvPr/>
        </p:nvPicPr>
        <p:blipFill rotWithShape="1">
          <a:blip r:embed="rId4"/>
          <a:srcRect t="10685" b="4845"/>
          <a:stretch/>
        </p:blipFill>
        <p:spPr>
          <a:xfrm>
            <a:off x="-5596" y="1"/>
            <a:ext cx="6122274" cy="6857999"/>
          </a:xfrm>
          <a:custGeom>
            <a:avLst/>
            <a:gdLst/>
            <a:ahLst/>
            <a:cxnLst/>
            <a:rect l="l" t="t" r="r" b="b"/>
            <a:pathLst>
              <a:path w="6101597" h="3427413">
                <a:moveTo>
                  <a:pt x="0" y="0"/>
                </a:moveTo>
                <a:lnTo>
                  <a:pt x="6101597" y="0"/>
                </a:lnTo>
                <a:lnTo>
                  <a:pt x="6101597" y="3427413"/>
                </a:lnTo>
                <a:lnTo>
                  <a:pt x="0" y="3427413"/>
                </a:lnTo>
                <a:close/>
              </a:path>
            </a:pathLst>
          </a:custGeom>
          <a:noFill/>
        </p:spPr>
      </p:pic>
    </p:spTree>
    <p:extLst>
      <p:ext uri="{BB962C8B-B14F-4D97-AF65-F5344CB8AC3E}">
        <p14:creationId xmlns:p14="http://schemas.microsoft.com/office/powerpoint/2010/main" val="109484937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Google Shape;71;p15" descr="A close-up of a license plate&#10;&#10;Description automatically generated">
            <a:extLst>
              <a:ext uri="{FF2B5EF4-FFF2-40B4-BE49-F238E27FC236}">
                <a16:creationId xmlns:a16="http://schemas.microsoft.com/office/drawing/2014/main" id="{921CED32-4D01-C202-AA52-B0B8AFC05E79}"/>
              </a:ext>
            </a:extLst>
          </p:cNvPr>
          <p:cNvPicPr preferRelativeResize="0">
            <a:picLocks/>
          </p:cNvPicPr>
          <p:nvPr/>
        </p:nvPicPr>
        <p:blipFill rotWithShape="1">
          <a:blip r:embed="rId4">
            <a:alphaModFix/>
          </a:blip>
          <a:srcRect b="15389"/>
          <a:stretch/>
        </p:blipFill>
        <p:spPr>
          <a:xfrm>
            <a:off x="3611" y="10"/>
            <a:ext cx="12188389" cy="6857990"/>
          </a:xfrm>
          <a:prstGeom prst="rect">
            <a:avLst/>
          </a:prstGeom>
          <a:noFill/>
        </p:spPr>
      </p:pic>
      <p:grpSp>
        <p:nvGrpSpPr>
          <p:cNvPr id="15" name="Group 1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3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3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4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9" name="Group 1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0" name="Group 1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FA216210-5B45-F27A-1429-93A3C7B93D9F}"/>
              </a:ext>
            </a:extLst>
          </p:cNvPr>
          <p:cNvSpPr>
            <a:spLocks noGrp="1"/>
          </p:cNvSpPr>
          <p:nvPr>
            <p:ph type="title"/>
          </p:nvPr>
        </p:nvSpPr>
        <p:spPr>
          <a:xfrm>
            <a:off x="1143001" y="1007533"/>
            <a:ext cx="9905998" cy="1092200"/>
          </a:xfrm>
        </p:spPr>
        <p:txBody>
          <a:bodyPr>
            <a:normAutofit/>
          </a:bodyPr>
          <a:lstStyle/>
          <a:p>
            <a:pPr algn="ctr"/>
            <a:endParaRPr lang="en-US"/>
          </a:p>
        </p:txBody>
      </p:sp>
      <p:sp>
        <p:nvSpPr>
          <p:cNvPr id="8" name="Content Placeholder 7">
            <a:extLst>
              <a:ext uri="{FF2B5EF4-FFF2-40B4-BE49-F238E27FC236}">
                <a16:creationId xmlns:a16="http://schemas.microsoft.com/office/drawing/2014/main" id="{11B913A2-BF21-FA5F-6716-1B4F95F69E2C}"/>
              </a:ext>
            </a:extLst>
          </p:cNvPr>
          <p:cNvSpPr>
            <a:spLocks noGrp="1"/>
          </p:cNvSpPr>
          <p:nvPr>
            <p:ph idx="1"/>
          </p:nvPr>
        </p:nvSpPr>
        <p:spPr>
          <a:xfrm>
            <a:off x="1143001" y="2252134"/>
            <a:ext cx="9905999" cy="3454399"/>
          </a:xfrm>
        </p:spPr>
        <p:txBody>
          <a:bodyPr anchor="ctr">
            <a:normAutofit/>
          </a:bodyPr>
          <a:lstStyle/>
          <a:p>
            <a:pPr marL="0" indent="0">
              <a:buNone/>
            </a:pPr>
            <a:r>
              <a:rPr lang="en-US" sz="2000" dirty="0">
                <a:latin typeface="Aharoni" panose="02010803020104030203" pitchFamily="2" charset="-79"/>
                <a:cs typeface="Aharoni" panose="02010803020104030203" pitchFamily="2" charset="-79"/>
              </a:rPr>
              <a:t>Our project uses Python, OpenCV and TensorFlow to teach computers to "see" license plates. We're applying computer vision to automatically recognize license plates on vehicles. Our step-by-step approach involves getting images ready, finding the license plate area, breaking down characters, and figuring out what's written on the plate. We're not just stopping there – our work has practical uses, like making toll collection and law enforcement more efficient. This can have a positive impact on transportation security systems.</a:t>
            </a:r>
          </a:p>
        </p:txBody>
      </p:sp>
      <p:pic>
        <p:nvPicPr>
          <p:cNvPr id="5" name="Google Shape;63;p14">
            <a:extLst>
              <a:ext uri="{FF2B5EF4-FFF2-40B4-BE49-F238E27FC236}">
                <a16:creationId xmlns:a16="http://schemas.microsoft.com/office/drawing/2014/main" id="{0EB46D01-01D5-4B92-58B6-2E9067310C69}"/>
              </a:ext>
            </a:extLst>
          </p:cNvPr>
          <p:cNvPicPr preferRelativeResize="0"/>
          <p:nvPr/>
        </p:nvPicPr>
        <p:blipFill>
          <a:blip r:embed="rId5">
            <a:alphaModFix/>
          </a:blip>
          <a:stretch>
            <a:fillRect/>
          </a:stretch>
        </p:blipFill>
        <p:spPr>
          <a:xfrm>
            <a:off x="1142998" y="996485"/>
            <a:ext cx="9942514" cy="1322172"/>
          </a:xfrm>
          <a:prstGeom prst="rect">
            <a:avLst/>
          </a:prstGeom>
          <a:noFill/>
          <a:ln>
            <a:noFill/>
          </a:ln>
        </p:spPr>
      </p:pic>
    </p:spTree>
    <p:extLst>
      <p:ext uri="{BB962C8B-B14F-4D97-AF65-F5344CB8AC3E}">
        <p14:creationId xmlns:p14="http://schemas.microsoft.com/office/powerpoint/2010/main" val="288173443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Google Shape;92;p18" descr="A group of license plates&#10;&#10;Description automatically generated">
            <a:extLst>
              <a:ext uri="{FF2B5EF4-FFF2-40B4-BE49-F238E27FC236}">
                <a16:creationId xmlns:a16="http://schemas.microsoft.com/office/drawing/2014/main" id="{FAB28E85-D501-2833-C0C3-6F0A96723CB8}"/>
              </a:ext>
            </a:extLst>
          </p:cNvPr>
          <p:cNvPicPr preferRelativeResize="0"/>
          <p:nvPr/>
        </p:nvPicPr>
        <p:blipFill rotWithShape="1">
          <a:blip r:embed="rId4">
            <a:alphaModFix/>
          </a:blip>
          <a:srcRect t="7797" b="17181"/>
          <a:stretch/>
        </p:blipFill>
        <p:spPr>
          <a:xfrm>
            <a:off x="3611" y="10"/>
            <a:ext cx="12188389" cy="6857990"/>
          </a:xfrm>
          <a:prstGeom prst="rect">
            <a:avLst/>
          </a:prstGeom>
          <a:noFill/>
        </p:spPr>
      </p:pic>
      <p:grpSp>
        <p:nvGrpSpPr>
          <p:cNvPr id="13" name="Group 12">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4"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5"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36"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37"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8"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6" name="Group 15">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9"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0"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1"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2"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3"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7" name="Group 16">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0"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1"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3"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4"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C05B2947-6050-2A3C-68EF-AED479ED720E}"/>
              </a:ext>
            </a:extLst>
          </p:cNvPr>
          <p:cNvSpPr>
            <a:spLocks noGrp="1"/>
          </p:cNvSpPr>
          <p:nvPr>
            <p:ph type="title"/>
          </p:nvPr>
        </p:nvSpPr>
        <p:spPr>
          <a:xfrm>
            <a:off x="1143001" y="1007533"/>
            <a:ext cx="9905998" cy="1092200"/>
          </a:xfrm>
          <a:ln>
            <a:solidFill>
              <a:schemeClr val="tx1"/>
            </a:solidFill>
          </a:ln>
        </p:spPr>
        <p:txBody>
          <a:bodyPr>
            <a:normAutofit/>
          </a:bodyPr>
          <a:lstStyle/>
          <a:p>
            <a:pPr algn="ctr"/>
            <a:r>
              <a:rPr lang="en" b="1" dirty="0">
                <a:latin typeface="Amasis MT Pro Black" panose="02040A04050005020304" pitchFamily="18" charset="0"/>
                <a:ea typeface="Times New Roman"/>
                <a:cs typeface="Times New Roman"/>
                <a:sym typeface="Times New Roman"/>
              </a:rPr>
              <a:t>METHODOLOGY</a:t>
            </a:r>
            <a:endParaRPr lang="en-US" b="1"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998461BF-E289-3BFE-AC67-04D573548B79}"/>
              </a:ext>
            </a:extLst>
          </p:cNvPr>
          <p:cNvSpPr>
            <a:spLocks noGrp="1"/>
          </p:cNvSpPr>
          <p:nvPr>
            <p:ph idx="1"/>
          </p:nvPr>
        </p:nvSpPr>
        <p:spPr>
          <a:xfrm>
            <a:off x="1143001" y="2252134"/>
            <a:ext cx="9905999" cy="3454399"/>
          </a:xfrm>
          <a:ln>
            <a:solidFill>
              <a:schemeClr val="tx1"/>
            </a:solidFill>
          </a:ln>
        </p:spPr>
        <p:txBody>
          <a:bodyPr anchor="ctr">
            <a:normAutofit/>
          </a:bodyPr>
          <a:lstStyle/>
          <a:p>
            <a:r>
              <a:rPr lang="en-US" sz="1500" dirty="0">
                <a:latin typeface="Aharoni" panose="02010803020104030203" pitchFamily="2" charset="-79"/>
                <a:cs typeface="Aharoni" panose="02010803020104030203" pitchFamily="2" charset="-79"/>
              </a:rPr>
              <a:t>Our license plate detection system works like this: Firstly, we set up a virtual environment in </a:t>
            </a:r>
            <a:r>
              <a:rPr lang="en-US" sz="1500" dirty="0" err="1">
                <a:latin typeface="Aharoni" panose="02010803020104030203" pitchFamily="2" charset="-79"/>
                <a:cs typeface="Aharoni" panose="02010803020104030203" pitchFamily="2" charset="-79"/>
              </a:rPr>
              <a:t>Jupyter</a:t>
            </a:r>
            <a:r>
              <a:rPr lang="en-US" sz="1500" dirty="0">
                <a:latin typeface="Aharoni" panose="02010803020104030203" pitchFamily="2" charset="-79"/>
                <a:cs typeface="Aharoni" panose="02010803020104030203" pitchFamily="2" charset="-79"/>
              </a:rPr>
              <a:t> Notebook. Then, we collected license plate data from Kaggle to use as our training material. Next, we trained our system using TensorFlow, which is like the brain that helps our computer recognize license plates. We also set up TensorFlow APIs to work with our dataset.</a:t>
            </a:r>
          </a:p>
          <a:p>
            <a:r>
              <a:rPr lang="en-US" sz="1500" dirty="0">
                <a:latin typeface="Aharoni" panose="02010803020104030203" pitchFamily="2" charset="-79"/>
                <a:cs typeface="Aharoni" panose="02010803020104030203" pitchFamily="2" charset="-79"/>
              </a:rPr>
              <a:t>To make sure our system knows what a license plate looks like, we used a label map. This map lists all the things the model can detect, but we focused on training it specifically for license plates. We went through more than 10,000 steps to train our dataset because the more steps we take, the more accurate our system becomes at recognizing license plates.</a:t>
            </a:r>
          </a:p>
          <a:p>
            <a:r>
              <a:rPr lang="en-US" sz="1500" dirty="0">
                <a:latin typeface="Aharoni" panose="02010803020104030203" pitchFamily="2" charset="-79"/>
                <a:cs typeface="Aharoni" panose="02010803020104030203" pitchFamily="2" charset="-79"/>
              </a:rPr>
              <a:t>After training, we tested our system by importing an image to see how much of the license plate it could detect. The results were shown as a percentage, indicating how well our system identified the license plate.</a:t>
            </a:r>
          </a:p>
        </p:txBody>
      </p:sp>
    </p:spTree>
    <p:extLst>
      <p:ext uri="{BB962C8B-B14F-4D97-AF65-F5344CB8AC3E}">
        <p14:creationId xmlns:p14="http://schemas.microsoft.com/office/powerpoint/2010/main" val="13488042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 name="Rectangle 1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6" name="Content Placeholder 5" descr="A traffic jam on a street at night&#10;&#10;Description automatically generated">
            <a:extLst>
              <a:ext uri="{FF2B5EF4-FFF2-40B4-BE49-F238E27FC236}">
                <a16:creationId xmlns:a16="http://schemas.microsoft.com/office/drawing/2014/main" id="{F67A979C-43EE-5599-A037-22E2BF82F932}"/>
              </a:ext>
            </a:extLst>
          </p:cNvPr>
          <p:cNvPicPr>
            <a:picLocks noChangeAspect="1"/>
          </p:cNvPicPr>
          <p:nvPr/>
        </p:nvPicPr>
        <p:blipFill rotWithShape="1">
          <a:blip r:embed="rId4">
            <a:alphaModFix/>
          </a:blip>
          <a:srcRect t="2310" b="13395"/>
          <a:stretch/>
        </p:blipFill>
        <p:spPr>
          <a:xfrm>
            <a:off x="3611" y="10"/>
            <a:ext cx="12188389" cy="6857990"/>
          </a:xfrm>
          <a:prstGeom prst="rect">
            <a:avLst/>
          </a:prstGeom>
        </p:spPr>
      </p:pic>
      <p:grpSp>
        <p:nvGrpSpPr>
          <p:cNvPr id="17" name="Group 1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4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4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4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0" name="Group 1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21" name="Group 2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3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3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7DAD34D3-9C2D-F5F2-D7F8-7B0F91AA6B78}"/>
              </a:ext>
            </a:extLst>
          </p:cNvPr>
          <p:cNvSpPr>
            <a:spLocks noGrp="1"/>
          </p:cNvSpPr>
          <p:nvPr>
            <p:ph type="title"/>
          </p:nvPr>
        </p:nvSpPr>
        <p:spPr>
          <a:xfrm>
            <a:off x="1143001" y="1007533"/>
            <a:ext cx="9905998" cy="1092200"/>
          </a:xfrm>
          <a:ln>
            <a:solidFill>
              <a:schemeClr val="tx1"/>
            </a:solidFill>
          </a:ln>
        </p:spPr>
        <p:txBody>
          <a:bodyPr>
            <a:normAutofit/>
          </a:bodyPr>
          <a:lstStyle/>
          <a:p>
            <a:pPr algn="ctr"/>
            <a:r>
              <a:rPr lang="en-US" sz="4400" dirty="0">
                <a:latin typeface="Amasis MT Pro Black" panose="02040A04050005020304" pitchFamily="18" charset="0"/>
              </a:rPr>
              <a:t>Result</a:t>
            </a:r>
          </a:p>
        </p:txBody>
      </p:sp>
      <p:pic>
        <p:nvPicPr>
          <p:cNvPr id="8" name="Content Placeholder 7" descr="A close up of a car&#10;&#10;Description automatically generated">
            <a:extLst>
              <a:ext uri="{FF2B5EF4-FFF2-40B4-BE49-F238E27FC236}">
                <a16:creationId xmlns:a16="http://schemas.microsoft.com/office/drawing/2014/main" id="{32B0C17B-AFC3-0B4D-80D2-AE4DE18143C9}"/>
              </a:ext>
            </a:extLst>
          </p:cNvPr>
          <p:cNvPicPr>
            <a:picLocks noGrp="1" noChangeAspect="1"/>
          </p:cNvPicPr>
          <p:nvPr>
            <p:ph idx="1"/>
          </p:nvPr>
        </p:nvPicPr>
        <p:blipFill>
          <a:blip r:embed="rId5"/>
          <a:stretch>
            <a:fillRect/>
          </a:stretch>
        </p:blipFill>
        <p:spPr>
          <a:xfrm>
            <a:off x="7058462" y="2341032"/>
            <a:ext cx="3916453" cy="3454400"/>
          </a:xfrm>
          <a:ln>
            <a:solidFill>
              <a:schemeClr val="tx1"/>
            </a:solidFill>
          </a:ln>
        </p:spPr>
      </p:pic>
      <p:sp>
        <p:nvSpPr>
          <p:cNvPr id="11" name="TextBox 10">
            <a:extLst>
              <a:ext uri="{FF2B5EF4-FFF2-40B4-BE49-F238E27FC236}">
                <a16:creationId xmlns:a16="http://schemas.microsoft.com/office/drawing/2014/main" id="{8D8E4489-5A3B-4596-1AD9-1CD5E45C4F0C}"/>
              </a:ext>
            </a:extLst>
          </p:cNvPr>
          <p:cNvSpPr txBox="1"/>
          <p:nvPr/>
        </p:nvSpPr>
        <p:spPr>
          <a:xfrm>
            <a:off x="1181722" y="2326593"/>
            <a:ext cx="5751327" cy="2862322"/>
          </a:xfrm>
          <a:prstGeom prst="rect">
            <a:avLst/>
          </a:prstGeom>
          <a:noFill/>
          <a:ln>
            <a:solidFill>
              <a:schemeClr val="tx1"/>
            </a:solidFill>
          </a:ln>
        </p:spPr>
        <p:txBody>
          <a:bodyPr wrap="square">
            <a:spAutoFit/>
          </a:bodyPr>
          <a:lstStyle/>
          <a:p>
            <a:pPr algn="just"/>
            <a:r>
              <a:rPr lang="en-US" dirty="0">
                <a:latin typeface="Aharoni" panose="02010803020104030203" pitchFamily="2" charset="-79"/>
                <a:cs typeface="Aharoni" panose="02010803020104030203" pitchFamily="2" charset="-79"/>
              </a:rPr>
              <a:t>Our number plate detection and recognition system using Python worked well! After setting up everything and training our system with a lot of examples, we tested it on images. It successfully identified and recognized license plates. We can now use this technology for various purposes, like making toll collection smoother or helping law enforcement. It's like giving our computer the ability to "see" license plates and understand the information on them.</a:t>
            </a:r>
          </a:p>
        </p:txBody>
      </p:sp>
    </p:spTree>
    <p:extLst>
      <p:ext uri="{BB962C8B-B14F-4D97-AF65-F5344CB8AC3E}">
        <p14:creationId xmlns:p14="http://schemas.microsoft.com/office/powerpoint/2010/main" val="358134155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A traffic jam on a road&#10;&#10;Description automatically generated">
            <a:extLst>
              <a:ext uri="{FF2B5EF4-FFF2-40B4-BE49-F238E27FC236}">
                <a16:creationId xmlns:a16="http://schemas.microsoft.com/office/drawing/2014/main" id="{2589902A-E117-A1E7-DE63-3556D837AF3E}"/>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33000"/>
                    </a14:imgEffect>
                    <a14:imgEffect>
                      <a14:brightnessContrast bright="-40000" contrast="20000"/>
                    </a14:imgEffect>
                  </a14:imgLayer>
                </a14:imgProps>
              </a:ext>
            </a:extLst>
          </a:blip>
          <a:srcRect l="13359" r="-1" b="-1"/>
          <a:stretch/>
        </p:blipFill>
        <p:spPr>
          <a:xfrm>
            <a:off x="3611" y="10"/>
            <a:ext cx="12188389" cy="6857990"/>
          </a:xfrm>
          <a:prstGeom prst="rect">
            <a:avLst/>
          </a:prstGeom>
        </p:spPr>
      </p:pic>
      <p:sp>
        <p:nvSpPr>
          <p:cNvPr id="2" name="Title 1">
            <a:extLst>
              <a:ext uri="{FF2B5EF4-FFF2-40B4-BE49-F238E27FC236}">
                <a16:creationId xmlns:a16="http://schemas.microsoft.com/office/drawing/2014/main" id="{40FAB578-9FA7-EA25-363F-017EACD80BB9}"/>
              </a:ext>
            </a:extLst>
          </p:cNvPr>
          <p:cNvSpPr>
            <a:spLocks noGrp="1"/>
          </p:cNvSpPr>
          <p:nvPr>
            <p:ph type="title"/>
          </p:nvPr>
        </p:nvSpPr>
        <p:spPr>
          <a:noFill/>
          <a:ln>
            <a:solidFill>
              <a:schemeClr val="tx1"/>
            </a:solidFill>
          </a:ln>
        </p:spPr>
        <p:txBody>
          <a:bodyPr>
            <a:normAutofit/>
          </a:bodyPr>
          <a:lstStyle/>
          <a:p>
            <a:pPr algn="ctr"/>
            <a:r>
              <a:rPr lang="en" sz="4000" dirty="0">
                <a:latin typeface="Amasis MT Pro Black" panose="02040A04050005020304" pitchFamily="18" charset="0"/>
                <a:ea typeface="Times New Roman"/>
                <a:cs typeface="Times New Roman"/>
                <a:sym typeface="Times New Roman"/>
              </a:rPr>
              <a:t>CONCLUSION AND FUTURE WORK</a:t>
            </a:r>
            <a:endParaRPr lang="en-US" sz="4000" dirty="0"/>
          </a:p>
        </p:txBody>
      </p:sp>
      <p:sp>
        <p:nvSpPr>
          <p:cNvPr id="3" name="Content Placeholder 2">
            <a:extLst>
              <a:ext uri="{FF2B5EF4-FFF2-40B4-BE49-F238E27FC236}">
                <a16:creationId xmlns:a16="http://schemas.microsoft.com/office/drawing/2014/main" id="{8876A1CC-5B85-5A99-7DF7-69CCF70E7B9C}"/>
              </a:ext>
            </a:extLst>
          </p:cNvPr>
          <p:cNvSpPr>
            <a:spLocks noGrp="1"/>
          </p:cNvSpPr>
          <p:nvPr>
            <p:ph sz="half" idx="1"/>
          </p:nvPr>
        </p:nvSpPr>
        <p:spPr>
          <a:xfrm>
            <a:off x="1141412" y="2527071"/>
            <a:ext cx="4878389" cy="3541714"/>
          </a:xfrm>
          <a:noFill/>
          <a:ln>
            <a:solidFill>
              <a:schemeClr val="tx1"/>
            </a:solidFill>
          </a:ln>
        </p:spPr>
        <p:txBody>
          <a:bodyPr>
            <a:normAutofit fontScale="70000" lnSpcReduction="20000"/>
          </a:bodyPr>
          <a:lstStyle/>
          <a:p>
            <a:pPr marL="0" indent="0">
              <a:buNone/>
            </a:pPr>
            <a:r>
              <a:rPr lang="en-US" b="0" i="0" dirty="0">
                <a:effectLst/>
                <a:latin typeface="Aharoni" panose="02010803020104030203" pitchFamily="2" charset="-79"/>
                <a:cs typeface="Aharoni" panose="02010803020104030203" pitchFamily="2" charset="-79"/>
              </a:rPr>
              <a:t>In conclusion, our number plate detection and recognition system using Python has shown promising results. By leveraging computer vision, we've enabled computers to identify license plates accurately. The system has potential applications in various fields, including transportation, law enforcement, and security systems. With continued efforts in research and development, we can enhance the system's capabilities, making it a valuable tool for improving efficiency in different domains.</a:t>
            </a:r>
            <a:endParaRPr lang="en-US" dirty="0">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63424969-6E80-BF68-F296-0D1BCC28329E}"/>
              </a:ext>
            </a:extLst>
          </p:cNvPr>
          <p:cNvSpPr>
            <a:spLocks noGrp="1"/>
          </p:cNvSpPr>
          <p:nvPr>
            <p:ph sz="half" idx="2"/>
          </p:nvPr>
        </p:nvSpPr>
        <p:spPr>
          <a:xfrm>
            <a:off x="6172200" y="2527071"/>
            <a:ext cx="4875211" cy="3541714"/>
          </a:xfrm>
          <a:noFill/>
          <a:ln>
            <a:solidFill>
              <a:schemeClr val="tx1"/>
            </a:solidFill>
          </a:ln>
        </p:spPr>
        <p:txBody>
          <a:bodyPr>
            <a:noAutofit/>
          </a:bodyPr>
          <a:lstStyle/>
          <a:p>
            <a:pPr marL="0" indent="0" algn="r">
              <a:buNone/>
            </a:pPr>
            <a:r>
              <a:rPr lang="en-US" sz="1500" b="0" i="0" dirty="0">
                <a:effectLst/>
                <a:latin typeface="Aharoni" panose="02010803020104030203" pitchFamily="2" charset="-79"/>
                <a:cs typeface="Aharoni" panose="02010803020104030203" pitchFamily="2" charset="-79"/>
              </a:rPr>
              <a:t>For our number plate detection and recognition project using Python, there are exciting possibilities for future improvements. We can explore more advanced algorithms and techniques to make the system even more accurate and efficient. Additionally, incorporating real-time processing capabilities can enhance the system's performance, making it quicker and more responsive. We can focus on varying lighting conditions and different plate styles.</a:t>
            </a:r>
            <a:br>
              <a:rPr lang="en-US" sz="1500" dirty="0">
                <a:latin typeface="Aharoni" panose="02010803020104030203" pitchFamily="2" charset="-79"/>
                <a:cs typeface="Aharoni" panose="02010803020104030203" pitchFamily="2" charset="-79"/>
              </a:rPr>
            </a:br>
            <a:endParaRPr lang="en-US" sz="15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869547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41CBB0-BAA0-4983-8F2B-E10AF3358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96F0E7-E7B5-406E-8E94-F0043B2AC7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design</Template>
  <TotalTime>50</TotalTime>
  <Words>597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Amasis MT Pro Black</vt:lpstr>
      <vt:lpstr>Amasis MT Pro Medium</vt:lpstr>
      <vt:lpstr>Arial</vt:lpstr>
      <vt:lpstr>Calibri</vt:lpstr>
      <vt:lpstr>Tw Cen MT</vt:lpstr>
      <vt:lpstr>Circuit</vt:lpstr>
      <vt:lpstr>Vehicle Number Plate Detection and Recognition in Python</vt:lpstr>
      <vt:lpstr> INTRODUCTION</vt:lpstr>
      <vt:lpstr>PowerPoint Presentation</vt:lpstr>
      <vt:lpstr>METHODOLOGY</vt:lpstr>
      <vt:lpstr>Result</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Number Plate Detection and Recognition in Python</dc:title>
  <dc:creator>Adarsh Patel</dc:creator>
  <cp:lastModifiedBy>Adarsh Patel</cp:lastModifiedBy>
  <cp:revision>2</cp:revision>
  <dcterms:created xsi:type="dcterms:W3CDTF">2024-01-12T19:02:11Z</dcterms:created>
  <dcterms:modified xsi:type="dcterms:W3CDTF">2024-01-12T19:54:04Z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