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3" r:id="rId5"/>
    <p:sldId id="265" r:id="rId6"/>
    <p:sldId id="264" r:id="rId7"/>
    <p:sldId id="259" r:id="rId8"/>
    <p:sldId id="260"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7C5526-526D-4B48-9BDD-D1B8CDCCA91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9D4E8-6442-455F-8DA3-F8F8D07DA7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18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C5526-526D-4B48-9BDD-D1B8CDCCA91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218316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C5526-526D-4B48-9BDD-D1B8CDCCA91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310571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C5526-526D-4B48-9BDD-D1B8CDCCA91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24908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7C5526-526D-4B48-9BDD-D1B8CDCCA91B}"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29D4E8-6442-455F-8DA3-F8F8D07DA7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9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7C5526-526D-4B48-9BDD-D1B8CDCCA91B}"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202435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7C5526-526D-4B48-9BDD-D1B8CDCCA91B}"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419897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7C5526-526D-4B48-9BDD-D1B8CDCCA91B}"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257684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7C5526-526D-4B48-9BDD-D1B8CDCCA91B}" type="datetimeFigureOut">
              <a:rPr lang="en-IN" smtClean="0"/>
              <a:t>14-12-2023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408739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7C5526-526D-4B48-9BDD-D1B8CDCCA91B}" type="datetimeFigureOut">
              <a:rPr lang="en-IN" smtClean="0"/>
              <a:t>14-12-2023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29D4E8-6442-455F-8DA3-F8F8D07DA70C}" type="slidenum">
              <a:rPr lang="en-IN" smtClean="0"/>
              <a:t>‹#›</a:t>
            </a:fld>
            <a:endParaRPr lang="en-IN"/>
          </a:p>
        </p:txBody>
      </p:sp>
    </p:spTree>
    <p:extLst>
      <p:ext uri="{BB962C8B-B14F-4D97-AF65-F5344CB8AC3E}">
        <p14:creationId xmlns:p14="http://schemas.microsoft.com/office/powerpoint/2010/main" val="212261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D7C5526-526D-4B48-9BDD-D1B8CDCCA91B}"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29D4E8-6442-455F-8DA3-F8F8D07DA70C}" type="slidenum">
              <a:rPr lang="en-IN" smtClean="0"/>
              <a:t>‹#›</a:t>
            </a:fld>
            <a:endParaRPr lang="en-IN"/>
          </a:p>
        </p:txBody>
      </p:sp>
    </p:spTree>
    <p:extLst>
      <p:ext uri="{BB962C8B-B14F-4D97-AF65-F5344CB8AC3E}">
        <p14:creationId xmlns:p14="http://schemas.microsoft.com/office/powerpoint/2010/main" val="428066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7C5526-526D-4B48-9BDD-D1B8CDCCA91B}" type="datetimeFigureOut">
              <a:rPr lang="en-IN" smtClean="0"/>
              <a:t>14-12-2023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29D4E8-6442-455F-8DA3-F8F8D07DA7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4079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590917"/>
          </a:xfrm>
        </p:spPr>
        <p:txBody>
          <a:bodyPr>
            <a:normAutofit fontScale="90000"/>
          </a:bodyPr>
          <a:lstStyle/>
          <a:p>
            <a:pPr algn="ctr"/>
            <a:r>
              <a:rPr lang="en-IN" b="1" dirty="0"/>
              <a:t/>
            </a:r>
            <a:br>
              <a:rPr lang="en-IN" b="1" dirty="0"/>
            </a:br>
            <a:r>
              <a:rPr lang="en-IN" b="1" dirty="0" smtClean="0"/>
              <a:t>CS – 677</a:t>
            </a:r>
            <a:br>
              <a:rPr lang="en-IN" b="1" dirty="0" smtClean="0"/>
            </a:br>
            <a:r>
              <a:rPr lang="en-IN" b="1" dirty="0" smtClean="0"/>
              <a:t> Term Project</a:t>
            </a:r>
            <a:endParaRPr lang="en-IN" dirty="0"/>
          </a:p>
        </p:txBody>
      </p:sp>
      <p:sp>
        <p:nvSpPr>
          <p:cNvPr id="3" name="Subtitle 2"/>
          <p:cNvSpPr>
            <a:spLocks noGrp="1"/>
          </p:cNvSpPr>
          <p:nvPr>
            <p:ph type="subTitle" idx="1"/>
          </p:nvPr>
        </p:nvSpPr>
        <p:spPr/>
        <p:txBody>
          <a:bodyPr>
            <a:normAutofit/>
          </a:bodyPr>
          <a:lstStyle/>
          <a:p>
            <a:pPr algn="ctr"/>
            <a:r>
              <a:rPr lang="en-IN" sz="4000" b="1" dirty="0"/>
              <a:t>Car Insurance Claim Classifier</a:t>
            </a:r>
            <a:endParaRPr lang="en-IN" sz="4000" dirty="0"/>
          </a:p>
        </p:txBody>
      </p:sp>
    </p:spTree>
    <p:extLst>
      <p:ext uri="{BB962C8B-B14F-4D97-AF65-F5344CB8AC3E}">
        <p14:creationId xmlns:p14="http://schemas.microsoft.com/office/powerpoint/2010/main" val="2239666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Assumption </a:t>
            </a:r>
            <a:r>
              <a:rPr lang="en-US" dirty="0"/>
              <a:t>of Feature </a:t>
            </a:r>
            <a:r>
              <a:rPr lang="en-US" dirty="0" smtClean="0"/>
              <a:t>Importance: While </a:t>
            </a:r>
            <a:r>
              <a:rPr lang="en-US" dirty="0"/>
              <a:t>feature selection was performed using statistical tests, the assumptions about the importance of certain features might not hold true, and certain features deemed less important in the dataset might play a crucial role in other contexts.</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Synthetic </a:t>
            </a:r>
            <a:r>
              <a:rPr lang="en-US" dirty="0"/>
              <a:t>Data in </a:t>
            </a:r>
            <a:r>
              <a:rPr lang="en-US" dirty="0" smtClean="0"/>
              <a:t>Oversampling: While </a:t>
            </a:r>
            <a:r>
              <a:rPr lang="en-US" dirty="0"/>
              <a:t>oversampling using techniques like SMOTE helps address class imbalance, the introduction of synthetic examples assumes that the synthetic instances accurately represent the underlying data distribution. The effectiveness of SMOTE is based on this assumption.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Exploration </a:t>
            </a:r>
            <a:r>
              <a:rPr lang="en-US" dirty="0"/>
              <a:t>of Ensemble </a:t>
            </a:r>
            <a:r>
              <a:rPr lang="en-US" dirty="0" smtClean="0"/>
              <a:t>Methods: The </a:t>
            </a:r>
            <a:r>
              <a:rPr lang="en-US" dirty="0"/>
              <a:t>project focused on individual models and their performance on the balanced datasets. A more extensive exploration of ensemble methods and their potential synergy could be beneficial.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80367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34" y="2713280"/>
            <a:ext cx="10058400" cy="1450757"/>
          </a:xfrm>
        </p:spPr>
        <p:txBody>
          <a:bodyPr>
            <a:normAutofit/>
          </a:bodyPr>
          <a:lstStyle/>
          <a:p>
            <a:pPr algn="ctr"/>
            <a:r>
              <a:rPr lang="en-IN" sz="7200" dirty="0" smtClean="0"/>
              <a:t>THANK YOU!!</a:t>
            </a:r>
            <a:endParaRPr lang="en-IN" sz="7200" dirty="0"/>
          </a:p>
        </p:txBody>
      </p:sp>
    </p:spTree>
    <p:extLst>
      <p:ext uri="{BB962C8B-B14F-4D97-AF65-F5344CB8AC3E}">
        <p14:creationId xmlns:p14="http://schemas.microsoft.com/office/powerpoint/2010/main" val="3834687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67053"/>
            <a:ext cx="10058400" cy="6093069"/>
          </a:xfrm>
        </p:spPr>
        <p:txBody>
          <a:bodyPr/>
          <a:lstStyle/>
          <a:p>
            <a:pPr algn="ctr"/>
            <a:r>
              <a:rPr lang="en-IN" sz="3200" dirty="0" smtClean="0"/>
              <a:t>About The Project</a:t>
            </a:r>
          </a:p>
          <a:p>
            <a:pPr algn="ctr"/>
            <a:r>
              <a:rPr lang="en-IN" dirty="0" smtClean="0"/>
              <a:t>This project aims to use machine learning models to predict </a:t>
            </a:r>
            <a:r>
              <a:rPr lang="en-US" dirty="0"/>
              <a:t>whether someone with car insurance is likely to make a </a:t>
            </a:r>
            <a:r>
              <a:rPr lang="en-US" dirty="0" smtClean="0"/>
              <a:t>claim within the next 6 months by analyzing </a:t>
            </a:r>
            <a:r>
              <a:rPr lang="en-US" dirty="0"/>
              <a:t>various </a:t>
            </a:r>
            <a:r>
              <a:rPr lang="en-US" dirty="0" smtClean="0"/>
              <a:t>factors about the policyholder.</a:t>
            </a:r>
          </a:p>
          <a:p>
            <a:r>
              <a:rPr lang="en-US" dirty="0" smtClean="0"/>
              <a:t>Data:</a:t>
            </a:r>
          </a:p>
          <a:p>
            <a:r>
              <a:rPr lang="en-US" dirty="0" smtClean="0"/>
              <a:t>The dataset has been taken from Kaggle</a:t>
            </a:r>
            <a:r>
              <a:rPr lang="en-US" dirty="0"/>
              <a:t>. The Dataset contains information on policyholders having the attributes like policy tenure, age of the car, age of the car owner, the population density of the city, make and model of the car, power, engine type, </a:t>
            </a:r>
            <a:r>
              <a:rPr lang="en-US" dirty="0" smtClean="0"/>
              <a:t>etc., </a:t>
            </a:r>
            <a:r>
              <a:rPr lang="en-US" dirty="0"/>
              <a:t>and the target variable indicating whether the policyholder files a claim in the next 6 months or not.</a:t>
            </a:r>
            <a:endParaRPr lang="en-US" dirty="0" smtClean="0"/>
          </a:p>
          <a:p>
            <a:endParaRPr lang="en-US" dirty="0"/>
          </a:p>
          <a:p>
            <a:pPr marL="0" indent="0">
              <a:buNone/>
            </a:pPr>
            <a:endParaRPr lang="en-US" dirty="0"/>
          </a:p>
          <a:p>
            <a:endParaRPr lang="en-IN" dirty="0" smtClean="0"/>
          </a:p>
          <a:p>
            <a:endParaRPr lang="en-IN" dirty="0"/>
          </a:p>
          <a:p>
            <a:r>
              <a:rPr lang="en-IN" dirty="0" smtClean="0"/>
              <a:t>42 total features.</a:t>
            </a:r>
          </a:p>
          <a:p>
            <a:r>
              <a:rPr lang="en-IN" dirty="0" smtClean="0"/>
              <a:t>16 numeric, 26 categorical.</a:t>
            </a:r>
            <a:endParaRPr lang="en-IN" dirty="0"/>
          </a:p>
        </p:txBody>
      </p:sp>
      <p:pic>
        <p:nvPicPr>
          <p:cNvPr id="4" name="Picture 3"/>
          <p:cNvPicPr>
            <a:picLocks noChangeAspect="1"/>
          </p:cNvPicPr>
          <p:nvPr/>
        </p:nvPicPr>
        <p:blipFill>
          <a:blip r:embed="rId2"/>
          <a:stretch>
            <a:fillRect/>
          </a:stretch>
        </p:blipFill>
        <p:spPr>
          <a:xfrm>
            <a:off x="1245164" y="3642299"/>
            <a:ext cx="9525825" cy="1402202"/>
          </a:xfrm>
          <a:prstGeom prst="rect">
            <a:avLst/>
          </a:prstGeom>
        </p:spPr>
      </p:pic>
    </p:spTree>
    <p:extLst>
      <p:ext uri="{BB962C8B-B14F-4D97-AF65-F5344CB8AC3E}">
        <p14:creationId xmlns:p14="http://schemas.microsoft.com/office/powerpoint/2010/main" val="128068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Selection</a:t>
            </a:r>
            <a:endParaRPr lang="en-IN" dirty="0"/>
          </a:p>
        </p:txBody>
      </p:sp>
      <p:sp>
        <p:nvSpPr>
          <p:cNvPr id="3" name="Content Placeholder 2"/>
          <p:cNvSpPr>
            <a:spLocks noGrp="1"/>
          </p:cNvSpPr>
          <p:nvPr>
            <p:ph idx="1"/>
          </p:nvPr>
        </p:nvSpPr>
        <p:spPr>
          <a:xfrm>
            <a:off x="1097280" y="1845734"/>
            <a:ext cx="10058400" cy="4449558"/>
          </a:xfrm>
        </p:spPr>
        <p:txBody>
          <a:bodyPr/>
          <a:lstStyle/>
          <a:p>
            <a:pPr>
              <a:buFont typeface="Wingdings" panose="05000000000000000000" pitchFamily="2" charset="2"/>
              <a:buChar char="Ø"/>
            </a:pPr>
            <a:r>
              <a:rPr lang="en-US" dirty="0"/>
              <a:t>I employed SelectKBest, a feature selection method from </a:t>
            </a:r>
            <a:r>
              <a:rPr lang="en-US" dirty="0" smtClean="0"/>
              <a:t>sk-learn</a:t>
            </a:r>
            <a:r>
              <a:rPr lang="en-US" dirty="0"/>
              <a:t>, utilizing the f_classif statistical test. </a:t>
            </a:r>
            <a:endParaRPr lang="en-US" dirty="0" smtClean="0"/>
          </a:p>
          <a:p>
            <a:pPr>
              <a:buFont typeface="Wingdings" panose="05000000000000000000" pitchFamily="2" charset="2"/>
              <a:buChar char="Ø"/>
            </a:pPr>
            <a:r>
              <a:rPr lang="en-US" dirty="0"/>
              <a:t>The f_classif test calculates the ANOVA F-statistic for each feature </a:t>
            </a:r>
            <a:r>
              <a:rPr lang="en-US" dirty="0" smtClean="0"/>
              <a:t>independently. The ANOVA F-statistic </a:t>
            </a:r>
            <a:r>
              <a:rPr lang="en-US" dirty="0"/>
              <a:t>helps assess whether the means of the feature values for different classes </a:t>
            </a:r>
            <a:r>
              <a:rPr lang="en-US" dirty="0" smtClean="0"/>
              <a:t>(claimed </a:t>
            </a:r>
            <a:r>
              <a:rPr lang="en-US" dirty="0"/>
              <a:t>or not claimed) are significantly different</a:t>
            </a:r>
            <a:r>
              <a:rPr lang="en-US" dirty="0" smtClean="0"/>
              <a:t>. </a:t>
            </a:r>
            <a:r>
              <a:rPr lang="en-US" dirty="0"/>
              <a:t>Higher F-statistic values indicate greater differences in means among classes, suggesting that the feature is relevant for distinguishing between </a:t>
            </a:r>
            <a:r>
              <a:rPr lang="en-US" dirty="0" smtClean="0"/>
              <a:t>the two classes</a:t>
            </a:r>
            <a:r>
              <a:rPr lang="en-US" dirty="0"/>
              <a:t>.</a:t>
            </a:r>
            <a:endParaRPr lang="en-US" dirty="0" smtClean="0"/>
          </a:p>
          <a:p>
            <a:pPr>
              <a:buFont typeface="Wingdings" panose="05000000000000000000" pitchFamily="2" charset="2"/>
              <a:buChar char="Ø"/>
            </a:pPr>
            <a:r>
              <a:rPr lang="en-US" dirty="0"/>
              <a:t> </a:t>
            </a:r>
            <a:r>
              <a:rPr lang="en-US" dirty="0" smtClean="0"/>
              <a:t> This </a:t>
            </a:r>
            <a:r>
              <a:rPr lang="en-US" dirty="0"/>
              <a:t>process helped </a:t>
            </a:r>
            <a:r>
              <a:rPr lang="en-US" dirty="0" smtClean="0"/>
              <a:t>me identify the </a:t>
            </a:r>
            <a:r>
              <a:rPr lang="en-US" dirty="0"/>
              <a:t>top 10 most impactful </a:t>
            </a:r>
            <a:r>
              <a:rPr lang="en-US" dirty="0" smtClean="0"/>
              <a:t>features.</a:t>
            </a:r>
          </a:p>
          <a:p>
            <a:endParaRPr lang="en-IN" dirty="0" smtClean="0"/>
          </a:p>
          <a:p>
            <a:endParaRPr lang="en-IN" dirty="0"/>
          </a:p>
          <a:p>
            <a:r>
              <a:rPr lang="en-IN" dirty="0" smtClean="0"/>
              <a:t>6 Numeric and 4 Categorical.</a:t>
            </a:r>
          </a:p>
        </p:txBody>
      </p:sp>
      <p:pic>
        <p:nvPicPr>
          <p:cNvPr id="4" name="Picture 3"/>
          <p:cNvPicPr>
            <a:picLocks noChangeAspect="1"/>
          </p:cNvPicPr>
          <p:nvPr/>
        </p:nvPicPr>
        <p:blipFill>
          <a:blip r:embed="rId2"/>
          <a:stretch>
            <a:fillRect/>
          </a:stretch>
        </p:blipFill>
        <p:spPr>
          <a:xfrm>
            <a:off x="1226842" y="4636144"/>
            <a:ext cx="6256562" cy="891617"/>
          </a:xfrm>
          <a:prstGeom prst="rect">
            <a:avLst/>
          </a:prstGeom>
        </p:spPr>
      </p:pic>
    </p:spTree>
    <p:extLst>
      <p:ext uri="{BB962C8B-B14F-4D97-AF65-F5344CB8AC3E}">
        <p14:creationId xmlns:p14="http://schemas.microsoft.com/office/powerpoint/2010/main" val="1323722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0" y="1828800"/>
            <a:ext cx="6726116" cy="4343400"/>
          </a:xfrm>
          <a:prstGeom prst="rect">
            <a:avLst/>
          </a:prstGeom>
        </p:spPr>
      </p:pic>
    </p:spTree>
    <p:extLst>
      <p:ext uri="{BB962C8B-B14F-4D97-AF65-F5344CB8AC3E}">
        <p14:creationId xmlns:p14="http://schemas.microsoft.com/office/powerpoint/2010/main" val="2873783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52341" y="158701"/>
            <a:ext cx="10503339" cy="5899199"/>
          </a:xfrm>
          <a:prstGeom prst="rect">
            <a:avLst/>
          </a:prstGeom>
        </p:spPr>
      </p:pic>
    </p:spTree>
    <p:extLst>
      <p:ext uri="{BB962C8B-B14F-4D97-AF65-F5344CB8AC3E}">
        <p14:creationId xmlns:p14="http://schemas.microsoft.com/office/powerpoint/2010/main" val="1156941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3208" y="532456"/>
            <a:ext cx="10951284" cy="5463898"/>
          </a:xfrm>
          <a:prstGeom prst="rect">
            <a:avLst/>
          </a:prstGeom>
        </p:spPr>
      </p:pic>
    </p:spTree>
    <p:extLst>
      <p:ext uri="{BB962C8B-B14F-4D97-AF65-F5344CB8AC3E}">
        <p14:creationId xmlns:p14="http://schemas.microsoft.com/office/powerpoint/2010/main" val="535778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Imbalanced Data </a:t>
            </a:r>
            <a:endParaRPr lang="en-IN" dirty="0"/>
          </a:p>
        </p:txBody>
      </p:sp>
      <p:sp>
        <p:nvSpPr>
          <p:cNvPr id="3" name="Content Placeholder 2"/>
          <p:cNvSpPr>
            <a:spLocks noGrp="1"/>
          </p:cNvSpPr>
          <p:nvPr>
            <p:ph idx="1"/>
          </p:nvPr>
        </p:nvSpPr>
        <p:spPr>
          <a:xfrm>
            <a:off x="975946" y="1845734"/>
            <a:ext cx="10179734" cy="4431974"/>
          </a:xfrm>
        </p:spPr>
        <p:txBody>
          <a:bodyPr/>
          <a:lstStyle/>
          <a:p>
            <a:r>
              <a:rPr lang="en-IN" dirty="0" err="1" smtClean="0"/>
              <a:t>Is_claim</a:t>
            </a:r>
            <a:r>
              <a:rPr lang="en-IN" dirty="0" smtClean="0"/>
              <a:t>:</a:t>
            </a:r>
          </a:p>
          <a:p>
            <a:endParaRPr lang="en-IN" dirty="0"/>
          </a:p>
          <a:p>
            <a:endParaRPr lang="en-IN" dirty="0" smtClean="0"/>
          </a:p>
          <a:p>
            <a:endParaRPr lang="en-IN" dirty="0"/>
          </a:p>
          <a:p>
            <a:endParaRPr lang="en-IN" dirty="0" smtClean="0"/>
          </a:p>
          <a:p>
            <a:endParaRPr lang="en-IN" dirty="0"/>
          </a:p>
          <a:p>
            <a:pPr marL="0" indent="0">
              <a:buNone/>
            </a:pPr>
            <a:r>
              <a:rPr lang="en-US" dirty="0" smtClean="0"/>
              <a:t>In </a:t>
            </a:r>
            <a:r>
              <a:rPr lang="en-US" dirty="0"/>
              <a:t>the logistic regression model </a:t>
            </a:r>
            <a:r>
              <a:rPr lang="en-US" dirty="0" smtClean="0"/>
              <a:t>I applied </a:t>
            </a:r>
            <a:r>
              <a:rPr lang="en-US" dirty="0"/>
              <a:t>to the imbalanced dataset, the overall accuracy </a:t>
            </a:r>
            <a:r>
              <a:rPr lang="en-US" dirty="0" smtClean="0"/>
              <a:t>was approximately </a:t>
            </a:r>
            <a:r>
              <a:rPr lang="en-US" dirty="0"/>
              <a:t>93</a:t>
            </a:r>
            <a:r>
              <a:rPr lang="en-US" dirty="0" smtClean="0"/>
              <a:t>%. But the sensitivity was 0 and specificity was 1, this was because the model prioritized the accuracy of the majority class</a:t>
            </a:r>
            <a:r>
              <a:rPr lang="en-US" dirty="0"/>
              <a:t>. The model did great at identifying who wouldn't claim, but completely failed to catch those who would. This is a big issue for </a:t>
            </a:r>
            <a:r>
              <a:rPr lang="en-US" dirty="0" smtClean="0"/>
              <a:t>since </a:t>
            </a:r>
            <a:r>
              <a:rPr lang="en-US" dirty="0"/>
              <a:t>our </a:t>
            </a:r>
            <a:r>
              <a:rPr lang="en-US" dirty="0" smtClean="0"/>
              <a:t>main goal </a:t>
            </a:r>
            <a:r>
              <a:rPr lang="en-US" dirty="0"/>
              <a:t>is to predict who might file a </a:t>
            </a:r>
            <a:r>
              <a:rPr lang="en-US" dirty="0" smtClean="0"/>
              <a:t>claim.</a:t>
            </a:r>
            <a:endParaRPr lang="en-IN" dirty="0"/>
          </a:p>
        </p:txBody>
      </p:sp>
      <p:pic>
        <p:nvPicPr>
          <p:cNvPr id="4" name="Picture 3"/>
          <p:cNvPicPr>
            <a:picLocks noChangeAspect="1"/>
          </p:cNvPicPr>
          <p:nvPr/>
        </p:nvPicPr>
        <p:blipFill>
          <a:blip r:embed="rId2"/>
          <a:stretch>
            <a:fillRect/>
          </a:stretch>
        </p:blipFill>
        <p:spPr>
          <a:xfrm>
            <a:off x="2576147" y="1845734"/>
            <a:ext cx="4765430" cy="2621464"/>
          </a:xfrm>
          <a:prstGeom prst="rect">
            <a:avLst/>
          </a:prstGeom>
        </p:spPr>
      </p:pic>
    </p:spTree>
    <p:extLst>
      <p:ext uri="{BB962C8B-B14F-4D97-AF65-F5344CB8AC3E}">
        <p14:creationId xmlns:p14="http://schemas.microsoft.com/office/powerpoint/2010/main" val="822040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a:xfrm>
            <a:off x="606669" y="1845733"/>
            <a:ext cx="10549011" cy="4168205"/>
          </a:xfrm>
        </p:spPr>
        <p:txBody>
          <a:bodyPr>
            <a:normAutofit fontScale="92500" lnSpcReduction="20000"/>
          </a:bodyPr>
          <a:lstStyle/>
          <a:p>
            <a:pPr>
              <a:buFont typeface="Wingdings" panose="05000000000000000000" pitchFamily="2" charset="2"/>
              <a:buChar char="Ø"/>
            </a:pPr>
            <a:r>
              <a:rPr lang="en-IN" dirty="0" smtClean="0"/>
              <a:t>I created 2 new datasets, one oversampled and other under sampled.</a:t>
            </a:r>
          </a:p>
          <a:p>
            <a:pPr>
              <a:buFont typeface="Wingdings" panose="05000000000000000000" pitchFamily="2" charset="2"/>
              <a:buChar char="Ø"/>
            </a:pPr>
            <a:r>
              <a:rPr lang="en-IN" dirty="0" smtClean="0"/>
              <a:t>I used SMOTE for oversampling </a:t>
            </a:r>
            <a:r>
              <a:rPr lang="en-US" dirty="0" smtClean="0"/>
              <a:t>which boosts </a:t>
            </a:r>
            <a:r>
              <a:rPr lang="en-US" dirty="0"/>
              <a:t>the minority class by generating synthetic examples and used </a:t>
            </a:r>
            <a:r>
              <a:rPr lang="en-US" dirty="0" smtClean="0"/>
              <a:t>RandomUnderSampler for under sampling.</a:t>
            </a:r>
          </a:p>
          <a:p>
            <a:pPr>
              <a:buFont typeface="Wingdings" panose="05000000000000000000" pitchFamily="2" charset="2"/>
              <a:buChar char="Ø"/>
            </a:pPr>
            <a:r>
              <a:rPr lang="en-US" dirty="0" smtClean="0"/>
              <a:t>In oversampling, there is risk of overfitting and in under sampling there is chance of information loss, so I decided to create two separate datasets and compare how different models perform on these new datasets. </a:t>
            </a:r>
          </a:p>
          <a:p>
            <a:pPr>
              <a:buFont typeface="Wingdings" panose="05000000000000000000" pitchFamily="2" charset="2"/>
              <a:buChar char="Ø"/>
            </a:pPr>
            <a:r>
              <a:rPr lang="en-US" dirty="0" smtClean="0"/>
              <a:t>After balancing the data, I converted the categorical columns into numerical using one hot encoding and split the data into training and testing (80-20 split).</a:t>
            </a:r>
          </a:p>
          <a:p>
            <a:pPr>
              <a:buFont typeface="Wingdings" panose="05000000000000000000" pitchFamily="2" charset="2"/>
              <a:buChar char="Ø"/>
            </a:pPr>
            <a:r>
              <a:rPr lang="en-US" dirty="0" smtClean="0"/>
              <a:t>Applied 4 Classification Algorithms :</a:t>
            </a:r>
          </a:p>
          <a:p>
            <a:pPr marL="292608" lvl="1" indent="0">
              <a:buNone/>
            </a:pPr>
            <a:r>
              <a:rPr lang="en-US" dirty="0" smtClean="0"/>
              <a:t/>
            </a:r>
            <a:br>
              <a:rPr lang="en-US" dirty="0" smtClean="0"/>
            </a:br>
            <a:r>
              <a:rPr lang="en-US" dirty="0" smtClean="0"/>
              <a:t>Logistic Regression</a:t>
            </a:r>
          </a:p>
          <a:p>
            <a:pPr marL="292608" lvl="1" indent="0">
              <a:buNone/>
            </a:pPr>
            <a:r>
              <a:rPr lang="en-US" dirty="0" smtClean="0"/>
              <a:t>Random Forest</a:t>
            </a:r>
          </a:p>
          <a:p>
            <a:pPr marL="292608" lvl="1" indent="0">
              <a:buNone/>
            </a:pPr>
            <a:r>
              <a:rPr lang="en-US" dirty="0" smtClean="0"/>
              <a:t>SVM</a:t>
            </a:r>
          </a:p>
          <a:p>
            <a:pPr marL="292608" lvl="1" indent="0">
              <a:buNone/>
            </a:pPr>
            <a:r>
              <a:rPr lang="en-US" dirty="0" smtClean="0"/>
              <a:t>XGBOOST</a:t>
            </a:r>
            <a:br>
              <a:rPr lang="en-US" dirty="0" smtClean="0"/>
            </a:br>
            <a:r>
              <a:rPr lang="en-US" dirty="0" smtClean="0"/>
              <a:t>	</a:t>
            </a:r>
            <a:endParaRPr lang="en-IN" dirty="0"/>
          </a:p>
        </p:txBody>
      </p:sp>
    </p:spTree>
    <p:extLst>
      <p:ext uri="{BB962C8B-B14F-4D97-AF65-F5344CB8AC3E}">
        <p14:creationId xmlns:p14="http://schemas.microsoft.com/office/powerpoint/2010/main" val="1815078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657" y="902065"/>
            <a:ext cx="10058400" cy="794851"/>
          </a:xfrm>
        </p:spPr>
        <p:txBody>
          <a:bodyPr>
            <a:normAutofit/>
          </a:bodyPr>
          <a:lstStyle/>
          <a:p>
            <a:r>
              <a:rPr lang="en-IN" dirty="0" smtClean="0"/>
              <a:t>Results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9391496"/>
              </p:ext>
            </p:extLst>
          </p:nvPr>
        </p:nvGraphicFramePr>
        <p:xfrm>
          <a:off x="3042138" y="184638"/>
          <a:ext cx="8783517" cy="4009296"/>
        </p:xfrm>
        <a:graphic>
          <a:graphicData uri="http://schemas.openxmlformats.org/drawingml/2006/table">
            <a:tbl>
              <a:tblPr firstRow="1" firstCol="1" bandRow="1">
                <a:tableStyleId>{5C22544A-7EE6-4342-B048-85BDC9FD1C3A}</a:tableStyleId>
              </a:tblPr>
              <a:tblGrid>
                <a:gridCol w="1307328">
                  <a:extLst>
                    <a:ext uri="{9D8B030D-6E8A-4147-A177-3AD203B41FA5}">
                      <a16:colId xmlns:a16="http://schemas.microsoft.com/office/drawing/2014/main" val="1623598904"/>
                    </a:ext>
                  </a:extLst>
                </a:gridCol>
                <a:gridCol w="1685565">
                  <a:extLst>
                    <a:ext uri="{9D8B030D-6E8A-4147-A177-3AD203B41FA5}">
                      <a16:colId xmlns:a16="http://schemas.microsoft.com/office/drawing/2014/main" val="4232818171"/>
                    </a:ext>
                  </a:extLst>
                </a:gridCol>
                <a:gridCol w="1121509">
                  <a:extLst>
                    <a:ext uri="{9D8B030D-6E8A-4147-A177-3AD203B41FA5}">
                      <a16:colId xmlns:a16="http://schemas.microsoft.com/office/drawing/2014/main" val="1307327845"/>
                    </a:ext>
                  </a:extLst>
                </a:gridCol>
                <a:gridCol w="1238058">
                  <a:extLst>
                    <a:ext uri="{9D8B030D-6E8A-4147-A177-3AD203B41FA5}">
                      <a16:colId xmlns:a16="http://schemas.microsoft.com/office/drawing/2014/main" val="4273744187"/>
                    </a:ext>
                  </a:extLst>
                </a:gridCol>
                <a:gridCol w="1232562">
                  <a:extLst>
                    <a:ext uri="{9D8B030D-6E8A-4147-A177-3AD203B41FA5}">
                      <a16:colId xmlns:a16="http://schemas.microsoft.com/office/drawing/2014/main" val="1468551206"/>
                    </a:ext>
                  </a:extLst>
                </a:gridCol>
                <a:gridCol w="1262802">
                  <a:extLst>
                    <a:ext uri="{9D8B030D-6E8A-4147-A177-3AD203B41FA5}">
                      <a16:colId xmlns:a16="http://schemas.microsoft.com/office/drawing/2014/main" val="2116628831"/>
                    </a:ext>
                  </a:extLst>
                </a:gridCol>
                <a:gridCol w="935693">
                  <a:extLst>
                    <a:ext uri="{9D8B030D-6E8A-4147-A177-3AD203B41FA5}">
                      <a16:colId xmlns:a16="http://schemas.microsoft.com/office/drawing/2014/main" val="3347094181"/>
                    </a:ext>
                  </a:extLst>
                </a:gridCol>
              </a:tblGrid>
              <a:tr h="411304">
                <a:tc>
                  <a:txBody>
                    <a:bodyPr/>
                    <a:lstStyle/>
                    <a:p>
                      <a:pPr>
                        <a:lnSpc>
                          <a:spcPct val="107000"/>
                        </a:lnSpc>
                        <a:spcAft>
                          <a:spcPts val="0"/>
                        </a:spcAft>
                      </a:pPr>
                      <a:r>
                        <a:rPr lang="en-IN" sz="1100" dirty="0">
                          <a:effectLst/>
                        </a:rPr>
                        <a:t> Model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Dataset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Accuracy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Sensitivity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Specificity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F1-Score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ROC-AUC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199924"/>
                  </a:ext>
                </a:extLst>
              </a:tr>
              <a:tr h="412237">
                <a:tc>
                  <a:txBody>
                    <a:bodyPr/>
                    <a:lstStyle/>
                    <a:p>
                      <a:pPr>
                        <a:lnSpc>
                          <a:spcPct val="107000"/>
                        </a:lnSpc>
                        <a:spcAft>
                          <a:spcPts val="0"/>
                        </a:spcAft>
                      </a:pPr>
                      <a:r>
                        <a:rPr lang="en-IN" sz="1100">
                          <a:effectLst/>
                        </a:rPr>
                        <a:t> Logistic Regression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Imbalanced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0.93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1.00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2992922"/>
                  </a:ext>
                </a:extLst>
              </a:tr>
              <a:tr h="412237">
                <a:tc>
                  <a:txBody>
                    <a:bodyPr/>
                    <a:lstStyle/>
                    <a:p>
                      <a:pPr>
                        <a:lnSpc>
                          <a:spcPct val="107000"/>
                        </a:lnSpc>
                        <a:spcAft>
                          <a:spcPts val="0"/>
                        </a:spcAft>
                      </a:pPr>
                      <a:r>
                        <a:rPr lang="en-IN" sz="1100" dirty="0">
                          <a:effectLst/>
                        </a:rPr>
                        <a:t> Logistic Regression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Oversampled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0.56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591772"/>
                  </a:ext>
                </a:extLst>
              </a:tr>
              <a:tr h="412237">
                <a:tc>
                  <a:txBody>
                    <a:bodyPr/>
                    <a:lstStyle/>
                    <a:p>
                      <a:pPr>
                        <a:lnSpc>
                          <a:spcPct val="107000"/>
                        </a:lnSpc>
                        <a:spcAft>
                          <a:spcPts val="0"/>
                        </a:spcAft>
                      </a:pPr>
                      <a:r>
                        <a:rPr lang="en-IN" sz="1100">
                          <a:effectLst/>
                        </a:rPr>
                        <a:t> Logistic Regression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Undersampled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7717780"/>
                  </a:ext>
                </a:extLst>
              </a:tr>
              <a:tr h="330837">
                <a:tc>
                  <a:txBody>
                    <a:bodyPr/>
                    <a:lstStyle/>
                    <a:p>
                      <a:pPr>
                        <a:lnSpc>
                          <a:spcPct val="107000"/>
                        </a:lnSpc>
                        <a:spcAft>
                          <a:spcPts val="0"/>
                        </a:spcAft>
                      </a:pPr>
                      <a:r>
                        <a:rPr lang="en-IN" sz="1100">
                          <a:effectLst/>
                        </a:rPr>
                        <a:t> Random Forest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Imbalanced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0.93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1.00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8233707"/>
                  </a:ext>
                </a:extLst>
              </a:tr>
              <a:tr h="330837">
                <a:tc>
                  <a:txBody>
                    <a:bodyPr/>
                    <a:lstStyle/>
                    <a:p>
                      <a:pPr>
                        <a:lnSpc>
                          <a:spcPct val="107000"/>
                        </a:lnSpc>
                        <a:spcAft>
                          <a:spcPts val="0"/>
                        </a:spcAft>
                      </a:pPr>
                      <a:r>
                        <a:rPr lang="en-IN" sz="1100">
                          <a:effectLst/>
                        </a:rPr>
                        <a:t> Random Forest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Oversampled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0.14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6519422"/>
                  </a:ext>
                </a:extLst>
              </a:tr>
              <a:tr h="330837">
                <a:tc>
                  <a:txBody>
                    <a:bodyPr/>
                    <a:lstStyle/>
                    <a:p>
                      <a:pPr>
                        <a:lnSpc>
                          <a:spcPct val="107000"/>
                        </a:lnSpc>
                        <a:spcAft>
                          <a:spcPts val="0"/>
                        </a:spcAft>
                      </a:pPr>
                      <a:r>
                        <a:rPr lang="en-IN" sz="1100">
                          <a:effectLst/>
                        </a:rPr>
                        <a:t> Random Forest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Undersampled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0.88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0.94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1494916"/>
                  </a:ext>
                </a:extLst>
              </a:tr>
              <a:tr h="206117">
                <a:tc>
                  <a:txBody>
                    <a:bodyPr/>
                    <a:lstStyle/>
                    <a:p>
                      <a:pPr>
                        <a:lnSpc>
                          <a:spcPct val="107000"/>
                        </a:lnSpc>
                        <a:spcAft>
                          <a:spcPts val="0"/>
                        </a:spcAft>
                      </a:pPr>
                      <a:r>
                        <a:rPr lang="en-IN" sz="1100">
                          <a:effectLst/>
                        </a:rPr>
                        <a:t> SVM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Imbalanced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0.92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0.99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426507"/>
                  </a:ext>
                </a:extLst>
              </a:tr>
              <a:tr h="206117">
                <a:tc>
                  <a:txBody>
                    <a:bodyPr/>
                    <a:lstStyle/>
                    <a:p>
                      <a:pPr>
                        <a:lnSpc>
                          <a:spcPct val="107000"/>
                        </a:lnSpc>
                        <a:spcAft>
                          <a:spcPts val="0"/>
                        </a:spcAft>
                      </a:pPr>
                      <a:r>
                        <a:rPr lang="en-IN" sz="1100">
                          <a:effectLst/>
                        </a:rPr>
                        <a:t> SVM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Oversampled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0.44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0.44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0.49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920785"/>
                  </a:ext>
                </a:extLst>
              </a:tr>
              <a:tr h="272151">
                <a:tc>
                  <a:txBody>
                    <a:bodyPr/>
                    <a:lstStyle/>
                    <a:p>
                      <a:pPr>
                        <a:lnSpc>
                          <a:spcPct val="107000"/>
                        </a:lnSpc>
                        <a:spcAft>
                          <a:spcPts val="0"/>
                        </a:spcAft>
                      </a:pPr>
                      <a:r>
                        <a:rPr lang="en-IN" sz="1100">
                          <a:effectLst/>
                        </a:rPr>
                        <a:t> SVM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Undersampled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0.46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0.49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7569905"/>
                  </a:ext>
                </a:extLst>
              </a:tr>
              <a:tr h="206117">
                <a:tc>
                  <a:txBody>
                    <a:bodyPr/>
                    <a:lstStyle/>
                    <a:p>
                      <a:pPr>
                        <a:lnSpc>
                          <a:spcPct val="107000"/>
                        </a:lnSpc>
                        <a:spcAft>
                          <a:spcPts val="0"/>
                        </a:spcAft>
                      </a:pPr>
                      <a:r>
                        <a:rPr lang="en-IN" sz="1100">
                          <a:effectLst/>
                        </a:rPr>
                        <a:t> XGBoost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Imbalanced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0.93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1.00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925075"/>
                  </a:ext>
                </a:extLst>
              </a:tr>
              <a:tr h="206117">
                <a:tc>
                  <a:txBody>
                    <a:bodyPr/>
                    <a:lstStyle/>
                    <a:p>
                      <a:pPr>
                        <a:lnSpc>
                          <a:spcPct val="107000"/>
                        </a:lnSpc>
                        <a:spcAft>
                          <a:spcPts val="0"/>
                        </a:spcAft>
                      </a:pPr>
                      <a:r>
                        <a:rPr lang="en-IN" sz="1100">
                          <a:effectLst/>
                        </a:rPr>
                        <a:t> XGBoost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Oversampled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0.86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0.91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828534"/>
                  </a:ext>
                </a:extLst>
              </a:tr>
              <a:tr h="272151">
                <a:tc>
                  <a:txBody>
                    <a:bodyPr/>
                    <a:lstStyle/>
                    <a:p>
                      <a:pPr>
                        <a:lnSpc>
                          <a:spcPct val="107000"/>
                        </a:lnSpc>
                        <a:spcAft>
                          <a:spcPts val="0"/>
                        </a:spcAft>
                      </a:pPr>
                      <a:r>
                        <a:rPr lang="en-IN" sz="1100">
                          <a:effectLst/>
                        </a:rPr>
                        <a:t> XGBoost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Undersampled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0.69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0.54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 0.17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 0.61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388588"/>
                  </a:ext>
                </a:extLst>
              </a:tr>
            </a:tbl>
          </a:graphicData>
        </a:graphic>
      </p:graphicFrame>
      <p:sp>
        <p:nvSpPr>
          <p:cNvPr id="5" name="TextBox 4"/>
          <p:cNvSpPr txBox="1"/>
          <p:nvPr/>
        </p:nvSpPr>
        <p:spPr>
          <a:xfrm>
            <a:off x="123091" y="4385972"/>
            <a:ext cx="11966331"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ROC-AUC values are around 0.5 for most models on the imbalanced dataset, suggesting random performance, there are improvements in the oversampled and under sampled datasets, especially in </a:t>
            </a:r>
            <a:r>
              <a:rPr lang="en-US" dirty="0" err="1"/>
              <a:t>XGBoost</a:t>
            </a:r>
            <a:r>
              <a:rPr lang="en-US" dirty="0"/>
              <a:t>. However, the values are still moderate.</a:t>
            </a:r>
            <a:endParaRPr lang="en-IN" dirty="0"/>
          </a:p>
          <a:p>
            <a:pPr marL="285750" indent="-285750">
              <a:buFont typeface="Wingdings" panose="05000000000000000000" pitchFamily="2" charset="2"/>
              <a:buChar char="Ø"/>
            </a:pPr>
            <a:r>
              <a:rPr lang="en-US" dirty="0" smtClean="0"/>
              <a:t>Sensitivity </a:t>
            </a:r>
            <a:r>
              <a:rPr lang="en-US" dirty="0"/>
              <a:t>is crucial in this scenario as correctly identifying individuals likely to file a claim is essential. </a:t>
            </a:r>
            <a:endParaRPr lang="en-US" dirty="0" smtClean="0"/>
          </a:p>
          <a:p>
            <a:pPr marL="285750" indent="-285750">
              <a:buFont typeface="Wingdings" panose="05000000000000000000" pitchFamily="2" charset="2"/>
              <a:buChar char="Ø"/>
            </a:pPr>
            <a:r>
              <a:rPr lang="en-US" dirty="0" smtClean="0"/>
              <a:t>Highest sensitivity was achieved by XGBOOST model on the under sampled dataset</a:t>
            </a:r>
            <a:r>
              <a:rPr lang="en-US" dirty="0" smtClean="0"/>
              <a:t>.</a:t>
            </a:r>
            <a:endParaRPr lang="en-US" dirty="0" smtClean="0"/>
          </a:p>
        </p:txBody>
      </p:sp>
    </p:spTree>
    <p:extLst>
      <p:ext uri="{BB962C8B-B14F-4D97-AF65-F5344CB8AC3E}">
        <p14:creationId xmlns:p14="http://schemas.microsoft.com/office/powerpoint/2010/main" val="263812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1345</TotalTime>
  <Words>804</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Times New Roman</vt:lpstr>
      <vt:lpstr>Wingdings</vt:lpstr>
      <vt:lpstr>Retrospect</vt:lpstr>
      <vt:lpstr> CS – 677  Term Project</vt:lpstr>
      <vt:lpstr>PowerPoint Presentation</vt:lpstr>
      <vt:lpstr>Feature Selection</vt:lpstr>
      <vt:lpstr>Exploratory Data Analysis</vt:lpstr>
      <vt:lpstr>PowerPoint Presentation</vt:lpstr>
      <vt:lpstr>PowerPoint Presentation</vt:lpstr>
      <vt:lpstr>Imbalanced Data </vt:lpstr>
      <vt:lpstr>Data Preparation</vt:lpstr>
      <vt:lpstr>Results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 677  Term Project</dc:title>
  <dc:creator>ARYAN</dc:creator>
  <cp:lastModifiedBy>ARYAN</cp:lastModifiedBy>
  <cp:revision>18</cp:revision>
  <dcterms:created xsi:type="dcterms:W3CDTF">2023-12-11T02:14:37Z</dcterms:created>
  <dcterms:modified xsi:type="dcterms:W3CDTF">2023-12-15T05:54:28Z</dcterms:modified>
</cp:coreProperties>
</file>