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  <p:embeddedFont>
      <p:font typeface="Maven Pro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avenPro-regular.fntdata"/><Relationship Id="rId20" Type="http://schemas.openxmlformats.org/officeDocument/2006/relationships/slide" Target="slides/slide15.xml"/><Relationship Id="rId41" Type="http://schemas.openxmlformats.org/officeDocument/2006/relationships/font" Target="fonts/MavenPr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6bd57895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6bd57895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6bd578956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6bd578956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6bd578956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6bd578956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6bd578956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6bd578956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6bdc661e4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6bdc661e4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6bdc661e4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6bdc661e4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c3e2a4834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c3e2a4834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c3e2a483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c3e2a483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c3e2a4834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c3e2a4834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c3e2a4834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c3e2a4834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6bcf6e0db1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6bcf6e0db1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c3e2a4834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c3e2a4834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c3e2a4834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c3e2a4834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c3e2a4834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c3e2a4834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6bcf6e0db1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6bcf6e0db1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6bcf6e0db1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6bcf6e0db1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6bcf6e0db1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6bcf6e0db1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6bcf6e0db1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6bcf6e0db1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6bcf6e0db1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6bcf6e0db1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6bd578956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6bd578956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6bcf6e0db1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6bcf6e0db1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47250" y="-261000"/>
            <a:ext cx="7867200" cy="248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Youtube Trending Data Analysis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16500" y="11775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Aws project</a:t>
            </a:r>
            <a:endParaRPr sz="2000"/>
          </a:p>
        </p:txBody>
      </p:sp>
      <p:sp>
        <p:nvSpPr>
          <p:cNvPr id="279" name="Google Shape;279;p13"/>
          <p:cNvSpPr txBox="1"/>
          <p:nvPr/>
        </p:nvSpPr>
        <p:spPr>
          <a:xfrm>
            <a:off x="5460350" y="4451900"/>
            <a:ext cx="25668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-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Aryan Kamble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/>
        </p:nvSpPr>
        <p:spPr>
          <a:xfrm>
            <a:off x="337875" y="205800"/>
            <a:ext cx="68199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AWS Athena for querying data .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We’ll use </a:t>
            </a: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Athena for querying our data . We’ll have to create a new s3 bucket as it stores its query results. </a:t>
            </a:r>
            <a:r>
              <a:rPr lang="en" sz="15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(Ath-1).</a:t>
            </a:r>
            <a:endParaRPr sz="1500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Tables from Glue database will be viewed and queried here.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Initially, if we run a query to show table data , we’ll encounter an error. The reason behind this is the data we require is contained in an array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22"/>
          <p:cNvSpPr txBox="1"/>
          <p:nvPr/>
        </p:nvSpPr>
        <p:spPr>
          <a:xfrm>
            <a:off x="6868175" y="1208000"/>
            <a:ext cx="18666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AWS Athena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1" name="Google Shape;3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2375" y="205800"/>
            <a:ext cx="931502" cy="9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875" y="3280950"/>
            <a:ext cx="8450701" cy="17714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"/>
          <p:cNvSpPr txBox="1"/>
          <p:nvPr/>
        </p:nvSpPr>
        <p:spPr>
          <a:xfrm>
            <a:off x="192375" y="3169125"/>
            <a:ext cx="5475600" cy="17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 reason behind why Glue is not able to parse this data is because of a thing called Json SerDe (serialize and deserialize).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 layman terms , glue requires all its contents in one single line rather than in multiple lines.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8" name="Google Shape;3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39225" cy="28643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9" name="Google Shape;349;p23"/>
          <p:cNvSpPr txBox="1"/>
          <p:nvPr/>
        </p:nvSpPr>
        <p:spPr>
          <a:xfrm>
            <a:off x="5163750" y="152400"/>
            <a:ext cx="3685500" cy="16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We only require the data in green but glue fails to do so.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0" name="Google Shape;3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8975" y="2249400"/>
            <a:ext cx="2847975" cy="27622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1" name="Google Shape;351;p23"/>
          <p:cNvSpPr txBox="1"/>
          <p:nvPr/>
        </p:nvSpPr>
        <p:spPr>
          <a:xfrm>
            <a:off x="6361650" y="4495050"/>
            <a:ext cx="25353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 fix this…...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 txBox="1"/>
          <p:nvPr>
            <p:ph idx="1" type="body"/>
          </p:nvPr>
        </p:nvSpPr>
        <p:spPr>
          <a:xfrm>
            <a:off x="360750" y="117225"/>
            <a:ext cx="8422500" cy="10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We will convert our JSON data to Apache Parquet format (tabular)</a:t>
            </a:r>
            <a:endParaRPr sz="2400"/>
          </a:p>
        </p:txBody>
      </p:sp>
      <p:pic>
        <p:nvPicPr>
          <p:cNvPr id="357" name="Google Shape;3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7225"/>
            <a:ext cx="3067351" cy="24296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8" name="Google Shape;358;p24"/>
          <p:cNvSpPr/>
          <p:nvPr/>
        </p:nvSpPr>
        <p:spPr>
          <a:xfrm>
            <a:off x="3741750" y="2273113"/>
            <a:ext cx="1660500" cy="59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9" name="Google Shape;3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7400" y="1367225"/>
            <a:ext cx="3067350" cy="24296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5"/>
          <p:cNvSpPr txBox="1"/>
          <p:nvPr/>
        </p:nvSpPr>
        <p:spPr>
          <a:xfrm>
            <a:off x="243000" y="101250"/>
            <a:ext cx="872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 cleaning : Semi-structured data to Structured data pipeline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5" name="Google Shape;3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38550"/>
            <a:ext cx="8839200" cy="421161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"/>
          <p:cNvSpPr txBox="1"/>
          <p:nvPr/>
        </p:nvSpPr>
        <p:spPr>
          <a:xfrm>
            <a:off x="243000" y="101250"/>
            <a:ext cx="872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 cleansing : cleaning json data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1" name="Google Shape;3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927" y="578355"/>
            <a:ext cx="5000146" cy="4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7"/>
          <p:cNvSpPr txBox="1"/>
          <p:nvPr/>
        </p:nvSpPr>
        <p:spPr>
          <a:xfrm>
            <a:off x="243000" y="101250"/>
            <a:ext cx="872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 cleansing : cleaning csv data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7" name="Google Shape;3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327" y="578355"/>
            <a:ext cx="5763346" cy="43525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"/>
          <p:cNvSpPr txBox="1"/>
          <p:nvPr/>
        </p:nvSpPr>
        <p:spPr>
          <a:xfrm>
            <a:off x="208050" y="-60150"/>
            <a:ext cx="87279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 flow</a:t>
            </a:r>
            <a:endParaRPr b="1"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3" name="Google Shape;3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239" y="328600"/>
            <a:ext cx="6677523" cy="46692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88" y="568642"/>
            <a:ext cx="8201025" cy="4371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9" name="Google Shape;389;p29"/>
          <p:cNvSpPr txBox="1"/>
          <p:nvPr/>
        </p:nvSpPr>
        <p:spPr>
          <a:xfrm>
            <a:off x="1046400" y="120750"/>
            <a:ext cx="72444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Glue : ETL pipeline for generating final parquet cleansed data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0"/>
          <p:cNvSpPr txBox="1"/>
          <p:nvPr/>
        </p:nvSpPr>
        <p:spPr>
          <a:xfrm>
            <a:off x="855900" y="1719750"/>
            <a:ext cx="7235400" cy="17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Moving on to AWS QuickSight</a:t>
            </a:r>
            <a:endParaRPr sz="2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 txBox="1"/>
          <p:nvPr/>
        </p:nvSpPr>
        <p:spPr>
          <a:xfrm>
            <a:off x="1046400" y="120750"/>
            <a:ext cx="72444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Quicksight : Analysis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0" name="Google Shape;4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5050"/>
            <a:ext cx="8839199" cy="4198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/>
        </p:nvSpPr>
        <p:spPr>
          <a:xfrm>
            <a:off x="719875" y="297950"/>
            <a:ext cx="79707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Problem statement</a:t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817750" y="1298375"/>
            <a:ext cx="7970700" cy="25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 phenomenon of YouTube trending videos varies significantly across different regions, influenced by cultural preferences, language, and regional trends. However, there exists a gap in understanding how various factors such as likes, comments, video categories, and language contribute to the trending status of YouTube videos within specific regions.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This project aims to address this gap by conducting a detailed analysis of YouTube trending data, focusing on regional nuances and the influence of key factors.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2"/>
          <p:cNvSpPr txBox="1"/>
          <p:nvPr/>
        </p:nvSpPr>
        <p:spPr>
          <a:xfrm>
            <a:off x="1046400" y="120750"/>
            <a:ext cx="72444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Quicksight : Published Dashboard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6" name="Google Shape;4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5183" y="556605"/>
            <a:ext cx="3813633" cy="439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3"/>
          <p:cNvSpPr txBox="1"/>
          <p:nvPr/>
        </p:nvSpPr>
        <p:spPr>
          <a:xfrm>
            <a:off x="1046400" y="120750"/>
            <a:ext cx="72444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Quicksight : charts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2" name="Google Shape;4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026" y="556605"/>
            <a:ext cx="6429949" cy="439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"/>
          <p:cNvSpPr txBox="1"/>
          <p:nvPr>
            <p:ph type="title"/>
          </p:nvPr>
        </p:nvSpPr>
        <p:spPr>
          <a:xfrm>
            <a:off x="1388625" y="164010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/>
        </p:nvSpPr>
        <p:spPr>
          <a:xfrm>
            <a:off x="719875" y="297950"/>
            <a:ext cx="79707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Objectives</a:t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Google Shape;291;p15"/>
          <p:cNvSpPr txBox="1"/>
          <p:nvPr/>
        </p:nvSpPr>
        <p:spPr>
          <a:xfrm>
            <a:off x="817750" y="993575"/>
            <a:ext cx="7970700" cy="25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b="1" lang="en" sz="16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Regional Variation</a:t>
            </a: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 Explore how trending videos differ across regions in categories, language, and engagement metrics.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b="1" lang="en" sz="16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Likes and Comments</a:t>
            </a: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 Assess the impact of likes and comments on trending likelihood in different regions.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b="1" lang="en" sz="16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Category Preferences</a:t>
            </a: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 Identify prevalent video categories and their regional popularity.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b="1" lang="en" sz="16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Language Influence</a:t>
            </a: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 Analyze how video language affects trending in specific regions.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b="1" lang="en" sz="16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Cross-Regional Trends</a:t>
            </a: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Investigate global trends shaping regional YouTube dynamics.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/>
        </p:nvSpPr>
        <p:spPr>
          <a:xfrm>
            <a:off x="1122225" y="167475"/>
            <a:ext cx="72204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Project Solutions and Goals</a:t>
            </a:r>
            <a:endParaRPr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16"/>
          <p:cNvSpPr txBox="1"/>
          <p:nvPr/>
        </p:nvSpPr>
        <p:spPr>
          <a:xfrm>
            <a:off x="795975" y="732975"/>
            <a:ext cx="30666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 Ingestion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Ingest data,one-offs and incrementally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8" name="Google Shape;298;p16"/>
          <p:cNvSpPr txBox="1"/>
          <p:nvPr/>
        </p:nvSpPr>
        <p:spPr>
          <a:xfrm>
            <a:off x="5276025" y="732975"/>
            <a:ext cx="30666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ETL Design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Extract, transform and load data efficiently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798675" y="2033400"/>
            <a:ext cx="30666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 Lake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Design and build a new Data Lake architecture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5278725" y="2033400"/>
            <a:ext cx="30666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Scalability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 data architecture should scale efficiently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1" name="Google Shape;301;p16"/>
          <p:cNvSpPr txBox="1"/>
          <p:nvPr/>
        </p:nvSpPr>
        <p:spPr>
          <a:xfrm>
            <a:off x="798675" y="3405000"/>
            <a:ext cx="30666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AWS cloud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AWS as the cloud provider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2" name="Google Shape;302;p16"/>
          <p:cNvSpPr txBox="1"/>
          <p:nvPr/>
        </p:nvSpPr>
        <p:spPr>
          <a:xfrm>
            <a:off x="5278725" y="3405000"/>
            <a:ext cx="30666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Reporting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Build a Business Intelligence tier , incl Dashboards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/>
        </p:nvSpPr>
        <p:spPr>
          <a:xfrm>
            <a:off x="719875" y="297950"/>
            <a:ext cx="79707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Youtube Dataset</a:t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817750" y="1298375"/>
            <a:ext cx="7970700" cy="25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 this project , I’m using the Youtube Trending videos dataset from Kaggle.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This dataset contains 2 types of files partitioned based on regions - category.json and videos.csv. These files contain data like video category ,number of views, shares , comments ,likes ,etc.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 is collected by Youtube’s own API.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/>
        </p:nvSpPr>
        <p:spPr>
          <a:xfrm>
            <a:off x="337875" y="205800"/>
            <a:ext cx="6287400" cy="40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AWS S3 as an ingestion point for our raw data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 will be uploaded here using AWS CLI 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Later, the cleansed analytical data will also be stored here in separate bucket.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18"/>
          <p:cNvSpPr txBox="1"/>
          <p:nvPr/>
        </p:nvSpPr>
        <p:spPr>
          <a:xfrm>
            <a:off x="6921975" y="1218750"/>
            <a:ext cx="14367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AWS S3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5" name="Google Shape;3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8800" y="152400"/>
            <a:ext cx="1144175" cy="114417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/>
        </p:nvSpPr>
        <p:spPr>
          <a:xfrm>
            <a:off x="306650" y="2168325"/>
            <a:ext cx="8590500" cy="19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Uploading data to S3 using the aws s3 cp command.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Raw-data-bucket </a:t>
            </a:r>
            <a:r>
              <a:rPr lang="en" sz="15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(R-1(json + csv) ).</a:t>
            </a:r>
            <a:endParaRPr sz="15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Note : All json data is uploaded in the same directory , wheres csv data will be placed in their region directory respectively.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I’m uploading this data in such a way that later when my data is imported into the Glue data catalog , it will maintain its partitioning based on region.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1" name="Google Shape;3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15048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/>
        </p:nvSpPr>
        <p:spPr>
          <a:xfrm>
            <a:off x="719875" y="297950"/>
            <a:ext cx="79707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Cleaning procedure</a:t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7" name="Google Shape;327;p20"/>
          <p:cNvSpPr txBox="1"/>
          <p:nvPr/>
        </p:nvSpPr>
        <p:spPr>
          <a:xfrm>
            <a:off x="817750" y="993575"/>
            <a:ext cx="7970700" cy="25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Our cleaning procedure includes 2 steps.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First we’ll clean the json data containing categories and store them in one table.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Secondly, we’ll clean the csv data which contains the videos information and store them in another table.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Later we’ll inner join both the tables using category_id and id as references.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Finally, this table is ready to visualize.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/>
        </p:nvSpPr>
        <p:spPr>
          <a:xfrm>
            <a:off x="337875" y="205800"/>
            <a:ext cx="6287400" cy="40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AWS Glue Data Catalog for data warehousing.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Initially a crawler(</a:t>
            </a:r>
            <a:r>
              <a:rPr lang="en" sz="15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raw-json</a:t>
            </a: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) will parse the raw json data and create a catalog around it making it ready for further operations.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 IAM role for Glue with permissions for S3FullAcces is set up to keep resource access restricted.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crawler will parse the data and will save it under a Table in Glue Database </a:t>
            </a:r>
            <a:r>
              <a:rPr lang="en" sz="15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(D1-T1(json))</a:t>
            </a:r>
            <a:endParaRPr sz="15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21"/>
          <p:cNvSpPr txBox="1"/>
          <p:nvPr/>
        </p:nvSpPr>
        <p:spPr>
          <a:xfrm>
            <a:off x="6921975" y="1218750"/>
            <a:ext cx="18666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AWS Glue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4" name="Google Shape;3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150" y="151425"/>
            <a:ext cx="1069875" cy="101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