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34"/>
  </p:notesMasterIdLst>
  <p:handoutMasterIdLst>
    <p:handoutMasterId r:id="rId35"/>
  </p:handoutMasterIdLst>
  <p:sldIdLst>
    <p:sldId id="446" r:id="rId5"/>
    <p:sldId id="470" r:id="rId6"/>
    <p:sldId id="471" r:id="rId7"/>
    <p:sldId id="472" r:id="rId8"/>
    <p:sldId id="473" r:id="rId9"/>
    <p:sldId id="456" r:id="rId10"/>
    <p:sldId id="474" r:id="rId11"/>
    <p:sldId id="455" r:id="rId12"/>
    <p:sldId id="457" r:id="rId13"/>
    <p:sldId id="458" r:id="rId14"/>
    <p:sldId id="459" r:id="rId15"/>
    <p:sldId id="460" r:id="rId16"/>
    <p:sldId id="448" r:id="rId17"/>
    <p:sldId id="479" r:id="rId18"/>
    <p:sldId id="475" r:id="rId19"/>
    <p:sldId id="461" r:id="rId20"/>
    <p:sldId id="462" r:id="rId21"/>
    <p:sldId id="463" r:id="rId22"/>
    <p:sldId id="451" r:id="rId23"/>
    <p:sldId id="466" r:id="rId24"/>
    <p:sldId id="467" r:id="rId25"/>
    <p:sldId id="453" r:id="rId26"/>
    <p:sldId id="480" r:id="rId27"/>
    <p:sldId id="454" r:id="rId28"/>
    <p:sldId id="476" r:id="rId29"/>
    <p:sldId id="469" r:id="rId30"/>
    <p:sldId id="478" r:id="rId31"/>
    <p:sldId id="477" r:id="rId32"/>
    <p:sldId id="4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5AF4CA8-6635-468D-AC2D-61FB162F0AE1}">
          <p14:sldIdLst>
            <p14:sldId id="446"/>
          </p14:sldIdLst>
        </p14:section>
        <p14:section name="Problem Statement" id="{F010776B-FA63-4658-8D05-196CC236F986}">
          <p14:sldIdLst>
            <p14:sldId id="470"/>
            <p14:sldId id="471"/>
          </p14:sldIdLst>
        </p14:section>
        <p14:section name="Approach To The Problem" id="{EFA8D1CD-187C-4219-B378-ACFC5CEE5042}">
          <p14:sldIdLst>
            <p14:sldId id="472"/>
            <p14:sldId id="473"/>
          </p14:sldIdLst>
        </p14:section>
        <p14:section name="Components Required and Software Used" id="{8949FC34-EE0A-4AC0-B710-CDF6781B0C89}">
          <p14:sldIdLst>
            <p14:sldId id="456"/>
            <p14:sldId id="474"/>
            <p14:sldId id="455"/>
            <p14:sldId id="457"/>
            <p14:sldId id="458"/>
            <p14:sldId id="459"/>
          </p14:sldIdLst>
        </p14:section>
        <p14:section name="Circuit Diagram" id="{69552F66-D6EC-4209-944D-767FC409C286}">
          <p14:sldIdLst>
            <p14:sldId id="460"/>
            <p14:sldId id="448"/>
            <p14:sldId id="479"/>
            <p14:sldId id="475"/>
          </p14:sldIdLst>
        </p14:section>
        <p14:section name="Pseudo Code" id="{E5987A2B-34C7-40A7-A046-EF20534FAE9D}">
          <p14:sldIdLst>
            <p14:sldId id="461"/>
            <p14:sldId id="462"/>
            <p14:sldId id="463"/>
            <p14:sldId id="451"/>
            <p14:sldId id="466"/>
            <p14:sldId id="467"/>
            <p14:sldId id="453"/>
            <p14:sldId id="480"/>
            <p14:sldId id="454"/>
            <p14:sldId id="476"/>
          </p14:sldIdLst>
        </p14:section>
        <p14:section name="Problems Faced" id="{D50C7F8F-92D1-4BB1-8CBD-EA0136984506}">
          <p14:sldIdLst>
            <p14:sldId id="469"/>
            <p14:sldId id="478"/>
          </p14:sldIdLst>
        </p14:section>
        <p14:section name="Takeaway and References" id="{3951EBC2-C334-49CE-BA44-70B950C05273}">
          <p14:sldIdLst>
            <p14:sldId id="477"/>
            <p14:sldId id="465"/>
          </p14:sldIdLst>
        </p14:section>
      </p14:sectionLst>
    </p:ex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BAC"/>
    <a:srgbClr val="7072B0"/>
    <a:srgbClr val="8D8EC0"/>
    <a:srgbClr val="8C5896"/>
    <a:srgbClr val="7C6560"/>
    <a:srgbClr val="29282D"/>
    <a:srgbClr val="E288B6"/>
    <a:srgbClr val="D75078"/>
    <a:srgbClr val="B38F6A"/>
    <a:srgbClr val="666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7"/>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2/23/2022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2838864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13</a:t>
            </a:fld>
            <a:endParaRPr lang="en-US" dirty="0"/>
          </a:p>
        </p:txBody>
      </p:sp>
    </p:spTree>
    <p:extLst>
      <p:ext uri="{BB962C8B-B14F-4D97-AF65-F5344CB8AC3E}">
        <p14:creationId xmlns:p14="http://schemas.microsoft.com/office/powerpoint/2010/main" val="120559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16</a:t>
            </a:fld>
            <a:endParaRPr lang="en-US" dirty="0"/>
          </a:p>
        </p:txBody>
      </p:sp>
    </p:spTree>
    <p:extLst>
      <p:ext uri="{BB962C8B-B14F-4D97-AF65-F5344CB8AC3E}">
        <p14:creationId xmlns:p14="http://schemas.microsoft.com/office/powerpoint/2010/main" val="3860601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17</a:t>
            </a:fld>
            <a:endParaRPr lang="en-US" dirty="0"/>
          </a:p>
        </p:txBody>
      </p:sp>
    </p:spTree>
    <p:extLst>
      <p:ext uri="{BB962C8B-B14F-4D97-AF65-F5344CB8AC3E}">
        <p14:creationId xmlns:p14="http://schemas.microsoft.com/office/powerpoint/2010/main" val="87103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18</a:t>
            </a:fld>
            <a:endParaRPr lang="en-US" dirty="0"/>
          </a:p>
        </p:txBody>
      </p:sp>
    </p:spTree>
    <p:extLst>
      <p:ext uri="{BB962C8B-B14F-4D97-AF65-F5344CB8AC3E}">
        <p14:creationId xmlns:p14="http://schemas.microsoft.com/office/powerpoint/2010/main" val="2750612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19</a:t>
            </a:fld>
            <a:endParaRPr lang="en-US" dirty="0"/>
          </a:p>
        </p:txBody>
      </p:sp>
    </p:spTree>
    <p:extLst>
      <p:ext uri="{BB962C8B-B14F-4D97-AF65-F5344CB8AC3E}">
        <p14:creationId xmlns:p14="http://schemas.microsoft.com/office/powerpoint/2010/main" val="1555479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22</a:t>
            </a:fld>
            <a:endParaRPr lang="en-US" dirty="0"/>
          </a:p>
        </p:txBody>
      </p:sp>
    </p:spTree>
    <p:extLst>
      <p:ext uri="{BB962C8B-B14F-4D97-AF65-F5344CB8AC3E}">
        <p14:creationId xmlns:p14="http://schemas.microsoft.com/office/powerpoint/2010/main" val="3201570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24</a:t>
            </a:fld>
            <a:endParaRPr lang="en-US" dirty="0"/>
          </a:p>
        </p:txBody>
      </p:sp>
    </p:spTree>
    <p:extLst>
      <p:ext uri="{BB962C8B-B14F-4D97-AF65-F5344CB8AC3E}">
        <p14:creationId xmlns:p14="http://schemas.microsoft.com/office/powerpoint/2010/main" val="352626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26</a:t>
            </a:fld>
            <a:endParaRPr lang="en-US" dirty="0"/>
          </a:p>
        </p:txBody>
      </p:sp>
    </p:spTree>
    <p:extLst>
      <p:ext uri="{BB962C8B-B14F-4D97-AF65-F5344CB8AC3E}">
        <p14:creationId xmlns:p14="http://schemas.microsoft.com/office/powerpoint/2010/main" val="3763726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28</a:t>
            </a:fld>
            <a:endParaRPr lang="en-US" dirty="0"/>
          </a:p>
        </p:txBody>
      </p:sp>
    </p:spTree>
    <p:extLst>
      <p:ext uri="{BB962C8B-B14F-4D97-AF65-F5344CB8AC3E}">
        <p14:creationId xmlns:p14="http://schemas.microsoft.com/office/powerpoint/2010/main" val="295802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3730803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29</a:t>
            </a:fld>
            <a:endParaRPr lang="en-US" dirty="0"/>
          </a:p>
        </p:txBody>
      </p:sp>
    </p:spTree>
    <p:extLst>
      <p:ext uri="{BB962C8B-B14F-4D97-AF65-F5344CB8AC3E}">
        <p14:creationId xmlns:p14="http://schemas.microsoft.com/office/powerpoint/2010/main" val="176691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23851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1643634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176411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2027427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103917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74972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101505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7072B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7072B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072B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7072B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lastminuteengineers.com/" TargetMode="External"/><Relationship Id="rId13" Type="http://schemas.openxmlformats.org/officeDocument/2006/relationships/hyperlink" Target="https://circuitdigest.com/" TargetMode="External"/><Relationship Id="rId3" Type="http://schemas.openxmlformats.org/officeDocument/2006/relationships/hyperlink" Target="https://www.youtube.com/channel/UC8butISFwT-Wl7EV0hUK0BQ" TargetMode="External"/><Relationship Id="rId7" Type="http://schemas.openxmlformats.org/officeDocument/2006/relationships/hyperlink" Target="https://learn.adafruit.com/" TargetMode="External"/><Relationship Id="rId12" Type="http://schemas.openxmlformats.org/officeDocument/2006/relationships/hyperlink" Target="https://www.tutorialspoint.com/index.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forum.arduino.cc/" TargetMode="External"/><Relationship Id="rId11" Type="http://schemas.openxmlformats.org/officeDocument/2006/relationships/hyperlink" Target="https://www.sparkfun.com/" TargetMode="External"/><Relationship Id="rId5" Type="http://schemas.openxmlformats.org/officeDocument/2006/relationships/hyperlink" Target="https://docs.arduino.cc/" TargetMode="External"/><Relationship Id="rId10" Type="http://schemas.openxmlformats.org/officeDocument/2006/relationships/hyperlink" Target="https://maker.pro/" TargetMode="External"/><Relationship Id="rId4" Type="http://schemas.openxmlformats.org/officeDocument/2006/relationships/hyperlink" Target="https://www.arduino.cc/en/Tutorial/Foundations" TargetMode="External"/><Relationship Id="rId9" Type="http://schemas.openxmlformats.org/officeDocument/2006/relationships/hyperlink" Target="https://www.bannerengineering.com/in/e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5726097"/>
            <a:ext cx="6581554" cy="652508"/>
          </a:xfrm>
        </p:spPr>
        <p:txBody>
          <a:bodyPr anchor="t" anchorCtr="0">
            <a:normAutofit/>
          </a:bodyPr>
          <a:lstStyle/>
          <a:p>
            <a:r>
              <a:rPr lang="en-US" sz="2400"/>
              <a:t>BOTASTRA- Group 16 A</a:t>
            </a:r>
            <a:endParaRPr lang="en-US" sz="2400" dirty="0"/>
          </a:p>
        </p:txBody>
      </p:sp>
      <p:sp>
        <p:nvSpPr>
          <p:cNvPr id="6" name="Title 3">
            <a:extLst>
              <a:ext uri="{FF2B5EF4-FFF2-40B4-BE49-F238E27FC236}">
                <a16:creationId xmlns:a16="http://schemas.microsoft.com/office/drawing/2014/main" id="{86C8D852-6797-4BC2-A82B-3D2F96A2A475}"/>
              </a:ext>
            </a:extLst>
          </p:cNvPr>
          <p:cNvSpPr txBox="1">
            <a:spLocks/>
          </p:cNvSpPr>
          <p:nvPr/>
        </p:nvSpPr>
        <p:spPr>
          <a:xfrm>
            <a:off x="2805223" y="3006569"/>
            <a:ext cx="6581554" cy="1371600"/>
          </a:xfrm>
          <a:prstGeom prst="rect">
            <a:avLst/>
          </a:prstGeom>
        </p:spPr>
        <p:txBody>
          <a:bodyPr vert="horz" lIns="91440" tIns="45720" rIns="91440" bIns="45720" rtlCol="0" anchor="t" anchorCtr="0">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a:t>Name- Aryan Kumar</a:t>
            </a:r>
          </a:p>
          <a:p>
            <a:r>
              <a:rPr lang="en-US"/>
              <a:t>Admission Number- 21JE0176</a:t>
            </a:r>
            <a:endParaRPr lang="en-US" dirty="0"/>
          </a:p>
        </p:txBody>
      </p:sp>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nSpc>
                <a:spcPct val="90000"/>
              </a:lnSpc>
              <a:spcBef>
                <a:spcPct val="0"/>
              </a:spcBef>
            </a:pPr>
            <a:r>
              <a:rPr lang="en-US" sz="3600" cap="all" dirty="0">
                <a:latin typeface="+mj-lt"/>
                <a:ea typeface="+mj-ea"/>
                <a:cs typeface="+mj-cs"/>
              </a:rPr>
              <a:t>3. Output devices</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a:extLst>
              <a:ext uri="{FF2B5EF4-FFF2-40B4-BE49-F238E27FC236}">
                <a16:creationId xmlns:a16="http://schemas.microsoft.com/office/drawing/2014/main" id="{164CF6CA-40E5-4883-8690-C68FBA86652E}"/>
              </a:ext>
            </a:extLst>
          </p:cNvPr>
          <p:cNvSpPr>
            <a:spLocks noGrp="1"/>
          </p:cNvSpPr>
          <p:nvPr>
            <p:ph type="title"/>
          </p:nvPr>
        </p:nvSpPr>
        <p:spPr>
          <a:xfrm>
            <a:off x="576262" y="1058023"/>
            <a:ext cx="11039475" cy="696064"/>
          </a:xfrm>
        </p:spPr>
        <p:txBody>
          <a:bodyPr anchor="t" anchorCtr="0">
            <a:normAutofit/>
          </a:bodyPr>
          <a:lstStyle/>
          <a:p>
            <a:r>
              <a:rPr lang="en-US" sz="2400" dirty="0"/>
              <a:t>The Input devices control the output of these Components</a:t>
            </a:r>
          </a:p>
        </p:txBody>
      </p:sp>
      <p:graphicFrame>
        <p:nvGraphicFramePr>
          <p:cNvPr id="12" name="Table 11">
            <a:extLst>
              <a:ext uri="{FF2B5EF4-FFF2-40B4-BE49-F238E27FC236}">
                <a16:creationId xmlns:a16="http://schemas.microsoft.com/office/drawing/2014/main" id="{8210BC64-49E0-4FB0-B830-0BE0D2467B5F}"/>
              </a:ext>
            </a:extLst>
          </p:cNvPr>
          <p:cNvGraphicFramePr>
            <a:graphicFrameLocks noGrp="1"/>
          </p:cNvGraphicFramePr>
          <p:nvPr>
            <p:extLst>
              <p:ext uri="{D42A27DB-BD31-4B8C-83A1-F6EECF244321}">
                <p14:modId xmlns:p14="http://schemas.microsoft.com/office/powerpoint/2010/main" val="1455346727"/>
              </p:ext>
            </p:extLst>
          </p:nvPr>
        </p:nvGraphicFramePr>
        <p:xfrm>
          <a:off x="3091656" y="2901640"/>
          <a:ext cx="8643144" cy="2592907"/>
        </p:xfrm>
        <a:graphic>
          <a:graphicData uri="http://schemas.openxmlformats.org/drawingml/2006/table">
            <a:tbl>
              <a:tblPr firstRow="1" bandRow="1">
                <a:tableStyleId>{5A111915-BE36-4E01-A7E5-04B1672EAD32}</a:tableStyleId>
              </a:tblPr>
              <a:tblGrid>
                <a:gridCol w="2686720">
                  <a:extLst>
                    <a:ext uri="{9D8B030D-6E8A-4147-A177-3AD203B41FA5}">
                      <a16:colId xmlns:a16="http://schemas.microsoft.com/office/drawing/2014/main" val="687428635"/>
                    </a:ext>
                  </a:extLst>
                </a:gridCol>
                <a:gridCol w="1778932">
                  <a:extLst>
                    <a:ext uri="{9D8B030D-6E8A-4147-A177-3AD203B41FA5}">
                      <a16:colId xmlns:a16="http://schemas.microsoft.com/office/drawing/2014/main" val="430728260"/>
                    </a:ext>
                  </a:extLst>
                </a:gridCol>
                <a:gridCol w="4177492">
                  <a:extLst>
                    <a:ext uri="{9D8B030D-6E8A-4147-A177-3AD203B41FA5}">
                      <a16:colId xmlns:a16="http://schemas.microsoft.com/office/drawing/2014/main" val="3364411484"/>
                    </a:ext>
                  </a:extLst>
                </a:gridCol>
              </a:tblGrid>
              <a:tr h="774445">
                <a:tc>
                  <a:txBody>
                    <a:bodyPr/>
                    <a:lstStyle/>
                    <a:p>
                      <a:pPr algn="ctr"/>
                      <a:r>
                        <a:rPr lang="en-IN" dirty="0"/>
                        <a:t>Component Required</a:t>
                      </a:r>
                    </a:p>
                  </a:txBody>
                  <a:tcPr anchor="ctr"/>
                </a:tc>
                <a:tc>
                  <a:txBody>
                    <a:bodyPr/>
                    <a:lstStyle/>
                    <a:p>
                      <a:pPr algn="ctr"/>
                      <a:r>
                        <a:rPr lang="en-IN" dirty="0"/>
                        <a:t>Quantity</a:t>
                      </a:r>
                    </a:p>
                  </a:txBody>
                  <a:tcPr anchor="ctr"/>
                </a:tc>
                <a:tc>
                  <a:txBody>
                    <a:bodyPr/>
                    <a:lstStyle/>
                    <a:p>
                      <a:pPr algn="ctr"/>
                      <a:r>
                        <a:rPr lang="en-IN" dirty="0"/>
                        <a:t>Description</a:t>
                      </a:r>
                    </a:p>
                  </a:txBody>
                  <a:tcPr anchor="ctr"/>
                </a:tc>
                <a:extLst>
                  <a:ext uri="{0D108BD9-81ED-4DB2-BD59-A6C34878D82A}">
                    <a16:rowId xmlns:a16="http://schemas.microsoft.com/office/drawing/2014/main" val="1932541184"/>
                  </a:ext>
                </a:extLst>
              </a:tr>
              <a:tr h="9092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12V LED Strips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Give me some rays!!</a:t>
                      </a:r>
                    </a:p>
                  </a:txBody>
                  <a:tcPr anchor="ctr"/>
                </a:tc>
                <a:extLst>
                  <a:ext uri="{0D108BD9-81ED-4DB2-BD59-A6C34878D82A}">
                    <a16:rowId xmlns:a16="http://schemas.microsoft.com/office/drawing/2014/main" val="2226164145"/>
                  </a:ext>
                </a:extLst>
              </a:tr>
              <a:tr h="909231">
                <a:tc>
                  <a:txBody>
                    <a:bodyPr/>
                    <a:lstStyle/>
                    <a:p>
                      <a:pPr marL="0" indent="0" algn="ctr" defTabSz="914400" rtl="0" eaLnBrk="1" latinLnBrk="0" hangingPunct="1">
                        <a:lnSpc>
                          <a:spcPts val="2800"/>
                        </a:lnSpc>
                        <a:spcBef>
                          <a:spcPts val="0"/>
                        </a:spcBef>
                        <a:buFont typeface="Arial" panose="020B0604020202020204" pitchFamily="34" charset="0"/>
                        <a:buNone/>
                      </a:pPr>
                      <a:r>
                        <a:rPr lang="en-IN" sz="1800" kern="1200" dirty="0">
                          <a:solidFill>
                            <a:schemeClr val="bg1"/>
                          </a:solidFill>
                          <a:latin typeface="+mn-lt"/>
                          <a:ea typeface="+mn-ea"/>
                          <a:cs typeface="+mn-cs"/>
                        </a:rPr>
                        <a:t>8</a:t>
                      </a:r>
                      <a:r>
                        <a:rPr lang="el-GR" sz="1800" kern="1200" dirty="0">
                          <a:solidFill>
                            <a:schemeClr val="bg1"/>
                          </a:solidFill>
                          <a:latin typeface="+mn-lt"/>
                          <a:ea typeface="+mn-ea"/>
                          <a:cs typeface="+mn-cs"/>
                        </a:rPr>
                        <a:t>Ω</a:t>
                      </a:r>
                      <a:r>
                        <a:rPr lang="en-IN" sz="1800" kern="1200" dirty="0">
                          <a:solidFill>
                            <a:schemeClr val="bg1"/>
                          </a:solidFill>
                          <a:latin typeface="+mn-lt"/>
                          <a:ea typeface="+mn-ea"/>
                          <a:cs typeface="+mn-cs"/>
                        </a:rPr>
                        <a:t> Speakers</a:t>
                      </a:r>
                    </a:p>
                  </a:txBody>
                  <a:tcPr marL="54392" marR="54392" marT="27196" marB="27196" anchor="ctr"/>
                </a:tc>
                <a:tc>
                  <a:txBody>
                    <a:bodyPr/>
                    <a:lstStyle/>
                    <a:p>
                      <a:pPr marL="0" indent="0" algn="ctr" defTabSz="914400" rtl="0" eaLnBrk="1" latinLnBrk="0" hangingPunct="1">
                        <a:lnSpc>
                          <a:spcPts val="2800"/>
                        </a:lnSpc>
                        <a:spcBef>
                          <a:spcPts val="0"/>
                        </a:spcBef>
                        <a:buFont typeface="Arial" panose="020B0604020202020204" pitchFamily="34" charset="0"/>
                        <a:buNone/>
                      </a:pPr>
                      <a:r>
                        <a:rPr kumimoji="0" lang="en-IN" sz="1800" b="0" i="0" u="none" strike="noStrike" kern="1200" cap="none" spc="0" normalizeH="0" baseline="0" noProof="0" dirty="0">
                          <a:ln>
                            <a:noFill/>
                          </a:ln>
                          <a:solidFill>
                            <a:prstClr val="white"/>
                          </a:solidFill>
                          <a:effectLst/>
                          <a:uLnTx/>
                          <a:uFillTx/>
                          <a:latin typeface="Segoe UI"/>
                          <a:ea typeface="+mn-ea"/>
                          <a:cs typeface="+mn-cs"/>
                        </a:rPr>
                        <a:t>2</a:t>
                      </a:r>
                      <a:endParaRPr lang="en-IN" sz="1800" kern="1200" dirty="0">
                        <a:solidFill>
                          <a:schemeClr val="bg1"/>
                        </a:solidFill>
                        <a:latin typeface="+mn-lt"/>
                        <a:ea typeface="+mn-ea"/>
                        <a:cs typeface="+mn-cs"/>
                      </a:endParaRPr>
                    </a:p>
                  </a:txBody>
                  <a:tcPr marL="54392" marR="54392" marT="27196" marB="2719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For playing my </a:t>
                      </a:r>
                      <a:r>
                        <a:rPr lang="en-IN" sz="1800" kern="1200" dirty="0" err="1">
                          <a:solidFill>
                            <a:schemeClr val="bg1"/>
                          </a:solidFill>
                          <a:latin typeface="+mn-lt"/>
                          <a:ea typeface="+mn-ea"/>
                          <a:cs typeface="+mn-cs"/>
                        </a:rPr>
                        <a:t>favorite</a:t>
                      </a:r>
                      <a:r>
                        <a:rPr lang="en-IN" sz="1800" kern="1200" dirty="0">
                          <a:solidFill>
                            <a:schemeClr val="bg1"/>
                          </a:solidFill>
                          <a:latin typeface="+mn-lt"/>
                          <a:ea typeface="+mn-ea"/>
                          <a:cs typeface="+mn-cs"/>
                        </a:rPr>
                        <a:t> music😋😋</a:t>
                      </a:r>
                    </a:p>
                  </a:txBody>
                  <a:tcPr anchor="ctr"/>
                </a:tc>
                <a:extLst>
                  <a:ext uri="{0D108BD9-81ED-4DB2-BD59-A6C34878D82A}">
                    <a16:rowId xmlns:a16="http://schemas.microsoft.com/office/drawing/2014/main" val="3356075182"/>
                  </a:ext>
                </a:extLst>
              </a:tr>
            </a:tbl>
          </a:graphicData>
        </a:graphic>
      </p:graphicFrame>
    </p:spTree>
    <p:extLst>
      <p:ext uri="{BB962C8B-B14F-4D97-AF65-F5344CB8AC3E}">
        <p14:creationId xmlns:p14="http://schemas.microsoft.com/office/powerpoint/2010/main" val="1291551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nSpc>
                <a:spcPct val="90000"/>
              </a:lnSpc>
              <a:spcBef>
                <a:spcPct val="0"/>
              </a:spcBef>
            </a:pPr>
            <a:r>
              <a:rPr lang="en-US" sz="3600" cap="all" dirty="0">
                <a:latin typeface="+mj-lt"/>
                <a:ea typeface="+mj-ea"/>
                <a:cs typeface="+mj-cs"/>
              </a:rPr>
              <a:t>4. Storage devices</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a:extLst>
              <a:ext uri="{FF2B5EF4-FFF2-40B4-BE49-F238E27FC236}">
                <a16:creationId xmlns:a16="http://schemas.microsoft.com/office/drawing/2014/main" id="{164CF6CA-40E5-4883-8690-C68FBA86652E}"/>
              </a:ext>
            </a:extLst>
          </p:cNvPr>
          <p:cNvSpPr>
            <a:spLocks noGrp="1"/>
          </p:cNvSpPr>
          <p:nvPr>
            <p:ph type="title"/>
          </p:nvPr>
        </p:nvSpPr>
        <p:spPr>
          <a:xfrm>
            <a:off x="576262" y="1058023"/>
            <a:ext cx="11039475" cy="696064"/>
          </a:xfrm>
        </p:spPr>
        <p:txBody>
          <a:bodyPr anchor="t" anchorCtr="0">
            <a:normAutofit/>
          </a:bodyPr>
          <a:lstStyle/>
          <a:p>
            <a:r>
              <a:rPr lang="en-US" sz="2400" dirty="0"/>
              <a:t>For storing/accessing my favorite music</a:t>
            </a:r>
          </a:p>
        </p:txBody>
      </p:sp>
      <p:graphicFrame>
        <p:nvGraphicFramePr>
          <p:cNvPr id="12" name="Table 11">
            <a:extLst>
              <a:ext uri="{FF2B5EF4-FFF2-40B4-BE49-F238E27FC236}">
                <a16:creationId xmlns:a16="http://schemas.microsoft.com/office/drawing/2014/main" id="{8210BC64-49E0-4FB0-B830-0BE0D2467B5F}"/>
              </a:ext>
            </a:extLst>
          </p:cNvPr>
          <p:cNvGraphicFramePr>
            <a:graphicFrameLocks noGrp="1"/>
          </p:cNvGraphicFramePr>
          <p:nvPr>
            <p:extLst>
              <p:ext uri="{D42A27DB-BD31-4B8C-83A1-F6EECF244321}">
                <p14:modId xmlns:p14="http://schemas.microsoft.com/office/powerpoint/2010/main" val="587206951"/>
              </p:ext>
            </p:extLst>
          </p:nvPr>
        </p:nvGraphicFramePr>
        <p:xfrm>
          <a:off x="3091656" y="2900293"/>
          <a:ext cx="8643144" cy="2595600"/>
        </p:xfrm>
        <a:graphic>
          <a:graphicData uri="http://schemas.openxmlformats.org/drawingml/2006/table">
            <a:tbl>
              <a:tblPr firstRow="1" bandRow="1">
                <a:tableStyleId>{5A111915-BE36-4E01-A7E5-04B1672EAD32}</a:tableStyleId>
              </a:tblPr>
              <a:tblGrid>
                <a:gridCol w="2686720">
                  <a:extLst>
                    <a:ext uri="{9D8B030D-6E8A-4147-A177-3AD203B41FA5}">
                      <a16:colId xmlns:a16="http://schemas.microsoft.com/office/drawing/2014/main" val="687428635"/>
                    </a:ext>
                  </a:extLst>
                </a:gridCol>
                <a:gridCol w="1778932">
                  <a:extLst>
                    <a:ext uri="{9D8B030D-6E8A-4147-A177-3AD203B41FA5}">
                      <a16:colId xmlns:a16="http://schemas.microsoft.com/office/drawing/2014/main" val="430728260"/>
                    </a:ext>
                  </a:extLst>
                </a:gridCol>
                <a:gridCol w="4177492">
                  <a:extLst>
                    <a:ext uri="{9D8B030D-6E8A-4147-A177-3AD203B41FA5}">
                      <a16:colId xmlns:a16="http://schemas.microsoft.com/office/drawing/2014/main" val="3364411484"/>
                    </a:ext>
                  </a:extLst>
                </a:gridCol>
              </a:tblGrid>
              <a:tr h="774000">
                <a:tc>
                  <a:txBody>
                    <a:bodyPr/>
                    <a:lstStyle/>
                    <a:p>
                      <a:pPr algn="ctr"/>
                      <a:r>
                        <a:rPr lang="en-IN" dirty="0"/>
                        <a:t>Component Required</a:t>
                      </a:r>
                    </a:p>
                  </a:txBody>
                  <a:tcPr anchor="ctr"/>
                </a:tc>
                <a:tc>
                  <a:txBody>
                    <a:bodyPr/>
                    <a:lstStyle/>
                    <a:p>
                      <a:pPr algn="ctr"/>
                      <a:r>
                        <a:rPr lang="en-IN" dirty="0"/>
                        <a:t>Quantity</a:t>
                      </a:r>
                    </a:p>
                  </a:txBody>
                  <a:tcPr anchor="ctr"/>
                </a:tc>
                <a:tc>
                  <a:txBody>
                    <a:bodyPr/>
                    <a:lstStyle/>
                    <a:p>
                      <a:pPr algn="ctr"/>
                      <a:r>
                        <a:rPr lang="en-IN" dirty="0"/>
                        <a:t>Description</a:t>
                      </a:r>
                    </a:p>
                  </a:txBody>
                  <a:tcPr anchor="ctr"/>
                </a:tc>
                <a:extLst>
                  <a:ext uri="{0D108BD9-81ED-4DB2-BD59-A6C34878D82A}">
                    <a16:rowId xmlns:a16="http://schemas.microsoft.com/office/drawing/2014/main" val="1932541184"/>
                  </a:ext>
                </a:extLst>
              </a:tr>
              <a:tr h="910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Any micro SD card with &lt;= 16GB capacity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The SD card will contain all my </a:t>
                      </a:r>
                      <a:r>
                        <a:rPr lang="en-IN" sz="1800" kern="1200" dirty="0" err="1">
                          <a:solidFill>
                            <a:schemeClr val="bg1"/>
                          </a:solidFill>
                          <a:latin typeface="+mn-lt"/>
                          <a:ea typeface="+mn-ea"/>
                          <a:cs typeface="+mn-cs"/>
                        </a:rPr>
                        <a:t>favorite</a:t>
                      </a:r>
                      <a:r>
                        <a:rPr lang="en-IN" sz="1800" kern="1200" dirty="0">
                          <a:solidFill>
                            <a:schemeClr val="bg1"/>
                          </a:solidFill>
                          <a:latin typeface="+mn-lt"/>
                          <a:ea typeface="+mn-ea"/>
                          <a:cs typeface="+mn-cs"/>
                        </a:rPr>
                        <a:t> songs in a single .wav file</a:t>
                      </a:r>
                    </a:p>
                  </a:txBody>
                  <a:tcPr anchor="ctr"/>
                </a:tc>
                <a:extLst>
                  <a:ext uri="{0D108BD9-81ED-4DB2-BD59-A6C34878D82A}">
                    <a16:rowId xmlns:a16="http://schemas.microsoft.com/office/drawing/2014/main" val="2226164145"/>
                  </a:ext>
                </a:extLst>
              </a:tr>
              <a:tr h="910800">
                <a:tc>
                  <a:txBody>
                    <a:bodyPr/>
                    <a:lstStyle/>
                    <a:p>
                      <a:pPr marL="0" indent="0" algn="ctr" defTabSz="914400" rtl="0" eaLnBrk="1" latinLnBrk="0" hangingPunct="1">
                        <a:lnSpc>
                          <a:spcPts val="2800"/>
                        </a:lnSpc>
                        <a:spcBef>
                          <a:spcPts val="0"/>
                        </a:spcBef>
                        <a:buFont typeface="Arial" panose="020B0604020202020204" pitchFamily="34" charset="0"/>
                        <a:buNone/>
                      </a:pPr>
                      <a:r>
                        <a:rPr lang="en-IN" sz="1800" kern="1200" dirty="0">
                          <a:solidFill>
                            <a:schemeClr val="bg1"/>
                          </a:solidFill>
                          <a:latin typeface="+mn-lt"/>
                          <a:ea typeface="+mn-ea"/>
                          <a:cs typeface="+mn-cs"/>
                        </a:rPr>
                        <a:t>Micro SD card module for Arduino</a:t>
                      </a:r>
                    </a:p>
                  </a:txBody>
                  <a:tcPr marL="54392" marR="54392" marT="27196" marB="27196" anchor="ctr"/>
                </a:tc>
                <a:tc>
                  <a:txBody>
                    <a:bodyPr/>
                    <a:lstStyle/>
                    <a:p>
                      <a:pPr marL="0" indent="0" algn="ctr" defTabSz="914400" rtl="0" eaLnBrk="1" latinLnBrk="0" hangingPunct="1">
                        <a:lnSpc>
                          <a:spcPts val="2800"/>
                        </a:lnSpc>
                        <a:spcBef>
                          <a:spcPts val="0"/>
                        </a:spcBef>
                        <a:buFont typeface="Arial" panose="020B0604020202020204" pitchFamily="34" charset="0"/>
                        <a:buNone/>
                      </a:pPr>
                      <a:r>
                        <a:rPr kumimoji="0" lang="en-IN" sz="1800" b="0" i="0" u="none" strike="noStrike" kern="1200" cap="none" spc="0" normalizeH="0" baseline="0" noProof="0" dirty="0">
                          <a:ln>
                            <a:noFill/>
                          </a:ln>
                          <a:solidFill>
                            <a:prstClr val="white"/>
                          </a:solidFill>
                          <a:effectLst/>
                          <a:uLnTx/>
                          <a:uFillTx/>
                          <a:latin typeface="Segoe UI"/>
                          <a:ea typeface="+mn-ea"/>
                          <a:cs typeface="+mn-cs"/>
                        </a:rPr>
                        <a:t>1</a:t>
                      </a:r>
                      <a:endParaRPr lang="en-IN" sz="1800" kern="1200" dirty="0">
                        <a:solidFill>
                          <a:schemeClr val="bg1"/>
                        </a:solidFill>
                        <a:latin typeface="+mn-lt"/>
                        <a:ea typeface="+mn-ea"/>
                        <a:cs typeface="+mn-cs"/>
                      </a:endParaRPr>
                    </a:p>
                  </a:txBody>
                  <a:tcPr marL="54392" marR="54392" marT="27196" marB="2719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For retrieving my song stored in the SD card</a:t>
                      </a:r>
                    </a:p>
                  </a:txBody>
                  <a:tcPr anchor="ctr"/>
                </a:tc>
                <a:extLst>
                  <a:ext uri="{0D108BD9-81ED-4DB2-BD59-A6C34878D82A}">
                    <a16:rowId xmlns:a16="http://schemas.microsoft.com/office/drawing/2014/main" val="3356075182"/>
                  </a:ext>
                </a:extLst>
              </a:tr>
            </a:tbl>
          </a:graphicData>
        </a:graphic>
      </p:graphicFrame>
    </p:spTree>
    <p:extLst>
      <p:ext uri="{BB962C8B-B14F-4D97-AF65-F5344CB8AC3E}">
        <p14:creationId xmlns:p14="http://schemas.microsoft.com/office/powerpoint/2010/main" val="362120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2805223" y="2743199"/>
            <a:ext cx="6581554"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CIRCUIT DIAGRAM</a:t>
            </a:r>
          </a:p>
        </p:txBody>
      </p:sp>
    </p:spTree>
    <p:extLst>
      <p:ext uri="{BB962C8B-B14F-4D97-AF65-F5344CB8AC3E}">
        <p14:creationId xmlns:p14="http://schemas.microsoft.com/office/powerpoint/2010/main" val="2100343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4B2E68-ED01-429B-BB19-10E28FB11A39}"/>
              </a:ext>
            </a:extLst>
          </p:cNvPr>
          <p:cNvPicPr>
            <a:picLocks noChangeAspect="1"/>
          </p:cNvPicPr>
          <p:nvPr/>
        </p:nvPicPr>
        <p:blipFill rotWithShape="1">
          <a:blip r:embed="rId3"/>
          <a:srcRect r="571" b="3291"/>
          <a:stretch/>
        </p:blipFill>
        <p:spPr>
          <a:xfrm>
            <a:off x="369586" y="269789"/>
            <a:ext cx="7274088" cy="6318422"/>
          </a:xfrm>
          <a:prstGeom prst="rect">
            <a:avLst/>
          </a:prstGeom>
        </p:spPr>
      </p:pic>
      <p:pic>
        <p:nvPicPr>
          <p:cNvPr id="12" name="Picture 11">
            <a:extLst>
              <a:ext uri="{FF2B5EF4-FFF2-40B4-BE49-F238E27FC236}">
                <a16:creationId xmlns:a16="http://schemas.microsoft.com/office/drawing/2014/main" id="{93FE2B3E-E006-484E-A5C7-901961100152}"/>
              </a:ext>
            </a:extLst>
          </p:cNvPr>
          <p:cNvPicPr>
            <a:picLocks noChangeAspect="1"/>
          </p:cNvPicPr>
          <p:nvPr/>
        </p:nvPicPr>
        <p:blipFill rotWithShape="1">
          <a:blip r:embed="rId4"/>
          <a:srcRect r="-276" b="14351"/>
          <a:stretch/>
        </p:blipFill>
        <p:spPr>
          <a:xfrm>
            <a:off x="8324760" y="489630"/>
            <a:ext cx="876247" cy="1496867"/>
          </a:xfrm>
          <a:prstGeom prst="rect">
            <a:avLst/>
          </a:prstGeom>
        </p:spPr>
      </p:pic>
      <p:pic>
        <p:nvPicPr>
          <p:cNvPr id="14" name="Picture 13">
            <a:extLst>
              <a:ext uri="{FF2B5EF4-FFF2-40B4-BE49-F238E27FC236}">
                <a16:creationId xmlns:a16="http://schemas.microsoft.com/office/drawing/2014/main" id="{237EB8E1-AC32-403B-862B-63FC66C3C1EF}"/>
              </a:ext>
            </a:extLst>
          </p:cNvPr>
          <p:cNvPicPr>
            <a:picLocks noChangeAspect="1"/>
          </p:cNvPicPr>
          <p:nvPr/>
        </p:nvPicPr>
        <p:blipFill rotWithShape="1">
          <a:blip r:embed="rId5"/>
          <a:srcRect b="32204"/>
          <a:stretch/>
        </p:blipFill>
        <p:spPr>
          <a:xfrm>
            <a:off x="8398774" y="3160341"/>
            <a:ext cx="731583" cy="537317"/>
          </a:xfrm>
          <a:prstGeom prst="rect">
            <a:avLst/>
          </a:prstGeom>
        </p:spPr>
      </p:pic>
      <p:pic>
        <p:nvPicPr>
          <p:cNvPr id="16" name="Picture 15">
            <a:extLst>
              <a:ext uri="{FF2B5EF4-FFF2-40B4-BE49-F238E27FC236}">
                <a16:creationId xmlns:a16="http://schemas.microsoft.com/office/drawing/2014/main" id="{8A671180-0B6E-4E00-A4B5-175DC49F9B64}"/>
              </a:ext>
            </a:extLst>
          </p:cNvPr>
          <p:cNvPicPr>
            <a:picLocks noChangeAspect="1"/>
          </p:cNvPicPr>
          <p:nvPr/>
        </p:nvPicPr>
        <p:blipFill rotWithShape="1">
          <a:blip r:embed="rId6"/>
          <a:srcRect b="25290"/>
          <a:stretch/>
        </p:blipFill>
        <p:spPr>
          <a:xfrm>
            <a:off x="10196673" y="3019351"/>
            <a:ext cx="1625741" cy="819295"/>
          </a:xfrm>
          <a:prstGeom prst="rect">
            <a:avLst/>
          </a:prstGeom>
        </p:spPr>
      </p:pic>
      <p:pic>
        <p:nvPicPr>
          <p:cNvPr id="18" name="Picture 17">
            <a:extLst>
              <a:ext uri="{FF2B5EF4-FFF2-40B4-BE49-F238E27FC236}">
                <a16:creationId xmlns:a16="http://schemas.microsoft.com/office/drawing/2014/main" id="{3B03F7D9-DD76-4823-AFC7-2ACE0D2DD2CC}"/>
              </a:ext>
            </a:extLst>
          </p:cNvPr>
          <p:cNvPicPr>
            <a:picLocks noChangeAspect="1"/>
          </p:cNvPicPr>
          <p:nvPr/>
        </p:nvPicPr>
        <p:blipFill rotWithShape="1">
          <a:blip r:embed="rId7"/>
          <a:srcRect b="21411"/>
          <a:stretch/>
        </p:blipFill>
        <p:spPr>
          <a:xfrm>
            <a:off x="10496623" y="597572"/>
            <a:ext cx="1016088" cy="1381458"/>
          </a:xfrm>
          <a:prstGeom prst="rect">
            <a:avLst/>
          </a:prstGeom>
        </p:spPr>
      </p:pic>
      <p:sp>
        <p:nvSpPr>
          <p:cNvPr id="21" name="Title 3">
            <a:extLst>
              <a:ext uri="{FF2B5EF4-FFF2-40B4-BE49-F238E27FC236}">
                <a16:creationId xmlns:a16="http://schemas.microsoft.com/office/drawing/2014/main" id="{5E6D8244-3C66-4E62-A17B-928E6ED96A04}"/>
              </a:ext>
            </a:extLst>
          </p:cNvPr>
          <p:cNvSpPr>
            <a:spLocks noGrp="1"/>
          </p:cNvSpPr>
          <p:nvPr>
            <p:ph type="title"/>
          </p:nvPr>
        </p:nvSpPr>
        <p:spPr>
          <a:xfrm>
            <a:off x="7751036" y="2188136"/>
            <a:ext cx="2245146" cy="537317"/>
          </a:xfrm>
        </p:spPr>
        <p:txBody>
          <a:bodyPr anchor="ctr" anchorCtr="1">
            <a:normAutofit/>
          </a:bodyPr>
          <a:lstStyle/>
          <a:p>
            <a:r>
              <a:rPr lang="en-US" sz="1800" dirty="0"/>
              <a:t>SD Card Module</a:t>
            </a:r>
          </a:p>
        </p:txBody>
      </p:sp>
      <p:sp>
        <p:nvSpPr>
          <p:cNvPr id="22" name="Title 3">
            <a:extLst>
              <a:ext uri="{FF2B5EF4-FFF2-40B4-BE49-F238E27FC236}">
                <a16:creationId xmlns:a16="http://schemas.microsoft.com/office/drawing/2014/main" id="{2534D41B-0EA8-4E55-8BDE-DD33DA07743C}"/>
              </a:ext>
            </a:extLst>
          </p:cNvPr>
          <p:cNvSpPr txBox="1">
            <a:spLocks/>
          </p:cNvSpPr>
          <p:nvPr/>
        </p:nvSpPr>
        <p:spPr>
          <a:xfrm>
            <a:off x="9882094" y="2192093"/>
            <a:ext cx="2245146" cy="542229"/>
          </a:xfrm>
          <a:prstGeom prst="rect">
            <a:avLst/>
          </a:prstGeom>
        </p:spPr>
        <p:txBody>
          <a:bodyPr vert="horz" lIns="91440" tIns="45720" rIns="91440" bIns="45720" rtlCol="0" anchor="ctr" anchorCtr="1">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US" sz="1800" dirty="0"/>
              <a:t>SPEAKER</a:t>
            </a:r>
          </a:p>
        </p:txBody>
      </p:sp>
      <p:sp>
        <p:nvSpPr>
          <p:cNvPr id="23" name="Title 3">
            <a:extLst>
              <a:ext uri="{FF2B5EF4-FFF2-40B4-BE49-F238E27FC236}">
                <a16:creationId xmlns:a16="http://schemas.microsoft.com/office/drawing/2014/main" id="{A99E0221-F8A1-4B8C-B867-85A5C2381724}"/>
              </a:ext>
            </a:extLst>
          </p:cNvPr>
          <p:cNvSpPr txBox="1">
            <a:spLocks/>
          </p:cNvSpPr>
          <p:nvPr/>
        </p:nvSpPr>
        <p:spPr>
          <a:xfrm>
            <a:off x="7636948" y="4114345"/>
            <a:ext cx="2245146" cy="537317"/>
          </a:xfrm>
          <a:prstGeom prst="rect">
            <a:avLst/>
          </a:prstGeom>
        </p:spPr>
        <p:txBody>
          <a:bodyPr vert="horz" lIns="91440" tIns="45720" rIns="91440" bIns="45720" rtlCol="0" anchor="ctr" anchorCtr="1">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US" sz="1800" dirty="0"/>
              <a:t>12V LED</a:t>
            </a:r>
          </a:p>
        </p:txBody>
      </p:sp>
      <p:sp>
        <p:nvSpPr>
          <p:cNvPr id="24" name="Title 3">
            <a:extLst>
              <a:ext uri="{FF2B5EF4-FFF2-40B4-BE49-F238E27FC236}">
                <a16:creationId xmlns:a16="http://schemas.microsoft.com/office/drawing/2014/main" id="{719C0602-84DC-4DC3-A5DC-DCC64CE1FF54}"/>
              </a:ext>
            </a:extLst>
          </p:cNvPr>
          <p:cNvSpPr txBox="1">
            <a:spLocks/>
          </p:cNvSpPr>
          <p:nvPr/>
        </p:nvSpPr>
        <p:spPr>
          <a:xfrm>
            <a:off x="9831164" y="4114345"/>
            <a:ext cx="2320031" cy="537317"/>
          </a:xfrm>
          <a:prstGeom prst="rect">
            <a:avLst/>
          </a:prstGeom>
        </p:spPr>
        <p:txBody>
          <a:bodyPr vert="horz" lIns="91440" tIns="45720" rIns="91440" bIns="45720" rtlCol="0" anchor="ctr" anchorCtr="1">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US" sz="1800" dirty="0"/>
              <a:t>Ultrasonic sensor</a:t>
            </a:r>
          </a:p>
        </p:txBody>
      </p:sp>
      <p:pic>
        <p:nvPicPr>
          <p:cNvPr id="28" name="Picture 27">
            <a:extLst>
              <a:ext uri="{FF2B5EF4-FFF2-40B4-BE49-F238E27FC236}">
                <a16:creationId xmlns:a16="http://schemas.microsoft.com/office/drawing/2014/main" id="{375C6A22-2E76-4EEB-B1EB-05E4D7D55346}"/>
              </a:ext>
            </a:extLst>
          </p:cNvPr>
          <p:cNvPicPr>
            <a:picLocks noChangeAspect="1"/>
          </p:cNvPicPr>
          <p:nvPr/>
        </p:nvPicPr>
        <p:blipFill rotWithShape="1">
          <a:blip r:embed="rId8"/>
          <a:srcRect l="-1" r="-17165" b="51926"/>
          <a:stretch/>
        </p:blipFill>
        <p:spPr>
          <a:xfrm>
            <a:off x="8564597" y="5273907"/>
            <a:ext cx="618025" cy="961848"/>
          </a:xfrm>
          <a:prstGeom prst="rect">
            <a:avLst/>
          </a:prstGeom>
        </p:spPr>
      </p:pic>
      <p:sp>
        <p:nvSpPr>
          <p:cNvPr id="29" name="Title 3">
            <a:extLst>
              <a:ext uri="{FF2B5EF4-FFF2-40B4-BE49-F238E27FC236}">
                <a16:creationId xmlns:a16="http://schemas.microsoft.com/office/drawing/2014/main" id="{0DE0995B-5520-492C-B4CA-80D918EE6872}"/>
              </a:ext>
            </a:extLst>
          </p:cNvPr>
          <p:cNvSpPr txBox="1">
            <a:spLocks/>
          </p:cNvSpPr>
          <p:nvPr/>
        </p:nvSpPr>
        <p:spPr>
          <a:xfrm>
            <a:off x="9628458" y="5486172"/>
            <a:ext cx="2320031" cy="537317"/>
          </a:xfrm>
          <a:prstGeom prst="rect">
            <a:avLst/>
          </a:prstGeom>
        </p:spPr>
        <p:txBody>
          <a:bodyPr vert="horz" lIns="91440" tIns="45720" rIns="91440" bIns="45720" rtlCol="0" anchor="ctr" anchorCtr="1">
            <a:norm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r>
              <a:rPr lang="en-US" sz="1800" dirty="0"/>
              <a:t>Photodiode</a:t>
            </a:r>
          </a:p>
        </p:txBody>
      </p:sp>
    </p:spTree>
    <p:extLst>
      <p:ext uri="{BB962C8B-B14F-4D97-AF65-F5344CB8AC3E}">
        <p14:creationId xmlns:p14="http://schemas.microsoft.com/office/powerpoint/2010/main" val="80416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2F612F-F2AB-4D00-ABB1-58304E401CC0}"/>
              </a:ext>
            </a:extLst>
          </p:cNvPr>
          <p:cNvSpPr/>
          <p:nvPr/>
        </p:nvSpPr>
        <p:spPr>
          <a:xfrm>
            <a:off x="1063689" y="1327096"/>
            <a:ext cx="5383763" cy="242166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D216616-3C83-4091-ACD1-031C885CC434}"/>
              </a:ext>
            </a:extLst>
          </p:cNvPr>
          <p:cNvSpPr/>
          <p:nvPr/>
        </p:nvSpPr>
        <p:spPr>
          <a:xfrm>
            <a:off x="1063689" y="2170493"/>
            <a:ext cx="99526" cy="215462"/>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EFC7A6B-BC33-420C-9573-A79800517D4C}"/>
              </a:ext>
            </a:extLst>
          </p:cNvPr>
          <p:cNvSpPr/>
          <p:nvPr/>
        </p:nvSpPr>
        <p:spPr>
          <a:xfrm>
            <a:off x="3467676" y="1448890"/>
            <a:ext cx="110412" cy="107730"/>
          </a:xfrm>
          <a:prstGeom prst="ellipse">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CD25ABB-1250-45AF-92B6-D80F1A5CB1C2}"/>
              </a:ext>
            </a:extLst>
          </p:cNvPr>
          <p:cNvSpPr/>
          <p:nvPr/>
        </p:nvSpPr>
        <p:spPr>
          <a:xfrm rot="5400000">
            <a:off x="3474327" y="1236306"/>
            <a:ext cx="97110" cy="220824"/>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Sound 9">
            <a:hlinkClick r:id="" action="ppaction://noaction" highlightClick="1">
              <a:snd r:embed="rId2" name="applause.wav"/>
            </a:hlinkClick>
            <a:extLst>
              <a:ext uri="{FF2B5EF4-FFF2-40B4-BE49-F238E27FC236}">
                <a16:creationId xmlns:a16="http://schemas.microsoft.com/office/drawing/2014/main" id="{A485201C-5DAC-440C-9933-2BD1A6226EA8}"/>
              </a:ext>
            </a:extLst>
          </p:cNvPr>
          <p:cNvSpPr/>
          <p:nvPr/>
        </p:nvSpPr>
        <p:spPr>
          <a:xfrm>
            <a:off x="1063689" y="2571753"/>
            <a:ext cx="366572" cy="335770"/>
          </a:xfrm>
          <a:prstGeom prst="actionButtonSound">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3">
            <a:extLst>
              <a:ext uri="{FF2B5EF4-FFF2-40B4-BE49-F238E27FC236}">
                <a16:creationId xmlns:a16="http://schemas.microsoft.com/office/drawing/2014/main" id="{E314C52E-3A68-4687-8237-0BE6CBDBE300}"/>
              </a:ext>
            </a:extLst>
          </p:cNvPr>
          <p:cNvSpPr txBox="1">
            <a:spLocks/>
          </p:cNvSpPr>
          <p:nvPr/>
        </p:nvSpPr>
        <p:spPr>
          <a:xfrm>
            <a:off x="2009677" y="1301771"/>
            <a:ext cx="3026410" cy="386920"/>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LED</a:t>
            </a:r>
          </a:p>
        </p:txBody>
      </p:sp>
      <p:sp>
        <p:nvSpPr>
          <p:cNvPr id="12" name="Title 3">
            <a:extLst>
              <a:ext uri="{FF2B5EF4-FFF2-40B4-BE49-F238E27FC236}">
                <a16:creationId xmlns:a16="http://schemas.microsoft.com/office/drawing/2014/main" id="{FCE008E4-8D1B-4D95-AA4C-51AA7C51D615}"/>
              </a:ext>
            </a:extLst>
          </p:cNvPr>
          <p:cNvSpPr txBox="1">
            <a:spLocks/>
          </p:cNvSpPr>
          <p:nvPr/>
        </p:nvSpPr>
        <p:spPr>
          <a:xfrm>
            <a:off x="386060" y="1795415"/>
            <a:ext cx="3026410" cy="386920"/>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Ultrasonic sensor</a:t>
            </a:r>
          </a:p>
        </p:txBody>
      </p:sp>
      <p:sp>
        <p:nvSpPr>
          <p:cNvPr id="13" name="Title 3">
            <a:extLst>
              <a:ext uri="{FF2B5EF4-FFF2-40B4-BE49-F238E27FC236}">
                <a16:creationId xmlns:a16="http://schemas.microsoft.com/office/drawing/2014/main" id="{725C311A-1876-4ED0-BF5D-4A25B71F2BF2}"/>
              </a:ext>
            </a:extLst>
          </p:cNvPr>
          <p:cNvSpPr txBox="1">
            <a:spLocks/>
          </p:cNvSpPr>
          <p:nvPr/>
        </p:nvSpPr>
        <p:spPr>
          <a:xfrm>
            <a:off x="496472" y="2301298"/>
            <a:ext cx="3026410" cy="386920"/>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Speaker</a:t>
            </a:r>
          </a:p>
        </p:txBody>
      </p:sp>
      <p:sp>
        <p:nvSpPr>
          <p:cNvPr id="14" name="Rectangle 13">
            <a:extLst>
              <a:ext uri="{FF2B5EF4-FFF2-40B4-BE49-F238E27FC236}">
                <a16:creationId xmlns:a16="http://schemas.microsoft.com/office/drawing/2014/main" id="{A42EE606-C8E9-4C0A-9053-E07EE900B9E5}"/>
              </a:ext>
            </a:extLst>
          </p:cNvPr>
          <p:cNvSpPr/>
          <p:nvPr/>
        </p:nvSpPr>
        <p:spPr>
          <a:xfrm>
            <a:off x="6401733" y="1928351"/>
            <a:ext cx="45719" cy="1132812"/>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3">
            <a:extLst>
              <a:ext uri="{FF2B5EF4-FFF2-40B4-BE49-F238E27FC236}">
                <a16:creationId xmlns:a16="http://schemas.microsoft.com/office/drawing/2014/main" id="{E5B88D2B-29A0-4FE9-8E05-CFA414A9426C}"/>
              </a:ext>
            </a:extLst>
          </p:cNvPr>
          <p:cNvSpPr txBox="1">
            <a:spLocks/>
          </p:cNvSpPr>
          <p:nvPr/>
        </p:nvSpPr>
        <p:spPr>
          <a:xfrm>
            <a:off x="4306471" y="2110549"/>
            <a:ext cx="3026410" cy="439266"/>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Door</a:t>
            </a:r>
          </a:p>
        </p:txBody>
      </p:sp>
      <p:sp>
        <p:nvSpPr>
          <p:cNvPr id="17" name="Title 3">
            <a:extLst>
              <a:ext uri="{FF2B5EF4-FFF2-40B4-BE49-F238E27FC236}">
                <a16:creationId xmlns:a16="http://schemas.microsoft.com/office/drawing/2014/main" id="{CEAF2F98-4D4C-4AB1-96E5-1CD1607FC6CF}"/>
              </a:ext>
            </a:extLst>
          </p:cNvPr>
          <p:cNvSpPr txBox="1">
            <a:spLocks/>
          </p:cNvSpPr>
          <p:nvPr/>
        </p:nvSpPr>
        <p:spPr>
          <a:xfrm>
            <a:off x="7788254" y="1800808"/>
            <a:ext cx="3604908" cy="820216"/>
          </a:xfrm>
          <a:prstGeom prst="rect">
            <a:avLst/>
          </a:prstGeom>
        </p:spPr>
        <p:txBody>
          <a:bodyPr vert="horz" lIns="91440" tIns="45720" rIns="91440" bIns="45720" rtlCol="0" anchor="ctr" anchorCtr="1">
            <a:normAutofit fontScale="925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sz="1800" dirty="0"/>
              <a:t>Setup 1: setup kept in the room</a:t>
            </a:r>
          </a:p>
        </p:txBody>
      </p:sp>
      <p:sp>
        <p:nvSpPr>
          <p:cNvPr id="19" name="Title 3">
            <a:extLst>
              <a:ext uri="{FF2B5EF4-FFF2-40B4-BE49-F238E27FC236}">
                <a16:creationId xmlns:a16="http://schemas.microsoft.com/office/drawing/2014/main" id="{831D9BDB-DBE2-428D-B2B1-C7CDD046A241}"/>
              </a:ext>
            </a:extLst>
          </p:cNvPr>
          <p:cNvSpPr txBox="1">
            <a:spLocks/>
          </p:cNvSpPr>
          <p:nvPr/>
        </p:nvSpPr>
        <p:spPr>
          <a:xfrm>
            <a:off x="1701492" y="4602771"/>
            <a:ext cx="9400482" cy="1246402"/>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sz="1800" dirty="0"/>
              <a:t>A similar setup will be kept in the lawn. Let’s call that setup 2.</a:t>
            </a:r>
          </a:p>
        </p:txBody>
      </p:sp>
    </p:spTree>
    <p:extLst>
      <p:ext uri="{BB962C8B-B14F-4D97-AF65-F5344CB8AC3E}">
        <p14:creationId xmlns:p14="http://schemas.microsoft.com/office/powerpoint/2010/main" val="279322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3CDD52-4687-4420-86F0-C157E167E112}"/>
              </a:ext>
            </a:extLst>
          </p:cNvPr>
          <p:cNvSpPr>
            <a:spLocks noGrp="1"/>
          </p:cNvSpPr>
          <p:nvPr>
            <p:ph type="body" sz="quarter" idx="14"/>
          </p:nvPr>
        </p:nvSpPr>
        <p:spPr>
          <a:xfrm>
            <a:off x="458118" y="574495"/>
            <a:ext cx="11275763" cy="5709009"/>
          </a:xfrm>
        </p:spPr>
        <p:txBody>
          <a:bodyPr anchor="ctr"/>
          <a:lstStyle/>
          <a:p>
            <a:pPr>
              <a:lnSpc>
                <a:spcPct val="100000"/>
              </a:lnSpc>
            </a:pPr>
            <a:r>
              <a:rPr lang="en-IN" sz="2200" dirty="0">
                <a:solidFill>
                  <a:prstClr val="white"/>
                </a:solidFill>
                <a:latin typeface="Segoe UI Light" panose="020B0502040204020203" pitchFamily="34" charset="0"/>
                <a:cs typeface="Segoe UI Light" panose="020B0502040204020203" pitchFamily="34" charset="0"/>
              </a:rPr>
              <a:t>Note that any of the above device connections for information exchange with the Arduino board can be made to any of the digital/</a:t>
            </a:r>
            <a:r>
              <a:rPr lang="en-IN" sz="2200" dirty="0" err="1">
                <a:solidFill>
                  <a:prstClr val="white"/>
                </a:solidFill>
                <a:latin typeface="Segoe UI Light" panose="020B0502040204020203" pitchFamily="34" charset="0"/>
                <a:cs typeface="Segoe UI Light" panose="020B0502040204020203" pitchFamily="34" charset="0"/>
              </a:rPr>
              <a:t>analog</a:t>
            </a:r>
            <a:r>
              <a:rPr lang="en-IN" sz="2200" dirty="0">
                <a:solidFill>
                  <a:prstClr val="white"/>
                </a:solidFill>
                <a:latin typeface="Segoe UI Light" panose="020B0502040204020203" pitchFamily="34" charset="0"/>
                <a:cs typeface="Segoe UI Light" panose="020B0502040204020203" pitchFamily="34" charset="0"/>
              </a:rPr>
              <a:t> pins on the board, except for the following:</a:t>
            </a:r>
          </a:p>
          <a:p>
            <a:pPr marL="742950" lvl="1" indent="-285750">
              <a:lnSpc>
                <a:spcPct val="100000"/>
              </a:lnSpc>
              <a:buFont typeface="Arial" panose="020B0604020202020204" pitchFamily="34" charset="0"/>
              <a:buChar char="•"/>
            </a:pPr>
            <a:r>
              <a:rPr lang="en-IN" sz="2200" dirty="0">
                <a:solidFill>
                  <a:prstClr val="white"/>
                </a:solidFill>
                <a:latin typeface="Segoe UI Light" panose="020B0502040204020203" pitchFamily="34" charset="0"/>
                <a:cs typeface="Segoe UI Light" panose="020B0502040204020203" pitchFamily="34" charset="0"/>
              </a:rPr>
              <a:t>The MOSI, MISO, and SCK pins of the Arduino SD card module have to be connected to 11, 12, 13 pins of the Arduino Uno</a:t>
            </a:r>
          </a:p>
          <a:p>
            <a:pPr marL="742950" lvl="1" indent="-285750">
              <a:lnSpc>
                <a:spcPct val="100000"/>
              </a:lnSpc>
              <a:buFont typeface="Arial" panose="020B0604020202020204" pitchFamily="34" charset="0"/>
              <a:buChar char="•"/>
            </a:pPr>
            <a:r>
              <a:rPr lang="en-IN" sz="2200" dirty="0">
                <a:solidFill>
                  <a:prstClr val="white"/>
                </a:solidFill>
                <a:latin typeface="Segoe UI Light" panose="020B0502040204020203" pitchFamily="34" charset="0"/>
                <a:cs typeface="Segoe UI Light" panose="020B0502040204020203" pitchFamily="34" charset="0"/>
              </a:rPr>
              <a:t>The signals sent by photodiode can only be read by an </a:t>
            </a:r>
            <a:r>
              <a:rPr lang="en-IN" sz="2200" dirty="0" err="1">
                <a:solidFill>
                  <a:prstClr val="white"/>
                </a:solidFill>
                <a:latin typeface="Segoe UI Light" panose="020B0502040204020203" pitchFamily="34" charset="0"/>
                <a:cs typeface="Segoe UI Light" panose="020B0502040204020203" pitchFamily="34" charset="0"/>
              </a:rPr>
              <a:t>analog</a:t>
            </a:r>
            <a:r>
              <a:rPr lang="en-IN" sz="2200" dirty="0">
                <a:solidFill>
                  <a:prstClr val="white"/>
                </a:solidFill>
                <a:latin typeface="Segoe UI Light" panose="020B0502040204020203" pitchFamily="34" charset="0"/>
                <a:cs typeface="Segoe UI Light" panose="020B0502040204020203" pitchFamily="34" charset="0"/>
              </a:rPr>
              <a:t> input pin</a:t>
            </a:r>
          </a:p>
          <a:p>
            <a:pPr marL="742950" lvl="1" indent="-285750">
              <a:lnSpc>
                <a:spcPct val="100000"/>
              </a:lnSpc>
              <a:buFont typeface="Arial" panose="020B0604020202020204" pitchFamily="34" charset="0"/>
              <a:buChar char="•"/>
            </a:pPr>
            <a:r>
              <a:rPr lang="en-IN" sz="2200" dirty="0">
                <a:solidFill>
                  <a:prstClr val="white"/>
                </a:solidFill>
                <a:latin typeface="Segoe UI Light" panose="020B0502040204020203" pitchFamily="34" charset="0"/>
                <a:cs typeface="Segoe UI Light" panose="020B0502040204020203" pitchFamily="34" charset="0"/>
              </a:rPr>
              <a:t>The signals for the speakers can only be sent through PWM capable digital output pins</a:t>
            </a:r>
          </a:p>
          <a:p>
            <a:pPr marL="742950" lvl="1" indent="-285750">
              <a:lnSpc>
                <a:spcPct val="100000"/>
              </a:lnSpc>
              <a:buFont typeface="Arial" panose="020B0604020202020204" pitchFamily="34" charset="0"/>
              <a:buChar char="•"/>
            </a:pPr>
            <a:r>
              <a:rPr lang="en-IN" sz="2200" dirty="0">
                <a:solidFill>
                  <a:prstClr val="white"/>
                </a:solidFill>
                <a:latin typeface="Segoe UI Light" panose="020B0502040204020203" pitchFamily="34" charset="0"/>
                <a:cs typeface="Segoe UI Light" panose="020B0502040204020203" pitchFamily="34" charset="0"/>
              </a:rPr>
              <a:t>The signals for the LEDs can only be sent through PWM capable digital output pins</a:t>
            </a:r>
          </a:p>
        </p:txBody>
      </p:sp>
    </p:spTree>
    <p:extLst>
      <p:ext uri="{BB962C8B-B14F-4D97-AF65-F5344CB8AC3E}">
        <p14:creationId xmlns:p14="http://schemas.microsoft.com/office/powerpoint/2010/main" val="949520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2805223" y="3006569"/>
            <a:ext cx="6581554"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PSEUDO CODE</a:t>
            </a:r>
          </a:p>
        </p:txBody>
      </p:sp>
    </p:spTree>
    <p:extLst>
      <p:ext uri="{BB962C8B-B14F-4D97-AF65-F5344CB8AC3E}">
        <p14:creationId xmlns:p14="http://schemas.microsoft.com/office/powerpoint/2010/main" val="91589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508590" y="1285045"/>
            <a:ext cx="11174819" cy="916619"/>
          </a:xfrm>
        </p:spPr>
        <p:txBody>
          <a:bodyPr anchor="ctr">
            <a:noAutofit/>
          </a:bodyPr>
          <a:lstStyle/>
          <a:p>
            <a:pPr>
              <a:lnSpc>
                <a:spcPct val="107000"/>
              </a:lnSpc>
              <a:spcAft>
                <a:spcPts val="800"/>
              </a:spcAft>
            </a:pPr>
            <a:r>
              <a:rPr lang="en-IN" dirty="0">
                <a:effectLst/>
                <a:ea typeface="Calibri" panose="020F0502020204030204" pitchFamily="34" charset="0"/>
                <a:cs typeface="Times New Roman" panose="02020603050405020304" pitchFamily="18" charset="0"/>
              </a:rPr>
              <a:t>FIRST, </a:t>
            </a:r>
            <a:r>
              <a:rPr lang="en-IN" cap="none" dirty="0">
                <a:ea typeface="Calibri" panose="020F0502020204030204" pitchFamily="34" charset="0"/>
                <a:cs typeface="Segoe UI Light" panose="020B0502040204020203" pitchFamily="34" charset="0"/>
              </a:rPr>
              <a:t>SOME BASIC STUFF…</a:t>
            </a:r>
            <a:endParaRPr lang="en-US" sz="4800" dirty="0">
              <a:latin typeface="+mn-lt"/>
              <a:cs typeface="Segoe UI Light" panose="020B0502040204020203" pitchFamily="34" charset="0"/>
            </a:endParaRPr>
          </a:p>
        </p:txBody>
      </p:sp>
      <p:sp>
        <p:nvSpPr>
          <p:cNvPr id="2" name="TextBox 1">
            <a:extLst>
              <a:ext uri="{FF2B5EF4-FFF2-40B4-BE49-F238E27FC236}">
                <a16:creationId xmlns:a16="http://schemas.microsoft.com/office/drawing/2014/main" id="{B58E27F4-7C4C-4178-9943-91C103E45BD4}"/>
              </a:ext>
            </a:extLst>
          </p:cNvPr>
          <p:cNvSpPr txBox="1"/>
          <p:nvPr/>
        </p:nvSpPr>
        <p:spPr>
          <a:xfrm>
            <a:off x="508590" y="2900715"/>
            <a:ext cx="11369732" cy="2585323"/>
          </a:xfrm>
          <a:prstGeom prst="rect">
            <a:avLst/>
          </a:prstGeom>
          <a:noFill/>
        </p:spPr>
        <p:txBody>
          <a:bodyPr wrap="square" rtlCol="0">
            <a:spAutoFit/>
          </a:bodyPr>
          <a:lstStyle/>
          <a:p>
            <a:pPr marL="342900" indent="-342900">
              <a:buFont typeface="+mj-lt"/>
              <a:buAutoNum type="arabicPeriod"/>
            </a:pPr>
            <a:r>
              <a:rPr lang="en-IN" sz="1800" cap="none" dirty="0">
                <a:solidFill>
                  <a:schemeClr val="bg1"/>
                </a:solidFill>
                <a:latin typeface="+mn-lt"/>
                <a:ea typeface="Calibri" panose="020F0502020204030204" pitchFamily="34" charset="0"/>
                <a:cs typeface="Segoe UI Light" panose="020B0502040204020203" pitchFamily="34" charset="0"/>
              </a:rPr>
              <a:t>We ask the compiler to import some libraries (like </a:t>
            </a:r>
            <a:r>
              <a:rPr lang="en-IN" sz="1800" cap="none" dirty="0" err="1">
                <a:solidFill>
                  <a:schemeClr val="bg1"/>
                </a:solidFill>
                <a:latin typeface="+mn-lt"/>
                <a:ea typeface="Calibri" panose="020F0502020204030204" pitchFamily="34" charset="0"/>
                <a:cs typeface="Segoe UI Light" panose="020B0502040204020203" pitchFamily="34" charset="0"/>
              </a:rPr>
              <a:t>SPI.h</a:t>
            </a:r>
            <a:r>
              <a:rPr lang="en-IN" sz="1800" cap="none" dirty="0">
                <a:solidFill>
                  <a:schemeClr val="bg1"/>
                </a:solidFill>
                <a:latin typeface="+mn-lt"/>
                <a:ea typeface="Calibri" panose="020F0502020204030204" pitchFamily="34" charset="0"/>
                <a:cs typeface="Segoe UI Light" panose="020B0502040204020203" pitchFamily="34" charset="0"/>
              </a:rPr>
              <a:t>, </a:t>
            </a:r>
            <a:r>
              <a:rPr lang="en-IN" sz="1800" cap="none" dirty="0" err="1">
                <a:solidFill>
                  <a:schemeClr val="bg1"/>
                </a:solidFill>
                <a:latin typeface="+mn-lt"/>
                <a:ea typeface="Calibri" panose="020F0502020204030204" pitchFamily="34" charset="0"/>
                <a:cs typeface="Segoe UI Light" panose="020B0502040204020203" pitchFamily="34" charset="0"/>
              </a:rPr>
              <a:t>SD.h</a:t>
            </a:r>
            <a:r>
              <a:rPr lang="en-IN" sz="1800" cap="none" dirty="0">
                <a:solidFill>
                  <a:schemeClr val="bg1"/>
                </a:solidFill>
                <a:latin typeface="+mn-lt"/>
                <a:ea typeface="Calibri" panose="020F0502020204030204" pitchFamily="34" charset="0"/>
                <a:cs typeface="Segoe UI Light" panose="020B0502040204020203" pitchFamily="34" charset="0"/>
              </a:rPr>
              <a:t>, </a:t>
            </a:r>
            <a:r>
              <a:rPr lang="en-IN" sz="1800" cap="none" dirty="0" err="1">
                <a:solidFill>
                  <a:schemeClr val="bg1"/>
                </a:solidFill>
                <a:latin typeface="+mn-lt"/>
                <a:ea typeface="Calibri" panose="020F0502020204030204" pitchFamily="34" charset="0"/>
                <a:cs typeface="Segoe UI Light" panose="020B0502040204020203" pitchFamily="34" charset="0"/>
              </a:rPr>
              <a:t>TMRPCM.h</a:t>
            </a:r>
            <a:r>
              <a:rPr lang="en-IN" sz="1800" cap="none" dirty="0">
                <a:solidFill>
                  <a:schemeClr val="bg1"/>
                </a:solidFill>
                <a:latin typeface="+mn-lt"/>
                <a:ea typeface="Calibri" panose="020F0502020204030204" pitchFamily="34" charset="0"/>
                <a:cs typeface="Segoe UI Light" panose="020B0502040204020203" pitchFamily="34" charset="0"/>
              </a:rPr>
              <a:t>) which would be required for our code.</a:t>
            </a:r>
          </a:p>
          <a:p>
            <a:pPr marL="342900" indent="-342900">
              <a:buFont typeface="+mj-lt"/>
              <a:buAutoNum type="arabicPeriod"/>
            </a:pPr>
            <a:endParaRPr lang="en-IN" dirty="0">
              <a:solidFill>
                <a:schemeClr val="bg1"/>
              </a:solidFill>
              <a:cs typeface="Segoe UI Light" panose="020B0502040204020203" pitchFamily="34" charset="0"/>
            </a:endParaRPr>
          </a:p>
          <a:p>
            <a:pPr marL="342900" indent="-342900">
              <a:buFont typeface="+mj-lt"/>
              <a:buAutoNum type="arabicPeriod"/>
            </a:pPr>
            <a:r>
              <a:rPr lang="en-IN" dirty="0">
                <a:solidFill>
                  <a:schemeClr val="bg1"/>
                </a:solidFill>
                <a:cs typeface="Segoe UI Light" panose="020B0502040204020203" pitchFamily="34" charset="0"/>
              </a:rPr>
              <a:t>Also, we initialize the following global variables:</a:t>
            </a:r>
          </a:p>
          <a:p>
            <a:pPr marL="342900" indent="-342900">
              <a:buFont typeface="+mj-lt"/>
              <a:buAutoNum type="arabicPeriod"/>
            </a:pPr>
            <a:endParaRPr lang="en-IN" dirty="0">
              <a:solidFill>
                <a:schemeClr val="bg1"/>
              </a:solidFill>
              <a:cs typeface="Segoe UI Light" panose="020B0502040204020203" pitchFamily="34" charset="0"/>
            </a:endParaRPr>
          </a:p>
          <a:p>
            <a:pPr marL="285750" indent="-285750">
              <a:buFont typeface="Arial" panose="020B0604020202020204" pitchFamily="34" charset="0"/>
              <a:buChar char="•"/>
            </a:pPr>
            <a:r>
              <a:rPr lang="en-IN" dirty="0">
                <a:solidFill>
                  <a:schemeClr val="bg1"/>
                </a:solidFill>
                <a:cs typeface="Segoe UI Light" panose="020B0502040204020203" pitchFamily="34" charset="0"/>
              </a:rPr>
              <a:t>Two float variables for storing my distance (in cm) from the two sensors</a:t>
            </a:r>
          </a:p>
          <a:p>
            <a:pPr marL="285750" indent="-285750">
              <a:buFont typeface="Arial" panose="020B0604020202020204" pitchFamily="34" charset="0"/>
              <a:buChar char="•"/>
            </a:pPr>
            <a:r>
              <a:rPr lang="en-IN" dirty="0">
                <a:solidFill>
                  <a:schemeClr val="bg1"/>
                </a:solidFill>
              </a:rPr>
              <a:t>An int variable for storing the information received from the photodiode about the intensity of light in my surroundings. The photodiode will provide the information in numbers from 0 to 1023.</a:t>
            </a:r>
          </a:p>
          <a:p>
            <a:pPr marL="285750" indent="-285750">
              <a:buFont typeface="Arial" panose="020B0604020202020204" pitchFamily="34" charset="0"/>
              <a:buChar char="•"/>
            </a:pPr>
            <a:r>
              <a:rPr lang="en-IN" dirty="0">
                <a:solidFill>
                  <a:schemeClr val="bg1"/>
                </a:solidFill>
              </a:rPr>
              <a:t>Two </a:t>
            </a:r>
            <a:r>
              <a:rPr lang="en-IN" dirty="0" err="1">
                <a:solidFill>
                  <a:schemeClr val="bg1"/>
                </a:solidFill>
              </a:rPr>
              <a:t>tmrpcm</a:t>
            </a:r>
            <a:r>
              <a:rPr lang="en-IN" dirty="0">
                <a:solidFill>
                  <a:schemeClr val="bg1"/>
                </a:solidFill>
              </a:rPr>
              <a:t> objects, which contain functions for playing my song</a:t>
            </a:r>
          </a:p>
        </p:txBody>
      </p:sp>
    </p:spTree>
    <p:extLst>
      <p:ext uri="{BB962C8B-B14F-4D97-AF65-F5344CB8AC3E}">
        <p14:creationId xmlns:p14="http://schemas.microsoft.com/office/powerpoint/2010/main" val="3188300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508590" y="1285045"/>
            <a:ext cx="11174819" cy="916619"/>
          </a:xfrm>
        </p:spPr>
        <p:txBody>
          <a:bodyPr anchor="ctr">
            <a:noAutofit/>
          </a:bodyPr>
          <a:lstStyle/>
          <a:p>
            <a:pPr>
              <a:lnSpc>
                <a:spcPct val="107000"/>
              </a:lnSpc>
              <a:spcAft>
                <a:spcPts val="800"/>
              </a:spcAft>
            </a:pPr>
            <a:r>
              <a:rPr lang="en-IN" sz="4800" dirty="0">
                <a:latin typeface="+mn-lt"/>
                <a:cs typeface="Times New Roman" panose="02020603050405020304" pitchFamily="18" charset="0"/>
              </a:rPr>
              <a:t>setting Things up: </a:t>
            </a:r>
            <a:r>
              <a:rPr lang="en-IN" sz="2800" dirty="0">
                <a:latin typeface="+mn-lt"/>
                <a:cs typeface="Times New Roman" panose="02020603050405020304" pitchFamily="18" charset="0"/>
              </a:rPr>
              <a:t>Void Setup()</a:t>
            </a:r>
            <a:endParaRPr lang="en-US" sz="4800" dirty="0">
              <a:latin typeface="+mn-lt"/>
              <a:cs typeface="Segoe UI Light" panose="020B0502040204020203" pitchFamily="34" charset="0"/>
            </a:endParaRPr>
          </a:p>
        </p:txBody>
      </p:sp>
      <p:sp>
        <p:nvSpPr>
          <p:cNvPr id="2" name="TextBox 1">
            <a:extLst>
              <a:ext uri="{FF2B5EF4-FFF2-40B4-BE49-F238E27FC236}">
                <a16:creationId xmlns:a16="http://schemas.microsoft.com/office/drawing/2014/main" id="{B58E27F4-7C4C-4178-9943-91C103E45BD4}"/>
              </a:ext>
            </a:extLst>
          </p:cNvPr>
          <p:cNvSpPr txBox="1"/>
          <p:nvPr/>
        </p:nvSpPr>
        <p:spPr>
          <a:xfrm>
            <a:off x="508590" y="2433634"/>
            <a:ext cx="11369732" cy="3139321"/>
          </a:xfrm>
          <a:prstGeom prst="rect">
            <a:avLst/>
          </a:prstGeom>
          <a:noFill/>
        </p:spPr>
        <p:txBody>
          <a:bodyPr wrap="square" rtlCol="0">
            <a:spAutoFit/>
          </a:bodyPr>
          <a:lstStyle/>
          <a:p>
            <a:pPr marL="342900" indent="-342900">
              <a:buFont typeface="+mj-lt"/>
              <a:buAutoNum type="arabicPeriod"/>
            </a:pPr>
            <a:r>
              <a:rPr lang="en-IN" sz="1800" cap="none" dirty="0">
                <a:solidFill>
                  <a:schemeClr val="bg1"/>
                </a:solidFill>
                <a:latin typeface="+mn-lt"/>
                <a:ea typeface="Calibri" panose="020F0502020204030204" pitchFamily="34" charset="0"/>
                <a:cs typeface="Segoe UI Light" panose="020B0502040204020203" pitchFamily="34" charset="0"/>
              </a:rPr>
              <a:t>We now set the pins of the Arduino to either read mode or write mode as per the circuit diagram:</a:t>
            </a:r>
          </a:p>
          <a:p>
            <a:pPr marL="342900" indent="-342900">
              <a:buFont typeface="Arial" panose="020B0604020202020204" pitchFamily="34" charset="0"/>
              <a:buChar char="•"/>
            </a:pPr>
            <a:r>
              <a:rPr lang="en-IN" sz="1800" cap="none" dirty="0">
                <a:solidFill>
                  <a:schemeClr val="bg1"/>
                </a:solidFill>
                <a:latin typeface="+mn-lt"/>
                <a:ea typeface="Calibri" panose="020F0502020204030204" pitchFamily="34" charset="0"/>
                <a:cs typeface="Segoe UI Light" panose="020B0502040204020203" pitchFamily="34" charset="0"/>
              </a:rPr>
              <a:t>Pins 0, 2, A3 are set to read data</a:t>
            </a:r>
          </a:p>
          <a:p>
            <a:pPr marL="342900" indent="-342900">
              <a:buFont typeface="Arial" panose="020B0604020202020204" pitchFamily="34" charset="0"/>
              <a:buChar char="•"/>
            </a:pPr>
            <a:r>
              <a:rPr lang="en-IN" dirty="0">
                <a:solidFill>
                  <a:schemeClr val="bg1"/>
                </a:solidFill>
                <a:ea typeface="Calibri" panose="020F0502020204030204" pitchFamily="34" charset="0"/>
                <a:cs typeface="Segoe UI Light" panose="020B0502040204020203" pitchFamily="34" charset="0"/>
              </a:rPr>
              <a:t>Pins 1, 3, 4, 9 are set to write data</a:t>
            </a:r>
            <a:endParaRPr lang="en-IN" sz="1800" cap="none" dirty="0">
              <a:solidFill>
                <a:schemeClr val="bg1"/>
              </a:solidFill>
              <a:latin typeface="+mn-lt"/>
              <a:ea typeface="Calibri" panose="020F0502020204030204" pitchFamily="34" charset="0"/>
              <a:cs typeface="Segoe UI Light" panose="020B0502040204020203" pitchFamily="34" charset="0"/>
            </a:endParaRPr>
          </a:p>
          <a:p>
            <a:pPr marL="342900" indent="-342900">
              <a:buFont typeface="+mj-lt"/>
              <a:buAutoNum type="arabicPeriod"/>
            </a:pPr>
            <a:endParaRPr lang="en-IN" dirty="0">
              <a:solidFill>
                <a:schemeClr val="bg1"/>
              </a:solidFill>
              <a:cs typeface="Segoe UI Light" panose="020B0502040204020203" pitchFamily="34" charset="0"/>
            </a:endParaRPr>
          </a:p>
          <a:p>
            <a:pPr marL="342900" indent="-342900">
              <a:buFont typeface="+mj-lt"/>
              <a:buAutoNum type="arabicPeriod" startAt="2"/>
            </a:pPr>
            <a:r>
              <a:rPr lang="en-IN" dirty="0">
                <a:solidFill>
                  <a:schemeClr val="bg1"/>
                </a:solidFill>
                <a:cs typeface="Segoe UI Light" panose="020B0502040204020203" pitchFamily="34" charset="0"/>
              </a:rPr>
              <a:t>We dictate the computer to note the pins connected to the two speakers (in our case, pins 5 and 6) using a function of the two </a:t>
            </a:r>
            <a:r>
              <a:rPr lang="en-IN" dirty="0" err="1">
                <a:solidFill>
                  <a:schemeClr val="bg1"/>
                </a:solidFill>
                <a:cs typeface="Segoe UI Light" panose="020B0502040204020203" pitchFamily="34" charset="0"/>
              </a:rPr>
              <a:t>tmrpcm</a:t>
            </a:r>
            <a:r>
              <a:rPr lang="en-IN" dirty="0">
                <a:solidFill>
                  <a:schemeClr val="bg1"/>
                </a:solidFill>
                <a:cs typeface="Segoe UI Light" panose="020B0502040204020203" pitchFamily="34" charset="0"/>
              </a:rPr>
              <a:t> objects we initialized earlier. Each object is thus, assigned for playing music in one of the two speakers.</a:t>
            </a:r>
          </a:p>
          <a:p>
            <a:pPr marL="342900" indent="-342900">
              <a:buFont typeface="+mj-lt"/>
              <a:buAutoNum type="arabicPeriod" startAt="2"/>
            </a:pPr>
            <a:endParaRPr lang="en-IN" dirty="0">
              <a:solidFill>
                <a:schemeClr val="bg1"/>
              </a:solidFill>
              <a:cs typeface="Segoe UI Light" panose="020B0502040204020203" pitchFamily="34" charset="0"/>
            </a:endParaRPr>
          </a:p>
          <a:p>
            <a:pPr marL="342900" indent="-342900">
              <a:buFont typeface="+mj-lt"/>
              <a:buAutoNum type="arabicPeriod" startAt="2"/>
            </a:pPr>
            <a:r>
              <a:rPr lang="en-IN" dirty="0">
                <a:solidFill>
                  <a:schemeClr val="bg1"/>
                </a:solidFill>
                <a:cs typeface="Segoe UI Light" panose="020B0502040204020203" pitchFamily="34" charset="0"/>
              </a:rPr>
              <a:t>We also notify these objects to note the .wav file containing my songs.</a:t>
            </a:r>
          </a:p>
          <a:p>
            <a:pPr marL="342900" indent="-342900">
              <a:buFont typeface="+mj-lt"/>
              <a:buAutoNum type="arabicPeriod" startAt="2"/>
            </a:pPr>
            <a:endParaRPr lang="en-IN" dirty="0">
              <a:solidFill>
                <a:schemeClr val="bg1"/>
              </a:solidFill>
              <a:cs typeface="Segoe UI Light" panose="020B0502040204020203" pitchFamily="34" charset="0"/>
            </a:endParaRPr>
          </a:p>
          <a:p>
            <a:pPr marL="342900" indent="-342900">
              <a:buFont typeface="+mj-lt"/>
              <a:buAutoNum type="arabicPeriod" startAt="4"/>
            </a:pPr>
            <a:r>
              <a:rPr lang="en-IN" dirty="0">
                <a:solidFill>
                  <a:schemeClr val="bg1"/>
                </a:solidFill>
                <a:cs typeface="Segoe UI Light" panose="020B0502040204020203" pitchFamily="34" charset="0"/>
              </a:rPr>
              <a:t>The playback of music is started in both the speakers using a function in these objects. Let the party begin!!</a:t>
            </a:r>
          </a:p>
        </p:txBody>
      </p:sp>
    </p:spTree>
    <p:extLst>
      <p:ext uri="{BB962C8B-B14F-4D97-AF65-F5344CB8AC3E}">
        <p14:creationId xmlns:p14="http://schemas.microsoft.com/office/powerpoint/2010/main" val="1622087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57DB8AE-C4B8-4C5D-BF2F-8B8615654EEE}"/>
              </a:ext>
            </a:extLst>
          </p:cNvPr>
          <p:cNvSpPr txBox="1">
            <a:spLocks/>
          </p:cNvSpPr>
          <p:nvPr/>
        </p:nvSpPr>
        <p:spPr>
          <a:xfrm>
            <a:off x="508590" y="1188269"/>
            <a:ext cx="11174819" cy="14226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pPr>
              <a:lnSpc>
                <a:spcPct val="107000"/>
              </a:lnSpc>
              <a:spcAft>
                <a:spcPts val="800"/>
              </a:spcAft>
            </a:pPr>
            <a:r>
              <a:rPr lang="en-IN" sz="4800" dirty="0">
                <a:latin typeface="+mn-lt"/>
                <a:cs typeface="Times New Roman" panose="02020603050405020304" pitchFamily="18" charset="0"/>
              </a:rPr>
              <a:t>Controlling the Speakers/LEDs: </a:t>
            </a:r>
            <a:r>
              <a:rPr lang="en-IN" sz="2800" dirty="0">
                <a:latin typeface="+mn-lt"/>
                <a:cs typeface="Times New Roman" panose="02020603050405020304" pitchFamily="18" charset="0"/>
              </a:rPr>
              <a:t>Void Loop()</a:t>
            </a:r>
            <a:endParaRPr lang="en-US" sz="4800" dirty="0">
              <a:latin typeface="+mn-lt"/>
              <a:cs typeface="Segoe UI Light" panose="020B0502040204020203" pitchFamily="34" charset="0"/>
            </a:endParaRPr>
          </a:p>
        </p:txBody>
      </p:sp>
      <p:sp>
        <p:nvSpPr>
          <p:cNvPr id="7" name="TextBox 6">
            <a:extLst>
              <a:ext uri="{FF2B5EF4-FFF2-40B4-BE49-F238E27FC236}">
                <a16:creationId xmlns:a16="http://schemas.microsoft.com/office/drawing/2014/main" id="{22048C41-17FA-41E3-A60E-E1482C2135F4}"/>
              </a:ext>
            </a:extLst>
          </p:cNvPr>
          <p:cNvSpPr txBox="1"/>
          <p:nvPr/>
        </p:nvSpPr>
        <p:spPr>
          <a:xfrm>
            <a:off x="508590" y="2956699"/>
            <a:ext cx="11369732" cy="2862322"/>
          </a:xfrm>
          <a:prstGeom prst="rect">
            <a:avLst/>
          </a:prstGeom>
          <a:noFill/>
        </p:spPr>
        <p:txBody>
          <a:bodyPr wrap="square" rtlCol="0">
            <a:spAutoFit/>
          </a:bodyPr>
          <a:lstStyle/>
          <a:p>
            <a:pPr marL="342900" indent="-342900">
              <a:buFont typeface="Arial" panose="020B0604020202020204" pitchFamily="34" charset="0"/>
              <a:buChar char="•"/>
            </a:pPr>
            <a:r>
              <a:rPr lang="en-US" sz="1800" cap="none" dirty="0">
                <a:solidFill>
                  <a:schemeClr val="bg1"/>
                </a:solidFill>
                <a:latin typeface="+mn-lt"/>
                <a:ea typeface="Calibri" panose="020F0502020204030204" pitchFamily="34" charset="0"/>
                <a:cs typeface="Segoe UI Light" panose="020B0502040204020203" pitchFamily="34" charset="0"/>
              </a:rPr>
              <a:t>First, we will need to get the information about my distance from the two setups using the ultrasonic sensors.</a:t>
            </a:r>
          </a:p>
          <a:p>
            <a:pPr marL="342900" indent="-342900">
              <a:buFont typeface="Arial" panose="020B0604020202020204" pitchFamily="34" charset="0"/>
              <a:buChar char="•"/>
            </a:pPr>
            <a:endParaRPr lang="en-US" sz="1800" cap="none" dirty="0">
              <a:solidFill>
                <a:schemeClr val="bg1"/>
              </a:solidFill>
              <a:latin typeface="+mn-lt"/>
              <a:ea typeface="Calibri" panose="020F0502020204030204" pitchFamily="34" charset="0"/>
              <a:cs typeface="Segoe UI Light" panose="020B0502040204020203" pitchFamily="34" charset="0"/>
            </a:endParaRPr>
          </a:p>
          <a:p>
            <a:pPr marL="342900" indent="-342900">
              <a:buFont typeface="Arial" panose="020B0604020202020204" pitchFamily="34" charset="0"/>
              <a:buChar char="•"/>
            </a:pPr>
            <a:r>
              <a:rPr lang="en-US" sz="1800" cap="none" dirty="0">
                <a:solidFill>
                  <a:schemeClr val="bg1"/>
                </a:solidFill>
                <a:latin typeface="+mn-lt"/>
                <a:ea typeface="Calibri" panose="020F0502020204030204" pitchFamily="34" charset="0"/>
                <a:cs typeface="Segoe UI Light" panose="020B0502040204020203" pitchFamily="34" charset="0"/>
              </a:rPr>
              <a:t>An ultrasonic sensor works by sending an ultrasonic wave pulse through its transmitter when it is triggered using its trigger pin. At the same time, its receiver starts waiting for the wave to strike a nearby obstacle and reflect back to the sensor.</a:t>
            </a:r>
          </a:p>
          <a:p>
            <a:pPr marL="342900" indent="-342900">
              <a:buFont typeface="Arial" panose="020B0604020202020204" pitchFamily="34" charset="0"/>
              <a:buChar char="•"/>
            </a:pPr>
            <a:endParaRPr lang="en-US" sz="1800" cap="none" dirty="0">
              <a:solidFill>
                <a:schemeClr val="bg1"/>
              </a:solidFill>
              <a:latin typeface="+mn-lt"/>
              <a:ea typeface="Calibri" panose="020F0502020204030204" pitchFamily="34" charset="0"/>
              <a:cs typeface="Segoe UI Light" panose="020B0502040204020203" pitchFamily="34" charset="0"/>
            </a:endParaRPr>
          </a:p>
          <a:p>
            <a:pPr marL="342900" indent="-342900">
              <a:buFont typeface="Arial" panose="020B0604020202020204" pitchFamily="34" charset="0"/>
              <a:buChar char="•"/>
            </a:pPr>
            <a:r>
              <a:rPr lang="en-US" sz="1800" cap="none" dirty="0">
                <a:solidFill>
                  <a:schemeClr val="bg1"/>
                </a:solidFill>
                <a:latin typeface="+mn-lt"/>
                <a:ea typeface="Calibri" panose="020F0502020204030204" pitchFamily="34" charset="0"/>
                <a:cs typeface="Segoe UI Light" panose="020B0502040204020203" pitchFamily="34" charset="0"/>
              </a:rPr>
              <a:t>When the receiver detects the reflected wave, it communicates to Arduino through the echo pin of the ultrasonic sensor. The time elapsed between the creation of the wave and its return back to the sensor gives the information about the required distance.</a:t>
            </a:r>
          </a:p>
        </p:txBody>
      </p:sp>
    </p:spTree>
    <p:extLst>
      <p:ext uri="{BB962C8B-B14F-4D97-AF65-F5344CB8AC3E}">
        <p14:creationId xmlns:p14="http://schemas.microsoft.com/office/powerpoint/2010/main" val="2922180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2436754" y="2743199"/>
            <a:ext cx="7318491"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PROBLEM STATEMENTs</a:t>
            </a:r>
          </a:p>
        </p:txBody>
      </p:sp>
    </p:spTree>
    <p:extLst>
      <p:ext uri="{BB962C8B-B14F-4D97-AF65-F5344CB8AC3E}">
        <p14:creationId xmlns:p14="http://schemas.microsoft.com/office/powerpoint/2010/main" val="134617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23CDD52-4687-4420-86F0-C157E167E112}"/>
                  </a:ext>
                </a:extLst>
              </p:cNvPr>
              <p:cNvSpPr>
                <a:spLocks noGrp="1"/>
              </p:cNvSpPr>
              <p:nvPr>
                <p:ph type="body" sz="quarter" idx="14"/>
              </p:nvPr>
            </p:nvSpPr>
            <p:spPr>
              <a:xfrm>
                <a:off x="508800" y="574495"/>
                <a:ext cx="11174400" cy="5709009"/>
              </a:xfrm>
            </p:spPr>
            <p:txBody>
              <a:bodyPr anchor="ctr"/>
              <a:lstStyle/>
              <a:p>
                <a:pPr>
                  <a:lnSpc>
                    <a:spcPct val="100000"/>
                  </a:lnSpc>
                </a:pPr>
                <a:r>
                  <a:rPr kumimoji="0" lang="en-US" sz="1800" b="0" u="none" strike="noStrike" kern="1200" cap="none" spc="0" normalizeH="0" baseline="0" noProof="0" dirty="0">
                    <a:ln>
                      <a:noFill/>
                    </a:ln>
                    <a:solidFill>
                      <a:prstClr val="white"/>
                    </a:solidFill>
                    <a:effectLst/>
                    <a:uLnTx/>
                    <a:uFillTx/>
                    <a:ea typeface="+mj-ea"/>
                    <a:cs typeface="Segoe UI Light" panose="020B0502040204020203" pitchFamily="34" charset="0"/>
                  </a:rPr>
                  <a:t>Now back to what we do through this function…</a:t>
                </a:r>
                <a:endParaRPr lang="en-IN" sz="1800" dirty="0">
                  <a:effectLst/>
                  <a:ea typeface="Calibri" panose="020F0502020204030204" pitchFamily="34" charset="0"/>
                  <a:cs typeface="Times New Roman" panose="02020603050405020304" pitchFamily="18" charset="0"/>
                </a:endParaRPr>
              </a:p>
              <a:p>
                <a:pPr marL="571500" indent="-342900">
                  <a:lnSpc>
                    <a:spcPct val="100000"/>
                  </a:lnSpc>
                  <a:buFont typeface="+mj-lt"/>
                  <a:buAutoNum type="arabicPeriod"/>
                </a:pPr>
                <a:endParaRPr lang="en-IN" dirty="0">
                  <a:ea typeface="Calibri" panose="020F0502020204030204" pitchFamily="34" charset="0"/>
                  <a:cs typeface="Times New Roman" panose="02020603050405020304" pitchFamily="18" charset="0"/>
                </a:endParaRPr>
              </a:p>
              <a:p>
                <a:pPr marL="354013" indent="-354013">
                  <a:lnSpc>
                    <a:spcPct val="100000"/>
                  </a:lnSpc>
                  <a:buFont typeface="+mj-lt"/>
                  <a:buAutoNum type="arabicPeriod"/>
                </a:pPr>
                <a:r>
                  <a:rPr lang="en-IN" sz="1800" dirty="0">
                    <a:effectLst/>
                    <a:ea typeface="Calibri" panose="020F0502020204030204" pitchFamily="34" charset="0"/>
                    <a:cs typeface="Times New Roman" panose="02020603050405020304" pitchFamily="18" charset="0"/>
                  </a:rPr>
                  <a:t>We trigger an ultrasonic sensor. This is done by setting its trigger pin to high using the </a:t>
                </a:r>
                <a:r>
                  <a:rPr lang="en-IN" sz="1800" dirty="0" err="1">
                    <a:effectLst/>
                    <a:ea typeface="Calibri" panose="020F0502020204030204" pitchFamily="34" charset="0"/>
                    <a:cs typeface="Times New Roman" panose="02020603050405020304" pitchFamily="18" charset="0"/>
                  </a:rPr>
                  <a:t>digitalWrite</a:t>
                </a:r>
                <a:r>
                  <a:rPr lang="en-IN" sz="1800" dirty="0">
                    <a:effectLst/>
                    <a:ea typeface="Calibri" panose="020F0502020204030204" pitchFamily="34" charset="0"/>
                    <a:cs typeface="Times New Roman" panose="02020603050405020304" pitchFamily="18" charset="0"/>
                  </a:rPr>
                  <a:t>() function. </a:t>
                </a:r>
              </a:p>
              <a:p>
                <a:pPr marL="354013" indent="-354013">
                  <a:lnSpc>
                    <a:spcPct val="100000"/>
                  </a:lnSpc>
                  <a:buFont typeface="+mj-lt"/>
                  <a:buAutoNum type="arabicPeriod"/>
                </a:pPr>
                <a:endParaRPr lang="en-IN" dirty="0">
                  <a:ea typeface="Calibri" panose="020F0502020204030204" pitchFamily="34" charset="0"/>
                  <a:cs typeface="Times New Roman" panose="02020603050405020304" pitchFamily="18" charset="0"/>
                </a:endParaRPr>
              </a:p>
              <a:p>
                <a:pPr marL="354013" indent="-354013">
                  <a:lnSpc>
                    <a:spcPct val="100000"/>
                  </a:lnSpc>
                  <a:buFont typeface="+mj-lt"/>
                  <a:buAutoNum type="arabicPeriod"/>
                </a:pPr>
                <a:r>
                  <a:rPr lang="en-IN" sz="1800" dirty="0">
                    <a:effectLst/>
                    <a:ea typeface="Calibri" panose="020F0502020204030204" pitchFamily="34" charset="0"/>
                    <a:cs typeface="Times New Roman" panose="02020603050405020304" pitchFamily="18" charset="0"/>
                  </a:rPr>
                  <a:t>We then wait for 10μs before setting the trigger pin to low again. This action generates a pulse of 8 ultrasonic waves. Also, it sets its echo pin to high. (Note that in our setup, the trigger pins for the two sensors are </a:t>
                </a:r>
                <a:r>
                  <a:rPr lang="en-US" sz="1800" cap="none" dirty="0">
                    <a:latin typeface="+mn-lt"/>
                    <a:cs typeface="Segoe UI Light" panose="020B0502040204020203" pitchFamily="34" charset="0"/>
                  </a:rPr>
                  <a:t>0 and 2</a:t>
                </a:r>
                <a:r>
                  <a:rPr lang="en-IN" sz="1800" dirty="0">
                    <a:effectLst/>
                    <a:ea typeface="Calibri" panose="020F0502020204030204" pitchFamily="34" charset="0"/>
                    <a:cs typeface="Times New Roman" panose="02020603050405020304" pitchFamily="18" charset="0"/>
                  </a:rPr>
                  <a:t>).</a:t>
                </a:r>
              </a:p>
              <a:p>
                <a:pPr marL="571500" indent="-342900">
                  <a:lnSpc>
                    <a:spcPct val="100000"/>
                  </a:lnSpc>
                  <a:buFont typeface="+mj-lt"/>
                  <a:buAutoNum type="arabicPeriod"/>
                </a:pPr>
                <a:endParaRPr lang="en-IN" sz="1800" dirty="0">
                  <a:effectLst/>
                  <a:ea typeface="Calibri" panose="020F0502020204030204" pitchFamily="34" charset="0"/>
                  <a:cs typeface="Times New Roman" panose="02020603050405020304" pitchFamily="18" charset="0"/>
                </a:endParaRPr>
              </a:p>
              <a:p>
                <a:pPr marL="354013" indent="-354013">
                  <a:lnSpc>
                    <a:spcPct val="100000"/>
                  </a:lnSpc>
                  <a:buFont typeface="+mj-lt"/>
                  <a:buAutoNum type="arabicPeriod"/>
                </a:pPr>
                <a:r>
                  <a:rPr lang="en-IN" sz="1800" dirty="0">
                    <a:effectLst/>
                    <a:ea typeface="Calibri" panose="020F0502020204030204" pitchFamily="34" charset="0"/>
                    <a:cs typeface="Times New Roman" panose="02020603050405020304" pitchFamily="18" charset="0"/>
                  </a:rPr>
                  <a:t>The receiver listens for the wave to reflect back to the sensor. When successful, it notifies the Arduino by setting the Echo pin to low again. The time (in </a:t>
                </a:r>
                <a:r>
                  <a:rPr lang="en-IN" sz="1800" dirty="0" err="1">
                    <a:effectLst/>
                    <a:ea typeface="Calibri" panose="020F0502020204030204" pitchFamily="34" charset="0"/>
                    <a:cs typeface="Times New Roman" panose="02020603050405020304" pitchFamily="18" charset="0"/>
                  </a:rPr>
                  <a:t>μs</a:t>
                </a:r>
                <a:r>
                  <a:rPr lang="en-IN" sz="1800" dirty="0">
                    <a:effectLst/>
                    <a:ea typeface="Calibri" panose="020F0502020204030204" pitchFamily="34" charset="0"/>
                    <a:cs typeface="Times New Roman" panose="02020603050405020304" pitchFamily="18" charset="0"/>
                  </a:rPr>
                  <a:t>) spent in the process is measured using the </a:t>
                </a:r>
                <a:r>
                  <a:rPr lang="en-IN" sz="1800" dirty="0" err="1">
                    <a:effectLst/>
                    <a:ea typeface="Calibri" panose="020F0502020204030204" pitchFamily="34" charset="0"/>
                    <a:cs typeface="Times New Roman" panose="02020603050405020304" pitchFamily="18" charset="0"/>
                  </a:rPr>
                  <a:t>pulseIn</a:t>
                </a:r>
                <a:r>
                  <a:rPr lang="en-IN" sz="1800" dirty="0">
                    <a:effectLst/>
                    <a:ea typeface="Calibri" panose="020F0502020204030204" pitchFamily="34" charset="0"/>
                    <a:cs typeface="Times New Roman" panose="02020603050405020304" pitchFamily="18" charset="0"/>
                  </a:rPr>
                  <a:t>() function. (Note that in our setup, the trigger pins for the two sensors are </a:t>
                </a:r>
                <a:r>
                  <a:rPr lang="en-US" sz="1800" cap="none" dirty="0">
                    <a:latin typeface="+mn-lt"/>
                    <a:cs typeface="Segoe UI Light" panose="020B0502040204020203" pitchFamily="34" charset="0"/>
                  </a:rPr>
                  <a:t>1 and 4</a:t>
                </a:r>
                <a:r>
                  <a:rPr lang="en-IN" sz="1800" dirty="0">
                    <a:effectLst/>
                    <a:ea typeface="Calibri" panose="020F0502020204030204" pitchFamily="34" charset="0"/>
                    <a:cs typeface="Times New Roman" panose="02020603050405020304" pitchFamily="18" charset="0"/>
                  </a:rPr>
                  <a:t>). The distance (in cm) between myself and an ultrasonic sensor is thus calculated using the formula:</a:t>
                </a:r>
                <a:endParaRPr lang="en-IN" dirty="0">
                  <a:ea typeface="Calibri" panose="020F0502020204030204" pitchFamily="34" charset="0"/>
                  <a:cs typeface="Times New Roman" panose="02020603050405020304" pitchFamily="18" charset="0"/>
                </a:endParaRPr>
              </a:p>
              <a:p>
                <a:pPr marL="354013" indent="-354013">
                  <a:lnSpc>
                    <a:spcPct val="100000"/>
                  </a:lnSpc>
                  <a:buFont typeface="+mj-lt"/>
                  <a:buAutoNum type="arabicPeriod"/>
                </a:pPr>
                <a:endParaRPr lang="en-IN" sz="1800" b="1" cap="none" dirty="0">
                  <a:latin typeface="Cambria Math" panose="02040503050406030204" pitchFamily="18" charset="0"/>
                  <a:cs typeface="Times New Roman" panose="02020603050405020304" pitchFamily="18" charset="0"/>
                </a:endParaRPr>
              </a:p>
              <a:p>
                <a:pPr marL="354013" indent="-354013" algn="ctr">
                  <a:lnSpc>
                    <a:spcPct val="100000"/>
                  </a:lnSpc>
                  <a:buFont typeface="+mj-lt"/>
                  <a:buAutoNum type="arabicPeriod"/>
                </a:pPr>
                <a:r>
                  <a:rPr lang="en-US" b="1" dirty="0">
                    <a:cs typeface="Segoe UI Light" panose="020B0502040204020203" pitchFamily="34" charset="0"/>
                  </a:rPr>
                  <a:t>DISTANCE </a:t>
                </a:r>
                <a14:m>
                  <m:oMath xmlns:m="http://schemas.openxmlformats.org/officeDocument/2006/math">
                    <m:r>
                      <a:rPr lang="en-US" b="1">
                        <a:latin typeface="Cambria Math" panose="02040503050406030204" pitchFamily="18" charset="0"/>
                        <a:cs typeface="Segoe UI Light" panose="020B0502040204020203" pitchFamily="34" charset="0"/>
                      </a:rPr>
                      <m:t>=</m:t>
                    </m:r>
                    <m:f>
                      <m:fPr>
                        <m:ctrlPr>
                          <a:rPr lang="en-US" b="1" i="1">
                            <a:latin typeface="Cambria Math" panose="02040503050406030204" pitchFamily="18" charset="0"/>
                            <a:cs typeface="Segoe UI Light" panose="020B0502040204020203" pitchFamily="34" charset="0"/>
                          </a:rPr>
                        </m:ctrlPr>
                      </m:fPr>
                      <m:num>
                        <m:r>
                          <m:rPr>
                            <m:nor/>
                          </m:rPr>
                          <a:rPr lang="en-US" b="1" dirty="0">
                            <a:cs typeface="Segoe UI Light" panose="020B0502040204020203" pitchFamily="34" charset="0"/>
                          </a:rPr>
                          <m:t>0.034</m:t>
                        </m:r>
                        <m:r>
                          <a:rPr lang="en-IN" b="1" dirty="0">
                            <a:latin typeface="Cambria Math" panose="02040503050406030204" pitchFamily="18" charset="0"/>
                            <a:cs typeface="Segoe UI Light" panose="020B0502040204020203" pitchFamily="34" charset="0"/>
                          </a:rPr>
                          <m:t> </m:t>
                        </m:r>
                        <m:r>
                          <a:rPr lang="en-US" b="1" dirty="0">
                            <a:latin typeface="Cambria Math" panose="02040503050406030204" pitchFamily="18" charset="0"/>
                            <a:cs typeface="Segoe UI Light" panose="020B0502040204020203" pitchFamily="34" charset="0"/>
                          </a:rPr>
                          <m:t>×</m:t>
                        </m:r>
                        <m:r>
                          <m:rPr>
                            <m:nor/>
                          </m:rPr>
                          <a:rPr lang="en-IN" b="1" dirty="0">
                            <a:cs typeface="Segoe UI Light" panose="020B0502040204020203" pitchFamily="34" charset="0"/>
                          </a:rPr>
                          <m:t> </m:t>
                        </m:r>
                        <m:r>
                          <m:rPr>
                            <m:nor/>
                          </m:rPr>
                          <a:rPr lang="en-IN" b="1" dirty="0">
                            <a:cs typeface="Segoe UI Light" panose="020B0502040204020203" pitchFamily="34" charset="0"/>
                          </a:rPr>
                          <m:t>D</m:t>
                        </m:r>
                        <m:r>
                          <m:rPr>
                            <m:nor/>
                          </m:rPr>
                          <a:rPr lang="en-US" b="1" dirty="0">
                            <a:cs typeface="Segoe UI Light" panose="020B0502040204020203" pitchFamily="34" charset="0"/>
                          </a:rPr>
                          <m:t>URATION</m:t>
                        </m:r>
                      </m:num>
                      <m:den>
                        <m:r>
                          <m:rPr>
                            <m:nor/>
                          </m:rPr>
                          <a:rPr lang="en-US" b="1" dirty="0">
                            <a:cs typeface="Segoe UI Light" panose="020B0502040204020203" pitchFamily="34" charset="0"/>
                          </a:rPr>
                          <m:t>2</m:t>
                        </m:r>
                      </m:den>
                    </m:f>
                  </m:oMath>
                </a14:m>
                <a:endParaRPr lang="en-US" b="1" dirty="0">
                  <a:cs typeface="Segoe UI Light" panose="020B0502040204020203" pitchFamily="34" charset="0"/>
                </a:endParaRPr>
              </a:p>
              <a:p>
                <a:pPr marL="354013" indent="-354013">
                  <a:lnSpc>
                    <a:spcPct val="100000"/>
                  </a:lnSpc>
                  <a:buFont typeface="+mj-lt"/>
                  <a:buAutoNum type="arabicPeriod"/>
                </a:pPr>
                <a:endParaRPr lang="en-US" b="1" dirty="0">
                  <a:cs typeface="Segoe UI Light" panose="020B0502040204020203" pitchFamily="34" charset="0"/>
                </a:endParaRPr>
              </a:p>
              <a:p>
                <a:pPr marL="354013" indent="-354013">
                  <a:lnSpc>
                    <a:spcPct val="100000"/>
                  </a:lnSpc>
                  <a:buFont typeface="+mj-lt"/>
                  <a:buAutoNum type="arabicPeriod"/>
                </a:pPr>
                <a:r>
                  <a:rPr lang="en-US" dirty="0">
                    <a:solidFill>
                      <a:prstClr val="white"/>
                    </a:solidFill>
                    <a:ea typeface="+mj-ea"/>
                    <a:cs typeface="Segoe UI Light" panose="020B0502040204020203" pitchFamily="34" charset="0"/>
                  </a:rPr>
                  <a:t>and stored in the global variable we defined for the purpose earlier.</a:t>
                </a:r>
              </a:p>
              <a:p>
                <a:pPr marL="354013" indent="-354013">
                  <a:lnSpc>
                    <a:spcPct val="100000"/>
                  </a:lnSpc>
                  <a:buFont typeface="+mj-lt"/>
                  <a:buAutoNum type="arabicPeriod"/>
                </a:pPr>
                <a:endParaRPr lang="en-US" dirty="0">
                  <a:solidFill>
                    <a:prstClr val="white"/>
                  </a:solidFill>
                  <a:ea typeface="+mj-ea"/>
                  <a:cs typeface="Segoe UI Light" panose="020B0502040204020203" pitchFamily="34" charset="0"/>
                </a:endParaRPr>
              </a:p>
              <a:p>
                <a:pPr marL="354013" indent="-354013">
                  <a:lnSpc>
                    <a:spcPct val="100000"/>
                  </a:lnSpc>
                  <a:buFont typeface="+mj-lt"/>
                  <a:buAutoNum type="arabicPeriod"/>
                </a:pPr>
                <a:r>
                  <a:rPr lang="en-US" dirty="0">
                    <a:solidFill>
                      <a:prstClr val="white"/>
                    </a:solidFill>
                    <a:ea typeface="+mj-ea"/>
                    <a:cs typeface="Segoe UI Light" panose="020B0502040204020203" pitchFamily="34" charset="0"/>
                  </a:rPr>
                  <a:t>This process is repeated for the other ultrasonic sensor.</a:t>
                </a:r>
                <a:endParaRPr lang="en-IN" dirty="0">
                  <a:solidFill>
                    <a:prstClr val="white"/>
                  </a:solidFill>
                  <a:ea typeface="+mj-ea"/>
                  <a:cs typeface="Segoe UI Light" panose="020B0502040204020203" pitchFamily="34" charset="0"/>
                </a:endParaRPr>
              </a:p>
            </p:txBody>
          </p:sp>
        </mc:Choice>
        <mc:Fallback xmlns="">
          <p:sp>
            <p:nvSpPr>
              <p:cNvPr id="4" name="Text Placeholder 3">
                <a:extLst>
                  <a:ext uri="{FF2B5EF4-FFF2-40B4-BE49-F238E27FC236}">
                    <a16:creationId xmlns:a16="http://schemas.microsoft.com/office/drawing/2014/main" id="{523CDD52-4687-4420-86F0-C157E167E112}"/>
                  </a:ext>
                </a:extLst>
              </p:cNvPr>
              <p:cNvSpPr>
                <a:spLocks noGrp="1" noRot="1" noChangeAspect="1" noMove="1" noResize="1" noEditPoints="1" noAdjustHandles="1" noChangeArrowheads="1" noChangeShapeType="1" noTextEdit="1"/>
              </p:cNvSpPr>
              <p:nvPr>
                <p:ph type="body" sz="quarter" idx="14"/>
              </p:nvPr>
            </p:nvSpPr>
            <p:spPr>
              <a:xfrm>
                <a:off x="508800" y="574495"/>
                <a:ext cx="11174400" cy="5709009"/>
              </a:xfrm>
              <a:blipFill>
                <a:blip r:embed="rId2"/>
                <a:stretch>
                  <a:fillRect l="-600" b="-107"/>
                </a:stretch>
              </a:blipFill>
            </p:spPr>
            <p:txBody>
              <a:bodyPr/>
              <a:lstStyle/>
              <a:p>
                <a:r>
                  <a:rPr lang="en-IN">
                    <a:noFill/>
                  </a:rPr>
                  <a:t> </a:t>
                </a:r>
              </a:p>
            </p:txBody>
          </p:sp>
        </mc:Fallback>
      </mc:AlternateContent>
    </p:spTree>
    <p:extLst>
      <p:ext uri="{BB962C8B-B14F-4D97-AF65-F5344CB8AC3E}">
        <p14:creationId xmlns:p14="http://schemas.microsoft.com/office/powerpoint/2010/main" val="1949562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67E0A9-901A-437E-8C13-908B7E8624B2}"/>
              </a:ext>
            </a:extLst>
          </p:cNvPr>
          <p:cNvSpPr>
            <a:spLocks noGrp="1"/>
          </p:cNvSpPr>
          <p:nvPr>
            <p:ph type="body" sz="quarter" idx="14"/>
          </p:nvPr>
        </p:nvSpPr>
        <p:spPr>
          <a:xfrm>
            <a:off x="508800" y="1330452"/>
            <a:ext cx="11174400" cy="4197096"/>
          </a:xfrm>
        </p:spPr>
        <p:txBody>
          <a:bodyPr anchor="ctr"/>
          <a:lstStyle/>
          <a:p>
            <a:pPr marL="571500" indent="-342900">
              <a:lnSpc>
                <a:spcPct val="107000"/>
              </a:lnSpc>
              <a:spcAft>
                <a:spcPts val="800"/>
              </a:spcAft>
              <a:buFont typeface="+mj-lt"/>
              <a:buAutoNum type="arabicPeriod" startAt="6"/>
            </a:pPr>
            <a:r>
              <a:rPr lang="en-IN" dirty="0">
                <a:ea typeface="+mj-ea"/>
                <a:cs typeface="Segoe UI Light" panose="020B0502040204020203" pitchFamily="34" charset="0"/>
              </a:rPr>
              <a:t>Next up, we determine the intensity of the light in the surroundings by reading the data from the photodiode connected to an </a:t>
            </a:r>
            <a:r>
              <a:rPr lang="en-IN" dirty="0" err="1">
                <a:ea typeface="+mj-ea"/>
                <a:cs typeface="Segoe UI Light" panose="020B0502040204020203" pitchFamily="34" charset="0"/>
              </a:rPr>
              <a:t>analog</a:t>
            </a:r>
            <a:r>
              <a:rPr lang="en-IN" dirty="0">
                <a:ea typeface="+mj-ea"/>
                <a:cs typeface="Segoe UI Light" panose="020B0502040204020203" pitchFamily="34" charset="0"/>
              </a:rPr>
              <a:t> pin of Arduino (in our case, the pin is A3). The data is read using the </a:t>
            </a:r>
            <a:r>
              <a:rPr lang="en-IN" dirty="0" err="1">
                <a:ea typeface="+mj-ea"/>
                <a:cs typeface="Segoe UI Light" panose="020B0502040204020203" pitchFamily="34" charset="0"/>
              </a:rPr>
              <a:t>analogRead</a:t>
            </a:r>
            <a:r>
              <a:rPr lang="en-IN" dirty="0">
                <a:ea typeface="+mj-ea"/>
                <a:cs typeface="Segoe UI Light" panose="020B0502040204020203" pitchFamily="34" charset="0"/>
              </a:rPr>
              <a:t>() function and stored in the global variable defined for the purpose.</a:t>
            </a:r>
          </a:p>
          <a:p>
            <a:pPr marL="571500" indent="-342900">
              <a:lnSpc>
                <a:spcPct val="107000"/>
              </a:lnSpc>
              <a:spcAft>
                <a:spcPts val="800"/>
              </a:spcAft>
              <a:buFont typeface="+mj-lt"/>
              <a:buAutoNum type="arabicPeriod" startAt="6"/>
            </a:pPr>
            <a:endParaRPr lang="en-IN" dirty="0">
              <a:ea typeface="+mj-ea"/>
              <a:cs typeface="Segoe UI Light" panose="020B0502040204020203" pitchFamily="34" charset="0"/>
            </a:endParaRPr>
          </a:p>
          <a:p>
            <a:pPr marL="571500" indent="-342900">
              <a:lnSpc>
                <a:spcPct val="107000"/>
              </a:lnSpc>
              <a:spcAft>
                <a:spcPts val="800"/>
              </a:spcAft>
              <a:buFont typeface="+mj-lt"/>
              <a:buAutoNum type="arabicPeriod" startAt="6"/>
            </a:pPr>
            <a:r>
              <a:rPr lang="en-IN" dirty="0">
                <a:ea typeface="+mj-ea"/>
                <a:cs typeface="Segoe UI Light" panose="020B0502040204020203" pitchFamily="34" charset="0"/>
              </a:rPr>
              <a:t>Now we proceed according to the following if-then logic:</a:t>
            </a:r>
          </a:p>
          <a:p>
            <a:endParaRPr lang="en-IN" dirty="0"/>
          </a:p>
        </p:txBody>
      </p:sp>
    </p:spTree>
    <p:extLst>
      <p:ext uri="{BB962C8B-B14F-4D97-AF65-F5344CB8AC3E}">
        <p14:creationId xmlns:p14="http://schemas.microsoft.com/office/powerpoint/2010/main" val="2693651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6D8712E-3AB0-49D8-9A98-E69222436FA7}"/>
              </a:ext>
            </a:extLst>
          </p:cNvPr>
          <p:cNvGraphicFramePr>
            <a:graphicFrameLocks noGrp="1"/>
          </p:cNvGraphicFramePr>
          <p:nvPr>
            <p:extLst>
              <p:ext uri="{D42A27DB-BD31-4B8C-83A1-F6EECF244321}">
                <p14:modId xmlns:p14="http://schemas.microsoft.com/office/powerpoint/2010/main" val="961592900"/>
              </p:ext>
            </p:extLst>
          </p:nvPr>
        </p:nvGraphicFramePr>
        <p:xfrm>
          <a:off x="1002110" y="908596"/>
          <a:ext cx="10187780" cy="5040807"/>
        </p:xfrm>
        <a:graphic>
          <a:graphicData uri="http://schemas.openxmlformats.org/drawingml/2006/table">
            <a:tbl>
              <a:tblPr firstRow="1" firstCol="1" bandRow="1">
                <a:tableStyleId>{5A111915-BE36-4E01-A7E5-04B1672EAD32}</a:tableStyleId>
              </a:tblPr>
              <a:tblGrid>
                <a:gridCol w="1624618">
                  <a:extLst>
                    <a:ext uri="{9D8B030D-6E8A-4147-A177-3AD203B41FA5}">
                      <a16:colId xmlns:a16="http://schemas.microsoft.com/office/drawing/2014/main" val="2310829270"/>
                    </a:ext>
                  </a:extLst>
                </a:gridCol>
                <a:gridCol w="1624618">
                  <a:extLst>
                    <a:ext uri="{9D8B030D-6E8A-4147-A177-3AD203B41FA5}">
                      <a16:colId xmlns:a16="http://schemas.microsoft.com/office/drawing/2014/main" val="1193910952"/>
                    </a:ext>
                  </a:extLst>
                </a:gridCol>
                <a:gridCol w="3469272">
                  <a:extLst>
                    <a:ext uri="{9D8B030D-6E8A-4147-A177-3AD203B41FA5}">
                      <a16:colId xmlns:a16="http://schemas.microsoft.com/office/drawing/2014/main" val="2572534393"/>
                    </a:ext>
                  </a:extLst>
                </a:gridCol>
                <a:gridCol w="3469272">
                  <a:extLst>
                    <a:ext uri="{9D8B030D-6E8A-4147-A177-3AD203B41FA5}">
                      <a16:colId xmlns:a16="http://schemas.microsoft.com/office/drawing/2014/main" val="2768632634"/>
                    </a:ext>
                  </a:extLst>
                </a:gridCol>
              </a:tblGrid>
              <a:tr h="923177">
                <a:tc gridSpan="2">
                  <a:txBody>
                    <a:bodyPr/>
                    <a:lstStyle/>
                    <a:p>
                      <a:pPr algn="ctr">
                        <a:lnSpc>
                          <a:spcPct val="107000"/>
                        </a:lnSpc>
                        <a:spcAft>
                          <a:spcPts val="800"/>
                        </a:spcAft>
                      </a:pPr>
                      <a:r>
                        <a:rPr lang="en-IN" sz="1800" dirty="0">
                          <a:effectLst/>
                        </a:rPr>
                        <a:t>IF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lnSpc>
                          <a:spcPct val="107000"/>
                        </a:lnSpc>
                        <a:spcAft>
                          <a:spcPts val="800"/>
                        </a:spcAft>
                      </a:pPr>
                      <a:r>
                        <a:rPr lang="en-IN" sz="1800" b="1" dirty="0">
                          <a:effectLst/>
                        </a:rPr>
                        <a:t>THEN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4211310472"/>
                  </a:ext>
                </a:extLst>
              </a:tr>
              <a:tr h="1367230">
                <a:tc>
                  <a:txBody>
                    <a:bodyPr/>
                    <a:lstStyle/>
                    <a:p>
                      <a:pPr marL="0" algn="ctr" defTabSz="914400" rtl="0" eaLnBrk="1" latinLnBrk="0" hangingPunct="1">
                        <a:lnSpc>
                          <a:spcPct val="107000"/>
                        </a:lnSpc>
                        <a:spcAft>
                          <a:spcPts val="800"/>
                        </a:spcAft>
                      </a:pPr>
                      <a:r>
                        <a:rPr lang="en-IN" sz="1600" b="1" kern="1200" dirty="0">
                          <a:solidFill>
                            <a:schemeClr val="bg1"/>
                          </a:solidFill>
                          <a:effectLst/>
                        </a:rPr>
                        <a:t>Distance from Setup 1</a:t>
                      </a:r>
                      <a:endParaRPr lang="en-IN" sz="1600" b="1"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600" b="1" kern="1200" dirty="0">
                          <a:solidFill>
                            <a:schemeClr val="bg1"/>
                          </a:solidFill>
                          <a:effectLst/>
                        </a:rPr>
                        <a:t>Distance from Setup 2</a:t>
                      </a:r>
                      <a:endParaRPr lang="en-IN" sz="1600" b="1"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600" b="1" kern="1200" dirty="0">
                          <a:solidFill>
                            <a:schemeClr val="bg1"/>
                          </a:solidFill>
                          <a:effectLst/>
                        </a:rPr>
                        <a:t>Volume of Speaker in Setup 1</a:t>
                      </a:r>
                      <a:endParaRPr lang="en-IN" sz="1600" b="1"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600" b="1" kern="1200" dirty="0">
                          <a:solidFill>
                            <a:schemeClr val="bg1"/>
                          </a:solidFill>
                          <a:effectLst/>
                        </a:rPr>
                        <a:t>Volume of Speaker in Setup 2</a:t>
                      </a:r>
                      <a:endParaRPr lang="en-IN" sz="1600" b="1" kern="1200" dirty="0">
                        <a:solidFill>
                          <a:schemeClr val="bg1"/>
                        </a:solidFill>
                        <a:effectLst/>
                        <a:latin typeface="+mn-lt"/>
                        <a:ea typeface="+mn-ea"/>
                        <a:cs typeface="+mn-cs"/>
                      </a:endParaRPr>
                    </a:p>
                  </a:txBody>
                  <a:tcPr marL="68580" marR="68580" marT="0" marB="0" anchor="ctr"/>
                </a:tc>
                <a:extLst>
                  <a:ext uri="{0D108BD9-81ED-4DB2-BD59-A6C34878D82A}">
                    <a16:rowId xmlns:a16="http://schemas.microsoft.com/office/drawing/2014/main" val="4226303252"/>
                  </a:ext>
                </a:extLst>
              </a:tr>
              <a:tr h="687600">
                <a:tc>
                  <a:txBody>
                    <a:bodyPr/>
                    <a:lstStyle/>
                    <a:p>
                      <a:pPr marL="0" algn="ctr" defTabSz="914400" rtl="0" eaLnBrk="1" latinLnBrk="0" hangingPunct="1">
                        <a:lnSpc>
                          <a:spcPct val="107000"/>
                        </a:lnSpc>
                        <a:spcAft>
                          <a:spcPts val="800"/>
                        </a:spcAft>
                      </a:pPr>
                      <a:r>
                        <a:rPr lang="en-IN" sz="1400" b="0" kern="1200" dirty="0">
                          <a:solidFill>
                            <a:schemeClr val="bg1"/>
                          </a:solidFill>
                          <a:effectLst/>
                        </a:rPr>
                        <a:t>&lt;250cm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&gt;250cm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TBD according to my distance from setup 1</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0</a:t>
                      </a:r>
                      <a:endParaRPr lang="en-IN" sz="1400" b="0" kern="1200" dirty="0">
                        <a:solidFill>
                          <a:schemeClr val="bg1"/>
                        </a:solidFill>
                        <a:effectLst/>
                        <a:latin typeface="+mn-lt"/>
                        <a:ea typeface="+mn-ea"/>
                        <a:cs typeface="+mn-cs"/>
                      </a:endParaRPr>
                    </a:p>
                  </a:txBody>
                  <a:tcPr marL="68580" marR="68580" marT="0" marB="0" anchor="ctr"/>
                </a:tc>
                <a:extLst>
                  <a:ext uri="{0D108BD9-81ED-4DB2-BD59-A6C34878D82A}">
                    <a16:rowId xmlns:a16="http://schemas.microsoft.com/office/drawing/2014/main" val="1316257781"/>
                  </a:ext>
                </a:extLst>
              </a:tr>
              <a:tr h="687600">
                <a:tc>
                  <a:txBody>
                    <a:bodyPr/>
                    <a:lstStyle/>
                    <a:p>
                      <a:pPr marL="0" algn="ctr" defTabSz="914400" rtl="0" eaLnBrk="1" latinLnBrk="0" hangingPunct="1">
                        <a:lnSpc>
                          <a:spcPct val="107000"/>
                        </a:lnSpc>
                        <a:spcAft>
                          <a:spcPts val="800"/>
                        </a:spcAft>
                      </a:pPr>
                      <a:r>
                        <a:rPr lang="en-IN" sz="1400" b="0" kern="1200" dirty="0">
                          <a:solidFill>
                            <a:schemeClr val="bg1"/>
                          </a:solidFill>
                          <a:effectLst/>
                        </a:rPr>
                        <a:t>&gt;250cm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&lt;250cm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0</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TBD according to my distance from setup 2</a:t>
                      </a:r>
                      <a:endParaRPr lang="en-IN" sz="1400" b="0" kern="1200" dirty="0">
                        <a:solidFill>
                          <a:schemeClr val="bg1"/>
                        </a:solidFill>
                        <a:effectLst/>
                        <a:latin typeface="+mn-lt"/>
                        <a:ea typeface="+mn-ea"/>
                        <a:cs typeface="+mn-cs"/>
                      </a:endParaRPr>
                    </a:p>
                  </a:txBody>
                  <a:tcPr marL="68580" marR="68580" marT="0" marB="0" anchor="ctr"/>
                </a:tc>
                <a:extLst>
                  <a:ext uri="{0D108BD9-81ED-4DB2-BD59-A6C34878D82A}">
                    <a16:rowId xmlns:a16="http://schemas.microsoft.com/office/drawing/2014/main" val="3640261183"/>
                  </a:ext>
                </a:extLst>
              </a:tr>
              <a:tr h="687600">
                <a:tc>
                  <a:txBody>
                    <a:bodyPr/>
                    <a:lstStyle/>
                    <a:p>
                      <a:pPr marL="0" algn="ctr" defTabSz="914400" rtl="0" eaLnBrk="1" latinLnBrk="0" hangingPunct="1">
                        <a:lnSpc>
                          <a:spcPct val="107000"/>
                        </a:lnSpc>
                        <a:spcAft>
                          <a:spcPts val="800"/>
                        </a:spcAft>
                      </a:pPr>
                      <a:r>
                        <a:rPr lang="en-IN" sz="1400" b="0" kern="1200" dirty="0">
                          <a:solidFill>
                            <a:schemeClr val="bg1"/>
                          </a:solidFill>
                          <a:effectLst/>
                        </a:rPr>
                        <a:t>&lt;250cm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&lt;250cm</a:t>
                      </a:r>
                      <a:endParaRPr lang="en-IN" sz="1400" b="0" kern="1200" dirty="0">
                        <a:solidFill>
                          <a:schemeClr val="bg1"/>
                        </a:solidFill>
                        <a:effectLst/>
                        <a:latin typeface="+mn-lt"/>
                        <a:ea typeface="+mn-ea"/>
                        <a:cs typeface="+mn-cs"/>
                      </a:endParaRPr>
                    </a:p>
                  </a:txBody>
                  <a:tcPr marL="68580" marR="68580" marT="0" marB="0" anchor="ctr"/>
                </a:tc>
                <a:tc gridSpan="2">
                  <a:txBody>
                    <a:bodyPr/>
                    <a:lstStyle/>
                    <a:p>
                      <a:pPr marL="0" algn="ctr" defTabSz="914400" rtl="0" eaLnBrk="1" latinLnBrk="0" hangingPunct="1">
                        <a:lnSpc>
                          <a:spcPct val="107000"/>
                        </a:lnSpc>
                        <a:spcAft>
                          <a:spcPts val="800"/>
                        </a:spcAft>
                      </a:pPr>
                      <a:r>
                        <a:rPr lang="en-IN" sz="1400" b="0" kern="1200" dirty="0">
                          <a:solidFill>
                            <a:schemeClr val="bg1"/>
                          </a:solidFill>
                          <a:effectLst/>
                        </a:rPr>
                        <a:t>The setup nearer to me plays the music with volume decide by the distance between me and the setup. The other speaker is put at 0 volume.</a:t>
                      </a:r>
                      <a:endParaRPr lang="en-IN" sz="1400" b="0" kern="1200" dirty="0">
                        <a:solidFill>
                          <a:schemeClr val="bg1"/>
                        </a:solidFill>
                        <a:effectLst/>
                        <a:latin typeface="+mn-lt"/>
                        <a:ea typeface="+mn-ea"/>
                        <a:cs typeface="+mn-cs"/>
                      </a:endParaRPr>
                    </a:p>
                  </a:txBody>
                  <a:tcPr marL="68580" marR="68580" marT="0" marB="0" anchor="ctr"/>
                </a:tc>
                <a:tc hMerge="1">
                  <a:txBody>
                    <a:bodyPr/>
                    <a:lstStyle/>
                    <a:p>
                      <a:endParaRPr lang="en-IN"/>
                    </a:p>
                  </a:txBody>
                  <a:tcPr/>
                </a:tc>
                <a:extLst>
                  <a:ext uri="{0D108BD9-81ED-4DB2-BD59-A6C34878D82A}">
                    <a16:rowId xmlns:a16="http://schemas.microsoft.com/office/drawing/2014/main" val="2439097648"/>
                  </a:ext>
                </a:extLst>
              </a:tr>
              <a:tr h="687600">
                <a:tc>
                  <a:txBody>
                    <a:bodyPr/>
                    <a:lstStyle/>
                    <a:p>
                      <a:pPr marL="0" algn="ctr" defTabSz="914400" rtl="0" eaLnBrk="1" latinLnBrk="0" hangingPunct="1">
                        <a:lnSpc>
                          <a:spcPct val="107000"/>
                        </a:lnSpc>
                        <a:spcAft>
                          <a:spcPts val="800"/>
                        </a:spcAft>
                      </a:pPr>
                      <a:r>
                        <a:rPr lang="en-IN" sz="1400" b="0" kern="1200" dirty="0">
                          <a:solidFill>
                            <a:schemeClr val="bg1"/>
                          </a:solidFill>
                          <a:effectLst/>
                        </a:rPr>
                        <a:t>&gt;250cm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&gt;250cm</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0</a:t>
                      </a:r>
                      <a:endParaRPr lang="en-IN" sz="1400" b="0"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400" b="0" kern="1200" dirty="0">
                          <a:solidFill>
                            <a:schemeClr val="bg1"/>
                          </a:solidFill>
                          <a:effectLst/>
                        </a:rPr>
                        <a:t>0</a:t>
                      </a:r>
                      <a:endParaRPr lang="en-IN" sz="1400" b="0" kern="1200" dirty="0">
                        <a:solidFill>
                          <a:schemeClr val="bg1"/>
                        </a:solidFill>
                        <a:effectLst/>
                        <a:latin typeface="+mn-lt"/>
                        <a:ea typeface="+mn-ea"/>
                        <a:cs typeface="+mn-cs"/>
                      </a:endParaRPr>
                    </a:p>
                  </a:txBody>
                  <a:tcPr marL="68580" marR="68580" marT="0" marB="0" anchor="ctr"/>
                </a:tc>
                <a:extLst>
                  <a:ext uri="{0D108BD9-81ED-4DB2-BD59-A6C34878D82A}">
                    <a16:rowId xmlns:a16="http://schemas.microsoft.com/office/drawing/2014/main" val="3450335254"/>
                  </a:ext>
                </a:extLst>
              </a:tr>
            </a:tbl>
          </a:graphicData>
        </a:graphic>
      </p:graphicFrame>
    </p:spTree>
    <p:extLst>
      <p:ext uri="{BB962C8B-B14F-4D97-AF65-F5344CB8AC3E}">
        <p14:creationId xmlns:p14="http://schemas.microsoft.com/office/powerpoint/2010/main" val="208485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2F612F-F2AB-4D00-ABB1-58304E401CC0}"/>
              </a:ext>
            </a:extLst>
          </p:cNvPr>
          <p:cNvSpPr/>
          <p:nvPr/>
        </p:nvSpPr>
        <p:spPr>
          <a:xfrm>
            <a:off x="3517639" y="1924255"/>
            <a:ext cx="5383763" cy="242166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D216616-3C83-4091-ACD1-031C885CC434}"/>
              </a:ext>
            </a:extLst>
          </p:cNvPr>
          <p:cNvSpPr/>
          <p:nvPr/>
        </p:nvSpPr>
        <p:spPr>
          <a:xfrm>
            <a:off x="3517639" y="2767652"/>
            <a:ext cx="99526" cy="215462"/>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EFC7A6B-BC33-420C-9573-A79800517D4C}"/>
              </a:ext>
            </a:extLst>
          </p:cNvPr>
          <p:cNvSpPr/>
          <p:nvPr/>
        </p:nvSpPr>
        <p:spPr>
          <a:xfrm>
            <a:off x="5921626" y="2046049"/>
            <a:ext cx="110412" cy="107730"/>
          </a:xfrm>
          <a:prstGeom prst="ellipse">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CD25ABB-1250-45AF-92B6-D80F1A5CB1C2}"/>
              </a:ext>
            </a:extLst>
          </p:cNvPr>
          <p:cNvSpPr/>
          <p:nvPr/>
        </p:nvSpPr>
        <p:spPr>
          <a:xfrm rot="5400000">
            <a:off x="5928277" y="1833465"/>
            <a:ext cx="97110" cy="220824"/>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ction Button: Sound 9">
            <a:hlinkClick r:id="" action="ppaction://noaction" highlightClick="1">
              <a:snd r:embed="rId2" name="applause.wav"/>
            </a:hlinkClick>
            <a:extLst>
              <a:ext uri="{FF2B5EF4-FFF2-40B4-BE49-F238E27FC236}">
                <a16:creationId xmlns:a16="http://schemas.microsoft.com/office/drawing/2014/main" id="{A485201C-5DAC-440C-9933-2BD1A6226EA8}"/>
              </a:ext>
            </a:extLst>
          </p:cNvPr>
          <p:cNvSpPr/>
          <p:nvPr/>
        </p:nvSpPr>
        <p:spPr>
          <a:xfrm>
            <a:off x="3517639" y="3168912"/>
            <a:ext cx="366572" cy="335770"/>
          </a:xfrm>
          <a:prstGeom prst="actionButtonSound">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3">
            <a:extLst>
              <a:ext uri="{FF2B5EF4-FFF2-40B4-BE49-F238E27FC236}">
                <a16:creationId xmlns:a16="http://schemas.microsoft.com/office/drawing/2014/main" id="{E314C52E-3A68-4687-8237-0BE6CBDBE300}"/>
              </a:ext>
            </a:extLst>
          </p:cNvPr>
          <p:cNvSpPr txBox="1">
            <a:spLocks/>
          </p:cNvSpPr>
          <p:nvPr/>
        </p:nvSpPr>
        <p:spPr>
          <a:xfrm>
            <a:off x="4463627" y="1898930"/>
            <a:ext cx="3026410" cy="386920"/>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LED</a:t>
            </a:r>
          </a:p>
        </p:txBody>
      </p:sp>
      <p:sp>
        <p:nvSpPr>
          <p:cNvPr id="12" name="Title 3">
            <a:extLst>
              <a:ext uri="{FF2B5EF4-FFF2-40B4-BE49-F238E27FC236}">
                <a16:creationId xmlns:a16="http://schemas.microsoft.com/office/drawing/2014/main" id="{FCE008E4-8D1B-4D95-AA4C-51AA7C51D615}"/>
              </a:ext>
            </a:extLst>
          </p:cNvPr>
          <p:cNvSpPr txBox="1">
            <a:spLocks/>
          </p:cNvSpPr>
          <p:nvPr/>
        </p:nvSpPr>
        <p:spPr>
          <a:xfrm>
            <a:off x="2840010" y="2392574"/>
            <a:ext cx="3026410" cy="386920"/>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Ultrasonic sensor</a:t>
            </a:r>
          </a:p>
        </p:txBody>
      </p:sp>
      <p:sp>
        <p:nvSpPr>
          <p:cNvPr id="13" name="Title 3">
            <a:extLst>
              <a:ext uri="{FF2B5EF4-FFF2-40B4-BE49-F238E27FC236}">
                <a16:creationId xmlns:a16="http://schemas.microsoft.com/office/drawing/2014/main" id="{725C311A-1876-4ED0-BF5D-4A25B71F2BF2}"/>
              </a:ext>
            </a:extLst>
          </p:cNvPr>
          <p:cNvSpPr txBox="1">
            <a:spLocks/>
          </p:cNvSpPr>
          <p:nvPr/>
        </p:nvSpPr>
        <p:spPr>
          <a:xfrm>
            <a:off x="2950422" y="2898457"/>
            <a:ext cx="3026410" cy="386920"/>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Speaker</a:t>
            </a:r>
          </a:p>
        </p:txBody>
      </p:sp>
      <p:sp>
        <p:nvSpPr>
          <p:cNvPr id="14" name="Rectangle 13">
            <a:extLst>
              <a:ext uri="{FF2B5EF4-FFF2-40B4-BE49-F238E27FC236}">
                <a16:creationId xmlns:a16="http://schemas.microsoft.com/office/drawing/2014/main" id="{A42EE606-C8E9-4C0A-9053-E07EE900B9E5}"/>
              </a:ext>
            </a:extLst>
          </p:cNvPr>
          <p:cNvSpPr/>
          <p:nvPr/>
        </p:nvSpPr>
        <p:spPr>
          <a:xfrm>
            <a:off x="8855683" y="2525510"/>
            <a:ext cx="45719" cy="1132812"/>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3">
            <a:extLst>
              <a:ext uri="{FF2B5EF4-FFF2-40B4-BE49-F238E27FC236}">
                <a16:creationId xmlns:a16="http://schemas.microsoft.com/office/drawing/2014/main" id="{E5B88D2B-29A0-4FE9-8E05-CFA414A9426C}"/>
              </a:ext>
            </a:extLst>
          </p:cNvPr>
          <p:cNvSpPr txBox="1">
            <a:spLocks/>
          </p:cNvSpPr>
          <p:nvPr/>
        </p:nvSpPr>
        <p:spPr>
          <a:xfrm>
            <a:off x="6760421" y="2707708"/>
            <a:ext cx="3026410" cy="439266"/>
          </a:xfrm>
          <a:prstGeom prst="rect">
            <a:avLst/>
          </a:prstGeom>
        </p:spPr>
        <p:txBody>
          <a:bodyPr vert="horz" lIns="91440" tIns="45720" rIns="91440" bIns="45720" rtlCol="0" anchor="t" anchorCtr="1">
            <a:normAutofit fontScale="25000" lnSpcReduction="20000"/>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Door</a:t>
            </a:r>
          </a:p>
        </p:txBody>
      </p:sp>
      <p:cxnSp>
        <p:nvCxnSpPr>
          <p:cNvPr id="3" name="Straight Arrow Connector 2">
            <a:extLst>
              <a:ext uri="{FF2B5EF4-FFF2-40B4-BE49-F238E27FC236}">
                <a16:creationId xmlns:a16="http://schemas.microsoft.com/office/drawing/2014/main" id="{33075BC5-29EA-4E95-B655-11A64416997A}"/>
              </a:ext>
            </a:extLst>
          </p:cNvPr>
          <p:cNvCxnSpPr/>
          <p:nvPr/>
        </p:nvCxnSpPr>
        <p:spPr>
          <a:xfrm>
            <a:off x="3517639" y="4730620"/>
            <a:ext cx="5383763" cy="0"/>
          </a:xfrm>
          <a:prstGeom prst="straightConnector1">
            <a:avLst/>
          </a:prstGeom>
          <a:ln w="4762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itle 3">
            <a:extLst>
              <a:ext uri="{FF2B5EF4-FFF2-40B4-BE49-F238E27FC236}">
                <a16:creationId xmlns:a16="http://schemas.microsoft.com/office/drawing/2014/main" id="{35D4AC66-3CF8-493F-9915-6C39DDF857DD}"/>
              </a:ext>
            </a:extLst>
          </p:cNvPr>
          <p:cNvSpPr txBox="1">
            <a:spLocks/>
          </p:cNvSpPr>
          <p:nvPr/>
        </p:nvSpPr>
        <p:spPr>
          <a:xfrm>
            <a:off x="1812526" y="4838108"/>
            <a:ext cx="8881290" cy="830784"/>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sz="1800" dirty="0"/>
              <a:t>250 cm</a:t>
            </a:r>
          </a:p>
        </p:txBody>
      </p:sp>
    </p:spTree>
    <p:extLst>
      <p:ext uri="{BB962C8B-B14F-4D97-AF65-F5344CB8AC3E}">
        <p14:creationId xmlns:p14="http://schemas.microsoft.com/office/powerpoint/2010/main" val="3563135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37D0A5D-7DC0-483F-8070-D5013C7E0B13}"/>
              </a:ext>
            </a:extLst>
          </p:cNvPr>
          <p:cNvGraphicFramePr>
            <a:graphicFrameLocks noGrp="1"/>
          </p:cNvGraphicFramePr>
          <p:nvPr>
            <p:extLst>
              <p:ext uri="{D42A27DB-BD31-4B8C-83A1-F6EECF244321}">
                <p14:modId xmlns:p14="http://schemas.microsoft.com/office/powerpoint/2010/main" val="584519595"/>
              </p:ext>
            </p:extLst>
          </p:nvPr>
        </p:nvGraphicFramePr>
        <p:xfrm>
          <a:off x="1003347" y="909000"/>
          <a:ext cx="10185306" cy="5040000"/>
        </p:xfrm>
        <a:graphic>
          <a:graphicData uri="http://schemas.openxmlformats.org/drawingml/2006/table">
            <a:tbl>
              <a:tblPr firstRow="1" firstCol="1" bandRow="1">
                <a:tableStyleId>{5A111915-BE36-4E01-A7E5-04B1672EAD32}</a:tableStyleId>
              </a:tblPr>
              <a:tblGrid>
                <a:gridCol w="1622253">
                  <a:extLst>
                    <a:ext uri="{9D8B030D-6E8A-4147-A177-3AD203B41FA5}">
                      <a16:colId xmlns:a16="http://schemas.microsoft.com/office/drawing/2014/main" val="464425636"/>
                    </a:ext>
                  </a:extLst>
                </a:gridCol>
                <a:gridCol w="1622253">
                  <a:extLst>
                    <a:ext uri="{9D8B030D-6E8A-4147-A177-3AD203B41FA5}">
                      <a16:colId xmlns:a16="http://schemas.microsoft.com/office/drawing/2014/main" val="239994029"/>
                    </a:ext>
                  </a:extLst>
                </a:gridCol>
                <a:gridCol w="3470400">
                  <a:extLst>
                    <a:ext uri="{9D8B030D-6E8A-4147-A177-3AD203B41FA5}">
                      <a16:colId xmlns:a16="http://schemas.microsoft.com/office/drawing/2014/main" val="3554830938"/>
                    </a:ext>
                  </a:extLst>
                </a:gridCol>
                <a:gridCol w="3470400">
                  <a:extLst>
                    <a:ext uri="{9D8B030D-6E8A-4147-A177-3AD203B41FA5}">
                      <a16:colId xmlns:a16="http://schemas.microsoft.com/office/drawing/2014/main" val="4170587226"/>
                    </a:ext>
                  </a:extLst>
                </a:gridCol>
              </a:tblGrid>
              <a:tr h="921600">
                <a:tc gridSpan="2">
                  <a:txBody>
                    <a:bodyPr/>
                    <a:lstStyle/>
                    <a:p>
                      <a:pPr algn="ctr">
                        <a:lnSpc>
                          <a:spcPct val="107000"/>
                        </a:lnSpc>
                        <a:spcAft>
                          <a:spcPts val="800"/>
                        </a:spcAft>
                      </a:pPr>
                      <a:r>
                        <a:rPr lang="en-IN" sz="1800" b="1" dirty="0">
                          <a:effectLst/>
                        </a:rPr>
                        <a:t>IF</a:t>
                      </a:r>
                      <a:endParaRPr lang="en-IN" sz="1100" b="1" dirty="0">
                        <a:effectLst/>
                        <a:latin typeface="Calibri" panose="020F0502020204030204" pitchFamily="34" charset="0"/>
                        <a:ea typeface="+mn-ea"/>
                        <a:cs typeface="Times New Roman" panose="02020603050405020304" pitchFamily="18" charset="0"/>
                      </a:endParaRPr>
                    </a:p>
                  </a:txBody>
                  <a:tcPr marL="68580" marR="68580" marT="0" marB="0" anchor="ctr"/>
                </a:tc>
                <a:tc hMerge="1">
                  <a:txBody>
                    <a:bodyPr/>
                    <a:lstStyle/>
                    <a:p>
                      <a:endParaRPr lang="en-IN"/>
                    </a:p>
                  </a:txBody>
                  <a:tcPr/>
                </a:tc>
                <a:tc gridSpan="2">
                  <a:txBody>
                    <a:bodyPr/>
                    <a:lstStyle/>
                    <a:p>
                      <a:pPr algn="ctr">
                        <a:lnSpc>
                          <a:spcPct val="107000"/>
                        </a:lnSpc>
                        <a:spcAft>
                          <a:spcPts val="800"/>
                        </a:spcAft>
                      </a:pPr>
                      <a:r>
                        <a:rPr lang="en-IN" sz="1800" b="1" dirty="0">
                          <a:effectLst/>
                        </a:rPr>
                        <a:t>THEN</a:t>
                      </a:r>
                      <a:endParaRPr lang="en-IN" sz="1100" b="1" dirty="0">
                        <a:effectLst/>
                        <a:latin typeface="Calibri" panose="020F0502020204030204" pitchFamily="34" charset="0"/>
                        <a:ea typeface="+mn-ea"/>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215015141"/>
                  </a:ext>
                </a:extLst>
              </a:tr>
              <a:tr h="1368000">
                <a:tc>
                  <a:txBody>
                    <a:bodyPr/>
                    <a:lstStyle/>
                    <a:p>
                      <a:pPr marL="0" algn="ctr" defTabSz="914400" rtl="0" eaLnBrk="1" latinLnBrk="0" hangingPunct="1">
                        <a:lnSpc>
                          <a:spcPct val="107000"/>
                        </a:lnSpc>
                        <a:spcAft>
                          <a:spcPts val="800"/>
                        </a:spcAft>
                      </a:pPr>
                      <a:r>
                        <a:rPr lang="en-IN" sz="1600" b="1" kern="1200" dirty="0">
                          <a:solidFill>
                            <a:schemeClr val="bg1"/>
                          </a:solidFill>
                          <a:effectLst/>
                        </a:rPr>
                        <a:t>Distance from Setup 1</a:t>
                      </a:r>
                      <a:endParaRPr lang="en-IN" sz="1600" b="1"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600" b="1" kern="1200" dirty="0">
                          <a:solidFill>
                            <a:schemeClr val="bg1"/>
                          </a:solidFill>
                          <a:effectLst/>
                        </a:rPr>
                        <a:t>Distance from Setup 2</a:t>
                      </a:r>
                      <a:endParaRPr lang="en-IN" sz="1600" b="1"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600" b="1" kern="1200" dirty="0">
                          <a:solidFill>
                            <a:schemeClr val="bg1"/>
                          </a:solidFill>
                          <a:effectLst/>
                        </a:rPr>
                        <a:t>Brightness of LED in Setup 1</a:t>
                      </a:r>
                      <a:endParaRPr lang="en-IN" sz="1600" b="1" kern="1200" dirty="0">
                        <a:solidFill>
                          <a:schemeClr val="bg1"/>
                        </a:solidFill>
                        <a:effectLst/>
                        <a:latin typeface="+mn-lt"/>
                        <a:ea typeface="+mn-ea"/>
                        <a:cs typeface="+mn-cs"/>
                      </a:endParaRPr>
                    </a:p>
                  </a:txBody>
                  <a:tcPr marL="68580" marR="68580" marT="0" marB="0" anchor="ctr"/>
                </a:tc>
                <a:tc>
                  <a:txBody>
                    <a:bodyPr/>
                    <a:lstStyle/>
                    <a:p>
                      <a:pPr marL="0" algn="ctr" defTabSz="914400" rtl="0" eaLnBrk="1" latinLnBrk="0" hangingPunct="1">
                        <a:lnSpc>
                          <a:spcPct val="107000"/>
                        </a:lnSpc>
                        <a:spcAft>
                          <a:spcPts val="800"/>
                        </a:spcAft>
                      </a:pPr>
                      <a:r>
                        <a:rPr lang="en-IN" sz="1600" b="1" kern="1200" dirty="0">
                          <a:solidFill>
                            <a:schemeClr val="bg1"/>
                          </a:solidFill>
                          <a:effectLst/>
                        </a:rPr>
                        <a:t>Brightness of LED in Setup 1</a:t>
                      </a:r>
                      <a:endParaRPr lang="en-IN" sz="1600" b="1" kern="1200" dirty="0">
                        <a:solidFill>
                          <a:schemeClr val="bg1"/>
                        </a:solidFill>
                        <a:effectLst/>
                        <a:latin typeface="+mn-lt"/>
                        <a:ea typeface="+mn-ea"/>
                        <a:cs typeface="+mn-cs"/>
                      </a:endParaRPr>
                    </a:p>
                  </a:txBody>
                  <a:tcPr marL="68580" marR="68580" marT="0" marB="0" anchor="ctr"/>
                </a:tc>
                <a:extLst>
                  <a:ext uri="{0D108BD9-81ED-4DB2-BD59-A6C34878D82A}">
                    <a16:rowId xmlns:a16="http://schemas.microsoft.com/office/drawing/2014/main" val="1774293260"/>
                  </a:ext>
                </a:extLst>
              </a:tr>
              <a:tr h="687600">
                <a:tc>
                  <a:txBody>
                    <a:bodyPr/>
                    <a:lstStyle/>
                    <a:p>
                      <a:pPr algn="ctr">
                        <a:lnSpc>
                          <a:spcPct val="107000"/>
                        </a:lnSpc>
                        <a:spcAft>
                          <a:spcPts val="800"/>
                        </a:spcAft>
                      </a:pPr>
                      <a:r>
                        <a:rPr lang="en-IN" sz="1400" b="0" dirty="0">
                          <a:solidFill>
                            <a:schemeClr val="bg1"/>
                          </a:solidFill>
                          <a:effectLst/>
                        </a:rPr>
                        <a:t>&lt;250cm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&gt;250cm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TBD according to data from photodiode</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0</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042509735"/>
                  </a:ext>
                </a:extLst>
              </a:tr>
              <a:tr h="687600">
                <a:tc>
                  <a:txBody>
                    <a:bodyPr/>
                    <a:lstStyle/>
                    <a:p>
                      <a:pPr algn="ctr">
                        <a:lnSpc>
                          <a:spcPct val="107000"/>
                        </a:lnSpc>
                        <a:spcAft>
                          <a:spcPts val="800"/>
                        </a:spcAft>
                      </a:pPr>
                      <a:r>
                        <a:rPr lang="en-IN" sz="1400" b="0" dirty="0">
                          <a:solidFill>
                            <a:schemeClr val="bg1"/>
                          </a:solidFill>
                          <a:effectLst/>
                        </a:rPr>
                        <a:t>&gt;250cm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&lt;250cm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0</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TBD according to data from photodiode</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95420199"/>
                  </a:ext>
                </a:extLst>
              </a:tr>
              <a:tr h="687600">
                <a:tc>
                  <a:txBody>
                    <a:bodyPr/>
                    <a:lstStyle/>
                    <a:p>
                      <a:pPr algn="ctr">
                        <a:lnSpc>
                          <a:spcPct val="107000"/>
                        </a:lnSpc>
                        <a:spcAft>
                          <a:spcPts val="800"/>
                        </a:spcAft>
                      </a:pPr>
                      <a:r>
                        <a:rPr lang="en-IN" sz="1400" b="0" dirty="0">
                          <a:solidFill>
                            <a:schemeClr val="bg1"/>
                          </a:solidFill>
                          <a:effectLst/>
                        </a:rPr>
                        <a:t>&lt;250cm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&lt;250cm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gridSpan="2">
                  <a:txBody>
                    <a:bodyPr/>
                    <a:lstStyle/>
                    <a:p>
                      <a:pPr algn="ctr">
                        <a:lnSpc>
                          <a:spcPct val="107000"/>
                        </a:lnSpc>
                        <a:spcAft>
                          <a:spcPts val="800"/>
                        </a:spcAft>
                      </a:pPr>
                      <a:r>
                        <a:rPr lang="en-IN" sz="1400" b="0" dirty="0">
                          <a:solidFill>
                            <a:schemeClr val="bg1"/>
                          </a:solidFill>
                          <a:effectLst/>
                        </a:rPr>
                        <a:t>The setup nearer to me has the LED turned on with its brightness decided by the data from photodiode. The other LED is put at 0 brightness.</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212247920"/>
                  </a:ext>
                </a:extLst>
              </a:tr>
              <a:tr h="687600">
                <a:tc>
                  <a:txBody>
                    <a:bodyPr/>
                    <a:lstStyle/>
                    <a:p>
                      <a:pPr algn="ctr">
                        <a:lnSpc>
                          <a:spcPct val="107000"/>
                        </a:lnSpc>
                        <a:spcAft>
                          <a:spcPts val="800"/>
                        </a:spcAft>
                      </a:pPr>
                      <a:r>
                        <a:rPr lang="en-IN" sz="1400" b="0" dirty="0">
                          <a:solidFill>
                            <a:schemeClr val="bg1"/>
                          </a:solidFill>
                          <a:effectLst/>
                        </a:rPr>
                        <a:t>&gt;250cm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&gt;250cm</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0</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b="0" dirty="0">
                          <a:solidFill>
                            <a:schemeClr val="bg1"/>
                          </a:solidFill>
                          <a:effectLst/>
                        </a:rPr>
                        <a:t>0</a:t>
                      </a:r>
                      <a:endParaRPr lang="en-IN" sz="1400" b="0" dirty="0">
                        <a:solidFill>
                          <a:schemeClr val="bg1"/>
                        </a:solidFill>
                        <a:effectLst/>
                        <a:latin typeface="Calibri" panose="020F0502020204030204" pitchFamily="34"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466676876"/>
                  </a:ext>
                </a:extLst>
              </a:tr>
            </a:tbl>
          </a:graphicData>
        </a:graphic>
      </p:graphicFrame>
    </p:spTree>
    <p:extLst>
      <p:ext uri="{BB962C8B-B14F-4D97-AF65-F5344CB8AC3E}">
        <p14:creationId xmlns:p14="http://schemas.microsoft.com/office/powerpoint/2010/main" val="4145419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67E0A9-901A-437E-8C13-908B7E8624B2}"/>
              </a:ext>
            </a:extLst>
          </p:cNvPr>
          <p:cNvSpPr>
            <a:spLocks noGrp="1"/>
          </p:cNvSpPr>
          <p:nvPr>
            <p:ph type="body" sz="quarter" idx="14"/>
          </p:nvPr>
        </p:nvSpPr>
        <p:spPr>
          <a:xfrm>
            <a:off x="508800" y="1330452"/>
            <a:ext cx="11174400" cy="4197096"/>
          </a:xfrm>
        </p:spPr>
        <p:txBody>
          <a:bodyPr anchor="ctr"/>
          <a:lstStyle/>
          <a:p>
            <a:pPr marL="285750" indent="-285750">
              <a:buFont typeface="Arial" panose="020B0604020202020204" pitchFamily="34" charset="0"/>
              <a:buChar char="•"/>
            </a:pPr>
            <a:r>
              <a:rPr lang="en-IN" dirty="0"/>
              <a:t>The volume of the speakers is controlled using a function in those </a:t>
            </a:r>
            <a:r>
              <a:rPr lang="en-IN" dirty="0" err="1"/>
              <a:t>twrpcm</a:t>
            </a:r>
            <a:r>
              <a:rPr lang="en-IN" dirty="0"/>
              <a:t> objects we defined earlier.</a:t>
            </a:r>
          </a:p>
          <a:p>
            <a:pPr marL="285750" indent="-285750">
              <a:buFont typeface="Arial" panose="020B0604020202020204" pitchFamily="34" charset="0"/>
              <a:buChar char="•"/>
            </a:pPr>
            <a:r>
              <a:rPr lang="en-IN" dirty="0"/>
              <a:t>The brightness of the LED lights is controlled by changing the duty cycle of the PWM signals sent to them (in our case, through pins 3 and 9). Arduino is instructed to effect this change using the </a:t>
            </a:r>
            <a:r>
              <a:rPr lang="en-IN" dirty="0" err="1"/>
              <a:t>analogWrite</a:t>
            </a:r>
            <a:r>
              <a:rPr lang="en-IN" dirty="0"/>
              <a:t>() function. 256 different levels of the duty cycle of the PWM signal can be set, from 0 through 255.</a:t>
            </a:r>
          </a:p>
          <a:p>
            <a:pPr marL="285750" indent="-285750">
              <a:buFont typeface="Arial" panose="020B0604020202020204" pitchFamily="34" charset="0"/>
              <a:buChar char="•"/>
            </a:pPr>
            <a:endParaRPr lang="en-IN" dirty="0"/>
          </a:p>
          <a:p>
            <a:pPr marL="342900" indent="-342900">
              <a:buFont typeface="+mj-lt"/>
              <a:buAutoNum type="arabicPeriod" startAt="8"/>
            </a:pPr>
            <a:r>
              <a:rPr lang="en-IN" dirty="0"/>
              <a:t>This part of the program, which controls the speakers and the LEDs (written as the void loop() function) runs in an unconditional loop. The loop continues executing till the Arduino is turned off or is reset.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75043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2805223" y="2743199"/>
            <a:ext cx="6581554"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IN" dirty="0"/>
              <a:t>Problems faced</a:t>
            </a:r>
            <a:endParaRPr lang="en-US" dirty="0"/>
          </a:p>
        </p:txBody>
      </p:sp>
    </p:spTree>
    <p:extLst>
      <p:ext uri="{BB962C8B-B14F-4D97-AF65-F5344CB8AC3E}">
        <p14:creationId xmlns:p14="http://schemas.microsoft.com/office/powerpoint/2010/main" val="341012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67E0A9-901A-437E-8C13-908B7E8624B2}"/>
              </a:ext>
            </a:extLst>
          </p:cNvPr>
          <p:cNvSpPr>
            <a:spLocks noGrp="1"/>
          </p:cNvSpPr>
          <p:nvPr>
            <p:ph type="body" sz="quarter" idx="14"/>
          </p:nvPr>
        </p:nvSpPr>
        <p:spPr>
          <a:xfrm>
            <a:off x="508800" y="982467"/>
            <a:ext cx="11174400" cy="4893066"/>
          </a:xfrm>
        </p:spPr>
        <p:txBody>
          <a:bodyPr anchor="ctr"/>
          <a:lstStyle/>
          <a:p>
            <a:pPr marL="342900" indent="-342900">
              <a:buFont typeface="+mj-lt"/>
              <a:buAutoNum type="arabicPeriod"/>
            </a:pPr>
            <a:r>
              <a:rPr lang="en-IN" b="1" u="sng" dirty="0">
                <a:latin typeface="+mj-lt"/>
              </a:rPr>
              <a:t>LED lights</a:t>
            </a:r>
            <a:r>
              <a:rPr lang="en-IN" b="1" dirty="0">
                <a:latin typeface="+mj-lt"/>
              </a:rPr>
              <a:t>: </a:t>
            </a:r>
            <a:r>
              <a:rPr lang="en-IN" dirty="0">
                <a:latin typeface="+mj-lt"/>
              </a:rPr>
              <a:t>The typical LED bulbs at our homes draw somewhat close to 10 watts of power. However, the power supplied through the pins of Arduino is minimal (max. voltage draw- 10V, max current draw from a single pin- 40mA). Therefore, these high-power LEDs could not be connected directly to Arduino, and an external power supply was needed them. But then again, we needed the information about the required brightness of the LEDs from the Arduino itself.</a:t>
            </a:r>
          </a:p>
          <a:p>
            <a:pPr marL="342900" indent="-342900">
              <a:buFont typeface="+mj-lt"/>
              <a:buAutoNum type="arabicPeriod"/>
            </a:pPr>
            <a:endParaRPr lang="en-IN" dirty="0">
              <a:latin typeface="+mj-lt"/>
            </a:endParaRPr>
          </a:p>
          <a:p>
            <a:pPr marL="342900" indent="-342900">
              <a:buFont typeface="+mj-lt"/>
              <a:buAutoNum type="arabicPeriod"/>
            </a:pPr>
            <a:r>
              <a:rPr lang="en-IN" b="1" u="sng" dirty="0">
                <a:latin typeface="+mj-lt"/>
              </a:rPr>
              <a:t>Ultrasonic sensors</a:t>
            </a:r>
            <a:r>
              <a:rPr lang="en-IN" dirty="0">
                <a:latin typeface="+mj-lt"/>
              </a:rPr>
              <a:t>: These sensors work on the principle of creating and receiving back waves. Thus, they lack the ability to differentiate between obstacles that reflect these waves. Also, the effective range of these sensors is limited (~400-450m).</a:t>
            </a:r>
          </a:p>
          <a:p>
            <a:pPr marL="342900" indent="-342900">
              <a:buFont typeface="+mj-lt"/>
              <a:buAutoNum type="arabicPeriod"/>
            </a:pPr>
            <a:endParaRPr lang="en-IN" dirty="0">
              <a:latin typeface="+mj-lt"/>
            </a:endParaRPr>
          </a:p>
          <a:p>
            <a:pPr marL="342900" indent="-342900">
              <a:buFont typeface="+mj-lt"/>
              <a:buAutoNum type="arabicPeriod"/>
            </a:pPr>
            <a:r>
              <a:rPr lang="en-IN" b="1" u="sng" dirty="0">
                <a:latin typeface="+mj-lt"/>
              </a:rPr>
              <a:t>Permanent storage</a:t>
            </a:r>
            <a:r>
              <a:rPr lang="en-IN" dirty="0">
                <a:latin typeface="+mj-lt"/>
              </a:rPr>
              <a:t>: Arduino Uno does not have inbuilt permanent storage capable of storing a music file.</a:t>
            </a:r>
          </a:p>
          <a:p>
            <a:pPr marL="342900" indent="-342900">
              <a:buFont typeface="+mj-lt"/>
              <a:buAutoNum type="arabicPeriod"/>
            </a:pPr>
            <a:endParaRPr lang="en-IN" dirty="0">
              <a:latin typeface="+mj-lt"/>
            </a:endParaRPr>
          </a:p>
          <a:p>
            <a:pPr marL="342900" indent="-342900">
              <a:buFont typeface="+mj-lt"/>
              <a:buAutoNum type="arabicPeriod"/>
            </a:pPr>
            <a:r>
              <a:rPr lang="en-IN" dirty="0">
                <a:latin typeface="+mj-lt"/>
              </a:rPr>
              <a:t>Options for music playback through Arduino are few.</a:t>
            </a:r>
          </a:p>
        </p:txBody>
      </p:sp>
    </p:spTree>
    <p:extLst>
      <p:ext uri="{BB962C8B-B14F-4D97-AF65-F5344CB8AC3E}">
        <p14:creationId xmlns:p14="http://schemas.microsoft.com/office/powerpoint/2010/main" val="309024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2805223" y="2743199"/>
            <a:ext cx="6581554"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Takeaway and References</a:t>
            </a:r>
          </a:p>
        </p:txBody>
      </p:sp>
    </p:spTree>
    <p:extLst>
      <p:ext uri="{BB962C8B-B14F-4D97-AF65-F5344CB8AC3E}">
        <p14:creationId xmlns:p14="http://schemas.microsoft.com/office/powerpoint/2010/main" val="1630914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96BAC"/>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606046" y="422527"/>
            <a:ext cx="11174819" cy="1605367"/>
          </a:xfrm>
        </p:spPr>
        <p:txBody>
          <a:bodyPr>
            <a:noAutofit/>
          </a:bodyPr>
          <a:lstStyle/>
          <a:p>
            <a:pPr>
              <a:lnSpc>
                <a:spcPct val="107000"/>
              </a:lnSpc>
              <a:spcAft>
                <a:spcPts val="800"/>
              </a:spcAft>
            </a:pPr>
            <a:r>
              <a:rPr lang="en-US" sz="1800" cap="none" dirty="0">
                <a:cs typeface="Segoe UI Light" panose="020B0502040204020203" pitchFamily="34" charset="0"/>
              </a:rPr>
              <a:t>Arduino is a great bot-building platform for beginners like me. However, as the projects start to get complicated, even Arduino becomes increasingly difficult to use.</a:t>
            </a:r>
            <a:br>
              <a:rPr lang="en-US" sz="1800" cap="none" dirty="0">
                <a:cs typeface="Segoe UI Light" panose="020B0502040204020203" pitchFamily="34" charset="0"/>
              </a:rPr>
            </a:br>
            <a:br>
              <a:rPr lang="en-US" sz="1800" cap="none" dirty="0">
                <a:cs typeface="Segoe UI Light" panose="020B0502040204020203" pitchFamily="34" charset="0"/>
              </a:rPr>
            </a:br>
            <a:r>
              <a:rPr lang="en-US" sz="1800" cap="none" dirty="0">
                <a:cs typeface="Segoe UI Light" panose="020B0502040204020203" pitchFamily="34" charset="0"/>
              </a:rPr>
              <a:t>Apart from </a:t>
            </a:r>
            <a:r>
              <a:rPr lang="en-US" sz="1800" cap="none" dirty="0" err="1">
                <a:cs typeface="Segoe UI Light" panose="020B0502040204020203" pitchFamily="34" charset="0"/>
              </a:rPr>
              <a:t>Roboism</a:t>
            </a:r>
            <a:r>
              <a:rPr lang="en-US" sz="1800" cap="none" dirty="0">
                <a:cs typeface="Segoe UI Light" panose="020B0502040204020203" pitchFamily="34" charset="0"/>
              </a:rPr>
              <a:t> workshops, I primarily referred to the following sites for information:</a:t>
            </a:r>
          </a:p>
        </p:txBody>
      </p:sp>
      <p:sp>
        <p:nvSpPr>
          <p:cNvPr id="6" name="TextBox 5">
            <a:extLst>
              <a:ext uri="{FF2B5EF4-FFF2-40B4-BE49-F238E27FC236}">
                <a16:creationId xmlns:a16="http://schemas.microsoft.com/office/drawing/2014/main" id="{2FE349B5-9E50-46B3-BD60-E466A2944987}"/>
              </a:ext>
            </a:extLst>
          </p:cNvPr>
          <p:cNvSpPr txBox="1"/>
          <p:nvPr/>
        </p:nvSpPr>
        <p:spPr>
          <a:xfrm>
            <a:off x="508589" y="2254980"/>
            <a:ext cx="11369732" cy="3970318"/>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3">
                  <a:extLst>
                    <a:ext uri="{A12FA001-AC4F-418D-AE19-62706E023703}">
                      <ahyp:hlinkClr xmlns:ahyp="http://schemas.microsoft.com/office/drawing/2018/hyperlinkcolor" val="tx"/>
                    </a:ext>
                  </a:extLst>
                </a:hlinkClick>
              </a:rPr>
              <a:t>freeCodeCamp.org channel on YouTube</a:t>
            </a:r>
            <a:r>
              <a:rPr lang="en-IN" dirty="0">
                <a:solidFill>
                  <a:schemeClr val="bg1"/>
                </a:solidFill>
                <a:latin typeface="+mj-lt"/>
                <a:cs typeface="Segoe UI Light" panose="020B0502040204020203" pitchFamily="34" charset="0"/>
              </a:rPr>
              <a:t>: for the coding part of the project</a:t>
            </a:r>
          </a:p>
          <a:p>
            <a:pPr marL="342900" indent="-342900">
              <a:buFont typeface="Arial" panose="020B0604020202020204" pitchFamily="34" charset="0"/>
              <a:buChar char="•"/>
            </a:pP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4">
                  <a:extLst>
                    <a:ext uri="{A12FA001-AC4F-418D-AE19-62706E023703}">
                      <ahyp:hlinkClr xmlns:ahyp="http://schemas.microsoft.com/office/drawing/2018/hyperlinkcolor" val="tx"/>
                    </a:ext>
                  </a:extLst>
                </a:hlinkClick>
              </a:rPr>
              <a:t>Foundations | Arduino</a:t>
            </a: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4">
                  <a:extLst>
                    <a:ext uri="{A12FA001-AC4F-418D-AE19-62706E023703}">
                      <ahyp:hlinkClr xmlns:ahyp="http://schemas.microsoft.com/office/drawing/2018/hyperlinkcolor" val="tx"/>
                    </a:ext>
                  </a:extLst>
                </a:hlinkClick>
              </a:rPr>
              <a:t>Arduino Projects Hub</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5">
                  <a:extLst>
                    <a:ext uri="{A12FA001-AC4F-418D-AE19-62706E023703}">
                      <ahyp:hlinkClr xmlns:ahyp="http://schemas.microsoft.com/office/drawing/2018/hyperlinkcolor" val="tx"/>
                    </a:ext>
                  </a:extLst>
                </a:hlinkClick>
              </a:rPr>
              <a:t>Arduino Docs</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6">
                  <a:extLst>
                    <a:ext uri="{A12FA001-AC4F-418D-AE19-62706E023703}">
                      <ahyp:hlinkClr xmlns:ahyp="http://schemas.microsoft.com/office/drawing/2018/hyperlinkcolor" val="tx"/>
                    </a:ext>
                  </a:extLst>
                </a:hlinkClick>
              </a:rPr>
              <a:t>Arduino Forum</a:t>
            </a:r>
            <a:endParaRPr lang="en-IN" dirty="0">
              <a:solidFill>
                <a:schemeClr val="bg1"/>
              </a:solidFill>
              <a:latin typeface="+mj-lt"/>
              <a:cs typeface="Segoe UI Light" panose="020B0502040204020203" pitchFamily="34" charset="0"/>
            </a:endParaRPr>
          </a:p>
          <a:p>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7">
                  <a:extLst>
                    <a:ext uri="{A12FA001-AC4F-418D-AE19-62706E023703}">
                      <ahyp:hlinkClr xmlns:ahyp="http://schemas.microsoft.com/office/drawing/2018/hyperlinkcolor" val="tx"/>
                    </a:ext>
                  </a:extLst>
                </a:hlinkClick>
              </a:rPr>
              <a:t>Adafruit Learning System</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8">
                  <a:extLst>
                    <a:ext uri="{A12FA001-AC4F-418D-AE19-62706E023703}">
                      <ahyp:hlinkClr xmlns:ahyp="http://schemas.microsoft.com/office/drawing/2018/hyperlinkcolor" val="tx"/>
                    </a:ext>
                  </a:extLst>
                </a:hlinkClick>
              </a:rPr>
              <a:t>Last Minute Engineers</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9">
                  <a:extLst>
                    <a:ext uri="{A12FA001-AC4F-418D-AE19-62706E023703}">
                      <ahyp:hlinkClr xmlns:ahyp="http://schemas.microsoft.com/office/drawing/2018/hyperlinkcolor" val="tx"/>
                    </a:ext>
                  </a:extLst>
                </a:hlinkClick>
              </a:rPr>
              <a:t>Banner Engineering</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10">
                  <a:extLst>
                    <a:ext uri="{A12FA001-AC4F-418D-AE19-62706E023703}">
                      <ahyp:hlinkClr xmlns:ahyp="http://schemas.microsoft.com/office/drawing/2018/hyperlinkcolor" val="tx"/>
                    </a:ext>
                  </a:extLst>
                </a:hlinkClick>
              </a:rPr>
              <a:t>Maker Pro | Electronics Projects and Tutorials</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err="1">
                <a:solidFill>
                  <a:schemeClr val="bg1"/>
                </a:solidFill>
                <a:latin typeface="+mj-lt"/>
                <a:cs typeface="Segoe UI Light" panose="020B0502040204020203" pitchFamily="34" charset="0"/>
                <a:hlinkClick r:id="rId11">
                  <a:extLst>
                    <a:ext uri="{A12FA001-AC4F-418D-AE19-62706E023703}">
                      <ahyp:hlinkClr xmlns:ahyp="http://schemas.microsoft.com/office/drawing/2018/hyperlinkcolor" val="tx"/>
                    </a:ext>
                  </a:extLst>
                </a:hlinkClick>
              </a:rPr>
              <a:t>SparkFun</a:t>
            </a:r>
            <a:r>
              <a:rPr lang="en-IN" dirty="0">
                <a:solidFill>
                  <a:schemeClr val="bg1"/>
                </a:solidFill>
                <a:latin typeface="+mj-lt"/>
                <a:cs typeface="Segoe UI Light" panose="020B0502040204020203" pitchFamily="34" charset="0"/>
                <a:hlinkClick r:id="rId11">
                  <a:extLst>
                    <a:ext uri="{A12FA001-AC4F-418D-AE19-62706E023703}">
                      <ahyp:hlinkClr xmlns:ahyp="http://schemas.microsoft.com/office/drawing/2018/hyperlinkcolor" val="tx"/>
                    </a:ext>
                  </a:extLst>
                </a:hlinkClick>
              </a:rPr>
              <a:t> Electronics</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12">
                  <a:extLst>
                    <a:ext uri="{A12FA001-AC4F-418D-AE19-62706E023703}">
                      <ahyp:hlinkClr xmlns:ahyp="http://schemas.microsoft.com/office/drawing/2018/hyperlinkcolor" val="tx"/>
                    </a:ext>
                  </a:extLst>
                </a:hlinkClick>
              </a:rPr>
              <a:t>tutorialspoint</a:t>
            </a:r>
            <a:endParaRPr lang="en-IN" dirty="0">
              <a:solidFill>
                <a:schemeClr val="bg1"/>
              </a:solidFill>
              <a:latin typeface="+mj-lt"/>
              <a:cs typeface="Segoe UI Light" panose="020B0502040204020203" pitchFamily="34" charset="0"/>
            </a:endParaRPr>
          </a:p>
          <a:p>
            <a:pPr marL="342900" indent="-342900">
              <a:buFont typeface="Arial" panose="020B0604020202020204" pitchFamily="34" charset="0"/>
              <a:buChar char="•"/>
            </a:pPr>
            <a:r>
              <a:rPr lang="en-IN" dirty="0">
                <a:solidFill>
                  <a:schemeClr val="bg1"/>
                </a:solidFill>
                <a:latin typeface="+mj-lt"/>
                <a:cs typeface="Segoe UI Light" panose="020B0502040204020203" pitchFamily="34" charset="0"/>
                <a:hlinkClick r:id="rId13">
                  <a:extLst>
                    <a:ext uri="{A12FA001-AC4F-418D-AE19-62706E023703}">
                      <ahyp:hlinkClr xmlns:ahyp="http://schemas.microsoft.com/office/drawing/2018/hyperlinkcolor" val="tx"/>
                    </a:ext>
                  </a:extLst>
                </a:hlinkClick>
              </a:rPr>
              <a:t>Circuit Digest</a:t>
            </a:r>
            <a:endParaRPr lang="en-IN" dirty="0">
              <a:solidFill>
                <a:schemeClr val="bg1"/>
              </a:solidFill>
              <a:latin typeface="+mj-lt"/>
              <a:cs typeface="Segoe UI Light" panose="020B0502040204020203" pitchFamily="34" charset="0"/>
            </a:endParaRPr>
          </a:p>
        </p:txBody>
      </p:sp>
    </p:spTree>
    <p:extLst>
      <p:ext uri="{BB962C8B-B14F-4D97-AF65-F5344CB8AC3E}">
        <p14:creationId xmlns:p14="http://schemas.microsoft.com/office/powerpoint/2010/main" val="871560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1455055-5F15-49C9-ACCF-140CB7255174}"/>
              </a:ext>
            </a:extLst>
          </p:cNvPr>
          <p:cNvSpPr txBox="1">
            <a:spLocks/>
          </p:cNvSpPr>
          <p:nvPr/>
        </p:nvSpPr>
        <p:spPr>
          <a:xfrm>
            <a:off x="1428749" y="1133475"/>
            <a:ext cx="9334501" cy="4591050"/>
          </a:xfrm>
          <a:prstGeom prst="rect">
            <a:avLst/>
          </a:prstGeom>
        </p:spPr>
        <p:txBody>
          <a:bodyPr vert="horz" wrap="square" lIns="91440" tIns="45720" rIns="91440" bIns="45720" rtlCol="0" anchor="ctr" anchorCtr="0">
            <a:noAutofit/>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pPr>
              <a:lnSpc>
                <a:spcPct val="100000"/>
              </a:lnSpc>
            </a:pP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You are very fond of music. So, you have kept </a:t>
            </a:r>
            <a:r>
              <a:rPr kumimoji="0" lang="en-US" sz="2200" b="0" i="0" u="sng"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two speakers, one in the room and one in the lawn</a:t>
            </a: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 To save electricity, you want the </a:t>
            </a:r>
            <a:r>
              <a:rPr kumimoji="0" lang="en-US" sz="2200" b="0" i="0" u="sng"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speaker near to you to play the music, while the other one should stop</a:t>
            </a: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 immediately, and even </a:t>
            </a:r>
            <a:r>
              <a:rPr kumimoji="0" lang="en-US" sz="2200" b="0" i="0" u="sng"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control the loudness of the music as you move </a:t>
            </a: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nearer or far, since listening to loud music can harm your ears. Also, you should maintain the </a:t>
            </a:r>
            <a:r>
              <a:rPr kumimoji="0" lang="en-US" sz="2200" b="0" i="0" u="sng"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brightness of the bulb </a:t>
            </a: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in the room and the lawn </a:t>
            </a:r>
            <a:r>
              <a:rPr kumimoji="0" lang="en-US" sz="2200" b="0" i="0" u="sng"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according to the brightness of the surroundings</a:t>
            </a:r>
            <a:r>
              <a:rPr kumimoji="0" lang="en-US" sz="2200" b="0" i="0" u="none" strike="noStrike" kern="1200" cap="none" spc="0" normalizeH="0" baseline="0" noProof="0" dirty="0">
                <a:ln>
                  <a:noFill/>
                </a:ln>
                <a:solidFill>
                  <a:prstClr val="white"/>
                </a:solidFill>
                <a:effectLst/>
                <a:uLnTx/>
                <a:uFillTx/>
                <a:latin typeface="Segoe UI Light" panose="020B0502040204020203" pitchFamily="34" charset="0"/>
                <a:ea typeface="+mj-ea"/>
                <a:cs typeface="Segoe UI Light" panose="020B0502040204020203" pitchFamily="34" charset="0"/>
              </a:rPr>
              <a:t>. Keeping in mind to keep your solution as economical as possible, design a system as mentioned above to save electricity by using only one speaker and one LED at a time.</a:t>
            </a:r>
            <a:endParaRPr lang="en-US" sz="2200" cap="none" dirty="0">
              <a:solidFill>
                <a:prstClr val="white"/>
              </a:solidFill>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1427330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2436754" y="2743199"/>
            <a:ext cx="7318491"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Approach To The Problem</a:t>
            </a:r>
          </a:p>
        </p:txBody>
      </p:sp>
    </p:spTree>
    <p:extLst>
      <p:ext uri="{BB962C8B-B14F-4D97-AF65-F5344CB8AC3E}">
        <p14:creationId xmlns:p14="http://schemas.microsoft.com/office/powerpoint/2010/main" val="288473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23CDD52-4687-4420-86F0-C157E167E112}"/>
              </a:ext>
            </a:extLst>
          </p:cNvPr>
          <p:cNvSpPr>
            <a:spLocks noGrp="1"/>
          </p:cNvSpPr>
          <p:nvPr>
            <p:ph type="body" sz="quarter" idx="14"/>
          </p:nvPr>
        </p:nvSpPr>
        <p:spPr>
          <a:xfrm>
            <a:off x="458118" y="574495"/>
            <a:ext cx="11275763" cy="5709009"/>
          </a:xfrm>
        </p:spPr>
        <p:txBody>
          <a:bodyPr anchor="ctr"/>
          <a:lstStyle/>
          <a:p>
            <a:pPr>
              <a:lnSpc>
                <a:spcPct val="100000"/>
              </a:lnSpc>
            </a:pPr>
            <a:r>
              <a:rPr lang="en-IN" sz="2200" dirty="0">
                <a:solidFill>
                  <a:prstClr val="white"/>
                </a:solidFill>
                <a:latin typeface="Segoe UI Light" panose="020B0502040204020203" pitchFamily="34" charset="0"/>
                <a:cs typeface="Segoe UI Light" panose="020B0502040204020203" pitchFamily="34" charset="0"/>
              </a:rPr>
              <a:t>We will discuss the approach as we progress through the slides. </a:t>
            </a:r>
            <a:r>
              <a:rPr lang="en-US" sz="2200" dirty="0">
                <a:solidFill>
                  <a:prstClr val="white"/>
                </a:solidFill>
                <a:latin typeface="Segoe UI Light" panose="020B0502040204020203" pitchFamily="34" charset="0"/>
                <a:cs typeface="Segoe UI Light" panose="020B0502040204020203" pitchFamily="34" charset="0"/>
              </a:rPr>
              <a:t>Arduino Uno, a microcontroller board, is to be used for carrying out logic computation. Further,</a:t>
            </a:r>
            <a:r>
              <a:rPr lang="en-IN" sz="2200" dirty="0">
                <a:solidFill>
                  <a:prstClr val="white"/>
                </a:solidFill>
                <a:latin typeface="Segoe UI Light" panose="020B0502040204020203" pitchFamily="34" charset="0"/>
                <a:cs typeface="Segoe UI Light" panose="020B0502040204020203" pitchFamily="34" charset="0"/>
              </a:rPr>
              <a:t> we make note of the following point from the problem statement:</a:t>
            </a:r>
          </a:p>
          <a:p>
            <a:pPr>
              <a:lnSpc>
                <a:spcPct val="100000"/>
              </a:lnSpc>
            </a:pPr>
            <a:endParaRPr lang="en-IN" sz="2200" dirty="0">
              <a:solidFill>
                <a:prstClr val="white"/>
              </a:solidFill>
              <a:latin typeface="Segoe UI Light" panose="020B0502040204020203" pitchFamily="34" charset="0"/>
              <a:cs typeface="Segoe UI Light" panose="020B0502040204020203" pitchFamily="34" charset="0"/>
            </a:endParaRPr>
          </a:p>
          <a:p>
            <a:pPr marL="285750" indent="-285750">
              <a:lnSpc>
                <a:spcPct val="100000"/>
              </a:lnSpc>
              <a:buFont typeface="Arial" panose="020B0604020202020204" pitchFamily="34" charset="0"/>
              <a:buChar char="•"/>
            </a:pPr>
            <a:r>
              <a:rPr lang="en-IN" sz="2200" dirty="0">
                <a:solidFill>
                  <a:prstClr val="white"/>
                </a:solidFill>
                <a:latin typeface="Segoe UI Light" panose="020B0502040204020203" pitchFamily="34" charset="0"/>
                <a:cs typeface="Segoe UI Light" panose="020B0502040204020203" pitchFamily="34" charset="0"/>
              </a:rPr>
              <a:t>Two sets of inputs are needed:</a:t>
            </a:r>
          </a:p>
          <a:p>
            <a:pPr marL="800100" lvl="1" indent="-342900">
              <a:lnSpc>
                <a:spcPct val="100000"/>
              </a:lnSpc>
              <a:buFont typeface="+mj-lt"/>
              <a:buAutoNum type="arabicPeriod"/>
            </a:pPr>
            <a:r>
              <a:rPr lang="en-IN" sz="2200" dirty="0">
                <a:solidFill>
                  <a:prstClr val="white"/>
                </a:solidFill>
                <a:latin typeface="Segoe UI Light" panose="020B0502040204020203" pitchFamily="34" charset="0"/>
                <a:cs typeface="Segoe UI Light" panose="020B0502040204020203" pitchFamily="34" charset="0"/>
              </a:rPr>
              <a:t>My location with respect to the two speakers: ultrasonic sensors are to be used for obtaining this information</a:t>
            </a:r>
          </a:p>
          <a:p>
            <a:pPr marL="800100" lvl="1" indent="-342900">
              <a:lnSpc>
                <a:spcPct val="100000"/>
              </a:lnSpc>
              <a:buFont typeface="+mj-lt"/>
              <a:buAutoNum type="arabicPeriod"/>
            </a:pPr>
            <a:r>
              <a:rPr lang="en-IN" sz="2200" dirty="0">
                <a:solidFill>
                  <a:prstClr val="white"/>
                </a:solidFill>
                <a:latin typeface="Segoe UI Light" panose="020B0502040204020203" pitchFamily="34" charset="0"/>
                <a:cs typeface="Segoe UI Light" panose="020B0502040204020203" pitchFamily="34" charset="0"/>
              </a:rPr>
              <a:t>Brightness of the surroundings: a photodiode is to be used for obtaining this information</a:t>
            </a:r>
          </a:p>
          <a:p>
            <a:pPr marL="800100" lvl="1" indent="-342900">
              <a:lnSpc>
                <a:spcPct val="100000"/>
              </a:lnSpc>
              <a:buFont typeface="+mj-lt"/>
              <a:buAutoNum type="arabicPeriod"/>
            </a:pPr>
            <a:endParaRPr lang="en-IN" sz="2200" dirty="0">
              <a:solidFill>
                <a:prstClr val="white"/>
              </a:solidFill>
              <a:latin typeface="Segoe UI Light" panose="020B0502040204020203" pitchFamily="34" charset="0"/>
              <a:cs typeface="Segoe UI Light" panose="020B0502040204020203" pitchFamily="34" charset="0"/>
            </a:endParaRPr>
          </a:p>
          <a:p>
            <a:pPr marL="171450" indent="-171450">
              <a:lnSpc>
                <a:spcPct val="100000"/>
              </a:lnSpc>
              <a:buFont typeface="Arial" panose="020B0604020202020204" pitchFamily="34" charset="0"/>
              <a:buChar char="•"/>
            </a:pPr>
            <a:r>
              <a:rPr lang="en-IN" sz="2200" dirty="0">
                <a:solidFill>
                  <a:prstClr val="white"/>
                </a:solidFill>
                <a:latin typeface="Segoe UI Light" panose="020B0502040204020203" pitchFamily="34" charset="0"/>
                <a:cs typeface="Segoe UI Light" panose="020B0502040204020203" pitchFamily="34" charset="0"/>
              </a:rPr>
              <a:t>Also, a permanent storage solution would be needed for storing the music file to be played using Arduino. This is because Arduino Uno only has an extremely limited permanent memory prebuilt with it. In this project, we use an external SD card as the storage solution.</a:t>
            </a:r>
            <a:endParaRPr lang="en-IN" sz="1800" dirty="0">
              <a:solidFill>
                <a:prstClr val="white"/>
              </a:solidFill>
              <a:ea typeface="+mj-ea"/>
              <a:cs typeface="Segoe UI Light" panose="020B0502040204020203" pitchFamily="34" charset="0"/>
            </a:endParaRPr>
          </a:p>
        </p:txBody>
      </p:sp>
    </p:spTree>
    <p:extLst>
      <p:ext uri="{BB962C8B-B14F-4D97-AF65-F5344CB8AC3E}">
        <p14:creationId xmlns:p14="http://schemas.microsoft.com/office/powerpoint/2010/main" val="4267194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6" name="Title 3">
            <a:extLst>
              <a:ext uri="{FF2B5EF4-FFF2-40B4-BE49-F238E27FC236}">
                <a16:creationId xmlns:a16="http://schemas.microsoft.com/office/drawing/2014/main" id="{86C8D852-6797-4BC2-A82B-3D2F96A2A475}"/>
              </a:ext>
            </a:extLst>
          </p:cNvPr>
          <p:cNvSpPr txBox="1">
            <a:spLocks/>
          </p:cNvSpPr>
          <p:nvPr/>
        </p:nvSpPr>
        <p:spPr>
          <a:xfrm>
            <a:off x="1057469" y="2743199"/>
            <a:ext cx="10077061" cy="1371600"/>
          </a:xfrm>
          <a:prstGeom prst="rect">
            <a:avLst/>
          </a:prstGeom>
        </p:spPr>
        <p:txBody>
          <a:bodyPr vert="horz" lIns="91440" tIns="45720" rIns="91440" bIns="45720" rtlCol="0" anchor="ctr" anchorCtr="1">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dirty="0"/>
              <a:t>Components REQUIRED and Software Used</a:t>
            </a:r>
          </a:p>
        </p:txBody>
      </p:sp>
    </p:spTree>
    <p:extLst>
      <p:ext uri="{BB962C8B-B14F-4D97-AF65-F5344CB8AC3E}">
        <p14:creationId xmlns:p14="http://schemas.microsoft.com/office/powerpoint/2010/main" val="141246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nSpc>
                <a:spcPct val="90000"/>
              </a:lnSpc>
              <a:spcBef>
                <a:spcPct val="0"/>
              </a:spcBef>
            </a:pPr>
            <a:r>
              <a:rPr lang="en-US" sz="3600" cap="all" dirty="0">
                <a:latin typeface="+mj-lt"/>
                <a:ea typeface="+mj-ea"/>
                <a:cs typeface="+mj-cs"/>
              </a:rPr>
              <a:t>Software</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a:extLst>
              <a:ext uri="{FF2B5EF4-FFF2-40B4-BE49-F238E27FC236}">
                <a16:creationId xmlns:a16="http://schemas.microsoft.com/office/drawing/2014/main" id="{8210BC64-49E0-4FB0-B830-0BE0D2467B5F}"/>
              </a:ext>
            </a:extLst>
          </p:cNvPr>
          <p:cNvGraphicFramePr>
            <a:graphicFrameLocks noGrp="1"/>
          </p:cNvGraphicFramePr>
          <p:nvPr>
            <p:extLst>
              <p:ext uri="{D42A27DB-BD31-4B8C-83A1-F6EECF244321}">
                <p14:modId xmlns:p14="http://schemas.microsoft.com/office/powerpoint/2010/main" val="942639434"/>
              </p:ext>
            </p:extLst>
          </p:nvPr>
        </p:nvGraphicFramePr>
        <p:xfrm>
          <a:off x="3922776" y="1692423"/>
          <a:ext cx="7685201" cy="3502138"/>
        </p:xfrm>
        <a:graphic>
          <a:graphicData uri="http://schemas.openxmlformats.org/drawingml/2006/table">
            <a:tbl>
              <a:tblPr firstRow="1" bandRow="1">
                <a:tableStyleId>{5A111915-BE36-4E01-A7E5-04B1672EAD32}</a:tableStyleId>
              </a:tblPr>
              <a:tblGrid>
                <a:gridCol w="3008063">
                  <a:extLst>
                    <a:ext uri="{9D8B030D-6E8A-4147-A177-3AD203B41FA5}">
                      <a16:colId xmlns:a16="http://schemas.microsoft.com/office/drawing/2014/main" val="687428635"/>
                    </a:ext>
                  </a:extLst>
                </a:gridCol>
                <a:gridCol w="4677138">
                  <a:extLst>
                    <a:ext uri="{9D8B030D-6E8A-4147-A177-3AD203B41FA5}">
                      <a16:colId xmlns:a16="http://schemas.microsoft.com/office/drawing/2014/main" val="3364411484"/>
                    </a:ext>
                  </a:extLst>
                </a:gridCol>
              </a:tblGrid>
              <a:tr h="774445">
                <a:tc>
                  <a:txBody>
                    <a:bodyPr/>
                    <a:lstStyle/>
                    <a:p>
                      <a:pPr algn="ctr"/>
                      <a:r>
                        <a:rPr lang="en-IN" dirty="0"/>
                        <a:t>Software Used</a:t>
                      </a:r>
                    </a:p>
                  </a:txBody>
                  <a:tcPr anchor="ctr"/>
                </a:tc>
                <a:tc>
                  <a:txBody>
                    <a:bodyPr/>
                    <a:lstStyle/>
                    <a:p>
                      <a:pPr algn="ctr"/>
                      <a:r>
                        <a:rPr lang="en-IN" dirty="0"/>
                        <a:t>Description</a:t>
                      </a:r>
                    </a:p>
                  </a:txBody>
                  <a:tcPr anchor="ctr"/>
                </a:tc>
                <a:extLst>
                  <a:ext uri="{0D108BD9-81ED-4DB2-BD59-A6C34878D82A}">
                    <a16:rowId xmlns:a16="http://schemas.microsoft.com/office/drawing/2014/main" val="1932541184"/>
                  </a:ext>
                </a:extLst>
              </a:tr>
              <a:tr h="9092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Arduino IDE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latin typeface="+mn-lt"/>
                          <a:ea typeface="+mn-ea"/>
                          <a:cs typeface="+mn-cs"/>
                        </a:rPr>
                        <a:t>For testing certain parts of the code</a:t>
                      </a:r>
                      <a:endParaRPr lang="en-IN" sz="1800" kern="1200" dirty="0">
                        <a:solidFill>
                          <a:schemeClr val="bg1"/>
                        </a:solidFill>
                        <a:latin typeface="+mn-lt"/>
                        <a:ea typeface="+mn-ea"/>
                        <a:cs typeface="+mn-cs"/>
                      </a:endParaRPr>
                    </a:p>
                  </a:txBody>
                  <a:tcPr anchor="ctr"/>
                </a:tc>
                <a:extLst>
                  <a:ext uri="{0D108BD9-81ED-4DB2-BD59-A6C34878D82A}">
                    <a16:rowId xmlns:a16="http://schemas.microsoft.com/office/drawing/2014/main" val="2226164145"/>
                  </a:ext>
                </a:extLst>
              </a:tr>
              <a:tr h="909231">
                <a:tc>
                  <a:txBody>
                    <a:bodyPr/>
                    <a:lstStyle/>
                    <a:p>
                      <a:pPr marL="0" indent="0" algn="ctr" defTabSz="914400" rtl="0" eaLnBrk="1" latinLnBrk="0" hangingPunct="1">
                        <a:lnSpc>
                          <a:spcPts val="2800"/>
                        </a:lnSpc>
                        <a:spcBef>
                          <a:spcPts val="0"/>
                        </a:spcBef>
                        <a:buFont typeface="Arial" panose="020B0604020202020204" pitchFamily="34" charset="0"/>
                        <a:buNone/>
                      </a:pPr>
                      <a:r>
                        <a:rPr lang="en-IN" sz="1800" kern="1200" dirty="0">
                          <a:solidFill>
                            <a:schemeClr val="bg1"/>
                          </a:solidFill>
                          <a:latin typeface="+mn-lt"/>
                          <a:ea typeface="+mn-ea"/>
                          <a:cs typeface="+mn-cs"/>
                        </a:rPr>
                        <a:t>Fritzing </a:t>
                      </a:r>
                    </a:p>
                  </a:txBody>
                  <a:tcPr marL="54392" marR="54392" marT="27196" marB="2719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latin typeface="+mn-lt"/>
                          <a:ea typeface="+mn-ea"/>
                          <a:cs typeface="+mn-cs"/>
                        </a:rPr>
                        <a:t>For creating the image file for the circuit diagram</a:t>
                      </a:r>
                      <a:endParaRPr lang="en-IN" sz="1800" kern="1200" dirty="0">
                        <a:solidFill>
                          <a:schemeClr val="bg1"/>
                        </a:solidFill>
                        <a:latin typeface="+mn-lt"/>
                        <a:ea typeface="+mn-ea"/>
                        <a:cs typeface="+mn-cs"/>
                      </a:endParaRPr>
                    </a:p>
                  </a:txBody>
                  <a:tcPr anchor="ctr"/>
                </a:tc>
                <a:extLst>
                  <a:ext uri="{0D108BD9-81ED-4DB2-BD59-A6C34878D82A}">
                    <a16:rowId xmlns:a16="http://schemas.microsoft.com/office/drawing/2014/main" val="3356075182"/>
                  </a:ext>
                </a:extLst>
              </a:tr>
              <a:tr h="909231">
                <a:tc>
                  <a:txBody>
                    <a:bodyPr/>
                    <a:lstStyle/>
                    <a:p>
                      <a:pPr marL="0" indent="0" algn="ctr" defTabSz="914400" rtl="0" eaLnBrk="1" latinLnBrk="0" hangingPunct="1">
                        <a:lnSpc>
                          <a:spcPts val="2800"/>
                        </a:lnSpc>
                        <a:spcBef>
                          <a:spcPts val="0"/>
                        </a:spcBef>
                        <a:buFont typeface="Arial" panose="020B0604020202020204" pitchFamily="34" charset="0"/>
                        <a:buNone/>
                      </a:pPr>
                      <a:r>
                        <a:rPr lang="en-IN" sz="1800" kern="1200" dirty="0">
                          <a:solidFill>
                            <a:schemeClr val="bg1"/>
                          </a:solidFill>
                          <a:latin typeface="+mn-lt"/>
                          <a:ea typeface="+mn-ea"/>
                          <a:cs typeface="+mn-cs"/>
                        </a:rPr>
                        <a:t>Auto </a:t>
                      </a:r>
                      <a:r>
                        <a:rPr lang="en-IN" sz="1800" kern="1200" dirty="0" err="1">
                          <a:solidFill>
                            <a:schemeClr val="bg1"/>
                          </a:solidFill>
                          <a:latin typeface="+mn-lt"/>
                          <a:ea typeface="+mn-ea"/>
                          <a:cs typeface="+mn-cs"/>
                        </a:rPr>
                        <a:t>Tinkercad</a:t>
                      </a:r>
                      <a:r>
                        <a:rPr lang="en-IN" sz="1800" kern="1200" dirty="0">
                          <a:solidFill>
                            <a:schemeClr val="bg1"/>
                          </a:solidFill>
                          <a:latin typeface="+mn-lt"/>
                          <a:ea typeface="+mn-ea"/>
                          <a:cs typeface="+mn-cs"/>
                        </a:rPr>
                        <a:t> and </a:t>
                      </a:r>
                      <a:r>
                        <a:rPr lang="en-IN" sz="1800" kern="1200" dirty="0" err="1">
                          <a:solidFill>
                            <a:schemeClr val="bg1"/>
                          </a:solidFill>
                          <a:latin typeface="+mn-lt"/>
                          <a:ea typeface="+mn-ea"/>
                          <a:cs typeface="+mn-cs"/>
                        </a:rPr>
                        <a:t>Wokwi</a:t>
                      </a:r>
                      <a:r>
                        <a:rPr lang="en-IN" sz="1800" kern="1200" dirty="0">
                          <a:solidFill>
                            <a:schemeClr val="bg1"/>
                          </a:solidFill>
                          <a:latin typeface="+mn-lt"/>
                          <a:ea typeface="+mn-ea"/>
                          <a:cs typeface="+mn-cs"/>
                        </a:rPr>
                        <a:t> </a:t>
                      </a:r>
                    </a:p>
                  </a:txBody>
                  <a:tcPr marL="54392" marR="54392" marT="27196" marB="2719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for running some Arduino simulations</a:t>
                      </a:r>
                    </a:p>
                  </a:txBody>
                  <a:tcPr anchor="ctr"/>
                </a:tc>
                <a:extLst>
                  <a:ext uri="{0D108BD9-81ED-4DB2-BD59-A6C34878D82A}">
                    <a16:rowId xmlns:a16="http://schemas.microsoft.com/office/drawing/2014/main" val="1125345451"/>
                  </a:ext>
                </a:extLst>
              </a:tr>
            </a:tbl>
          </a:graphicData>
        </a:graphic>
      </p:graphicFrame>
    </p:spTree>
    <p:extLst>
      <p:ext uri="{BB962C8B-B14F-4D97-AF65-F5344CB8AC3E}">
        <p14:creationId xmlns:p14="http://schemas.microsoft.com/office/powerpoint/2010/main" val="3706878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nSpc>
                <a:spcPct val="90000"/>
              </a:lnSpc>
              <a:spcBef>
                <a:spcPct val="0"/>
              </a:spcBef>
            </a:pPr>
            <a:r>
              <a:rPr lang="en-US" sz="3600" cap="all" dirty="0">
                <a:latin typeface="+mj-lt"/>
                <a:ea typeface="+mj-ea"/>
                <a:cs typeface="+mj-cs"/>
              </a:rPr>
              <a:t>1. BASIC</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a:extLst>
              <a:ext uri="{FF2B5EF4-FFF2-40B4-BE49-F238E27FC236}">
                <a16:creationId xmlns:a16="http://schemas.microsoft.com/office/drawing/2014/main" id="{164CF6CA-40E5-4883-8690-C68FBA86652E}"/>
              </a:ext>
            </a:extLst>
          </p:cNvPr>
          <p:cNvSpPr>
            <a:spLocks noGrp="1"/>
          </p:cNvSpPr>
          <p:nvPr>
            <p:ph type="title"/>
          </p:nvPr>
        </p:nvSpPr>
        <p:spPr>
          <a:xfrm>
            <a:off x="457200" y="474928"/>
            <a:ext cx="11039475" cy="696064"/>
          </a:xfrm>
        </p:spPr>
        <p:txBody>
          <a:bodyPr anchor="t" anchorCtr="0">
            <a:normAutofit fontScale="90000"/>
          </a:bodyPr>
          <a:lstStyle/>
          <a:p>
            <a:r>
              <a:rPr lang="en-US" sz="2400" dirty="0"/>
              <a:t>For ease, we will divide the Components required for this project into four different categories: </a:t>
            </a:r>
            <a:br>
              <a:rPr lang="en-US" sz="2400" dirty="0"/>
            </a:br>
            <a:br>
              <a:rPr lang="en-US" sz="2400" dirty="0"/>
            </a:br>
            <a:br>
              <a:rPr lang="en-US" sz="2400" dirty="0"/>
            </a:br>
            <a:endParaRPr lang="en-US" sz="2400" dirty="0"/>
          </a:p>
        </p:txBody>
      </p:sp>
      <p:sp>
        <p:nvSpPr>
          <p:cNvPr id="10" name="Title 3">
            <a:extLst>
              <a:ext uri="{FF2B5EF4-FFF2-40B4-BE49-F238E27FC236}">
                <a16:creationId xmlns:a16="http://schemas.microsoft.com/office/drawing/2014/main" id="{A2C1BD6B-C8A6-4A47-ACE4-6C16E2F88766}"/>
              </a:ext>
            </a:extLst>
          </p:cNvPr>
          <p:cNvSpPr txBox="1">
            <a:spLocks/>
          </p:cNvSpPr>
          <p:nvPr/>
        </p:nvSpPr>
        <p:spPr>
          <a:xfrm>
            <a:off x="1457324" y="1495425"/>
            <a:ext cx="4657726" cy="902768"/>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pPr marL="342900" indent="-342900">
              <a:buFont typeface="Arial" panose="020B0604020202020204" pitchFamily="34" charset="0"/>
              <a:buChar char="•"/>
            </a:pPr>
            <a:r>
              <a:rPr lang="en-US" sz="2300" cap="none" dirty="0">
                <a:solidFill>
                  <a:prstClr val="white"/>
                </a:solidFill>
                <a:latin typeface="Segoe UI Light" panose="020B0502040204020203" pitchFamily="34" charset="0"/>
                <a:ea typeface="+mn-ea"/>
                <a:cs typeface="Segoe UI Light" panose="020B0502040204020203" pitchFamily="34" charset="0"/>
              </a:rPr>
              <a:t>Basic</a:t>
            </a:r>
          </a:p>
          <a:p>
            <a:pPr marL="342900" indent="-342900">
              <a:buFont typeface="Arial" panose="020B0604020202020204" pitchFamily="34" charset="0"/>
              <a:buChar char="•"/>
            </a:pPr>
            <a:r>
              <a:rPr lang="en-US" sz="2300" cap="none" dirty="0">
                <a:solidFill>
                  <a:prstClr val="white"/>
                </a:solidFill>
                <a:latin typeface="Segoe UI Light" panose="020B0502040204020203" pitchFamily="34" charset="0"/>
                <a:ea typeface="+mn-ea"/>
                <a:cs typeface="Segoe UI Light" panose="020B0502040204020203" pitchFamily="34" charset="0"/>
              </a:rPr>
              <a:t>Input devices</a:t>
            </a:r>
          </a:p>
        </p:txBody>
      </p:sp>
      <p:sp>
        <p:nvSpPr>
          <p:cNvPr id="11" name="Title 3">
            <a:extLst>
              <a:ext uri="{FF2B5EF4-FFF2-40B4-BE49-F238E27FC236}">
                <a16:creationId xmlns:a16="http://schemas.microsoft.com/office/drawing/2014/main" id="{6CDCDBA5-A054-4317-8DDA-9304DB0B7D7C}"/>
              </a:ext>
            </a:extLst>
          </p:cNvPr>
          <p:cNvSpPr txBox="1">
            <a:spLocks/>
          </p:cNvSpPr>
          <p:nvPr/>
        </p:nvSpPr>
        <p:spPr>
          <a:xfrm>
            <a:off x="6729412" y="1495425"/>
            <a:ext cx="4657726" cy="902768"/>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a:lstStyle>
          <a:p>
            <a:pPr marL="342900" indent="-342900">
              <a:buFont typeface="Arial" panose="020B0604020202020204" pitchFamily="34" charset="0"/>
              <a:buChar char="•"/>
            </a:pPr>
            <a:r>
              <a:rPr lang="en-US" sz="2200" cap="none" dirty="0">
                <a:solidFill>
                  <a:prstClr val="white"/>
                </a:solidFill>
                <a:latin typeface="Segoe UI Light" panose="020B0502040204020203" pitchFamily="34" charset="0"/>
                <a:ea typeface="+mn-ea"/>
                <a:cs typeface="Segoe UI Light" panose="020B0502040204020203" pitchFamily="34" charset="0"/>
              </a:rPr>
              <a:t>Output devices</a:t>
            </a:r>
          </a:p>
          <a:p>
            <a:pPr marL="342900" indent="-342900">
              <a:buFont typeface="Arial" panose="020B0604020202020204" pitchFamily="34" charset="0"/>
              <a:buChar char="•"/>
            </a:pPr>
            <a:r>
              <a:rPr lang="en-US" sz="2200" cap="none" dirty="0">
                <a:solidFill>
                  <a:prstClr val="white"/>
                </a:solidFill>
                <a:latin typeface="Segoe UI Light" panose="020B0502040204020203" pitchFamily="34" charset="0"/>
                <a:ea typeface="+mn-ea"/>
                <a:cs typeface="Segoe UI Light" panose="020B0502040204020203" pitchFamily="34" charset="0"/>
              </a:rPr>
              <a:t>Storage devices</a:t>
            </a:r>
          </a:p>
        </p:txBody>
      </p:sp>
      <p:graphicFrame>
        <p:nvGraphicFramePr>
          <p:cNvPr id="6" name="Table 11">
            <a:extLst>
              <a:ext uri="{FF2B5EF4-FFF2-40B4-BE49-F238E27FC236}">
                <a16:creationId xmlns:a16="http://schemas.microsoft.com/office/drawing/2014/main" id="{B6E3ABCC-36A1-4531-8078-E1F2604A6DE2}"/>
              </a:ext>
            </a:extLst>
          </p:cNvPr>
          <p:cNvGraphicFramePr>
            <a:graphicFrameLocks noGrp="1"/>
          </p:cNvGraphicFramePr>
          <p:nvPr>
            <p:extLst>
              <p:ext uri="{D42A27DB-BD31-4B8C-83A1-F6EECF244321}">
                <p14:modId xmlns:p14="http://schemas.microsoft.com/office/powerpoint/2010/main" val="1378063711"/>
              </p:ext>
            </p:extLst>
          </p:nvPr>
        </p:nvGraphicFramePr>
        <p:xfrm>
          <a:off x="3225006" y="2398193"/>
          <a:ext cx="8509794" cy="4243908"/>
        </p:xfrm>
        <a:graphic>
          <a:graphicData uri="http://schemas.openxmlformats.org/drawingml/2006/table">
            <a:tbl>
              <a:tblPr firstRow="1" bandRow="1">
                <a:tableStyleId>{5A111915-BE36-4E01-A7E5-04B1672EAD32}</a:tableStyleId>
              </a:tblPr>
              <a:tblGrid>
                <a:gridCol w="2645268">
                  <a:extLst>
                    <a:ext uri="{9D8B030D-6E8A-4147-A177-3AD203B41FA5}">
                      <a16:colId xmlns:a16="http://schemas.microsoft.com/office/drawing/2014/main" val="687428635"/>
                    </a:ext>
                  </a:extLst>
                </a:gridCol>
                <a:gridCol w="1751486">
                  <a:extLst>
                    <a:ext uri="{9D8B030D-6E8A-4147-A177-3AD203B41FA5}">
                      <a16:colId xmlns:a16="http://schemas.microsoft.com/office/drawing/2014/main" val="430728260"/>
                    </a:ext>
                  </a:extLst>
                </a:gridCol>
                <a:gridCol w="4113040">
                  <a:extLst>
                    <a:ext uri="{9D8B030D-6E8A-4147-A177-3AD203B41FA5}">
                      <a16:colId xmlns:a16="http://schemas.microsoft.com/office/drawing/2014/main" val="3364411484"/>
                    </a:ext>
                  </a:extLst>
                </a:gridCol>
              </a:tblGrid>
              <a:tr h="745046">
                <a:tc>
                  <a:txBody>
                    <a:bodyPr/>
                    <a:lstStyle/>
                    <a:p>
                      <a:pPr algn="ctr"/>
                      <a:r>
                        <a:rPr lang="en-IN" dirty="0"/>
                        <a:t>Component Required</a:t>
                      </a:r>
                    </a:p>
                  </a:txBody>
                  <a:tcPr anchor="ctr"/>
                </a:tc>
                <a:tc>
                  <a:txBody>
                    <a:bodyPr/>
                    <a:lstStyle/>
                    <a:p>
                      <a:pPr algn="ctr"/>
                      <a:r>
                        <a:rPr lang="en-IN" dirty="0"/>
                        <a:t>Quantity</a:t>
                      </a:r>
                    </a:p>
                  </a:txBody>
                  <a:tcPr anchor="ctr"/>
                </a:tc>
                <a:tc>
                  <a:txBody>
                    <a:bodyPr/>
                    <a:lstStyle/>
                    <a:p>
                      <a:pPr algn="ctr"/>
                      <a:r>
                        <a:rPr lang="en-IN" dirty="0"/>
                        <a:t>Description</a:t>
                      </a:r>
                    </a:p>
                  </a:txBody>
                  <a:tcPr anchor="ctr"/>
                </a:tc>
                <a:extLst>
                  <a:ext uri="{0D108BD9-81ED-4DB2-BD59-A6C34878D82A}">
                    <a16:rowId xmlns:a16="http://schemas.microsoft.com/office/drawing/2014/main" val="1932541184"/>
                  </a:ext>
                </a:extLst>
              </a:tr>
              <a:tr h="11980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Arduino Uno (Rev3)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latin typeface="+mn-lt"/>
                          <a:ea typeface="+mn-ea"/>
                          <a:cs typeface="+mn-cs"/>
                        </a:rPr>
                        <a:t>Arduino Uno is a microcontroller board based on the ATmega328P. The ATmega328P is the brain of our project!</a:t>
                      </a:r>
                      <a:endParaRPr lang="en-IN" sz="1800" kern="1200" dirty="0">
                        <a:solidFill>
                          <a:schemeClr val="bg1"/>
                        </a:solidFill>
                        <a:latin typeface="+mn-lt"/>
                        <a:ea typeface="+mn-ea"/>
                        <a:cs typeface="+mn-cs"/>
                      </a:endParaRPr>
                    </a:p>
                  </a:txBody>
                  <a:tcPr anchor="ctr"/>
                </a:tc>
                <a:extLst>
                  <a:ext uri="{0D108BD9-81ED-4DB2-BD59-A6C34878D82A}">
                    <a16:rowId xmlns:a16="http://schemas.microsoft.com/office/drawing/2014/main" val="2226164145"/>
                  </a:ext>
                </a:extLst>
              </a:tr>
              <a:tr h="766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N-Channel MOSFETs</a:t>
                      </a:r>
                    </a:p>
                  </a:txBody>
                  <a:tcPr marL="54392" marR="54392" marT="27196" marB="2719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noProof="0" dirty="0">
                          <a:solidFill>
                            <a:schemeClr val="bg1"/>
                          </a:solidFill>
                          <a:latin typeface="+mn-lt"/>
                          <a:ea typeface="+mn-ea"/>
                          <a:cs typeface="+mn-cs"/>
                        </a:rPr>
                        <a:t>2</a:t>
                      </a:r>
                      <a:endParaRPr lang="en-IN" sz="1800" kern="1200" dirty="0">
                        <a:solidFill>
                          <a:schemeClr val="bg1"/>
                        </a:solidFill>
                        <a:latin typeface="+mn-lt"/>
                        <a:ea typeface="+mn-ea"/>
                        <a:cs typeface="+mn-cs"/>
                      </a:endParaRPr>
                    </a:p>
                  </a:txBody>
                  <a:tcPr marL="54392" marR="54392" marT="27196" marB="2719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Used in amplifying the signals from Arduino for controlling our LEDs</a:t>
                      </a:r>
                    </a:p>
                  </a:txBody>
                  <a:tcPr anchor="ctr"/>
                </a:tc>
                <a:extLst>
                  <a:ext uri="{0D108BD9-81ED-4DB2-BD59-A6C34878D82A}">
                    <a16:rowId xmlns:a16="http://schemas.microsoft.com/office/drawing/2014/main" val="3356075182"/>
                  </a:ext>
                </a:extLst>
              </a:tr>
              <a:tr h="766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10K</a:t>
                      </a:r>
                      <a:r>
                        <a:rPr lang="el-GR" sz="1800" kern="1200" dirty="0">
                          <a:solidFill>
                            <a:schemeClr val="bg1"/>
                          </a:solidFill>
                          <a:latin typeface="+mn-lt"/>
                          <a:ea typeface="+mn-ea"/>
                          <a:cs typeface="+mn-cs"/>
                        </a:rPr>
                        <a:t>Ω </a:t>
                      </a:r>
                      <a:r>
                        <a:rPr lang="en-IN" sz="1800" kern="1200" dirty="0">
                          <a:solidFill>
                            <a:schemeClr val="bg1"/>
                          </a:solidFill>
                          <a:latin typeface="+mn-lt"/>
                          <a:ea typeface="+mn-ea"/>
                          <a:cs typeface="+mn-cs"/>
                        </a:rPr>
                        <a:t>Resistors</a:t>
                      </a:r>
                    </a:p>
                  </a:txBody>
                  <a:tcPr marL="54392" marR="54392" marT="27196" marB="2719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noProof="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marL="54392" marR="54392" marT="27196" marB="2719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Pull-up resistors</a:t>
                      </a:r>
                    </a:p>
                  </a:txBody>
                  <a:tcPr anchor="ctr"/>
                </a:tc>
                <a:extLst>
                  <a:ext uri="{0D108BD9-81ED-4DB2-BD59-A6C34878D82A}">
                    <a16:rowId xmlns:a16="http://schemas.microsoft.com/office/drawing/2014/main" val="449310003"/>
                  </a:ext>
                </a:extLst>
              </a:tr>
              <a:tr h="7669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Connecting Wires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bg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bg1"/>
                        </a:solidFill>
                        <a:latin typeface="+mn-lt"/>
                        <a:ea typeface="+mn-ea"/>
                        <a:cs typeface="+mn-cs"/>
                      </a:endParaRPr>
                    </a:p>
                  </a:txBody>
                  <a:tcPr anchor="ctr"/>
                </a:tc>
                <a:extLst>
                  <a:ext uri="{0D108BD9-81ED-4DB2-BD59-A6C34878D82A}">
                    <a16:rowId xmlns:a16="http://schemas.microsoft.com/office/drawing/2014/main" val="1984114964"/>
                  </a:ext>
                </a:extLst>
              </a:tr>
            </a:tbl>
          </a:graphicData>
        </a:graphic>
      </p:graphicFrame>
    </p:spTree>
    <p:extLst>
      <p:ext uri="{BB962C8B-B14F-4D97-AF65-F5344CB8AC3E}">
        <p14:creationId xmlns:p14="http://schemas.microsoft.com/office/powerpoint/2010/main" val="137447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457200" y="2779776"/>
            <a:ext cx="3465576" cy="3255264"/>
          </a:xfrm>
        </p:spPr>
        <p:txBody>
          <a:bodyPr>
            <a:noAutofit/>
          </a:bodyPr>
          <a:lstStyle/>
          <a:p>
            <a:pPr>
              <a:lnSpc>
                <a:spcPct val="90000"/>
              </a:lnSpc>
              <a:spcBef>
                <a:spcPct val="0"/>
              </a:spcBef>
            </a:pPr>
            <a:r>
              <a:rPr lang="en-US" sz="3600" cap="all" dirty="0">
                <a:latin typeface="+mj-lt"/>
                <a:ea typeface="+mj-ea"/>
                <a:cs typeface="+mj-cs"/>
              </a:rPr>
              <a:t>2. Input devices</a:t>
            </a:r>
          </a:p>
        </p:txBody>
      </p:sp>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3">
            <a:extLst>
              <a:ext uri="{FF2B5EF4-FFF2-40B4-BE49-F238E27FC236}">
                <a16:creationId xmlns:a16="http://schemas.microsoft.com/office/drawing/2014/main" id="{164CF6CA-40E5-4883-8690-C68FBA86652E}"/>
              </a:ext>
            </a:extLst>
          </p:cNvPr>
          <p:cNvSpPr>
            <a:spLocks noGrp="1"/>
          </p:cNvSpPr>
          <p:nvPr>
            <p:ph type="title"/>
          </p:nvPr>
        </p:nvSpPr>
        <p:spPr>
          <a:xfrm>
            <a:off x="576262" y="1058023"/>
            <a:ext cx="11039475" cy="696064"/>
          </a:xfrm>
        </p:spPr>
        <p:txBody>
          <a:bodyPr anchor="t" anchorCtr="0">
            <a:normAutofit fontScale="90000"/>
          </a:bodyPr>
          <a:lstStyle/>
          <a:p>
            <a:r>
              <a:rPr lang="en-US" sz="2400" dirty="0"/>
              <a:t> These </a:t>
            </a:r>
            <a:r>
              <a:rPr lang="en-IN" sz="2400" dirty="0"/>
              <a:t>Component</a:t>
            </a:r>
            <a:r>
              <a:rPr lang="en-US" sz="2400" dirty="0"/>
              <a:t>s will fetch the required inputs for us to work upon</a:t>
            </a:r>
          </a:p>
        </p:txBody>
      </p:sp>
      <p:graphicFrame>
        <p:nvGraphicFramePr>
          <p:cNvPr id="12" name="Table 11">
            <a:extLst>
              <a:ext uri="{FF2B5EF4-FFF2-40B4-BE49-F238E27FC236}">
                <a16:creationId xmlns:a16="http://schemas.microsoft.com/office/drawing/2014/main" id="{8210BC64-49E0-4FB0-B830-0BE0D2467B5F}"/>
              </a:ext>
            </a:extLst>
          </p:cNvPr>
          <p:cNvGraphicFramePr>
            <a:graphicFrameLocks noGrp="1"/>
          </p:cNvGraphicFramePr>
          <p:nvPr>
            <p:extLst>
              <p:ext uri="{D42A27DB-BD31-4B8C-83A1-F6EECF244321}">
                <p14:modId xmlns:p14="http://schemas.microsoft.com/office/powerpoint/2010/main" val="3406691204"/>
              </p:ext>
            </p:extLst>
          </p:nvPr>
        </p:nvGraphicFramePr>
        <p:xfrm>
          <a:off x="3091656" y="2901640"/>
          <a:ext cx="8643144" cy="2592907"/>
        </p:xfrm>
        <a:graphic>
          <a:graphicData uri="http://schemas.openxmlformats.org/drawingml/2006/table">
            <a:tbl>
              <a:tblPr firstRow="1" bandRow="1">
                <a:tableStyleId>{5A111915-BE36-4E01-A7E5-04B1672EAD32}</a:tableStyleId>
              </a:tblPr>
              <a:tblGrid>
                <a:gridCol w="2686720">
                  <a:extLst>
                    <a:ext uri="{9D8B030D-6E8A-4147-A177-3AD203B41FA5}">
                      <a16:colId xmlns:a16="http://schemas.microsoft.com/office/drawing/2014/main" val="687428635"/>
                    </a:ext>
                  </a:extLst>
                </a:gridCol>
                <a:gridCol w="1778932">
                  <a:extLst>
                    <a:ext uri="{9D8B030D-6E8A-4147-A177-3AD203B41FA5}">
                      <a16:colId xmlns:a16="http://schemas.microsoft.com/office/drawing/2014/main" val="430728260"/>
                    </a:ext>
                  </a:extLst>
                </a:gridCol>
                <a:gridCol w="4177492">
                  <a:extLst>
                    <a:ext uri="{9D8B030D-6E8A-4147-A177-3AD203B41FA5}">
                      <a16:colId xmlns:a16="http://schemas.microsoft.com/office/drawing/2014/main" val="3364411484"/>
                    </a:ext>
                  </a:extLst>
                </a:gridCol>
              </a:tblGrid>
              <a:tr h="774445">
                <a:tc>
                  <a:txBody>
                    <a:bodyPr/>
                    <a:lstStyle/>
                    <a:p>
                      <a:pPr algn="ctr"/>
                      <a:r>
                        <a:rPr lang="en-IN" dirty="0"/>
                        <a:t>Component Required</a:t>
                      </a:r>
                    </a:p>
                  </a:txBody>
                  <a:tcPr anchor="ctr"/>
                </a:tc>
                <a:tc>
                  <a:txBody>
                    <a:bodyPr/>
                    <a:lstStyle/>
                    <a:p>
                      <a:pPr algn="ctr"/>
                      <a:r>
                        <a:rPr lang="en-IN" dirty="0"/>
                        <a:t>Quantity</a:t>
                      </a:r>
                    </a:p>
                  </a:txBody>
                  <a:tcPr anchor="ctr"/>
                </a:tc>
                <a:tc>
                  <a:txBody>
                    <a:bodyPr/>
                    <a:lstStyle/>
                    <a:p>
                      <a:pPr algn="ctr"/>
                      <a:r>
                        <a:rPr lang="en-IN" dirty="0"/>
                        <a:t>Description</a:t>
                      </a:r>
                    </a:p>
                  </a:txBody>
                  <a:tcPr anchor="ctr"/>
                </a:tc>
                <a:extLst>
                  <a:ext uri="{0D108BD9-81ED-4DB2-BD59-A6C34878D82A}">
                    <a16:rowId xmlns:a16="http://schemas.microsoft.com/office/drawing/2014/main" val="1932541184"/>
                  </a:ext>
                </a:extLst>
              </a:tr>
              <a:tr h="9092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Ultrasonic Distance Sensor (HC-SR04)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For obtaining information about my location with respect to the bot</a:t>
                      </a:r>
                    </a:p>
                  </a:txBody>
                  <a:tcPr anchor="ctr"/>
                </a:tc>
                <a:extLst>
                  <a:ext uri="{0D108BD9-81ED-4DB2-BD59-A6C34878D82A}">
                    <a16:rowId xmlns:a16="http://schemas.microsoft.com/office/drawing/2014/main" val="2226164145"/>
                  </a:ext>
                </a:extLst>
              </a:tr>
              <a:tr h="909231">
                <a:tc>
                  <a:txBody>
                    <a:bodyPr/>
                    <a:lstStyle/>
                    <a:p>
                      <a:pPr marL="0" indent="0" algn="ctr" defTabSz="914400" rtl="0" eaLnBrk="1" latinLnBrk="0" hangingPunct="1">
                        <a:lnSpc>
                          <a:spcPts val="2800"/>
                        </a:lnSpc>
                        <a:spcBef>
                          <a:spcPts val="0"/>
                        </a:spcBef>
                        <a:buFont typeface="Arial" panose="020B0604020202020204" pitchFamily="34" charset="0"/>
                        <a:buNone/>
                      </a:pPr>
                      <a:r>
                        <a:rPr lang="en-IN" sz="1800" kern="1200" dirty="0">
                          <a:solidFill>
                            <a:schemeClr val="bg1"/>
                          </a:solidFill>
                          <a:latin typeface="+mn-lt"/>
                          <a:ea typeface="+mn-ea"/>
                          <a:cs typeface="+mn-cs"/>
                        </a:rPr>
                        <a:t>Si Photodiode (S1133) </a:t>
                      </a:r>
                    </a:p>
                  </a:txBody>
                  <a:tcPr marL="54392" marR="54392" marT="27196" marB="27196" anchor="ctr"/>
                </a:tc>
                <a:tc>
                  <a:txBody>
                    <a:bodyPr/>
                    <a:lstStyle/>
                    <a:p>
                      <a:pPr marL="0" indent="0" algn="ctr" defTabSz="914400" rtl="0" eaLnBrk="1" latinLnBrk="0" hangingPunct="1">
                        <a:lnSpc>
                          <a:spcPts val="2800"/>
                        </a:lnSpc>
                        <a:spcBef>
                          <a:spcPts val="0"/>
                        </a:spcBef>
                        <a:buFont typeface="Arial" panose="020B0604020202020204" pitchFamily="34" charset="0"/>
                        <a:buNone/>
                      </a:pPr>
                      <a:r>
                        <a:rPr kumimoji="0" lang="en-IN" sz="1800" b="0" i="0" u="none" strike="noStrike" kern="1200" cap="none" spc="0" normalizeH="0" baseline="0" noProof="0" dirty="0">
                          <a:ln>
                            <a:noFill/>
                          </a:ln>
                          <a:solidFill>
                            <a:prstClr val="white"/>
                          </a:solidFill>
                          <a:effectLst/>
                          <a:uLnTx/>
                          <a:uFillTx/>
                          <a:latin typeface="Segoe UI"/>
                          <a:ea typeface="+mn-ea"/>
                          <a:cs typeface="+mn-cs"/>
                        </a:rPr>
                        <a:t>1</a:t>
                      </a:r>
                      <a:endParaRPr lang="en-IN" sz="1800" kern="1200" dirty="0">
                        <a:solidFill>
                          <a:schemeClr val="bg1"/>
                        </a:solidFill>
                        <a:latin typeface="+mn-lt"/>
                        <a:ea typeface="+mn-ea"/>
                        <a:cs typeface="+mn-cs"/>
                      </a:endParaRPr>
                    </a:p>
                  </a:txBody>
                  <a:tcPr marL="54392" marR="54392" marT="27196" marB="2719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bg1"/>
                          </a:solidFill>
                          <a:latin typeface="+mn-lt"/>
                          <a:ea typeface="+mn-ea"/>
                          <a:cs typeface="+mn-cs"/>
                        </a:rPr>
                        <a:t>For obtaining information about the brightness of light in my surroundings</a:t>
                      </a:r>
                    </a:p>
                  </a:txBody>
                  <a:tcPr anchor="ctr"/>
                </a:tc>
                <a:extLst>
                  <a:ext uri="{0D108BD9-81ED-4DB2-BD59-A6C34878D82A}">
                    <a16:rowId xmlns:a16="http://schemas.microsoft.com/office/drawing/2014/main" val="3356075182"/>
                  </a:ext>
                </a:extLst>
              </a:tr>
            </a:tbl>
          </a:graphicData>
        </a:graphic>
      </p:graphicFrame>
    </p:spTree>
    <p:extLst>
      <p:ext uri="{BB962C8B-B14F-4D97-AF65-F5344CB8AC3E}">
        <p14:creationId xmlns:p14="http://schemas.microsoft.com/office/powerpoint/2010/main" val="347848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805</TotalTime>
  <Words>1903</Words>
  <Application>Microsoft Office PowerPoint</Application>
  <PresentationFormat>Widescreen</PresentationFormat>
  <Paragraphs>228</Paragraphs>
  <Slides>29</Slides>
  <Notes>20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29</vt:i4>
      </vt:variant>
    </vt:vector>
  </HeadingPairs>
  <TitlesOfParts>
    <vt:vector size="38" baseType="lpstr">
      <vt:lpstr>Arial</vt:lpstr>
      <vt:lpstr>Calibri</vt:lpstr>
      <vt:lpstr>Cambria Math</vt:lpstr>
      <vt:lpstr>Segoe UI</vt:lpstr>
      <vt:lpstr>Segoe UI Light</vt:lpstr>
      <vt:lpstr>Balancing Act</vt:lpstr>
      <vt:lpstr>Wellspring</vt:lpstr>
      <vt:lpstr>Star of the show</vt:lpstr>
      <vt:lpstr>Amusements</vt:lpstr>
      <vt:lpstr>BOTASTRA- Group 16 A</vt:lpstr>
      <vt:lpstr>PowerPoint Presentation</vt:lpstr>
      <vt:lpstr>PowerPoint Presentation</vt:lpstr>
      <vt:lpstr>PowerPoint Presentation</vt:lpstr>
      <vt:lpstr>PowerPoint Presentation</vt:lpstr>
      <vt:lpstr>PowerPoint Presentation</vt:lpstr>
      <vt:lpstr>PowerPoint Presentation</vt:lpstr>
      <vt:lpstr>For ease, we will divide the Components required for this project into four different categories:    </vt:lpstr>
      <vt:lpstr> These Components will fetch the required inputs for us to work upon</vt:lpstr>
      <vt:lpstr>The Input devices control the output of these Components</vt:lpstr>
      <vt:lpstr>For storing/accessing my favorite music</vt:lpstr>
      <vt:lpstr>PowerPoint Presentation</vt:lpstr>
      <vt:lpstr>SD Card Module</vt:lpstr>
      <vt:lpstr>PowerPoint Presentation</vt:lpstr>
      <vt:lpstr>PowerPoint Presentation</vt:lpstr>
      <vt:lpstr>PowerPoint Presentation</vt:lpstr>
      <vt:lpstr>FIRST, SOME BASIC STUFF…</vt:lpstr>
      <vt:lpstr>setting Things up: Void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Arduino is a great bot-building platform for beginners like me. However, as the projects start to get complicated, even Arduino becomes increasingly difficult to use.  Apart from Roboism workshops, I primarily referred to the following sites for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BOTASTRA- Group 16 A</dc:title>
  <dc:creator>Aryan Kumar</dc:creator>
  <cp:lastModifiedBy>Aryan Kumar</cp:lastModifiedBy>
  <cp:revision>35</cp:revision>
  <dcterms:created xsi:type="dcterms:W3CDTF">2022-02-19T09:10:54Z</dcterms:created>
  <dcterms:modified xsi:type="dcterms:W3CDTF">2022-02-23T14:21:12Z</dcterms:modified>
</cp:coreProperties>
</file>