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270" r:id="rId3"/>
    <p:sldId id="271" r:id="rId4"/>
    <p:sldId id="272" r:id="rId5"/>
    <p:sldId id="273" r:id="rId6"/>
    <p:sldId id="275" r:id="rId7"/>
    <p:sldId id="276" r:id="rId8"/>
    <p:sldId id="260" r:id="rId9"/>
    <p:sldId id="274" r:id="rId10"/>
    <p:sldId id="277" r:id="rId11"/>
    <p:sldId id="266" r:id="rId12"/>
    <p:sldId id="263"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4T23:39:33.999"/>
    </inkml:context>
    <inkml:brush xml:id="br0">
      <inkml:brushProperty name="width" value="0.2" units="cm"/>
      <inkml:brushProperty name="height" value="0.2" units="cm"/>
      <inkml:brushProperty name="color" value="#FFFFFF"/>
    </inkml:brush>
  </inkml:definitions>
  <inkml:trace contextRef="#ctx0" brushRef="#br0">200 794 24575,'0'-794'0,"0"2955"0,2-2142 0,0 1 0,1-1 0,1 1 0,13 36 0,-10-34 0,0 2 0,5 40 0,2 19 0,-8-57 0,-2 0 0,2 31 0,-5-14 0,13 78 0,0 3 0,0-2 0,-9-88 0,1 58 0,-8-713 0,3 388 0,-3 260 0,0-1 0,-7 28 0,-5 41 0,13-58 0,0-5 0,-1 0 0,-11 50 0,8-49 0,1 0 0,1 0 0,2 1 0,4 37 0,-4 68 0,-12-73 0,9-49 0,0 0 0,-1 20 0,5 104 0,4-222 0,19-106 0,-10 110 0,3-137 0,-18-187 0,0 367 0,-1 0 0,-10-40 0,4 21 0,8 51 0,1 0 0,0-1 0,-1 1 0,1 0 0,-1 0 0,0-1 0,1 1 0,-1 0 0,0 0 0,-1 0 0,1 0 0,0 0 0,0 0 0,-1 0 0,1 1 0,-1-1 0,-3-2 0,4 3 0,-1 0 0,1 1 0,-1-1 0,0 1 0,1-1 0,-1 1 0,0 0 0,1 0 0,-1-1 0,0 1 0,1 0 0,-1 1 0,0-1 0,1 0 0,-1 0 0,0 1 0,1-1 0,-4 2 0,-1 1 0,0 0 0,0 0 0,1 1 0,-1 0 0,1 0 0,0 0 0,0 1 0,0 0 0,0 0 0,-6 9 0,-67 106 0,71-106 0,1 1 0,0-1 0,2 1 0,-1 1 0,2-1 0,-2 17 0,1-12 0,-3 36 0,2 0 0,6 110 0,1-60 0,-2 1451 0,0-1551 0,1 1 0,-1-1 0,1 0 0,0 1 0,1-1 0,3 11 0,-4-16 0,-1 0 0,0 0 0,1-1 0,-1 1 0,1 0 0,0 0 0,-1 0 0,1 0 0,0-1 0,-1 1 0,1 0 0,0 0 0,0-1 0,0 1 0,-1-1 0,1 1 0,0-1 0,0 1 0,2 0 0,-2-1 0,1 0 0,-1 0 0,0-1 0,1 1 0,-1 0 0,0 0 0,1-1 0,-1 1 0,0-1 0,1 0 0,-1 1 0,0-1 0,0 0 0,0 1 0,0-1 0,0 0 0,0 0 0,0 0 0,2-2 0,3-4 0,1-1 0,-1 0 0,-1 0 0,1-1 0,-1 1 0,-1-1 0,5-14 0,20-71 0,-13 34 0,-4 21 0,-1-2 0,-2 1 0,-2-1 0,-2 0 0,1-78 0,-8-425 0,3 602 0,14 89 0,3-28 0,3 209 0,-22 171 0,-1-472 0,0 0 0,-8 32 0,4-29 0,-2 45 0,8 209 0,1-131 0,-2-132 0,-2 0 0,-7 35 0,5-34 0,1 1 0,-1 25 0,4 510 0,3-269 0,-2 176 0,1-445 0,1 1 0,8 36 0,-5-35 0,-1 0 0,1 26 0,-4-8 0,-1-8 0,2 0 0,1 0 0,7 35 0,-3-25 0,-2 0 0,-2 0 0,-5 85 0,0-39 0,2-39 0,1-1 0,14 77 0,-8-54 0,-7-56 0,1 0 0,0 1 0,7 24 0,-2-29 0,0-15 0,0-19 0,-7 14 0,0 1 0,-1 0 0,0 0 0,0 0 0,0 0 0,-1 0 0,-1 1 0,-5-11 0,-10-26 0,-45-138 0,57 165 0,0 0 0,-16-26 0,17 33 0,0 0 0,0-1 0,1 0 0,0 0 0,1-1 0,1 1 0,0-1 0,-2-15 0,4-162 0,3 89 0,-2 966 0,1-844 0,2-1 0,9 41 0,-1-3 0,0 1 0,-4-31 0,2 45 0,-6-49 0,9 42 0,-7-44 0,-1 1 0,1 28 0,-4-16 0,-3-1 0,-1 0 0,-10 51 0,-1-27 0,6-27 0,1 0 0,-4 63 0,9-71 0,0 0 0,-7 24 0,4-24 0,-4 47 0,8 542 0,3-297 0,-2 1705 0,2-1991 0,1 0 0,1-1 0,15 50 0,-11-49 0,-1 0 0,-2 1 0,3 39 0,-6-35 0,12 57 0,-3-29 0,-1 3 0,-3-27 0,4 75 0,-9-81 0,1 1 0,2-1 0,2 0 0,14 44 0,-16-58 0,1 9 0,4 34 0,1 11 0,-4-29 0,-2 0 0,-3 1 0,-4 75 0,0-28 0,2-14 0,0-60 0,0-53 0,0 30 0,0 1 0,0-1 0,0 0 0,0 0 0,-1 1 0,0-1 0,0 0 0,-1 1 0,1-1 0,-1 1 0,0-1 0,0 1 0,0 0 0,-1 0 0,1 0 0,-1 0 0,0 0 0,0 0 0,-1 1 0,1 0 0,-1-1 0,1 1 0,-1 1 0,0-1 0,0 0 0,0 1 0,-1 0 0,1 0 0,-1 0 0,-7-1 0,-45-15 0,-75-19 0,129 37 0,0-1 0,-1 0 0,1-1 0,0 1 0,0 0 0,0-1 0,0 0 0,1 0 0,-1 0 0,0 0 0,1 0 0,-1 0 0,1-1 0,0 1 0,0-1 0,0 1 0,0-1 0,0 0 0,1 0 0,-1 0 0,1 0 0,-1 0 0,1 0 0,0-1 0,1 1 0,-1 0 0,0-5 0,-1-11 0,1 1 0,1-1 0,4-35 0,-1 14 0,-2-185 0,0 271 0,1 1 0,12 57 0,-12-81 0,-2-18 0,0 0 0,1 0 0,-1-1 0,1 1 0,0 0 0,0 0 0,1-1 0,-1 1 0,1-1 0,0 1 0,0-1 0,5 7 0,-6-11 0,-1 0 0,0 0 0,1 0 0,-1 0 0,1 0 0,-1 0 0,1 0 0,-1 0 0,1 0 0,-1 0 0,0 0 0,1 0 0,-1-1 0,1 1 0,-1 0 0,0 0 0,1 0 0,-1-1 0,0 1 0,1 0 0,-1-1 0,0 1 0,1 0 0,-1-1 0,0 1 0,0 0 0,1-1 0,-1 1 0,0 0 0,0-1 0,0 1 0,1-1 0,-1 1 0,0 0 0,0-1 0,0 1 0,0-1 0,0 1 0,0-1 0,7-22 0,-6 21 0,15-60 0,-3-1 0,-3-1 0,-3 1 0,0-97 0,-8 114 0,0-26 0,1 52 0,0 18 0,0 5 0,0 1340 0,1-1316 0,2 0 0,7 32 0,-5-29 0,4 45 0,-11 60 0,4 57 0,1-172 0,1 0 0,0-1 0,11 28 0,-8-30 0,-2 0 0,0 1 0,-1 0 0,3 25 0,-8 69 0,2 22 0,12-68 0,-8-50 0,-2 1 0,3 22 0,-3 310 0,-5-180 0,2-142-1365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C7DAB-EDB1-4DD3-BE08-E85FC7FE5D99}" type="datetimeFigureOut">
              <a:rPr lang="en-US" smtClean="0"/>
              <a:pPr/>
              <a:t>11/27/2023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086D4-23B3-40A9-AF5A-753D4AF75F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A086D4-23B3-40A9-AF5A-753D4AF75F5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0391F1-049C-4E47-9974-8C16793ED845}" type="datetimeFigureOut">
              <a:rPr lang="en-US" smtClean="0"/>
              <a:pPr/>
              <a:t>11/27/2023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0C6A08D-C388-4652-869A-07D93C2AB0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0391F1-049C-4E47-9974-8C16793ED84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6A08D-C388-4652-869A-07D93C2AB0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0391F1-049C-4E47-9974-8C16793ED845}"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C6A08D-C388-4652-869A-07D93C2AB0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80391F1-049C-4E47-9974-8C16793ED845}" type="datetimeFigureOut">
              <a:rPr lang="en-US" smtClean="0"/>
              <a:pPr/>
              <a:t>11/27/2023</a:t>
            </a:fld>
            <a:endParaRPr lang="en-US"/>
          </a:p>
        </p:txBody>
      </p:sp>
      <p:sp>
        <p:nvSpPr>
          <p:cNvPr id="9" name="Slide Number Placeholder 8"/>
          <p:cNvSpPr>
            <a:spLocks noGrp="1"/>
          </p:cNvSpPr>
          <p:nvPr>
            <p:ph type="sldNum" sz="quarter" idx="15"/>
          </p:nvPr>
        </p:nvSpPr>
        <p:spPr/>
        <p:txBody>
          <a:bodyPr rtlCol="0"/>
          <a:lstStyle/>
          <a:p>
            <a:fld id="{A0C6A08D-C388-4652-869A-07D93C2AB0F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80391F1-049C-4E47-9974-8C16793ED845}" type="datetimeFigureOut">
              <a:rPr lang="en-US" smtClean="0"/>
              <a:pPr/>
              <a:t>11/27/2023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0C6A08D-C388-4652-869A-07D93C2AB0F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80391F1-049C-4E47-9974-8C16793ED845}"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C6A08D-C388-4652-869A-07D93C2AB0F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80391F1-049C-4E47-9974-8C16793ED845}"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C6A08D-C388-4652-869A-07D93C2AB0F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80391F1-049C-4E47-9974-8C16793ED845}" type="datetimeFigureOut">
              <a:rPr lang="en-US" smtClean="0"/>
              <a:pPr/>
              <a:t>11/27/2023</a:t>
            </a:fld>
            <a:endParaRPr lang="en-US"/>
          </a:p>
        </p:txBody>
      </p:sp>
      <p:sp>
        <p:nvSpPr>
          <p:cNvPr id="7" name="Slide Number Placeholder 6"/>
          <p:cNvSpPr>
            <a:spLocks noGrp="1"/>
          </p:cNvSpPr>
          <p:nvPr>
            <p:ph type="sldNum" sz="quarter" idx="11"/>
          </p:nvPr>
        </p:nvSpPr>
        <p:spPr/>
        <p:txBody>
          <a:bodyPr rtlCol="0"/>
          <a:lstStyle/>
          <a:p>
            <a:fld id="{A0C6A08D-C388-4652-869A-07D93C2AB0F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391F1-049C-4E47-9974-8C16793ED845}"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C6A08D-C388-4652-869A-07D93C2AB0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80391F1-049C-4E47-9974-8C16793ED845}" type="datetimeFigureOut">
              <a:rPr lang="en-US" smtClean="0"/>
              <a:pPr/>
              <a:t>11/27/2023</a:t>
            </a:fld>
            <a:endParaRPr lang="en-US"/>
          </a:p>
        </p:txBody>
      </p:sp>
      <p:sp>
        <p:nvSpPr>
          <p:cNvPr id="22" name="Slide Number Placeholder 21"/>
          <p:cNvSpPr>
            <a:spLocks noGrp="1"/>
          </p:cNvSpPr>
          <p:nvPr>
            <p:ph type="sldNum" sz="quarter" idx="15"/>
          </p:nvPr>
        </p:nvSpPr>
        <p:spPr/>
        <p:txBody>
          <a:bodyPr rtlCol="0"/>
          <a:lstStyle/>
          <a:p>
            <a:fld id="{A0C6A08D-C388-4652-869A-07D93C2AB0F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80391F1-049C-4E47-9974-8C16793ED845}" type="datetimeFigureOut">
              <a:rPr lang="en-US" smtClean="0"/>
              <a:pPr/>
              <a:t>11/27/2023</a:t>
            </a:fld>
            <a:endParaRPr lang="en-US"/>
          </a:p>
        </p:txBody>
      </p:sp>
      <p:sp>
        <p:nvSpPr>
          <p:cNvPr id="18" name="Slide Number Placeholder 17"/>
          <p:cNvSpPr>
            <a:spLocks noGrp="1"/>
          </p:cNvSpPr>
          <p:nvPr>
            <p:ph type="sldNum" sz="quarter" idx="11"/>
          </p:nvPr>
        </p:nvSpPr>
        <p:spPr/>
        <p:txBody>
          <a:bodyPr rtlCol="0"/>
          <a:lstStyle/>
          <a:p>
            <a:fld id="{A0C6A08D-C388-4652-869A-07D93C2AB0F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80391F1-049C-4E47-9974-8C16793ED845}" type="datetimeFigureOut">
              <a:rPr lang="en-US" smtClean="0"/>
              <a:pPr/>
              <a:t>11/27/2023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0C6A08D-C388-4652-869A-07D93C2AB0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ome%20page.html"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lstStyle/>
          <a:p>
            <a:pPr algn="ctr"/>
            <a:r>
              <a:rPr lang="en-US" b="1" dirty="0">
                <a:solidFill>
                  <a:schemeClr val="tx1"/>
                </a:solidFill>
              </a:rPr>
              <a:t> CHATBOT</a:t>
            </a:r>
          </a:p>
        </p:txBody>
      </p:sp>
      <p:sp>
        <p:nvSpPr>
          <p:cNvPr id="3" name="Content Placeholder 2"/>
          <p:cNvSpPr>
            <a:spLocks noGrp="1"/>
          </p:cNvSpPr>
          <p:nvPr>
            <p:ph sz="quarter" idx="1"/>
          </p:nvPr>
        </p:nvSpPr>
        <p:spPr>
          <a:xfrm>
            <a:off x="0" y="2971800"/>
            <a:ext cx="9144000" cy="3733800"/>
          </a:xfrm>
        </p:spPr>
        <p:txBody>
          <a:bodyPr>
            <a:normAutofit fontScale="92500" lnSpcReduction="20000"/>
          </a:bodyPr>
          <a:lstStyle/>
          <a:p>
            <a:pPr algn="ctr">
              <a:buNone/>
            </a:pPr>
            <a:r>
              <a:rPr lang="en-US" sz="2600" b="1" dirty="0"/>
              <a:t>Presented By:</a:t>
            </a:r>
          </a:p>
          <a:p>
            <a:pPr algn="ctr">
              <a:buNone/>
            </a:pPr>
            <a:r>
              <a:rPr lang="en-US" sz="2200" dirty="0"/>
              <a:t>Aryan Kumar </a:t>
            </a:r>
            <a:r>
              <a:rPr lang="en-US" sz="2200" dirty="0" err="1"/>
              <a:t>Rana</a:t>
            </a:r>
            <a:r>
              <a:rPr lang="en-US" sz="2200" dirty="0"/>
              <a:t>(2100680130019)</a:t>
            </a:r>
          </a:p>
          <a:p>
            <a:pPr algn="ctr">
              <a:buNone/>
            </a:pPr>
            <a:r>
              <a:rPr lang="en-US" sz="2200" dirty="0"/>
              <a:t>Akshat Kumar </a:t>
            </a:r>
            <a:r>
              <a:rPr lang="en-US" sz="2200" dirty="0" err="1"/>
              <a:t>Kakran</a:t>
            </a:r>
            <a:r>
              <a:rPr lang="en-US" sz="2200" dirty="0"/>
              <a:t>(2100680130010)</a:t>
            </a:r>
          </a:p>
          <a:p>
            <a:pPr algn="ctr">
              <a:buNone/>
            </a:pPr>
            <a:r>
              <a:rPr lang="en-US" sz="2200" dirty="0"/>
              <a:t>Jatin Kumar(2100680130026)</a:t>
            </a:r>
          </a:p>
          <a:p>
            <a:pPr algn="ctr">
              <a:buNone/>
            </a:pPr>
            <a:endParaRPr lang="en-US" dirty="0"/>
          </a:p>
          <a:p>
            <a:pPr algn="ctr">
              <a:buNone/>
            </a:pPr>
            <a:r>
              <a:rPr lang="en-US" sz="2600" b="1" dirty="0"/>
              <a:t>Under the Guidance of:</a:t>
            </a:r>
          </a:p>
          <a:p>
            <a:pPr algn="ctr">
              <a:buNone/>
            </a:pPr>
            <a:r>
              <a:rPr lang="en-US" dirty="0"/>
              <a:t>Mr. Rakesh </a:t>
            </a:r>
            <a:r>
              <a:rPr lang="en-US" dirty="0" err="1"/>
              <a:t>Sambyal</a:t>
            </a:r>
            <a:r>
              <a:rPr lang="en-US" dirty="0"/>
              <a:t> (Assistant Professor)</a:t>
            </a:r>
          </a:p>
          <a:p>
            <a:pPr algn="ctr">
              <a:buNone/>
            </a:pPr>
            <a:endParaRPr lang="en-US" dirty="0"/>
          </a:p>
          <a:p>
            <a:pPr algn="ctr">
              <a:buNone/>
            </a:pPr>
            <a:r>
              <a:rPr lang="en-US" dirty="0"/>
              <a:t>Department of information Technology</a:t>
            </a:r>
          </a:p>
          <a:p>
            <a:pPr algn="ctr">
              <a:buNone/>
            </a:pPr>
            <a:r>
              <a:rPr lang="en-US" sz="2200" dirty="0"/>
              <a:t>Meerut Institute of Engineering &amp; Technology, Meerut(U.P.)</a:t>
            </a:r>
          </a:p>
          <a:p>
            <a:pPr algn="ctr">
              <a:buNone/>
            </a:pPr>
            <a:endParaRPr lang="en-US" dirty="0"/>
          </a:p>
          <a:p>
            <a:pPr algn="ctr">
              <a:buNone/>
            </a:pPr>
            <a:endParaRPr lang="en-US" dirty="0"/>
          </a:p>
        </p:txBody>
      </p:sp>
      <p:pic>
        <p:nvPicPr>
          <p:cNvPr id="4" name="Picture 3" descr="MIET_Logo.png"/>
          <p:cNvPicPr>
            <a:picLocks noChangeAspect="1"/>
          </p:cNvPicPr>
          <p:nvPr/>
        </p:nvPicPr>
        <p:blipFill>
          <a:blip r:embed="rId2" cstate="print"/>
          <a:stretch>
            <a:fillRect/>
          </a:stretch>
        </p:blipFill>
        <p:spPr>
          <a:xfrm>
            <a:off x="3581400" y="1524000"/>
            <a:ext cx="1861111" cy="1219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1BF2C-10C1-51ED-79AC-B9EEF0E95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0"/>
            <a:ext cx="12191999" cy="6858000"/>
          </a:xfrm>
          <a:prstGeom prst="rect">
            <a:avLst/>
          </a:prstGeom>
        </p:spPr>
      </p:pic>
      <p:grpSp>
        <p:nvGrpSpPr>
          <p:cNvPr id="2" name="Group 7"/>
          <p:cNvGrpSpPr/>
          <p:nvPr/>
        </p:nvGrpSpPr>
        <p:grpSpPr>
          <a:xfrm>
            <a:off x="-3004567" y="-1138848"/>
            <a:ext cx="10700767" cy="8829472"/>
            <a:chOff x="-3004567" y="-1138848"/>
            <a:chExt cx="10700767" cy="8829472"/>
          </a:xfrm>
        </p:grpSpPr>
        <p:sp>
          <p:nvSpPr>
            <p:cNvPr id="5" name="Rectangle 4"/>
            <p:cNvSpPr/>
            <p:nvPr/>
          </p:nvSpPr>
          <p:spPr>
            <a:xfrm rot="386136">
              <a:off x="-3004567" y="-1138848"/>
              <a:ext cx="6009135" cy="8829472"/>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2590800" y="0"/>
              <a:ext cx="2895600" cy="6858000"/>
            </a:xfrm>
            <a:prstGeom prst="parallelogram">
              <a:avLst/>
            </a:prstGeom>
            <a:gradFill flip="none" rotWithShape="1">
              <a:gsLst>
                <a:gs pos="74000">
                  <a:schemeClr val="tx1"/>
                </a:gs>
                <a:gs pos="32000">
                  <a:schemeClr val="bg1">
                    <a:alpha val="2900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4800600" y="0"/>
              <a:ext cx="2895600" cy="6858000"/>
            </a:xfrm>
            <a:prstGeom prst="parallelogram">
              <a:avLst/>
            </a:prstGeom>
            <a:gradFill>
              <a:gsLst>
                <a:gs pos="74000">
                  <a:schemeClr val="tx1">
                    <a:alpha val="20000"/>
                  </a:schemeClr>
                </a:gs>
                <a:gs pos="30000">
                  <a:schemeClr val="bg1">
                    <a:alpha val="3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457200" y="533400"/>
            <a:ext cx="82296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panose="02070309020205020404" pitchFamily="49" charset="0"/>
              <a:buChar char="o"/>
            </a:pPr>
            <a:r>
              <a:rPr lang="en-US" sz="2400" dirty="0">
                <a:solidFill>
                  <a:schemeClr val="tx1"/>
                </a:solidFill>
              </a:rPr>
              <a:t>Although some authors distinguish ‘chatbots’ and ‘bots’, as the first ones are based on text-message interaction with users, while latter might include voice or even video-based communication and inclusion of artificial intelligence, for the purposes of the present Methodology, we will use these two terms as </a:t>
            </a:r>
            <a:r>
              <a:rPr lang="en-US" sz="2400">
                <a:solidFill>
                  <a:schemeClr val="tx1"/>
                </a:solidFill>
              </a:rPr>
              <a:t>interchangeable.</a:t>
            </a:r>
            <a:endParaRPr lang="en-US" sz="2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6390" y="228600"/>
            <a:ext cx="7467600" cy="715962"/>
          </a:xfrm>
          <a:solidFill>
            <a:schemeClr val="bg1"/>
          </a:solidFill>
        </p:spPr>
        <p:txBody>
          <a:bodyPr/>
          <a:lstStyle/>
          <a:p>
            <a:pPr algn="ctr"/>
            <a:r>
              <a:rPr lang="en-US" b="1" dirty="0">
                <a:solidFill>
                  <a:schemeClr val="tx1"/>
                </a:solidFill>
              </a:rPr>
              <a:t>FLOW CHART</a:t>
            </a:r>
          </a:p>
        </p:txBody>
      </p:sp>
      <p:sp>
        <p:nvSpPr>
          <p:cNvPr id="3" name="Title 1">
            <a:hlinkClick r:id="rId2" action="ppaction://hlinkfile"/>
          </p:cNvPr>
          <p:cNvSpPr txBox="1">
            <a:spLocks/>
          </p:cNvSpPr>
          <p:nvPr/>
        </p:nvSpPr>
        <p:spPr>
          <a:xfrm>
            <a:off x="304800" y="548640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13" name="Picture 12">
            <a:extLst>
              <a:ext uri="{FF2B5EF4-FFF2-40B4-BE49-F238E27FC236}">
                <a16:creationId xmlns:a16="http://schemas.microsoft.com/office/drawing/2014/main" id="{21B200BB-3C51-48EF-D3C5-3055214A5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41" y="1066800"/>
            <a:ext cx="7353588" cy="556260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88E9D361-43BF-5384-1342-A625FDBF3200}"/>
                  </a:ext>
                </a:extLst>
              </p14:cNvPr>
              <p14:cNvContentPartPr/>
              <p14:nvPr/>
            </p14:nvContentPartPr>
            <p14:xfrm>
              <a:off x="925881" y="1017121"/>
              <a:ext cx="123120" cy="5585760"/>
            </p14:xfrm>
          </p:contentPart>
        </mc:Choice>
        <mc:Fallback xmlns="">
          <p:pic>
            <p:nvPicPr>
              <p:cNvPr id="17" name="Ink 16">
                <a:extLst>
                  <a:ext uri="{FF2B5EF4-FFF2-40B4-BE49-F238E27FC236}">
                    <a16:creationId xmlns:a16="http://schemas.microsoft.com/office/drawing/2014/main" id="{88E9D361-43BF-5384-1342-A625FDBF3200}"/>
                  </a:ext>
                </a:extLst>
              </p:cNvPr>
              <p:cNvPicPr/>
              <p:nvPr/>
            </p:nvPicPr>
            <p:blipFill>
              <a:blip r:embed="rId5"/>
              <a:stretch>
                <a:fillRect/>
              </a:stretch>
            </p:blipFill>
            <p:spPr>
              <a:xfrm>
                <a:off x="889775" y="981123"/>
                <a:ext cx="194970" cy="5657395"/>
              </a:xfrm>
              <a:prstGeom prst="rect">
                <a:avLst/>
              </a:prstGeom>
            </p:spPr>
          </p:pic>
        </mc:Fallback>
      </mc:AlternateContent>
      <p:cxnSp>
        <p:nvCxnSpPr>
          <p:cNvPr id="5" name="Straight Arrow Connector 4">
            <a:extLst>
              <a:ext uri="{FF2B5EF4-FFF2-40B4-BE49-F238E27FC236}">
                <a16:creationId xmlns:a16="http://schemas.microsoft.com/office/drawing/2014/main" id="{1A6932B1-654C-5BF5-225A-86D1F9B6789B}"/>
              </a:ext>
            </a:extLst>
          </p:cNvPr>
          <p:cNvCxnSpPr/>
          <p:nvPr/>
        </p:nvCxnSpPr>
        <p:spPr>
          <a:xfrm>
            <a:off x="381000" y="2133600"/>
            <a:ext cx="46539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26631FB-8C25-9BC5-AD51-853259AF95CC}"/>
              </a:ext>
            </a:extLst>
          </p:cNvPr>
          <p:cNvCxnSpPr/>
          <p:nvPr/>
        </p:nvCxnSpPr>
        <p:spPr>
          <a:xfrm>
            <a:off x="381000" y="4724400"/>
            <a:ext cx="4653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SPECIFICATION</a:t>
            </a:r>
          </a:p>
        </p:txBody>
      </p:sp>
      <p:sp>
        <p:nvSpPr>
          <p:cNvPr id="3" name="Content Placeholder 2"/>
          <p:cNvSpPr>
            <a:spLocks noGrp="1"/>
          </p:cNvSpPr>
          <p:nvPr>
            <p:ph sz="quarter" idx="2"/>
          </p:nvPr>
        </p:nvSpPr>
        <p:spPr/>
        <p:txBody>
          <a:bodyPr/>
          <a:lstStyle/>
          <a:p>
            <a:r>
              <a:rPr lang="en-US" dirty="0"/>
              <a:t>Processor Intel(R)</a:t>
            </a:r>
          </a:p>
          <a:p>
            <a:pPr marL="0" indent="0">
              <a:buNone/>
            </a:pPr>
            <a:r>
              <a:rPr lang="en-US" dirty="0"/>
              <a:t>   Core(TM)</a:t>
            </a:r>
          </a:p>
          <a:p>
            <a:r>
              <a:rPr lang="en-US" dirty="0"/>
              <a:t>RAM 16 GB</a:t>
            </a:r>
          </a:p>
          <a:p>
            <a:r>
              <a:rPr lang="en-US" dirty="0"/>
              <a:t>Minimum space required 190 MB</a:t>
            </a:r>
          </a:p>
          <a:p>
            <a:r>
              <a:rPr lang="en-US" dirty="0"/>
              <a:t>Display 15.6 bit color</a:t>
            </a:r>
          </a:p>
        </p:txBody>
      </p:sp>
      <p:sp>
        <p:nvSpPr>
          <p:cNvPr id="4" name="Content Placeholder 3"/>
          <p:cNvSpPr>
            <a:spLocks noGrp="1"/>
          </p:cNvSpPr>
          <p:nvPr>
            <p:ph sz="quarter" idx="4"/>
          </p:nvPr>
        </p:nvSpPr>
        <p:spPr/>
        <p:txBody>
          <a:bodyPr/>
          <a:lstStyle/>
          <a:p>
            <a:pPr lvl="1"/>
            <a:r>
              <a:rPr lang="en-US" dirty="0"/>
              <a:t>Operating Environment Win 2000/XP</a:t>
            </a:r>
          </a:p>
          <a:p>
            <a:pPr lvl="1"/>
            <a:r>
              <a:rPr lang="en-US" dirty="0"/>
              <a:t>Platform . Net Framework &amp; IIS Visual Studio 2022</a:t>
            </a:r>
          </a:p>
          <a:p>
            <a:pPr lvl="1"/>
            <a:r>
              <a:rPr lang="en-US" dirty="0"/>
              <a:t>Languages used: HTML/CSS, JavaScript, </a:t>
            </a:r>
            <a:r>
              <a:rPr lang="en-US" dirty="0" err="1"/>
              <a:t>Php</a:t>
            </a:r>
            <a:endParaRPr lang="en-US" dirty="0"/>
          </a:p>
          <a:p>
            <a:pPr lvl="1"/>
            <a:r>
              <a:rPr lang="en-US" dirty="0"/>
              <a:t>Databases: </a:t>
            </a:r>
            <a:r>
              <a:rPr lang="en-US" dirty="0" err="1"/>
              <a:t>MySql</a:t>
            </a:r>
            <a:endParaRPr lang="en-US" dirty="0"/>
          </a:p>
        </p:txBody>
      </p:sp>
      <p:sp>
        <p:nvSpPr>
          <p:cNvPr id="5" name="Text Placeholder 4"/>
          <p:cNvSpPr>
            <a:spLocks noGrp="1"/>
          </p:cNvSpPr>
          <p:nvPr>
            <p:ph type="body" sz="quarter" idx="1"/>
          </p:nvPr>
        </p:nvSpPr>
        <p:spPr/>
        <p:txBody>
          <a:bodyPr/>
          <a:lstStyle/>
          <a:p>
            <a:r>
              <a:rPr lang="en-US" dirty="0"/>
              <a:t>HARDWARE SPECIFICATION</a:t>
            </a:r>
          </a:p>
        </p:txBody>
      </p:sp>
      <p:sp>
        <p:nvSpPr>
          <p:cNvPr id="6" name="Text Placeholder 5"/>
          <p:cNvSpPr>
            <a:spLocks noGrp="1"/>
          </p:cNvSpPr>
          <p:nvPr>
            <p:ph type="body" sz="quarter" idx="3"/>
          </p:nvPr>
        </p:nvSpPr>
        <p:spPr/>
        <p:txBody>
          <a:bodyPr/>
          <a:lstStyle/>
          <a:p>
            <a:r>
              <a:rPr lang="en-US" dirty="0"/>
              <a:t>SOFTWARE SPECIFICATION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quarter" idx="1"/>
          </p:nvPr>
        </p:nvSpPr>
        <p:spPr/>
        <p:txBody>
          <a:bodyPr/>
          <a:lstStyle/>
          <a:p>
            <a:r>
              <a:rPr lang="en-US" dirty="0"/>
              <a:t>W3 Schools</a:t>
            </a:r>
          </a:p>
          <a:p>
            <a:r>
              <a:rPr lang="en-US" dirty="0" err="1"/>
              <a:t>GeeksForGeeks</a:t>
            </a:r>
            <a:endParaRPr lang="en-US" dirty="0"/>
          </a:p>
          <a:p>
            <a:r>
              <a:rPr lang="en-US" dirty="0" err="1"/>
              <a:t>Youtube</a:t>
            </a:r>
            <a:endParaRPr lang="en-US" dirty="0"/>
          </a:p>
          <a:p>
            <a:endParaRPr lang="en-US" dirty="0"/>
          </a:p>
        </p:txBody>
      </p:sp>
      <p:pic>
        <p:nvPicPr>
          <p:cNvPr id="4" name="Picture 3" descr="W3Schools_logo.svg.png"/>
          <p:cNvPicPr>
            <a:picLocks noChangeAspect="1"/>
          </p:cNvPicPr>
          <p:nvPr/>
        </p:nvPicPr>
        <p:blipFill>
          <a:blip r:embed="rId2" cstate="print"/>
          <a:stretch>
            <a:fillRect/>
          </a:stretch>
        </p:blipFill>
        <p:spPr>
          <a:xfrm>
            <a:off x="1219200" y="4114800"/>
            <a:ext cx="2339978" cy="2209800"/>
          </a:xfrm>
          <a:prstGeom prst="rect">
            <a:avLst/>
          </a:prstGeom>
        </p:spPr>
      </p:pic>
      <p:pic>
        <p:nvPicPr>
          <p:cNvPr id="7" name="Picture 6">
            <a:extLst>
              <a:ext uri="{FF2B5EF4-FFF2-40B4-BE49-F238E27FC236}">
                <a16:creationId xmlns:a16="http://schemas.microsoft.com/office/drawing/2014/main" id="{71601A7B-FA71-7F7A-4A73-E5FE98069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2879"/>
            <a:ext cx="3174641" cy="3174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JPG"/>
          <p:cNvPicPr>
            <a:picLocks noChangeAspect="1"/>
          </p:cNvPicPr>
          <p:nvPr/>
        </p:nvPicPr>
        <p:blipFill>
          <a:blip r:embed="rId3" cstate="print"/>
          <a:stretch>
            <a:fillRect/>
          </a:stretch>
        </p:blipFill>
        <p:spPr>
          <a:xfrm>
            <a:off x="0" y="0"/>
            <a:ext cx="9144000" cy="6858000"/>
          </a:xfrm>
          <a:prstGeom prst="rect">
            <a:avLst/>
          </a:prstGeom>
        </p:spPr>
      </p:pic>
      <p:sp>
        <p:nvSpPr>
          <p:cNvPr id="7" name="Oval 6"/>
          <p:cNvSpPr/>
          <p:nvPr/>
        </p:nvSpPr>
        <p:spPr>
          <a:xfrm rot="21017238">
            <a:off x="10281094" y="-2058468"/>
            <a:ext cx="1981200" cy="1905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ChatBot</a:t>
            </a:r>
          </a:p>
        </p:txBody>
      </p:sp>
      <p:sp>
        <p:nvSpPr>
          <p:cNvPr id="8" name="Oval 7"/>
          <p:cNvSpPr/>
          <p:nvPr/>
        </p:nvSpPr>
        <p:spPr>
          <a:xfrm>
            <a:off x="9829800" y="1143000"/>
            <a:ext cx="2590800" cy="25146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372600" y="3962400"/>
            <a:ext cx="3200400" cy="312420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85800" y="1066800"/>
            <a:ext cx="1981200" cy="762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INDEX</a:t>
            </a:r>
          </a:p>
        </p:txBody>
      </p:sp>
      <p:sp>
        <p:nvSpPr>
          <p:cNvPr id="17" name="Oval 16"/>
          <p:cNvSpPr/>
          <p:nvPr/>
        </p:nvSpPr>
        <p:spPr>
          <a:xfrm>
            <a:off x="7391400" y="1066800"/>
            <a:ext cx="304800" cy="3048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620000" y="3048000"/>
            <a:ext cx="304800" cy="3048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715000" y="3657600"/>
            <a:ext cx="304800" cy="3048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7200" y="2133600"/>
            <a:ext cx="35052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a:solidFill>
                  <a:schemeClr val="tx1"/>
                </a:solidFill>
                <a:latin typeface="Aharoni" pitchFamily="2" charset="-79"/>
                <a:cs typeface="Aharoni" pitchFamily="2" charset="-79"/>
              </a:rPr>
              <a:t>Introduction</a:t>
            </a:r>
          </a:p>
          <a:p>
            <a:pPr>
              <a:buFont typeface="Arial" pitchFamily="34" charset="0"/>
              <a:buChar char="•"/>
            </a:pPr>
            <a:r>
              <a:rPr lang="en-US" sz="2400" dirty="0">
                <a:solidFill>
                  <a:schemeClr val="tx1"/>
                </a:solidFill>
                <a:latin typeface="Aharoni" pitchFamily="2" charset="-79"/>
                <a:cs typeface="Aharoni" pitchFamily="2" charset="-79"/>
              </a:rPr>
              <a:t>Problem  Statement</a:t>
            </a:r>
          </a:p>
          <a:p>
            <a:pPr>
              <a:buFont typeface="Arial" pitchFamily="34" charset="0"/>
              <a:buChar char="•"/>
            </a:pPr>
            <a:r>
              <a:rPr lang="en-US" sz="2400" dirty="0">
                <a:solidFill>
                  <a:schemeClr val="tx1"/>
                </a:solidFill>
                <a:latin typeface="Aharoni" pitchFamily="2" charset="-79"/>
                <a:cs typeface="Aharoni" pitchFamily="2" charset="-79"/>
              </a:rPr>
              <a:t>Objectives</a:t>
            </a:r>
          </a:p>
          <a:p>
            <a:pPr>
              <a:buFont typeface="Arial" pitchFamily="34" charset="0"/>
              <a:buChar char="•"/>
            </a:pPr>
            <a:r>
              <a:rPr lang="en-US" sz="2400" dirty="0">
                <a:solidFill>
                  <a:schemeClr val="tx1"/>
                </a:solidFill>
                <a:latin typeface="Aharoni" pitchFamily="2" charset="-79"/>
                <a:cs typeface="Aharoni" pitchFamily="2" charset="-79"/>
              </a:rPr>
              <a:t>Methodology</a:t>
            </a:r>
          </a:p>
          <a:p>
            <a:pPr>
              <a:buFont typeface="Arial" pitchFamily="34" charset="0"/>
              <a:buChar char="•"/>
            </a:pPr>
            <a:r>
              <a:rPr lang="en-US" sz="2400" dirty="0">
                <a:solidFill>
                  <a:schemeClr val="tx1"/>
                </a:solidFill>
                <a:latin typeface="Aharoni" pitchFamily="2" charset="-79"/>
                <a:cs typeface="Aharoni" pitchFamily="2" charset="-79"/>
              </a:rPr>
              <a:t>Flow chart</a:t>
            </a:r>
          </a:p>
          <a:p>
            <a:pPr>
              <a:buFont typeface="Arial" pitchFamily="34" charset="0"/>
              <a:buChar char="•"/>
            </a:pPr>
            <a:r>
              <a:rPr lang="en-US" sz="2400" dirty="0">
                <a:solidFill>
                  <a:schemeClr val="tx1"/>
                </a:solidFill>
                <a:latin typeface="Aharoni" pitchFamily="2" charset="-79"/>
                <a:cs typeface="Aharoni" pitchFamily="2" charset="-79"/>
              </a:rPr>
              <a:t>Hardware &amp; Software </a:t>
            </a:r>
          </a:p>
          <a:p>
            <a:pPr>
              <a:buFont typeface="Arial" pitchFamily="34" charset="0"/>
              <a:buChar char="•"/>
            </a:pPr>
            <a:r>
              <a:rPr lang="en-US" sz="2400" dirty="0">
                <a:solidFill>
                  <a:schemeClr val="tx1"/>
                </a:solidFill>
                <a:latin typeface="Aharoni" pitchFamily="2" charset="-79"/>
                <a:cs typeface="Aharoni" pitchFamily="2" charset="-79"/>
              </a:rPr>
              <a:t>References</a:t>
            </a:r>
          </a:p>
          <a:p>
            <a:pPr algn="ct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50000" decel="50000" fill="hold" grpId="1" nodeType="afterEffect">
                                  <p:stCondLst>
                                    <p:cond delay="0"/>
                                  </p:stCondLst>
                                  <p:childTnLst>
                                    <p:animMotion origin="layout" path="M 1.11111E-6 2.59259E-6 L -0.53264 0.49467 " pathEditMode="relative" rAng="0" ptsTypes="AA">
                                      <p:cBhvr>
                                        <p:cTn id="6" dur="2000" fill="hold"/>
                                        <p:tgtEl>
                                          <p:spTgt spid="7"/>
                                        </p:tgtEl>
                                        <p:attrNameLst>
                                          <p:attrName>ppt_x</p:attrName>
                                          <p:attrName>ppt_y</p:attrName>
                                        </p:attrNameLst>
                                      </p:cBhvr>
                                      <p:rCtr x="-26600" y="24700"/>
                                    </p:animMotion>
                                  </p:childTnLst>
                                </p:cTn>
                              </p:par>
                              <p:par>
                                <p:cTn id="7" presetID="8" presetClass="emph" presetSubtype="0" fill="hold" grpId="0" nodeType="withEffect">
                                  <p:stCondLst>
                                    <p:cond delay="0"/>
                                  </p:stCondLst>
                                  <p:childTnLst>
                                    <p:animRot by="21600000">
                                      <p:cBhvr>
                                        <p:cTn id="8" dur="2000" fill="hold"/>
                                        <p:tgtEl>
                                          <p:spTgt spid="7"/>
                                        </p:tgtEl>
                                        <p:attrNameLst>
                                          <p:attrName>r</p:attrName>
                                        </p:attrNameLst>
                                      </p:cBhvr>
                                    </p:animRot>
                                  </p:childTnLst>
                                </p:cTn>
                              </p:par>
                            </p:childTnLst>
                          </p:cTn>
                        </p:par>
                        <p:par>
                          <p:cTn id="9" fill="hold">
                            <p:stCondLst>
                              <p:cond delay="2000"/>
                            </p:stCondLst>
                            <p:childTnLst>
                              <p:par>
                                <p:cTn id="10" presetID="56" presetClass="path" presetSubtype="0" accel="50000" decel="50000" fill="hold" grpId="1" nodeType="afterEffect">
                                  <p:stCondLst>
                                    <p:cond delay="0"/>
                                  </p:stCondLst>
                                  <p:childTnLst>
                                    <p:animMotion origin="layout" path="M -0.01667 0 L -0.50834 -0.00556 " pathEditMode="relative" rAng="0" ptsTypes="AA">
                                      <p:cBhvr>
                                        <p:cTn id="11" dur="2000" fill="hold"/>
                                        <p:tgtEl>
                                          <p:spTgt spid="8"/>
                                        </p:tgtEl>
                                        <p:attrNameLst>
                                          <p:attrName>ppt_x</p:attrName>
                                          <p:attrName>ppt_y</p:attrName>
                                        </p:attrNameLst>
                                      </p:cBhvr>
                                      <p:rCtr x="-24600" y="-300"/>
                                    </p:animMotion>
                                  </p:childTnLst>
                                </p:cTn>
                              </p:par>
                              <p:par>
                                <p:cTn id="12" presetID="8" presetClass="emph" presetSubtype="0" fill="hold" grpId="0" nodeType="withEffect">
                                  <p:stCondLst>
                                    <p:cond delay="0"/>
                                  </p:stCondLst>
                                  <p:childTnLst>
                                    <p:animRot by="21600000">
                                      <p:cBhvr>
                                        <p:cTn id="13" dur="2000" fill="hold"/>
                                        <p:tgtEl>
                                          <p:spTgt spid="8"/>
                                        </p:tgtEl>
                                        <p:attrNameLst>
                                          <p:attrName>r</p:attrName>
                                        </p:attrNameLst>
                                      </p:cBhvr>
                                    </p:animRot>
                                  </p:childTnLst>
                                </p:cTn>
                              </p:par>
                            </p:childTnLst>
                          </p:cTn>
                        </p:par>
                        <p:par>
                          <p:cTn id="14" fill="hold">
                            <p:stCondLst>
                              <p:cond delay="4000"/>
                            </p:stCondLst>
                            <p:childTnLst>
                              <p:par>
                                <p:cTn id="15" presetID="42" presetClass="path" presetSubtype="0" accel="50000" decel="50000" fill="hold" grpId="1" nodeType="afterEffect">
                                  <p:stCondLst>
                                    <p:cond delay="0"/>
                                  </p:stCondLst>
                                  <p:childTnLst>
                                    <p:animMotion origin="layout" path="M 0 4.44444E-6 L -0.49167 -0.46112 " pathEditMode="relative" rAng="0" ptsTypes="AA">
                                      <p:cBhvr>
                                        <p:cTn id="16" dur="2000" fill="hold"/>
                                        <p:tgtEl>
                                          <p:spTgt spid="10"/>
                                        </p:tgtEl>
                                        <p:attrNameLst>
                                          <p:attrName>ppt_x</p:attrName>
                                          <p:attrName>ppt_y</p:attrName>
                                        </p:attrNameLst>
                                      </p:cBhvr>
                                      <p:rCtr x="-24600" y="-23100"/>
                                    </p:animMotion>
                                  </p:childTnLst>
                                </p:cTn>
                              </p:par>
                              <p:par>
                                <p:cTn id="17" presetID="8" presetClass="emph" presetSubtype="0" fill="hold" grpId="0" nodeType="withEffect">
                                  <p:stCondLst>
                                    <p:cond delay="0"/>
                                  </p:stCondLst>
                                  <p:childTnLst>
                                    <p:animRot by="21600000">
                                      <p:cBhvr>
                                        <p:cTn id="18"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Merge 11"/>
          <p:cNvSpPr/>
          <p:nvPr/>
        </p:nvSpPr>
        <p:spPr>
          <a:xfrm flipH="1" flipV="1">
            <a:off x="8153400" y="0"/>
            <a:ext cx="762000" cy="6858000"/>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erge 10"/>
          <p:cNvSpPr/>
          <p:nvPr/>
        </p:nvSpPr>
        <p:spPr>
          <a:xfrm rot="231739" flipH="1" flipV="1">
            <a:off x="7992070" y="291282"/>
            <a:ext cx="768199" cy="6548282"/>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erge 9"/>
          <p:cNvSpPr/>
          <p:nvPr/>
        </p:nvSpPr>
        <p:spPr>
          <a:xfrm rot="394234" flipH="1" flipV="1">
            <a:off x="7857826" y="-18686"/>
            <a:ext cx="786981" cy="6865784"/>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erge 8"/>
          <p:cNvSpPr/>
          <p:nvPr/>
        </p:nvSpPr>
        <p:spPr>
          <a:xfrm flipH="1">
            <a:off x="4876800" y="0"/>
            <a:ext cx="658596" cy="6284436"/>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erge 7"/>
          <p:cNvSpPr/>
          <p:nvPr/>
        </p:nvSpPr>
        <p:spPr>
          <a:xfrm rot="231739" flipH="1">
            <a:off x="4970797" y="-12002"/>
            <a:ext cx="768199" cy="6294701"/>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erge 6"/>
          <p:cNvSpPr/>
          <p:nvPr/>
        </p:nvSpPr>
        <p:spPr>
          <a:xfrm rot="394234" flipH="1">
            <a:off x="5106470" y="-18654"/>
            <a:ext cx="685800" cy="6267116"/>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 y="1828800"/>
            <a:ext cx="4572000" cy="480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Nowadays, different virtual assistants guide us on websites of banks, financial institutions, hotels, museums, universities, etc. We rely on them not only to get a job done or to find a place on Google Map, but also for searching new pieces of information on the web or for acquiring new knowledge and skills in a particular area. </a:t>
            </a:r>
          </a:p>
        </p:txBody>
      </p:sp>
      <p:sp>
        <p:nvSpPr>
          <p:cNvPr id="15" name="Rectangle 14"/>
          <p:cNvSpPr/>
          <p:nvPr/>
        </p:nvSpPr>
        <p:spPr>
          <a:xfrm>
            <a:off x="228600" y="381000"/>
            <a:ext cx="4343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INTRODUCTION</a:t>
            </a:r>
          </a:p>
        </p:txBody>
      </p:sp>
      <p:sp>
        <p:nvSpPr>
          <p:cNvPr id="3" name="Parallelogram 2">
            <a:extLst>
              <a:ext uri="{FF2B5EF4-FFF2-40B4-BE49-F238E27FC236}">
                <a16:creationId xmlns:a16="http://schemas.microsoft.com/office/drawing/2014/main" id="{8933247D-BAF8-E813-3BE5-483FAB8682B5}"/>
              </a:ext>
            </a:extLst>
          </p:cNvPr>
          <p:cNvSpPr/>
          <p:nvPr/>
        </p:nvSpPr>
        <p:spPr>
          <a:xfrm>
            <a:off x="4993934" y="0"/>
            <a:ext cx="3657600" cy="6858000"/>
          </a:xfrm>
          <a:prstGeom prst="parallelogram">
            <a:avLst/>
          </a:prstGeom>
          <a:blipFill dpi="0" rotWithShape="1">
            <a:blip r:embed="rId2"/>
            <a:srcRect/>
            <a:stretch>
              <a:fillRect l="-5000" r="-47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erge 1"/>
          <p:cNvSpPr/>
          <p:nvPr/>
        </p:nvSpPr>
        <p:spPr>
          <a:xfrm flipH="1" flipV="1">
            <a:off x="8153400" y="0"/>
            <a:ext cx="762000" cy="6858000"/>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erge 2"/>
          <p:cNvSpPr/>
          <p:nvPr/>
        </p:nvSpPr>
        <p:spPr>
          <a:xfrm rot="231739" flipH="1" flipV="1">
            <a:off x="7992070" y="291282"/>
            <a:ext cx="768199" cy="6548282"/>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erge 3"/>
          <p:cNvSpPr/>
          <p:nvPr/>
        </p:nvSpPr>
        <p:spPr>
          <a:xfrm rot="394234" flipH="1" flipV="1">
            <a:off x="7857826" y="-18686"/>
            <a:ext cx="786981" cy="6865784"/>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erge 4"/>
          <p:cNvSpPr/>
          <p:nvPr/>
        </p:nvSpPr>
        <p:spPr>
          <a:xfrm flipH="1">
            <a:off x="4876800" y="0"/>
            <a:ext cx="658596" cy="6284436"/>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erge 5"/>
          <p:cNvSpPr/>
          <p:nvPr/>
        </p:nvSpPr>
        <p:spPr>
          <a:xfrm rot="231739" flipH="1">
            <a:off x="4970797" y="-12002"/>
            <a:ext cx="768199" cy="6294701"/>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erge 6"/>
          <p:cNvSpPr/>
          <p:nvPr/>
        </p:nvSpPr>
        <p:spPr>
          <a:xfrm rot="394234" flipH="1">
            <a:off x="5106470" y="-18654"/>
            <a:ext cx="685800" cy="6267116"/>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57200"/>
            <a:ext cx="4343400" cy="60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This is especially true for younger generations and economically active people, who are used to computer or phone assistants, like Cortana, Alexa, Siri, etc. for their everyday work and life. All these pose new challenges in front of adult educators, teachers, tutors and training professionals,</a:t>
            </a:r>
          </a:p>
          <a:p>
            <a:r>
              <a:rPr lang="en-US" sz="2400" dirty="0">
                <a:solidFill>
                  <a:schemeClr val="tx1"/>
                </a:solidFill>
              </a:rPr>
              <a:t>who should adapt to this new learning reality. They need to continuously develop their competences</a:t>
            </a:r>
          </a:p>
        </p:txBody>
      </p:sp>
      <p:sp>
        <p:nvSpPr>
          <p:cNvPr id="10" name="Parallelogram 9">
            <a:extLst>
              <a:ext uri="{FF2B5EF4-FFF2-40B4-BE49-F238E27FC236}">
                <a16:creationId xmlns:a16="http://schemas.microsoft.com/office/drawing/2014/main" id="{923F7171-BD0E-0ADA-99A1-97F7C3C9C075}"/>
              </a:ext>
            </a:extLst>
          </p:cNvPr>
          <p:cNvSpPr/>
          <p:nvPr/>
        </p:nvSpPr>
        <p:spPr>
          <a:xfrm>
            <a:off x="5005586" y="18158"/>
            <a:ext cx="3657600" cy="6858000"/>
          </a:xfrm>
          <a:prstGeom prst="parallelogram">
            <a:avLst/>
          </a:prstGeom>
          <a:blipFill dpi="0" rotWithShape="1">
            <a:blip r:embed="rId2"/>
            <a:srcRect/>
            <a:stretch>
              <a:fillRect l="-70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erge 1"/>
          <p:cNvSpPr/>
          <p:nvPr/>
        </p:nvSpPr>
        <p:spPr>
          <a:xfrm flipH="1" flipV="1">
            <a:off x="8153400" y="0"/>
            <a:ext cx="762000" cy="6858000"/>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erge 2"/>
          <p:cNvSpPr/>
          <p:nvPr/>
        </p:nvSpPr>
        <p:spPr>
          <a:xfrm rot="231739" flipH="1" flipV="1">
            <a:off x="7992070" y="291282"/>
            <a:ext cx="768199" cy="6548282"/>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erge 3"/>
          <p:cNvSpPr/>
          <p:nvPr/>
        </p:nvSpPr>
        <p:spPr>
          <a:xfrm rot="394234" flipH="1" flipV="1">
            <a:off x="7857826" y="-18686"/>
            <a:ext cx="786981" cy="6865784"/>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erge 4"/>
          <p:cNvSpPr/>
          <p:nvPr/>
        </p:nvSpPr>
        <p:spPr>
          <a:xfrm flipH="1">
            <a:off x="4876800" y="0"/>
            <a:ext cx="658596" cy="6284436"/>
          </a:xfrm>
          <a:prstGeom prst="flowChartMerg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erge 5"/>
          <p:cNvSpPr/>
          <p:nvPr/>
        </p:nvSpPr>
        <p:spPr>
          <a:xfrm rot="231739" flipH="1">
            <a:off x="4970797" y="-12002"/>
            <a:ext cx="768199" cy="6294701"/>
          </a:xfrm>
          <a:prstGeom prst="flowChartMerg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erge 6"/>
          <p:cNvSpPr/>
          <p:nvPr/>
        </p:nvSpPr>
        <p:spPr>
          <a:xfrm rot="394234" flipH="1">
            <a:off x="5106470" y="-18654"/>
            <a:ext cx="685800" cy="6267116"/>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ata 7"/>
          <p:cNvSpPr/>
          <p:nvPr/>
        </p:nvSpPr>
        <p:spPr>
          <a:xfrm>
            <a:off x="5029200" y="0"/>
            <a:ext cx="3657600" cy="6858000"/>
          </a:xfrm>
          <a:prstGeom prst="flowChartInputOutput">
            <a:avLst/>
          </a:prstGeom>
          <a:blipFill dpi="0" rotWithShape="1">
            <a:blip r:embed="rId2"/>
            <a:srcRect/>
            <a:stretch>
              <a:fillRect l="-78000" r="-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57200"/>
            <a:ext cx="4343400" cy="609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a:p>
            <a:r>
              <a:rPr lang="en-US" sz="2400" dirty="0">
                <a:solidFill>
                  <a:schemeClr val="tx1"/>
                </a:solidFill>
              </a:rPr>
              <a:t>and to incorporate innovative educational practices and tools for creating unique tailor-made learning and for meeting the raised expectations of today’s learners. In 1966, an MIT professor named </a:t>
            </a:r>
            <a:r>
              <a:rPr lang="en-US" sz="2400" b="1" dirty="0">
                <a:solidFill>
                  <a:schemeClr val="tx1"/>
                </a:solidFill>
              </a:rPr>
              <a:t>Joseph </a:t>
            </a:r>
            <a:r>
              <a:rPr lang="en-US" sz="2400" b="1" dirty="0" err="1">
                <a:solidFill>
                  <a:schemeClr val="tx1"/>
                </a:solidFill>
              </a:rPr>
              <a:t>Weizenbaum</a:t>
            </a:r>
            <a:r>
              <a:rPr lang="en-US" sz="2400" dirty="0">
                <a:solidFill>
                  <a:schemeClr val="tx1"/>
                </a:solidFill>
              </a:rPr>
              <a:t> created the first chatbot. He cast it in the role of a psychotherapist. A user would type a message on an electric typewriter connected to a mainframe. After a moment, the “psychotherapist” would reply.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1524000" y="1219200"/>
            <a:ext cx="7848600" cy="54102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buAutoNum type="arabicPeriod"/>
            </a:pPr>
            <a:endParaRPr lang="en-US" sz="2400" dirty="0">
              <a:solidFill>
                <a:schemeClr val="tx1"/>
              </a:solidFill>
            </a:endParaRPr>
          </a:p>
          <a:p>
            <a:pPr marL="457200" indent="-457200">
              <a:buAutoNum type="arabicPeriod"/>
            </a:pPr>
            <a:endParaRPr lang="en-US" sz="2400" dirty="0">
              <a:solidFill>
                <a:schemeClr val="tx1"/>
              </a:solidFill>
            </a:endParaRPr>
          </a:p>
          <a:p>
            <a:pPr marL="457200" indent="-457200">
              <a:buAutoNum type="arabicPeriod"/>
            </a:pPr>
            <a:endParaRPr lang="en-US" sz="2400" dirty="0">
              <a:solidFill>
                <a:schemeClr val="tx1"/>
              </a:solidFill>
            </a:endParaRPr>
          </a:p>
          <a:p>
            <a:pPr marL="457200" indent="-457200">
              <a:buAutoNum type="arabicPeriod"/>
            </a:pPr>
            <a:r>
              <a:rPr lang="en-US" sz="2400" dirty="0">
                <a:solidFill>
                  <a:schemeClr val="tx1"/>
                </a:solidFill>
              </a:rPr>
              <a:t>Eliminates the added costs to meet global customer demands.</a:t>
            </a:r>
          </a:p>
          <a:p>
            <a:pPr marL="457200" indent="-457200">
              <a:buFontTx/>
              <a:buAutoNum type="arabicPeriod"/>
            </a:pPr>
            <a:r>
              <a:rPr lang="en-US" sz="2400" dirty="0">
                <a:solidFill>
                  <a:schemeClr val="tx1"/>
                </a:solidFill>
              </a:rPr>
              <a:t>Automates repeat customer support enquiries.</a:t>
            </a:r>
          </a:p>
          <a:p>
            <a:pPr marL="457200" indent="-457200">
              <a:buFontTx/>
              <a:buAutoNum type="arabicPeriod"/>
            </a:pPr>
            <a:r>
              <a:rPr lang="en-US" sz="2400" dirty="0">
                <a:solidFill>
                  <a:schemeClr val="tx1"/>
                </a:solidFill>
              </a:rPr>
              <a:t>Ends sales activity only taking place during working hours</a:t>
            </a:r>
          </a:p>
          <a:p>
            <a:pPr marL="457200" indent="-457200">
              <a:buFontTx/>
              <a:buAutoNum type="arabicPeriod"/>
            </a:pPr>
            <a:r>
              <a:rPr lang="en-US" sz="2400" dirty="0">
                <a:solidFill>
                  <a:schemeClr val="tx1"/>
                </a:solidFill>
              </a:rPr>
              <a:t>Reduces abandoned carts.</a:t>
            </a:r>
          </a:p>
          <a:p>
            <a:pPr marL="457200" indent="-457200">
              <a:buFontTx/>
              <a:buAutoNum type="arabicPeriod"/>
            </a:pPr>
            <a:r>
              <a:rPr lang="en-US" sz="2400" dirty="0">
                <a:solidFill>
                  <a:schemeClr val="tx1"/>
                </a:solidFill>
              </a:rPr>
              <a:t>Gives customers an accessible channel to find answers to their questions.</a:t>
            </a:r>
          </a:p>
          <a:p>
            <a:pPr marL="457200" indent="-457200">
              <a:buFontTx/>
              <a:buAutoNum type="arabicPeriod"/>
            </a:pPr>
            <a:endParaRPr lang="en-US" sz="2400" b="1" dirty="0">
              <a:solidFill>
                <a:schemeClr val="tx1"/>
              </a:solidFill>
            </a:endParaRPr>
          </a:p>
          <a:p>
            <a:pPr marL="457200" indent="-457200">
              <a:buFontTx/>
              <a:buAutoNum type="arabicPeriod"/>
            </a:pPr>
            <a:endParaRPr lang="en-US" sz="2400" b="1" dirty="0">
              <a:solidFill>
                <a:schemeClr val="tx1"/>
              </a:solidFill>
            </a:endParaRPr>
          </a:p>
          <a:p>
            <a:pPr marL="457200" indent="-457200">
              <a:buFontTx/>
              <a:buAutoNum type="arabicPeriod"/>
            </a:pPr>
            <a:endParaRPr lang="en-US" sz="2400" b="1" dirty="0">
              <a:solidFill>
                <a:schemeClr val="tx1"/>
              </a:solidFill>
            </a:endParaRPr>
          </a:p>
          <a:p>
            <a:endParaRPr lang="en-US" sz="2400" b="1" dirty="0">
              <a:solidFill>
                <a:schemeClr val="tx1"/>
              </a:solidFill>
            </a:endParaRPr>
          </a:p>
          <a:p>
            <a:pPr marL="457200" indent="-457200">
              <a:buAutoNum type="arabicPeriod"/>
            </a:pPr>
            <a:endParaRPr lang="en-US" sz="2400" b="1" dirty="0">
              <a:solidFill>
                <a:schemeClr val="tx1"/>
              </a:solidFill>
            </a:endParaRPr>
          </a:p>
          <a:p>
            <a:endParaRPr lang="en-US" sz="2400" dirty="0">
              <a:solidFill>
                <a:schemeClr val="tx1"/>
              </a:solidFill>
            </a:endParaRPr>
          </a:p>
        </p:txBody>
      </p:sp>
      <p:sp>
        <p:nvSpPr>
          <p:cNvPr id="4" name="Right Triangle 3"/>
          <p:cNvSpPr/>
          <p:nvPr/>
        </p:nvSpPr>
        <p:spPr>
          <a:xfrm>
            <a:off x="0" y="4076700"/>
            <a:ext cx="3352800" cy="3124200"/>
          </a:xfrm>
          <a:prstGeom prst="rtTriangle">
            <a:avLst/>
          </a:prstGeom>
          <a:blipFill dpi="0" rotWithShape="1">
            <a:blip r:embed="rId2"/>
            <a:srcRect/>
            <a:stretch>
              <a:fillRect l="-15000" t="1000" r="7000" b="1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flipH="1" flipV="1">
            <a:off x="6629400" y="0"/>
            <a:ext cx="2514600" cy="2133600"/>
          </a:xfrm>
          <a:prstGeom prst="rtTriangle">
            <a:avLst/>
          </a:prstGeom>
          <a:blipFill dpi="0" rotWithShape="0">
            <a:blip r:embed="rId2"/>
            <a:srcRect/>
            <a:stretch>
              <a:fillRect l="-20000" t="-6000" r="-10000" b="-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04800" y="762000"/>
            <a:ext cx="838200" cy="327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lgerian" pitchFamily="82" charset="0"/>
              </a:rPr>
              <a:t>P</a:t>
            </a:r>
          </a:p>
          <a:p>
            <a:pPr algn="ctr"/>
            <a:r>
              <a:rPr lang="en-US" sz="2800" b="1" dirty="0">
                <a:solidFill>
                  <a:schemeClr val="tx1"/>
                </a:solidFill>
                <a:latin typeface="Algerian" pitchFamily="82" charset="0"/>
              </a:rPr>
              <a:t>R</a:t>
            </a:r>
          </a:p>
          <a:p>
            <a:pPr algn="ctr"/>
            <a:r>
              <a:rPr lang="en-US" sz="2800" b="1" dirty="0">
                <a:solidFill>
                  <a:schemeClr val="tx1"/>
                </a:solidFill>
                <a:latin typeface="Algerian" pitchFamily="82" charset="0"/>
              </a:rPr>
              <a:t>O</a:t>
            </a:r>
          </a:p>
          <a:p>
            <a:pPr algn="ctr"/>
            <a:r>
              <a:rPr lang="en-US" sz="2800" b="1" dirty="0">
                <a:solidFill>
                  <a:schemeClr val="tx1"/>
                </a:solidFill>
                <a:latin typeface="Algerian" pitchFamily="82" charset="0"/>
              </a:rPr>
              <a:t>B</a:t>
            </a:r>
          </a:p>
          <a:p>
            <a:pPr algn="ctr"/>
            <a:r>
              <a:rPr lang="en-US" sz="2800" b="1" dirty="0">
                <a:solidFill>
                  <a:schemeClr val="tx1"/>
                </a:solidFill>
                <a:latin typeface="Algerian" pitchFamily="82" charset="0"/>
              </a:rPr>
              <a:t>L</a:t>
            </a:r>
          </a:p>
          <a:p>
            <a:pPr algn="ctr"/>
            <a:r>
              <a:rPr lang="en-US" sz="2800" b="1" dirty="0">
                <a:solidFill>
                  <a:schemeClr val="tx1"/>
                </a:solidFill>
                <a:latin typeface="Algerian" pitchFamily="82" charset="0"/>
              </a:rPr>
              <a:t>E</a:t>
            </a:r>
          </a:p>
          <a:p>
            <a:pPr algn="ctr"/>
            <a:r>
              <a:rPr lang="en-US" sz="2800" b="1" dirty="0">
                <a:solidFill>
                  <a:schemeClr val="tx1"/>
                </a:solidFill>
                <a:latin typeface="Algerian" pitchFamily="82" charset="0"/>
              </a:rPr>
              <a:t>M</a:t>
            </a:r>
          </a:p>
          <a:p>
            <a:pPr algn="ctr"/>
            <a:endParaRPr lang="en-US" sz="2800" dirty="0">
              <a:solidFill>
                <a:schemeClr val="tx1"/>
              </a:solidFill>
              <a:latin typeface="Algerian" pitchFamily="82" charset="0"/>
            </a:endParaRPr>
          </a:p>
        </p:txBody>
      </p:sp>
      <p:sp>
        <p:nvSpPr>
          <p:cNvPr id="10" name="Rectangle 9"/>
          <p:cNvSpPr/>
          <p:nvPr/>
        </p:nvSpPr>
        <p:spPr>
          <a:xfrm>
            <a:off x="990600" y="1447800"/>
            <a:ext cx="838200" cy="327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lgerian" pitchFamily="82" charset="0"/>
              </a:rPr>
              <a:t>S</a:t>
            </a:r>
          </a:p>
          <a:p>
            <a:pPr algn="ctr"/>
            <a:r>
              <a:rPr lang="en-US" sz="2800" b="1" dirty="0">
                <a:solidFill>
                  <a:schemeClr val="tx1"/>
                </a:solidFill>
                <a:latin typeface="Algerian" pitchFamily="82" charset="0"/>
              </a:rPr>
              <a:t>T</a:t>
            </a:r>
          </a:p>
          <a:p>
            <a:pPr algn="ctr"/>
            <a:r>
              <a:rPr lang="en-US" sz="2800" b="1" dirty="0">
                <a:solidFill>
                  <a:schemeClr val="tx1"/>
                </a:solidFill>
                <a:latin typeface="Algerian" pitchFamily="82" charset="0"/>
              </a:rPr>
              <a:t>A</a:t>
            </a:r>
          </a:p>
          <a:p>
            <a:pPr algn="ctr"/>
            <a:r>
              <a:rPr lang="en-US" sz="2800" b="1" dirty="0">
                <a:solidFill>
                  <a:schemeClr val="tx1"/>
                </a:solidFill>
                <a:latin typeface="Algerian" pitchFamily="82" charset="0"/>
              </a:rPr>
              <a:t>T</a:t>
            </a:r>
          </a:p>
          <a:p>
            <a:pPr algn="ctr"/>
            <a:r>
              <a:rPr lang="en-US" sz="2800" b="1" dirty="0">
                <a:solidFill>
                  <a:schemeClr val="tx1"/>
                </a:solidFill>
                <a:latin typeface="Algerian" pitchFamily="82" charset="0"/>
              </a:rPr>
              <a:t>E</a:t>
            </a:r>
          </a:p>
          <a:p>
            <a:pPr algn="ctr"/>
            <a:r>
              <a:rPr lang="en-US" sz="2800" b="1" dirty="0">
                <a:solidFill>
                  <a:schemeClr val="tx1"/>
                </a:solidFill>
                <a:latin typeface="Algerian" pitchFamily="82" charset="0"/>
              </a:rPr>
              <a:t>M</a:t>
            </a:r>
          </a:p>
          <a:p>
            <a:pPr algn="ctr"/>
            <a:r>
              <a:rPr lang="en-US" sz="2800" b="1" dirty="0">
                <a:solidFill>
                  <a:schemeClr val="tx1"/>
                </a:solidFill>
                <a:latin typeface="Algerian" pitchFamily="82" charset="0"/>
              </a:rPr>
              <a:t>E</a:t>
            </a:r>
          </a:p>
          <a:p>
            <a:pPr algn="ctr"/>
            <a:r>
              <a:rPr lang="en-US" sz="2800" b="1" dirty="0">
                <a:solidFill>
                  <a:schemeClr val="tx1"/>
                </a:solidFill>
                <a:latin typeface="Algerian" pitchFamily="82" charset="0"/>
              </a:rPr>
              <a:t>N</a:t>
            </a:r>
          </a:p>
          <a:p>
            <a:pPr algn="ctr"/>
            <a:r>
              <a:rPr lang="en-US" sz="2800" b="1" dirty="0">
                <a:solidFill>
                  <a:schemeClr val="tx1"/>
                </a:solidFill>
                <a:latin typeface="Algerian" pitchFamily="82" charset="0"/>
              </a:rPr>
              <a:t>T</a:t>
            </a:r>
          </a:p>
          <a:p>
            <a:pPr algn="ct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105400" y="-3962400"/>
            <a:ext cx="4038600" cy="12725400"/>
            <a:chOff x="5105400" y="-3962400"/>
            <a:chExt cx="4038600" cy="12725400"/>
          </a:xfrm>
          <a:blipFill dpi="0" rotWithShape="1">
            <a:blip r:embed="rId2"/>
            <a:srcRect/>
            <a:stretch>
              <a:fillRect l="-18000" t="31000" r="-61000" b="15000"/>
            </a:stretch>
          </a:blipFill>
        </p:grpSpPr>
        <p:sp>
          <p:nvSpPr>
            <p:cNvPr id="5" name="Flowchart: Terminator 4"/>
            <p:cNvSpPr/>
            <p:nvPr/>
          </p:nvSpPr>
          <p:spPr>
            <a:xfrm rot="5400000">
              <a:off x="3505200" y="-1524000"/>
              <a:ext cx="44958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Terminator 5"/>
            <p:cNvSpPr/>
            <p:nvPr/>
          </p:nvSpPr>
          <p:spPr>
            <a:xfrm rot="5400000">
              <a:off x="2590800" y="3962400"/>
              <a:ext cx="63246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Terminator 7"/>
            <p:cNvSpPr/>
            <p:nvPr/>
          </p:nvSpPr>
          <p:spPr>
            <a:xfrm rot="5400000">
              <a:off x="4838700" y="1181100"/>
              <a:ext cx="45720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p:cNvSpPr/>
            <p:nvPr/>
          </p:nvSpPr>
          <p:spPr>
            <a:xfrm rot="5400000">
              <a:off x="4838700" y="5829300"/>
              <a:ext cx="45720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0" name="Flowchart: Terminator 9"/>
            <p:cNvSpPr/>
            <p:nvPr/>
          </p:nvSpPr>
          <p:spPr>
            <a:xfrm rot="5400000">
              <a:off x="5410200" y="-1524000"/>
              <a:ext cx="61722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p:cNvSpPr/>
            <p:nvPr/>
          </p:nvSpPr>
          <p:spPr>
            <a:xfrm rot="5400000">
              <a:off x="5753100" y="4381500"/>
              <a:ext cx="5486400" cy="129540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Terminator 14"/>
          <p:cNvSpPr/>
          <p:nvPr/>
        </p:nvSpPr>
        <p:spPr>
          <a:xfrm rot="5400000">
            <a:off x="5410200" y="-1524000"/>
            <a:ext cx="6172200" cy="1295400"/>
          </a:xfrm>
          <a:prstGeom prst="flowChartTerminator">
            <a:avLst/>
          </a:prstGeom>
          <a:solidFill>
            <a:srgbClr val="FFFF00">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Terminator 15"/>
          <p:cNvSpPr/>
          <p:nvPr/>
        </p:nvSpPr>
        <p:spPr>
          <a:xfrm rot="5400000">
            <a:off x="3810000" y="-1295400"/>
            <a:ext cx="3962400" cy="1371600"/>
          </a:xfrm>
          <a:prstGeom prst="flowChartTerminator">
            <a:avLst/>
          </a:prstGeom>
          <a:solidFill>
            <a:srgbClr val="FFFF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Terminator 16"/>
          <p:cNvSpPr/>
          <p:nvPr/>
        </p:nvSpPr>
        <p:spPr>
          <a:xfrm rot="5400000">
            <a:off x="4876800" y="5791200"/>
            <a:ext cx="4495800" cy="1295400"/>
          </a:xfrm>
          <a:prstGeom prst="flowChartTerminator">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8600" y="1752600"/>
            <a:ext cx="47244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2000" b="1" i="0" dirty="0">
                <a:solidFill>
                  <a:schemeClr val="tx1"/>
                </a:solidFill>
                <a:effectLst/>
              </a:rPr>
              <a:t>1. Customer Support:</a:t>
            </a:r>
            <a:r>
              <a:rPr lang="en-US" sz="2000" b="0" i="0" dirty="0">
                <a:solidFill>
                  <a:schemeClr val="tx1"/>
                </a:solidFill>
                <a:effectLst/>
              </a:rPr>
              <a:t> Chatbots are frequently used in customer service to provide assistance and answer commonly asked questions.</a:t>
            </a:r>
          </a:p>
          <a:p>
            <a:pPr rtl="0"/>
            <a:r>
              <a:rPr lang="en-US" sz="2000" b="1" dirty="0">
                <a:solidFill>
                  <a:schemeClr val="tx1"/>
                </a:solidFill>
              </a:rPr>
              <a:t>2. </a:t>
            </a:r>
            <a:r>
              <a:rPr lang="en-US" sz="2000" b="1" i="0" dirty="0">
                <a:solidFill>
                  <a:schemeClr val="tx1"/>
                </a:solidFill>
                <a:effectLst/>
              </a:rPr>
              <a:t>Automation:</a:t>
            </a:r>
            <a:r>
              <a:rPr lang="en-US" sz="2000" b="0" i="0" dirty="0">
                <a:solidFill>
                  <a:schemeClr val="tx1"/>
                </a:solidFill>
                <a:effectLst/>
              </a:rPr>
              <a:t> They are designed to automate tasks and processes that would otherwise require human intervention. </a:t>
            </a:r>
          </a:p>
          <a:p>
            <a:pPr rtl="0"/>
            <a:r>
              <a:rPr lang="en-US" sz="2000" b="1" i="0" dirty="0">
                <a:solidFill>
                  <a:schemeClr val="tx1"/>
                </a:solidFill>
                <a:effectLst/>
              </a:rPr>
              <a:t>3. Information Retrieval:</a:t>
            </a:r>
            <a:r>
              <a:rPr lang="en-US" sz="2000" b="0" i="0" dirty="0">
                <a:solidFill>
                  <a:schemeClr val="tx1"/>
                </a:solidFill>
                <a:effectLst/>
              </a:rPr>
              <a:t> They can search databases, provide real-time updates, and deliver relevant information based on user queries.</a:t>
            </a:r>
            <a:endParaRPr lang="en-US" sz="2000" dirty="0">
              <a:solidFill>
                <a:schemeClr val="tx1"/>
              </a:solidFill>
              <a:effectLst/>
            </a:endParaRPr>
          </a:p>
          <a:p>
            <a:pPr rtl="0"/>
            <a:r>
              <a:rPr lang="en-US" sz="2000" b="1" i="0" dirty="0">
                <a:solidFill>
                  <a:schemeClr val="tx1"/>
                </a:solidFill>
                <a:effectLst/>
              </a:rPr>
              <a:t>4. Entertainment: </a:t>
            </a:r>
            <a:r>
              <a:rPr lang="en-US" sz="2000" b="0" i="0" dirty="0">
                <a:solidFill>
                  <a:schemeClr val="tx1"/>
                </a:solidFill>
                <a:effectLst/>
              </a:rPr>
              <a:t>These chatbots may offer games, quizzes, or virtual companionship.</a:t>
            </a:r>
          </a:p>
          <a:p>
            <a:pPr rtl="0"/>
            <a:r>
              <a:rPr lang="en-US" sz="2000" b="1" i="0" dirty="0">
                <a:solidFill>
                  <a:schemeClr val="tx1"/>
                </a:solidFill>
                <a:effectLst/>
              </a:rPr>
              <a:t>5. Data Collection and Analysis</a:t>
            </a:r>
            <a:endParaRPr lang="en-US" sz="2000" dirty="0">
              <a:solidFill>
                <a:schemeClr val="tx1"/>
              </a:solidFill>
              <a:effectLst/>
            </a:endParaRPr>
          </a:p>
        </p:txBody>
      </p:sp>
      <p:sp>
        <p:nvSpPr>
          <p:cNvPr id="19" name="Rectangle 18"/>
          <p:cNvSpPr/>
          <p:nvPr/>
        </p:nvSpPr>
        <p:spPr>
          <a:xfrm>
            <a:off x="457200" y="381000"/>
            <a:ext cx="34290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OBJECTIVES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5B3819-5816-B1E0-0FF1-0C3E983F1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0"/>
            <a:ext cx="12191999" cy="6858000"/>
          </a:xfrm>
          <a:prstGeom prst="rect">
            <a:avLst/>
          </a:prstGeom>
        </p:spPr>
      </p:pic>
      <p:grpSp>
        <p:nvGrpSpPr>
          <p:cNvPr id="4" name="Group 3"/>
          <p:cNvGrpSpPr/>
          <p:nvPr/>
        </p:nvGrpSpPr>
        <p:grpSpPr>
          <a:xfrm>
            <a:off x="-3004567" y="-1138848"/>
            <a:ext cx="10700767" cy="8829472"/>
            <a:chOff x="-3004567" y="-1138848"/>
            <a:chExt cx="10700767" cy="8829472"/>
          </a:xfrm>
        </p:grpSpPr>
        <p:sp>
          <p:nvSpPr>
            <p:cNvPr id="5" name="Rectangle 4"/>
            <p:cNvSpPr/>
            <p:nvPr/>
          </p:nvSpPr>
          <p:spPr>
            <a:xfrm rot="386136">
              <a:off x="-3004567" y="-1138848"/>
              <a:ext cx="6009135" cy="8829472"/>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2590800" y="0"/>
              <a:ext cx="2895600" cy="6858000"/>
            </a:xfrm>
            <a:prstGeom prst="parallelogram">
              <a:avLst/>
            </a:prstGeom>
            <a:gradFill flip="none" rotWithShape="1">
              <a:gsLst>
                <a:gs pos="74000">
                  <a:schemeClr val="tx1"/>
                </a:gs>
                <a:gs pos="32000">
                  <a:schemeClr val="bg1">
                    <a:alpha val="2900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4800600" y="0"/>
              <a:ext cx="2895600" cy="6858000"/>
            </a:xfrm>
            <a:prstGeom prst="parallelogram">
              <a:avLst/>
            </a:prstGeom>
            <a:gradFill>
              <a:gsLst>
                <a:gs pos="74000">
                  <a:schemeClr val="tx1">
                    <a:alpha val="20000"/>
                  </a:schemeClr>
                </a:gs>
                <a:gs pos="30000">
                  <a:schemeClr val="bg1">
                    <a:alpha val="3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solidFill>
                  <a:srgbClr val="FF0000"/>
                </a:solidFill>
              </a:rPr>
              <a:t>METHODOLOGY</a:t>
            </a:r>
          </a:p>
        </p:txBody>
      </p:sp>
      <p:sp>
        <p:nvSpPr>
          <p:cNvPr id="3" name="Content Placeholder 2"/>
          <p:cNvSpPr>
            <a:spLocks noGrp="1"/>
          </p:cNvSpPr>
          <p:nvPr>
            <p:ph sz="quarter" idx="1"/>
          </p:nvPr>
        </p:nvSpPr>
        <p:spPr>
          <a:noFill/>
        </p:spPr>
        <p:txBody>
          <a:bodyPr>
            <a:normAutofit/>
          </a:bodyPr>
          <a:lstStyle/>
          <a:p>
            <a:r>
              <a:rPr lang="en-US" dirty="0"/>
              <a:t>The present Methodology provides an entry-level knowledge about the chatbot technologies and how they could be used in adult education, with a focus on online and blended learning environments. This way, we want to equip educators and training professionals with general theoretical knowledge about the specifics of applying such digital tools in the educational process and how to incorporate them into classrooms.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45B602-3871-5AC2-E3F3-BEE989DCE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0"/>
            <a:ext cx="12191999" cy="6858000"/>
          </a:xfrm>
          <a:prstGeom prst="rect">
            <a:avLst/>
          </a:prstGeom>
        </p:spPr>
      </p:pic>
      <p:grpSp>
        <p:nvGrpSpPr>
          <p:cNvPr id="8" name="Group 7"/>
          <p:cNvGrpSpPr/>
          <p:nvPr/>
        </p:nvGrpSpPr>
        <p:grpSpPr>
          <a:xfrm>
            <a:off x="-3004567" y="-1138848"/>
            <a:ext cx="10700767" cy="8829472"/>
            <a:chOff x="-3004567" y="-1138848"/>
            <a:chExt cx="10700767" cy="8829472"/>
          </a:xfrm>
        </p:grpSpPr>
        <p:sp>
          <p:nvSpPr>
            <p:cNvPr id="5" name="Rectangle 4"/>
            <p:cNvSpPr/>
            <p:nvPr/>
          </p:nvSpPr>
          <p:spPr>
            <a:xfrm rot="386136">
              <a:off x="-3004567" y="-1138848"/>
              <a:ext cx="6009135" cy="8829472"/>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p:cNvSpPr/>
            <p:nvPr/>
          </p:nvSpPr>
          <p:spPr>
            <a:xfrm>
              <a:off x="2590800" y="0"/>
              <a:ext cx="2895600" cy="6858000"/>
            </a:xfrm>
            <a:prstGeom prst="parallelogram">
              <a:avLst/>
            </a:prstGeom>
            <a:gradFill flip="none" rotWithShape="1">
              <a:gsLst>
                <a:gs pos="74000">
                  <a:schemeClr val="tx1"/>
                </a:gs>
                <a:gs pos="32000">
                  <a:schemeClr val="bg1">
                    <a:alpha val="2900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4800600" y="0"/>
              <a:ext cx="2895600" cy="6858000"/>
            </a:xfrm>
            <a:prstGeom prst="parallelogram">
              <a:avLst/>
            </a:prstGeom>
            <a:gradFill>
              <a:gsLst>
                <a:gs pos="74000">
                  <a:schemeClr val="tx1">
                    <a:alpha val="20000"/>
                  </a:schemeClr>
                </a:gs>
                <a:gs pos="30000">
                  <a:schemeClr val="bg1">
                    <a:alpha val="3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228600" y="304800"/>
            <a:ext cx="86106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panose="02070309020205020404" pitchFamily="49" charset="0"/>
              <a:buChar char="o"/>
            </a:pPr>
            <a:r>
              <a:rPr lang="en-US" sz="2400" dirty="0">
                <a:solidFill>
                  <a:schemeClr val="tx1"/>
                </a:solidFill>
              </a:rPr>
              <a:t>The Methodology consists of three parts. The first one is dedicated to the basic terms and definitions, purposes and fields of use of chatbot technologies. The second part is focused on chatbot-based learning and how to incorporate chatbot technologies into the educational process and for self-learning. The last part includes links to additional resources and references on the topic.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1535</TotalTime>
  <Words>669</Words>
  <Application>Microsoft Office PowerPoint</Application>
  <PresentationFormat>On-screen Show (4:3)</PresentationFormat>
  <Paragraphs>82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Algerian</vt:lpstr>
      <vt:lpstr>Arial</vt:lpstr>
      <vt:lpstr>Calibri</vt:lpstr>
      <vt:lpstr>Century Schoolbook</vt:lpstr>
      <vt:lpstr>Courier New</vt:lpstr>
      <vt:lpstr>Wingdings</vt:lpstr>
      <vt:lpstr>Wingdings 2</vt:lpstr>
      <vt:lpstr>Oriel</vt:lpstr>
      <vt:lpstr> CHATBOT</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FLOW CHART</vt:lpstr>
      <vt:lpstr>PLATFORM SPECIFICATION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Yanshu Rana</cp:lastModifiedBy>
  <cp:revision>39</cp:revision>
  <dcterms:created xsi:type="dcterms:W3CDTF">2022-09-20T13:38:57Z</dcterms:created>
  <dcterms:modified xsi:type="dcterms:W3CDTF">2023-11-27T16:27:53Z</dcterms:modified>
</cp:coreProperties>
</file>