
<file path=[Content_Types].xml><?xml version="1.0" encoding="utf-8"?>
<Types xmlns="http://schemas.openxmlformats.org/package/2006/content-types">
  <Default ContentType="application/xml" Extension="xml"/>
  <Default ContentType="image/png" Extension="png"/>
  <Default ContentType="image/jpeg" Extension="jpeg"/>
  <Default ContentType="application/vnd.openxmlformats-package.relationships+xml" Extension="rels"/>
  <Override ContentType="application/vnd.openxmlformats-officedocument.presentationml.tableStyles+xml" PartName="/ppt/tableStyles1.xml"/>
  <Override ContentType="application/vnd.openxmlformats-officedocument.presentationml.slideMaster+xml" PartName="/ppt/slideMasters/slideMaster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presentation.main+xml" PartName="/ppt/presentation.xml"/>
  <Override ContentType="application/vnd.openxmlformats-officedocument.presentationml.presProps+xml" PartName="/ppt/presProps1.xml"/>
  <Override ContentType="application/vnd.openxmlformats-officedocument.theme+xml" PartName="/ppt/theme/theme1.xml"/>
  <Override ContentType="application/vnd.openxmlformats-officedocument.presentationml.viewProps+xml" PartName="/ppt/viewProps1.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5"/>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y="10287000" cx="18288000"/>
  <p:notesSz cx="6858000" cy="9144000"/>
  <p:defaultTextStyle>
    <a:defPPr lvl="0">
      <a:defRPr lang="en-US"/>
    </a:defPPr>
    <a:lvl1pPr defTabSz="914400" eaLnBrk="1" hangingPunct="1" latinLnBrk="0" lvl="0" marL="0" rtl="0" algn="l">
      <a:defRPr kern="1200" sz="1800">
        <a:solidFill>
          <a:schemeClr val="tx1"/>
        </a:solidFill>
        <a:latin typeface="+mn-lt"/>
        <a:ea typeface="+mn-ea"/>
        <a:cs typeface="+mn-cs"/>
      </a:defRPr>
    </a:lvl1pPr>
    <a:lvl2pPr defTabSz="914400" eaLnBrk="1" hangingPunct="1" latinLnBrk="0" lvl="1" marL="457200" rtl="0" algn="l">
      <a:defRPr kern="1200" sz="1800">
        <a:solidFill>
          <a:schemeClr val="tx1"/>
        </a:solidFill>
        <a:latin typeface="+mn-lt"/>
        <a:ea typeface="+mn-ea"/>
        <a:cs typeface="+mn-cs"/>
      </a:defRPr>
    </a:lvl2pPr>
    <a:lvl3pPr defTabSz="914400" eaLnBrk="1" hangingPunct="1" latinLnBrk="0" lvl="2" marL="914400" rtl="0" algn="l">
      <a:defRPr kern="1200" sz="1800">
        <a:solidFill>
          <a:schemeClr val="tx1"/>
        </a:solidFill>
        <a:latin typeface="+mn-lt"/>
        <a:ea typeface="+mn-ea"/>
        <a:cs typeface="+mn-cs"/>
      </a:defRPr>
    </a:lvl3pPr>
    <a:lvl4pPr defTabSz="914400" eaLnBrk="1" hangingPunct="1" latinLnBrk="0" lvl="3" marL="1371600" rtl="0" algn="l">
      <a:defRPr kern="1200" sz="1800">
        <a:solidFill>
          <a:schemeClr val="tx1"/>
        </a:solidFill>
        <a:latin typeface="+mn-lt"/>
        <a:ea typeface="+mn-ea"/>
        <a:cs typeface="+mn-cs"/>
      </a:defRPr>
    </a:lvl4pPr>
    <a:lvl5pPr defTabSz="914400" eaLnBrk="1" hangingPunct="1" latinLnBrk="0" lvl="4" marL="1828800" rtl="0" algn="l">
      <a:defRPr kern="1200" sz="1800">
        <a:solidFill>
          <a:schemeClr val="tx1"/>
        </a:solidFill>
        <a:latin typeface="+mn-lt"/>
        <a:ea typeface="+mn-ea"/>
        <a:cs typeface="+mn-cs"/>
      </a:defRPr>
    </a:lvl5pPr>
    <a:lvl6pPr defTabSz="914400" eaLnBrk="1" hangingPunct="1" latinLnBrk="0" lvl="5" marL="2286000" rtl="0" algn="l">
      <a:defRPr kern="1200" sz="1800">
        <a:solidFill>
          <a:schemeClr val="tx1"/>
        </a:solidFill>
        <a:latin typeface="+mn-lt"/>
        <a:ea typeface="+mn-ea"/>
        <a:cs typeface="+mn-cs"/>
      </a:defRPr>
    </a:lvl6pPr>
    <a:lvl7pPr defTabSz="914400" eaLnBrk="1" hangingPunct="1" latinLnBrk="0" lvl="6" marL="2743200" rtl="0" algn="l">
      <a:defRPr kern="1200" sz="1800">
        <a:solidFill>
          <a:schemeClr val="tx1"/>
        </a:solidFill>
        <a:latin typeface="+mn-lt"/>
        <a:ea typeface="+mn-ea"/>
        <a:cs typeface="+mn-cs"/>
      </a:defRPr>
    </a:lvl7pPr>
    <a:lvl8pPr defTabSz="914400" eaLnBrk="1" hangingPunct="1" latinLnBrk="0" lvl="7" marL="3200400" rtl="0" algn="l">
      <a:defRPr kern="1200" sz="1800">
        <a:solidFill>
          <a:schemeClr val="tx1"/>
        </a:solidFill>
        <a:latin typeface="+mn-lt"/>
        <a:ea typeface="+mn-ea"/>
        <a:cs typeface="+mn-cs"/>
      </a:defRPr>
    </a:lvl8pPr>
    <a:lvl9pPr defTabSz="914400" eaLnBrk="1" hangingPunct="1" latinLnBrk="0" lvl="8" marL="3657600" rtl="0" algn="l">
      <a:defRPr kern="1200" sz="1800">
        <a:solidFill>
          <a:schemeClr val="tx1"/>
        </a:solidFill>
        <a:latin typeface="+mn-lt"/>
        <a:ea typeface="+mn-ea"/>
        <a:cs typeface="+mn-cs"/>
      </a:defRPr>
    </a:lvl9pPr>
  </p:defaultTextStyle>
  <p:extLst>
    <p:ext uri="{EFAFB233-063F-42B5-8137-9DF3F51BA10A}">
      <p15:sldGuideLst>
        <p15:guide id="1" orient="horz" pos="2160">
          <p15:clr>
            <a:srgbClr val="A4A3A4"/>
          </p15:clr>
        </p15:guide>
        <p15:guide id="2" pos="2880">
          <p15:clr>
            <a:srgbClr val="A4A3A4"/>
          </p15:clr>
        </p15:guide>
      </p15:sldGuideLst>
    </p:ext>
  </p:extLst>
</p:presentation>
</file>

<file path=ppt/presProps1.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1.xml><?xml version="1.0" encoding="utf-8"?>
<a:tblStyleLst xmlns:a="http://schemas.openxmlformats.org/drawingml/2006/main" xmlns:r="http://schemas.openxmlformats.org/officeDocument/2006/relationships" def="{90651C3A-4460-11DB-9652-00E08161165F}">
  <a:tblStyle styleId="{7E9639D4-E3E2-4D34-9284-5A2195B3D0D7}" styleName="Light Style 2">
    <a:wholeTbl>
      <a:tcTxStyle>
        <a:fontRef idx="minor">
          <a:scrgbClr b="0" g="0" r="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cmpd="dbl" w="50800">
              <a:solidFill>
                <a:schemeClr val="tx1"/>
              </a:solidFill>
            </a:ln>
          </a:top>
        </a:tcBdr>
      </a:tcStyle>
    </a:lastRow>
    <a:firstRow>
      <a:tcTxStyle b="on">
        <a:fontRef idx="minor">
          <a:scrgbClr b="0" g="0" r="0"/>
        </a:fontRef>
        <a:schemeClr val="bg1"/>
      </a:tcTxStyle>
      <a:tcStyle>
        <a:tcBdr/>
        <a:fillRef idx="1">
          <a:schemeClr val="tx1"/>
        </a:fillRef>
      </a:tcStyle>
    </a:firstRow>
  </a:tblStyle>
</a:tblStyleLst>
</file>

<file path=ppt/viewProps1.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1.xml"/><Relationship Id="rId3" Type="http://schemas.openxmlformats.org/officeDocument/2006/relationships/presProps" Target="presProps1.xml"/><Relationship Id="rId4" Type="http://schemas.openxmlformats.org/officeDocument/2006/relationships/tableStyles" Target="tableStyles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slideMaster" Target="slideMasters/slide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8/22/2025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8/22/2025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8/22/2025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8/22/2025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8/22/2025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8/22/2025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8/22/2025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8/22/2025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2817484"/>
          </a:xfrm>
          <a:custGeom>
            <a:avLst/>
            <a:gdLst/>
            <a:ahLst/>
            <a:cxnLst/>
            <a:rect l="l" t="t" r="r" b="b"/>
            <a:pathLst>
              <a:path w="18288000" h="2817484">
                <a:moveTo>
                  <a:pt x="0" y="0"/>
                </a:moveTo>
                <a:lnTo>
                  <a:pt x="18288000" y="0"/>
                </a:lnTo>
                <a:lnTo>
                  <a:pt x="18288000" y="2817484"/>
                </a:lnTo>
                <a:lnTo>
                  <a:pt x="0" y="2817484"/>
                </a:lnTo>
                <a:lnTo>
                  <a:pt x="0" y="0"/>
                </a:lnTo>
                <a:close/>
              </a:path>
            </a:pathLst>
          </a:custGeom>
          <a:blipFill>
            <a:blip r:embed="rId2"/>
            <a:stretch>
              <a:fillRect t="-64" b="-64"/>
            </a:stretch>
          </a:blipFill>
        </p:spPr>
      </p:sp>
      <p:sp>
        <p:nvSpPr>
          <p:cNvPr id="3" name="TextBox 3"/>
          <p:cNvSpPr txBox="1"/>
          <p:nvPr/>
        </p:nvSpPr>
        <p:spPr>
          <a:xfrm>
            <a:off x="2606434" y="3049112"/>
            <a:ext cx="12808030" cy="863600"/>
          </a:xfrm>
          <a:prstGeom prst="rect">
            <a:avLst/>
          </a:prstGeom>
        </p:spPr>
        <p:txBody>
          <a:bodyPr wrap="square" lIns="0" tIns="0" rIns="0" bIns="0" rtlCol="0" anchor="t">
            <a:spAutoFit/>
          </a:bodyPr>
          <a:lstStyle/>
          <a:p>
            <a:pPr algn="ctr">
              <a:lnSpc>
                <a:spcPts val="7000"/>
              </a:lnSpc>
            </a:pPr>
            <a:r>
              <a:rPr lang="en-US" sz="5000" b="1" dirty="0">
                <a:solidFill>
                  <a:srgbClr val="000000"/>
                </a:solidFill>
                <a:latin typeface="DM Sans Bold"/>
                <a:ea typeface="DM Sans Bold"/>
                <a:cs typeface="DM Sans Bold"/>
                <a:sym typeface="DM Sans Bold"/>
              </a:rPr>
              <a:t>Department of Information Technology</a:t>
            </a:r>
          </a:p>
        </p:txBody>
      </p:sp>
      <p:sp>
        <p:nvSpPr>
          <p:cNvPr id="4" name="TextBox 4"/>
          <p:cNvSpPr txBox="1"/>
          <p:nvPr/>
        </p:nvSpPr>
        <p:spPr>
          <a:xfrm>
            <a:off x="5888035" y="3723790"/>
            <a:ext cx="6244828" cy="1566544"/>
          </a:xfrm>
          <a:prstGeom prst="rect">
            <a:avLst/>
          </a:prstGeom>
        </p:spPr>
        <p:txBody>
          <a:bodyPr wrap="square" lIns="0" tIns="0" rIns="0" bIns="0" rtlCol="0" anchor="t">
            <a:spAutoFit/>
          </a:bodyPr>
          <a:lstStyle/>
          <a:p>
            <a:pPr algn="ctr">
              <a:lnSpc>
                <a:spcPts val="12880"/>
              </a:lnSpc>
            </a:pPr>
            <a:r>
              <a:rPr lang="en-US" sz="9200" spc="1021" dirty="0" err="1">
                <a:solidFill>
                  <a:srgbClr val="000000"/>
                </a:solidFill>
                <a:latin typeface="Anton"/>
                <a:ea typeface="Anton"/>
                <a:cs typeface="Anton"/>
                <a:sym typeface="Anton"/>
              </a:rPr>
              <a:t>PathPilot</a:t>
            </a:r>
            <a:endParaRPr lang="en-US" sz="9200" spc="1021" dirty="0">
              <a:solidFill>
                <a:srgbClr val="000000"/>
              </a:solidFill>
              <a:latin typeface="Anton"/>
              <a:ea typeface="Anton"/>
              <a:cs typeface="Anton"/>
              <a:sym typeface="Anton"/>
            </a:endParaRPr>
          </a:p>
        </p:txBody>
      </p:sp>
      <p:sp>
        <p:nvSpPr>
          <p:cNvPr id="5" name="TextBox 5"/>
          <p:cNvSpPr txBox="1"/>
          <p:nvPr/>
        </p:nvSpPr>
        <p:spPr>
          <a:xfrm>
            <a:off x="153441" y="6736108"/>
            <a:ext cx="4552456" cy="671564"/>
          </a:xfrm>
          <a:prstGeom prst="rect">
            <a:avLst/>
          </a:prstGeom>
        </p:spPr>
        <p:txBody>
          <a:bodyPr wrap="square" lIns="0" tIns="0" rIns="0" bIns="0" rtlCol="0" anchor="t">
            <a:spAutoFit/>
          </a:bodyPr>
          <a:lstStyle/>
          <a:p>
            <a:pPr algn="ctr">
              <a:lnSpc>
                <a:spcPts val="5509"/>
              </a:lnSpc>
            </a:pPr>
            <a:r>
              <a:rPr lang="en-US" sz="3935" b="1" dirty="0">
                <a:solidFill>
                  <a:srgbClr val="000000"/>
                </a:solidFill>
                <a:latin typeface="DM Sans Bold"/>
                <a:ea typeface="DM Sans Bold"/>
                <a:cs typeface="DM Sans Bold"/>
                <a:sym typeface="DM Sans Bold"/>
              </a:rPr>
              <a:t>Project Members</a:t>
            </a:r>
          </a:p>
        </p:txBody>
      </p:sp>
      <p:sp>
        <p:nvSpPr>
          <p:cNvPr id="6" name="TextBox 6"/>
          <p:cNvSpPr txBox="1"/>
          <p:nvPr/>
        </p:nvSpPr>
        <p:spPr>
          <a:xfrm>
            <a:off x="277695" y="7399536"/>
            <a:ext cx="4303948" cy="2180149"/>
          </a:xfrm>
          <a:prstGeom prst="rect">
            <a:avLst/>
          </a:prstGeom>
        </p:spPr>
        <p:txBody>
          <a:bodyPr wrap="square" lIns="0" tIns="0" rIns="0" bIns="0" rtlCol="0" anchor="t">
            <a:spAutoFit/>
          </a:bodyPr>
          <a:lstStyle/>
          <a:p>
            <a:pPr algn="l">
              <a:lnSpc>
                <a:spcPts val="4292"/>
              </a:lnSpc>
            </a:pPr>
            <a:r>
              <a:rPr lang="en-US" sz="3065" dirty="0">
                <a:solidFill>
                  <a:srgbClr val="000000"/>
                </a:solidFill>
                <a:latin typeface="DM Sans"/>
                <a:ea typeface="DM Sans"/>
                <a:cs typeface="DM Sans"/>
                <a:sym typeface="DM Sans"/>
              </a:rPr>
              <a:t>Shravani </a:t>
            </a:r>
            <a:r>
              <a:rPr lang="en-US" sz="3065" dirty="0" err="1">
                <a:solidFill>
                  <a:srgbClr val="000000"/>
                </a:solidFill>
                <a:latin typeface="DM Sans"/>
                <a:ea typeface="DM Sans"/>
                <a:cs typeface="DM Sans"/>
                <a:sym typeface="DM Sans"/>
              </a:rPr>
              <a:t>Chirde</a:t>
            </a:r>
            <a:r>
              <a:rPr lang="en-US" sz="3065" dirty="0">
                <a:solidFill>
                  <a:srgbClr val="000000"/>
                </a:solidFill>
                <a:latin typeface="DM Sans"/>
                <a:ea typeface="DM Sans"/>
                <a:cs typeface="DM Sans"/>
                <a:sym typeface="DM Sans"/>
              </a:rPr>
              <a:t> (TE/11)</a:t>
            </a:r>
          </a:p>
          <a:p>
            <a:pPr algn="l">
              <a:lnSpc>
                <a:spcPts val="4292"/>
              </a:lnSpc>
            </a:pPr>
            <a:r>
              <a:rPr lang="en-US" sz="3065" dirty="0">
                <a:solidFill>
                  <a:srgbClr val="000000"/>
                </a:solidFill>
                <a:latin typeface="DM Sans"/>
                <a:ea typeface="DM Sans"/>
                <a:cs typeface="DM Sans"/>
                <a:sym typeface="DM Sans"/>
              </a:rPr>
              <a:t>Manali Vajantri (TE/55)</a:t>
            </a:r>
          </a:p>
          <a:p>
            <a:pPr algn="l">
              <a:lnSpc>
                <a:spcPts val="4292"/>
              </a:lnSpc>
            </a:pPr>
            <a:r>
              <a:rPr lang="en-US" sz="3065" dirty="0">
                <a:solidFill>
                  <a:srgbClr val="000000"/>
                </a:solidFill>
                <a:latin typeface="DM Sans"/>
                <a:ea typeface="DM Sans"/>
                <a:cs typeface="DM Sans"/>
                <a:sym typeface="DM Sans"/>
              </a:rPr>
              <a:t>Shivam Yadav (TE/67)</a:t>
            </a:r>
          </a:p>
          <a:p>
            <a:pPr algn="l">
              <a:lnSpc>
                <a:spcPts val="4292"/>
              </a:lnSpc>
            </a:pPr>
            <a:r>
              <a:rPr lang="en-US" sz="3065" dirty="0" err="1">
                <a:solidFill>
                  <a:srgbClr val="000000"/>
                </a:solidFill>
                <a:latin typeface="DM Sans"/>
                <a:ea typeface="DM Sans"/>
                <a:cs typeface="DM Sans"/>
                <a:sym typeface="DM Sans"/>
              </a:rPr>
              <a:t>Neekita</a:t>
            </a:r>
            <a:r>
              <a:rPr lang="en-US" sz="3065" dirty="0">
                <a:solidFill>
                  <a:srgbClr val="000000"/>
                </a:solidFill>
                <a:latin typeface="DM Sans"/>
                <a:ea typeface="DM Sans"/>
                <a:cs typeface="DM Sans"/>
                <a:sym typeface="DM Sans"/>
              </a:rPr>
              <a:t> Suhag (TE/46)</a:t>
            </a:r>
          </a:p>
        </p:txBody>
      </p:sp>
      <p:sp>
        <p:nvSpPr>
          <p:cNvPr id="7" name="TextBox 7"/>
          <p:cNvSpPr txBox="1"/>
          <p:nvPr/>
        </p:nvSpPr>
        <p:spPr>
          <a:xfrm>
            <a:off x="14289599" y="7374136"/>
            <a:ext cx="3870360" cy="660502"/>
          </a:xfrm>
          <a:prstGeom prst="rect">
            <a:avLst/>
          </a:prstGeom>
        </p:spPr>
        <p:txBody>
          <a:bodyPr wrap="square" lIns="0" tIns="0" rIns="0" bIns="0" rtlCol="0" anchor="t">
            <a:spAutoFit/>
          </a:bodyPr>
          <a:lstStyle/>
          <a:p>
            <a:pPr algn="ctr">
              <a:lnSpc>
                <a:spcPts val="5393"/>
              </a:lnSpc>
            </a:pPr>
            <a:r>
              <a:rPr lang="en-US" sz="3852" b="1" dirty="0">
                <a:solidFill>
                  <a:srgbClr val="000000"/>
                </a:solidFill>
                <a:latin typeface="DM Sans Bold"/>
                <a:ea typeface="DM Sans Bold"/>
                <a:cs typeface="DM Sans Bold"/>
                <a:sym typeface="DM Sans Bold"/>
              </a:rPr>
              <a:t>Project Guide</a:t>
            </a:r>
          </a:p>
        </p:txBody>
      </p:sp>
      <p:sp>
        <p:nvSpPr>
          <p:cNvPr id="8" name="TextBox 8"/>
          <p:cNvSpPr txBox="1"/>
          <p:nvPr/>
        </p:nvSpPr>
        <p:spPr>
          <a:xfrm>
            <a:off x="11746571" y="8230754"/>
            <a:ext cx="7465149" cy="629924"/>
          </a:xfrm>
          <a:prstGeom prst="rect">
            <a:avLst/>
          </a:prstGeom>
        </p:spPr>
        <p:txBody>
          <a:bodyPr lIns="0" tIns="0" rIns="0" bIns="0" rtlCol="0" anchor="t">
            <a:spAutoFit/>
          </a:bodyPr>
          <a:lstStyle/>
          <a:p>
            <a:pPr algn="ctr">
              <a:lnSpc>
                <a:spcPts val="5179"/>
              </a:lnSpc>
            </a:pPr>
            <a:r>
              <a:rPr lang="en-US" sz="3699" b="1" dirty="0">
                <a:solidFill>
                  <a:srgbClr val="000000"/>
                </a:solidFill>
                <a:latin typeface="DM Sans Bold"/>
                <a:ea typeface="DM Sans Bold"/>
                <a:cs typeface="DM Sans Bold"/>
                <a:sym typeface="DM Sans Bold"/>
              </a:rPr>
              <a:t>Prof. Vaidehi Agrawal</a:t>
            </a:r>
          </a:p>
        </p:txBody>
      </p:sp>
      <p:sp>
        <p:nvSpPr>
          <p:cNvPr id="9" name="TextBox 9"/>
          <p:cNvSpPr txBox="1"/>
          <p:nvPr/>
        </p:nvSpPr>
        <p:spPr>
          <a:xfrm>
            <a:off x="12496800" y="8902663"/>
            <a:ext cx="5626532" cy="635943"/>
          </a:xfrm>
          <a:prstGeom prst="rect">
            <a:avLst/>
          </a:prstGeom>
        </p:spPr>
        <p:txBody>
          <a:bodyPr wrap="square" lIns="0" tIns="0" rIns="0" bIns="0" rtlCol="0" anchor="t">
            <a:spAutoFit/>
          </a:bodyPr>
          <a:lstStyle/>
          <a:p>
            <a:pPr algn="ctr">
              <a:lnSpc>
                <a:spcPts val="5189"/>
              </a:lnSpc>
            </a:pPr>
            <a:r>
              <a:rPr lang="en-US" sz="3706" dirty="0">
                <a:solidFill>
                  <a:srgbClr val="000000"/>
                </a:solidFill>
                <a:latin typeface="DM Sans"/>
                <a:ea typeface="DM Sans"/>
                <a:cs typeface="DM Sans"/>
                <a:sym typeface="DM Sans"/>
              </a:rPr>
              <a:t>Information Technology</a:t>
            </a:r>
          </a:p>
        </p:txBody>
      </p:sp>
      <p:sp>
        <p:nvSpPr>
          <p:cNvPr id="10" name="TextBox 10"/>
          <p:cNvSpPr txBox="1"/>
          <p:nvPr/>
        </p:nvSpPr>
        <p:spPr>
          <a:xfrm>
            <a:off x="5277875" y="5143500"/>
            <a:ext cx="7465148" cy="695959"/>
          </a:xfrm>
          <a:prstGeom prst="rect">
            <a:avLst/>
          </a:prstGeom>
        </p:spPr>
        <p:txBody>
          <a:bodyPr wrap="square" lIns="0" tIns="0" rIns="0" bIns="0" rtlCol="0" anchor="t">
            <a:spAutoFit/>
          </a:bodyPr>
          <a:lstStyle/>
          <a:p>
            <a:pPr algn="ctr">
              <a:lnSpc>
                <a:spcPts val="5740"/>
              </a:lnSpc>
            </a:pPr>
            <a:r>
              <a:rPr lang="en-US" sz="4100" spc="237" dirty="0">
                <a:solidFill>
                  <a:srgbClr val="000000"/>
                </a:solidFill>
                <a:latin typeface="Anton"/>
                <a:ea typeface="Anton"/>
                <a:cs typeface="Anton"/>
                <a:sym typeface="Anton"/>
              </a:rPr>
              <a:t>AI  powered  career  navigator</a:t>
            </a:r>
          </a:p>
        </p:txBody>
      </p:sp>
      <p:sp>
        <p:nvSpPr>
          <p:cNvPr id="11" name="TextBox 10">
            <a:extLst>
              <a:ext uri="{FF2B5EF4-FFF2-40B4-BE49-F238E27FC236}">
                <a16:creationId xmlns:a16="http://schemas.microsoft.com/office/drawing/2014/main" id="{97E87095-5D48-9763-EAA0-4BEF525CBFA4}"/>
              </a:ext>
            </a:extLst>
          </p:cNvPr>
          <p:cNvSpPr txBox="1"/>
          <p:nvPr/>
        </p:nvSpPr>
        <p:spPr>
          <a:xfrm>
            <a:off x="5775941" y="5752843"/>
            <a:ext cx="6469015" cy="461665"/>
          </a:xfrm>
          <a:prstGeom prst="rect">
            <a:avLst/>
          </a:prstGeom>
          <a:noFill/>
        </p:spPr>
        <p:txBody>
          <a:bodyPr wrap="none" rtlCol="0">
            <a:spAutoFit/>
          </a:bodyPr>
          <a:lstStyle/>
          <a:p>
            <a:r>
              <a:rPr lang="en-IN" sz="2400" dirty="0"/>
              <a:t>Projects under development by Atharva University</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821576" y="4011656"/>
            <a:ext cx="855388" cy="768461"/>
            <a:chOff x="0" y="0"/>
            <a:chExt cx="225287" cy="202393"/>
          </a:xfrm>
        </p:grpSpPr>
        <p:sp>
          <p:nvSpPr>
            <p:cNvPr id="3" name="Freeform 3"/>
            <p:cNvSpPr/>
            <p:nvPr/>
          </p:nvSpPr>
          <p:spPr>
            <a:xfrm>
              <a:off x="0" y="0"/>
              <a:ext cx="225287" cy="202393"/>
            </a:xfrm>
            <a:custGeom>
              <a:avLst/>
              <a:gdLst/>
              <a:ahLst/>
              <a:cxnLst/>
              <a:rect l="l" t="t" r="r" b="b"/>
              <a:pathLst>
                <a:path w="225287" h="202393">
                  <a:moveTo>
                    <a:pt x="112644" y="0"/>
                  </a:moveTo>
                  <a:cubicBezTo>
                    <a:pt x="50432" y="0"/>
                    <a:pt x="0" y="45307"/>
                    <a:pt x="0" y="101197"/>
                  </a:cubicBezTo>
                  <a:cubicBezTo>
                    <a:pt x="0" y="157086"/>
                    <a:pt x="50432" y="202393"/>
                    <a:pt x="112644" y="202393"/>
                  </a:cubicBezTo>
                  <a:cubicBezTo>
                    <a:pt x="174855" y="202393"/>
                    <a:pt x="225287" y="157086"/>
                    <a:pt x="225287" y="101197"/>
                  </a:cubicBezTo>
                  <a:cubicBezTo>
                    <a:pt x="225287" y="45307"/>
                    <a:pt x="174855" y="0"/>
                    <a:pt x="112644" y="0"/>
                  </a:cubicBezTo>
                  <a:close/>
                </a:path>
              </a:pathLst>
            </a:custGeom>
            <a:solidFill>
              <a:srgbClr val="000000"/>
            </a:solidFill>
          </p:spPr>
        </p:sp>
        <p:sp>
          <p:nvSpPr>
            <p:cNvPr id="4" name="TextBox 4"/>
            <p:cNvSpPr txBox="1"/>
            <p:nvPr/>
          </p:nvSpPr>
          <p:spPr>
            <a:xfrm>
              <a:off x="21121" y="-9601"/>
              <a:ext cx="183046" cy="193019"/>
            </a:xfrm>
            <a:prstGeom prst="rect">
              <a:avLst/>
            </a:prstGeom>
          </p:spPr>
          <p:txBody>
            <a:bodyPr lIns="50800" tIns="50800" rIns="50800" bIns="50800" rtlCol="0" anchor="ctr"/>
            <a:lstStyle/>
            <a:p>
              <a:pPr algn="ctr">
                <a:lnSpc>
                  <a:spcPts val="1960"/>
                </a:lnSpc>
              </a:pPr>
              <a:endParaRPr/>
            </a:p>
          </p:txBody>
        </p:sp>
      </p:grpSp>
      <p:sp>
        <p:nvSpPr>
          <p:cNvPr id="5" name="AutoShape 5"/>
          <p:cNvSpPr/>
          <p:nvPr/>
        </p:nvSpPr>
        <p:spPr>
          <a:xfrm flipV="1">
            <a:off x="0" y="4395887"/>
            <a:ext cx="18288000" cy="0"/>
          </a:xfrm>
          <a:prstGeom prst="line">
            <a:avLst/>
          </a:prstGeom>
          <a:ln w="38100" cap="flat">
            <a:solidFill>
              <a:srgbClr val="000000"/>
            </a:solidFill>
            <a:prstDash val="solid"/>
            <a:headEnd type="none" w="sm" len="sm"/>
            <a:tailEnd type="none" w="sm" len="sm"/>
          </a:ln>
        </p:spPr>
      </p:sp>
      <p:grpSp>
        <p:nvGrpSpPr>
          <p:cNvPr id="6" name="Group 6"/>
          <p:cNvGrpSpPr/>
          <p:nvPr/>
        </p:nvGrpSpPr>
        <p:grpSpPr>
          <a:xfrm>
            <a:off x="10950704" y="4011656"/>
            <a:ext cx="855388" cy="768461"/>
            <a:chOff x="0" y="0"/>
            <a:chExt cx="225287" cy="202393"/>
          </a:xfrm>
        </p:grpSpPr>
        <p:sp>
          <p:nvSpPr>
            <p:cNvPr id="7" name="Freeform 7"/>
            <p:cNvSpPr/>
            <p:nvPr/>
          </p:nvSpPr>
          <p:spPr>
            <a:xfrm>
              <a:off x="0" y="0"/>
              <a:ext cx="225287" cy="202393"/>
            </a:xfrm>
            <a:custGeom>
              <a:avLst/>
              <a:gdLst/>
              <a:ahLst/>
              <a:cxnLst/>
              <a:rect l="l" t="t" r="r" b="b"/>
              <a:pathLst>
                <a:path w="225287" h="202393">
                  <a:moveTo>
                    <a:pt x="112644" y="0"/>
                  </a:moveTo>
                  <a:cubicBezTo>
                    <a:pt x="50432" y="0"/>
                    <a:pt x="0" y="45307"/>
                    <a:pt x="0" y="101197"/>
                  </a:cubicBezTo>
                  <a:cubicBezTo>
                    <a:pt x="0" y="157086"/>
                    <a:pt x="50432" y="202393"/>
                    <a:pt x="112644" y="202393"/>
                  </a:cubicBezTo>
                  <a:cubicBezTo>
                    <a:pt x="174855" y="202393"/>
                    <a:pt x="225287" y="157086"/>
                    <a:pt x="225287" y="101197"/>
                  </a:cubicBezTo>
                  <a:cubicBezTo>
                    <a:pt x="225287" y="45307"/>
                    <a:pt x="174855" y="0"/>
                    <a:pt x="112644" y="0"/>
                  </a:cubicBezTo>
                  <a:close/>
                </a:path>
              </a:pathLst>
            </a:custGeom>
            <a:solidFill>
              <a:srgbClr val="000000"/>
            </a:solidFill>
          </p:spPr>
        </p:sp>
        <p:sp>
          <p:nvSpPr>
            <p:cNvPr id="8" name="TextBox 8"/>
            <p:cNvSpPr txBox="1"/>
            <p:nvPr/>
          </p:nvSpPr>
          <p:spPr>
            <a:xfrm>
              <a:off x="21121" y="-9601"/>
              <a:ext cx="183046" cy="193019"/>
            </a:xfrm>
            <a:prstGeom prst="rect">
              <a:avLst/>
            </a:prstGeom>
          </p:spPr>
          <p:txBody>
            <a:bodyPr lIns="50800" tIns="50800" rIns="50800" bIns="50800" rtlCol="0" anchor="ctr"/>
            <a:lstStyle/>
            <a:p>
              <a:pPr algn="ctr">
                <a:lnSpc>
                  <a:spcPts val="1960"/>
                </a:lnSpc>
              </a:pPr>
              <a:endParaRPr/>
            </a:p>
          </p:txBody>
        </p:sp>
      </p:grpSp>
      <p:grpSp>
        <p:nvGrpSpPr>
          <p:cNvPr id="9" name="Group 9"/>
          <p:cNvGrpSpPr/>
          <p:nvPr/>
        </p:nvGrpSpPr>
        <p:grpSpPr>
          <a:xfrm>
            <a:off x="15292242" y="4011656"/>
            <a:ext cx="855388" cy="768461"/>
            <a:chOff x="0" y="0"/>
            <a:chExt cx="225287" cy="202393"/>
          </a:xfrm>
        </p:grpSpPr>
        <p:sp>
          <p:nvSpPr>
            <p:cNvPr id="10" name="Freeform 10"/>
            <p:cNvSpPr/>
            <p:nvPr/>
          </p:nvSpPr>
          <p:spPr>
            <a:xfrm>
              <a:off x="0" y="0"/>
              <a:ext cx="225287" cy="202393"/>
            </a:xfrm>
            <a:custGeom>
              <a:avLst/>
              <a:gdLst/>
              <a:ahLst/>
              <a:cxnLst/>
              <a:rect l="l" t="t" r="r" b="b"/>
              <a:pathLst>
                <a:path w="225287" h="202393">
                  <a:moveTo>
                    <a:pt x="112644" y="0"/>
                  </a:moveTo>
                  <a:cubicBezTo>
                    <a:pt x="50432" y="0"/>
                    <a:pt x="0" y="45307"/>
                    <a:pt x="0" y="101197"/>
                  </a:cubicBezTo>
                  <a:cubicBezTo>
                    <a:pt x="0" y="157086"/>
                    <a:pt x="50432" y="202393"/>
                    <a:pt x="112644" y="202393"/>
                  </a:cubicBezTo>
                  <a:cubicBezTo>
                    <a:pt x="174855" y="202393"/>
                    <a:pt x="225287" y="157086"/>
                    <a:pt x="225287" y="101197"/>
                  </a:cubicBezTo>
                  <a:cubicBezTo>
                    <a:pt x="225287" y="45307"/>
                    <a:pt x="174855" y="0"/>
                    <a:pt x="112644" y="0"/>
                  </a:cubicBezTo>
                  <a:close/>
                </a:path>
              </a:pathLst>
            </a:custGeom>
            <a:solidFill>
              <a:srgbClr val="000000"/>
            </a:solidFill>
          </p:spPr>
        </p:sp>
        <p:sp>
          <p:nvSpPr>
            <p:cNvPr id="11" name="TextBox 11"/>
            <p:cNvSpPr txBox="1"/>
            <p:nvPr/>
          </p:nvSpPr>
          <p:spPr>
            <a:xfrm>
              <a:off x="21121" y="-9601"/>
              <a:ext cx="183046" cy="193019"/>
            </a:xfrm>
            <a:prstGeom prst="rect">
              <a:avLst/>
            </a:prstGeom>
          </p:spPr>
          <p:txBody>
            <a:bodyPr lIns="50800" tIns="50800" rIns="50800" bIns="50800" rtlCol="0" anchor="ctr"/>
            <a:lstStyle/>
            <a:p>
              <a:pPr algn="ctr">
                <a:lnSpc>
                  <a:spcPts val="1960"/>
                </a:lnSpc>
              </a:pPr>
              <a:endParaRPr/>
            </a:p>
          </p:txBody>
        </p:sp>
      </p:grpSp>
      <p:grpSp>
        <p:nvGrpSpPr>
          <p:cNvPr id="12" name="Group 12"/>
          <p:cNvGrpSpPr/>
          <p:nvPr/>
        </p:nvGrpSpPr>
        <p:grpSpPr>
          <a:xfrm>
            <a:off x="6160469" y="4011656"/>
            <a:ext cx="855388" cy="768461"/>
            <a:chOff x="0" y="0"/>
            <a:chExt cx="225287" cy="202393"/>
          </a:xfrm>
        </p:grpSpPr>
        <p:sp>
          <p:nvSpPr>
            <p:cNvPr id="13" name="Freeform 13"/>
            <p:cNvSpPr/>
            <p:nvPr/>
          </p:nvSpPr>
          <p:spPr>
            <a:xfrm>
              <a:off x="0" y="0"/>
              <a:ext cx="225287" cy="202393"/>
            </a:xfrm>
            <a:custGeom>
              <a:avLst/>
              <a:gdLst/>
              <a:ahLst/>
              <a:cxnLst/>
              <a:rect l="l" t="t" r="r" b="b"/>
              <a:pathLst>
                <a:path w="225287" h="202393">
                  <a:moveTo>
                    <a:pt x="112644" y="0"/>
                  </a:moveTo>
                  <a:cubicBezTo>
                    <a:pt x="50432" y="0"/>
                    <a:pt x="0" y="45307"/>
                    <a:pt x="0" y="101197"/>
                  </a:cubicBezTo>
                  <a:cubicBezTo>
                    <a:pt x="0" y="157086"/>
                    <a:pt x="50432" y="202393"/>
                    <a:pt x="112644" y="202393"/>
                  </a:cubicBezTo>
                  <a:cubicBezTo>
                    <a:pt x="174855" y="202393"/>
                    <a:pt x="225287" y="157086"/>
                    <a:pt x="225287" y="101197"/>
                  </a:cubicBezTo>
                  <a:cubicBezTo>
                    <a:pt x="225287" y="45307"/>
                    <a:pt x="174855" y="0"/>
                    <a:pt x="112644" y="0"/>
                  </a:cubicBezTo>
                  <a:close/>
                </a:path>
              </a:pathLst>
            </a:custGeom>
            <a:solidFill>
              <a:srgbClr val="000000"/>
            </a:solidFill>
          </p:spPr>
        </p:sp>
        <p:sp>
          <p:nvSpPr>
            <p:cNvPr id="14" name="TextBox 14"/>
            <p:cNvSpPr txBox="1"/>
            <p:nvPr/>
          </p:nvSpPr>
          <p:spPr>
            <a:xfrm>
              <a:off x="21121" y="-9601"/>
              <a:ext cx="183046" cy="193019"/>
            </a:xfrm>
            <a:prstGeom prst="rect">
              <a:avLst/>
            </a:prstGeom>
          </p:spPr>
          <p:txBody>
            <a:bodyPr lIns="50800" tIns="50800" rIns="50800" bIns="50800" rtlCol="0" anchor="ctr"/>
            <a:lstStyle/>
            <a:p>
              <a:pPr algn="ctr">
                <a:lnSpc>
                  <a:spcPts val="1960"/>
                </a:lnSpc>
              </a:pPr>
              <a:endParaRPr/>
            </a:p>
          </p:txBody>
        </p:sp>
      </p:grpSp>
      <p:sp>
        <p:nvSpPr>
          <p:cNvPr id="15" name="TextBox 15"/>
          <p:cNvSpPr txBox="1"/>
          <p:nvPr/>
        </p:nvSpPr>
        <p:spPr>
          <a:xfrm>
            <a:off x="1272662" y="2817642"/>
            <a:ext cx="2203291" cy="1072033"/>
          </a:xfrm>
          <a:prstGeom prst="rect">
            <a:avLst/>
          </a:prstGeom>
        </p:spPr>
        <p:txBody>
          <a:bodyPr lIns="0" tIns="0" rIns="0" bIns="0" rtlCol="0" anchor="t">
            <a:spAutoFit/>
          </a:bodyPr>
          <a:lstStyle/>
          <a:p>
            <a:pPr algn="ctr">
              <a:lnSpc>
                <a:spcPts val="4306"/>
              </a:lnSpc>
            </a:pPr>
            <a:endParaRPr/>
          </a:p>
          <a:p>
            <a:pPr algn="ctr">
              <a:lnSpc>
                <a:spcPts val="4306"/>
              </a:lnSpc>
            </a:pPr>
            <a:r>
              <a:rPr lang="en-US" sz="3075" b="1">
                <a:solidFill>
                  <a:srgbClr val="000000"/>
                </a:solidFill>
                <a:latin typeface="Canva Sans Bold"/>
                <a:ea typeface="Canva Sans Bold"/>
                <a:cs typeface="Canva Sans Bold"/>
                <a:sym typeface="Canva Sans Bold"/>
              </a:rPr>
              <a:t>1-3 Week</a:t>
            </a:r>
          </a:p>
        </p:txBody>
      </p:sp>
      <p:sp>
        <p:nvSpPr>
          <p:cNvPr id="16" name="TextBox 16"/>
          <p:cNvSpPr txBox="1"/>
          <p:nvPr/>
        </p:nvSpPr>
        <p:spPr>
          <a:xfrm>
            <a:off x="5499974" y="2817642"/>
            <a:ext cx="2176378" cy="1315422"/>
          </a:xfrm>
          <a:prstGeom prst="rect">
            <a:avLst/>
          </a:prstGeom>
        </p:spPr>
        <p:txBody>
          <a:bodyPr lIns="0" tIns="0" rIns="0" bIns="0" rtlCol="0" anchor="t">
            <a:spAutoFit/>
          </a:bodyPr>
          <a:lstStyle/>
          <a:p>
            <a:pPr algn="ctr">
              <a:lnSpc>
                <a:spcPts val="4241"/>
              </a:lnSpc>
              <a:spcBef>
                <a:spcPct val="0"/>
              </a:spcBef>
            </a:pPr>
            <a:endParaRPr/>
          </a:p>
          <a:p>
            <a:pPr algn="ctr">
              <a:lnSpc>
                <a:spcPts val="4241"/>
              </a:lnSpc>
              <a:spcBef>
                <a:spcPct val="0"/>
              </a:spcBef>
            </a:pPr>
            <a:r>
              <a:rPr lang="en-US" sz="3029" b="1">
                <a:solidFill>
                  <a:srgbClr val="000000"/>
                </a:solidFill>
                <a:latin typeface="Fira Sans Bold"/>
                <a:ea typeface="Fira Sans Bold"/>
                <a:cs typeface="Fira Sans Bold"/>
                <a:sym typeface="Fira Sans Bold"/>
              </a:rPr>
              <a:t>4-6 Week</a:t>
            </a:r>
          </a:p>
          <a:p>
            <a:pPr algn="ctr">
              <a:lnSpc>
                <a:spcPts val="1951"/>
              </a:lnSpc>
              <a:spcBef>
                <a:spcPct val="0"/>
              </a:spcBef>
            </a:pPr>
            <a:endParaRPr lang="en-US" sz="3029" b="1">
              <a:solidFill>
                <a:srgbClr val="000000"/>
              </a:solidFill>
              <a:latin typeface="Fira Sans Bold"/>
              <a:ea typeface="Fira Sans Bold"/>
              <a:cs typeface="Fira Sans Bold"/>
              <a:sym typeface="Fira Sans Bold"/>
            </a:endParaRPr>
          </a:p>
        </p:txBody>
      </p:sp>
      <p:sp>
        <p:nvSpPr>
          <p:cNvPr id="17" name="TextBox 17"/>
          <p:cNvSpPr txBox="1"/>
          <p:nvPr/>
        </p:nvSpPr>
        <p:spPr>
          <a:xfrm>
            <a:off x="10340082" y="2817642"/>
            <a:ext cx="2076631" cy="1315422"/>
          </a:xfrm>
          <a:prstGeom prst="rect">
            <a:avLst/>
          </a:prstGeom>
        </p:spPr>
        <p:txBody>
          <a:bodyPr lIns="0" tIns="0" rIns="0" bIns="0" rtlCol="0" anchor="t">
            <a:spAutoFit/>
          </a:bodyPr>
          <a:lstStyle/>
          <a:p>
            <a:pPr algn="ctr">
              <a:lnSpc>
                <a:spcPts val="4241"/>
              </a:lnSpc>
              <a:spcBef>
                <a:spcPct val="0"/>
              </a:spcBef>
            </a:pPr>
            <a:endParaRPr/>
          </a:p>
          <a:p>
            <a:pPr algn="ctr">
              <a:lnSpc>
                <a:spcPts val="4241"/>
              </a:lnSpc>
              <a:spcBef>
                <a:spcPct val="0"/>
              </a:spcBef>
            </a:pPr>
            <a:r>
              <a:rPr lang="en-US" sz="3029" b="1">
                <a:solidFill>
                  <a:srgbClr val="000000"/>
                </a:solidFill>
                <a:latin typeface="Fira Sans Bold"/>
                <a:ea typeface="Fira Sans Bold"/>
                <a:cs typeface="Fira Sans Bold"/>
                <a:sym typeface="Fira Sans Bold"/>
              </a:rPr>
              <a:t>7-10 Week</a:t>
            </a:r>
          </a:p>
          <a:p>
            <a:pPr algn="ctr">
              <a:lnSpc>
                <a:spcPts val="1951"/>
              </a:lnSpc>
              <a:spcBef>
                <a:spcPct val="0"/>
              </a:spcBef>
            </a:pPr>
            <a:endParaRPr lang="en-US" sz="3029" b="1">
              <a:solidFill>
                <a:srgbClr val="000000"/>
              </a:solidFill>
              <a:latin typeface="Fira Sans Bold"/>
              <a:ea typeface="Fira Sans Bold"/>
              <a:cs typeface="Fira Sans Bold"/>
              <a:sym typeface="Fira Sans Bold"/>
            </a:endParaRPr>
          </a:p>
        </p:txBody>
      </p:sp>
      <p:sp>
        <p:nvSpPr>
          <p:cNvPr id="18" name="TextBox 18"/>
          <p:cNvSpPr txBox="1"/>
          <p:nvPr/>
        </p:nvSpPr>
        <p:spPr>
          <a:xfrm>
            <a:off x="14681621" y="2817642"/>
            <a:ext cx="2076631" cy="1315422"/>
          </a:xfrm>
          <a:prstGeom prst="rect">
            <a:avLst/>
          </a:prstGeom>
        </p:spPr>
        <p:txBody>
          <a:bodyPr lIns="0" tIns="0" rIns="0" bIns="0" rtlCol="0" anchor="t">
            <a:spAutoFit/>
          </a:bodyPr>
          <a:lstStyle/>
          <a:p>
            <a:pPr algn="ctr">
              <a:lnSpc>
                <a:spcPts val="4241"/>
              </a:lnSpc>
              <a:spcBef>
                <a:spcPct val="0"/>
              </a:spcBef>
            </a:pPr>
            <a:endParaRPr/>
          </a:p>
          <a:p>
            <a:pPr algn="ctr">
              <a:lnSpc>
                <a:spcPts val="4241"/>
              </a:lnSpc>
              <a:spcBef>
                <a:spcPct val="0"/>
              </a:spcBef>
            </a:pPr>
            <a:r>
              <a:rPr lang="en-US" sz="3029" b="1">
                <a:solidFill>
                  <a:srgbClr val="000000"/>
                </a:solidFill>
                <a:latin typeface="Fira Sans Bold"/>
                <a:ea typeface="Fira Sans Bold"/>
                <a:cs typeface="Fira Sans Bold"/>
                <a:sym typeface="Fira Sans Bold"/>
              </a:rPr>
              <a:t>11-12 Week</a:t>
            </a:r>
          </a:p>
          <a:p>
            <a:pPr algn="ctr">
              <a:lnSpc>
                <a:spcPts val="1951"/>
              </a:lnSpc>
              <a:spcBef>
                <a:spcPct val="0"/>
              </a:spcBef>
            </a:pPr>
            <a:endParaRPr lang="en-US" sz="3029" b="1">
              <a:solidFill>
                <a:srgbClr val="000000"/>
              </a:solidFill>
              <a:latin typeface="Fira Sans Bold"/>
              <a:ea typeface="Fira Sans Bold"/>
              <a:cs typeface="Fira Sans Bold"/>
              <a:sym typeface="Fira Sans Bold"/>
            </a:endParaRPr>
          </a:p>
        </p:txBody>
      </p:sp>
      <p:sp>
        <p:nvSpPr>
          <p:cNvPr id="19" name="TextBox 19"/>
          <p:cNvSpPr txBox="1"/>
          <p:nvPr/>
        </p:nvSpPr>
        <p:spPr>
          <a:xfrm>
            <a:off x="493343" y="5792941"/>
            <a:ext cx="3826170" cy="3051175"/>
          </a:xfrm>
          <a:prstGeom prst="rect">
            <a:avLst/>
          </a:prstGeom>
        </p:spPr>
        <p:txBody>
          <a:bodyPr lIns="0" tIns="0" rIns="0" bIns="0" rtlCol="0" anchor="t">
            <a:spAutoFit/>
          </a:bodyPr>
          <a:lstStyle/>
          <a:p>
            <a:pPr algn="ctr">
              <a:lnSpc>
                <a:spcPts val="3499"/>
              </a:lnSpc>
            </a:pPr>
            <a:r>
              <a:rPr lang="en-US" sz="2499">
                <a:solidFill>
                  <a:srgbClr val="000000"/>
                </a:solidFill>
                <a:latin typeface="DM Sans"/>
                <a:ea typeface="DM Sans"/>
                <a:cs typeface="DM Sans"/>
                <a:sym typeface="DM Sans"/>
              </a:rPr>
              <a:t>Analyze Indian education system, conduct user research, and design system architecture for different student categories</a:t>
            </a:r>
          </a:p>
          <a:p>
            <a:pPr algn="ctr">
              <a:lnSpc>
                <a:spcPts val="3499"/>
              </a:lnSpc>
            </a:pPr>
            <a:endParaRPr lang="en-US" sz="2499">
              <a:solidFill>
                <a:srgbClr val="000000"/>
              </a:solidFill>
              <a:latin typeface="DM Sans"/>
              <a:ea typeface="DM Sans"/>
              <a:cs typeface="DM Sans"/>
              <a:sym typeface="DM Sans"/>
            </a:endParaRPr>
          </a:p>
        </p:txBody>
      </p:sp>
      <p:sp>
        <p:nvSpPr>
          <p:cNvPr id="20" name="TextBox 20"/>
          <p:cNvSpPr txBox="1"/>
          <p:nvPr/>
        </p:nvSpPr>
        <p:spPr>
          <a:xfrm>
            <a:off x="4951970" y="5792941"/>
            <a:ext cx="3395800" cy="2613025"/>
          </a:xfrm>
          <a:prstGeom prst="rect">
            <a:avLst/>
          </a:prstGeom>
        </p:spPr>
        <p:txBody>
          <a:bodyPr lIns="0" tIns="0" rIns="0" bIns="0" rtlCol="0" anchor="t">
            <a:spAutoFit/>
          </a:bodyPr>
          <a:lstStyle/>
          <a:p>
            <a:pPr algn="ctr">
              <a:lnSpc>
                <a:spcPts val="3499"/>
              </a:lnSpc>
            </a:pPr>
            <a:r>
              <a:rPr lang="en-US" sz="2499">
                <a:solidFill>
                  <a:srgbClr val="000000"/>
                </a:solidFill>
                <a:latin typeface="DM Sans"/>
                <a:ea typeface="DM Sans"/>
                <a:cs typeface="DM Sans"/>
                <a:sym typeface="DM Sans"/>
              </a:rPr>
              <a:t>Gather college data, exam information, career paths, and design comprehensive database schema for all educational stages</a:t>
            </a:r>
          </a:p>
        </p:txBody>
      </p:sp>
      <p:sp>
        <p:nvSpPr>
          <p:cNvPr id="21" name="TextBox 21"/>
          <p:cNvSpPr txBox="1"/>
          <p:nvPr/>
        </p:nvSpPr>
        <p:spPr>
          <a:xfrm>
            <a:off x="493343" y="4846792"/>
            <a:ext cx="3761929" cy="431798"/>
          </a:xfrm>
          <a:prstGeom prst="rect">
            <a:avLst/>
          </a:prstGeom>
        </p:spPr>
        <p:txBody>
          <a:bodyPr lIns="0" tIns="0" rIns="0" bIns="0" rtlCol="0" anchor="t">
            <a:spAutoFit/>
          </a:bodyPr>
          <a:lstStyle/>
          <a:p>
            <a:pPr algn="ctr">
              <a:lnSpc>
                <a:spcPts val="3500"/>
              </a:lnSpc>
            </a:pPr>
            <a:r>
              <a:rPr lang="en-US" sz="2500" b="1">
                <a:solidFill>
                  <a:srgbClr val="000000"/>
                </a:solidFill>
                <a:latin typeface="Canva Sans Bold"/>
                <a:ea typeface="Canva Sans Bold"/>
                <a:cs typeface="Canva Sans Bold"/>
                <a:sym typeface="Canva Sans Bold"/>
              </a:rPr>
              <a:t>RESEARCH &amp; PLANNING</a:t>
            </a:r>
          </a:p>
        </p:txBody>
      </p:sp>
      <p:sp>
        <p:nvSpPr>
          <p:cNvPr id="22" name="TextBox 22"/>
          <p:cNvSpPr txBox="1"/>
          <p:nvPr/>
        </p:nvSpPr>
        <p:spPr>
          <a:xfrm>
            <a:off x="4724546" y="4890404"/>
            <a:ext cx="3727234" cy="869948"/>
          </a:xfrm>
          <a:prstGeom prst="rect">
            <a:avLst/>
          </a:prstGeom>
        </p:spPr>
        <p:txBody>
          <a:bodyPr lIns="0" tIns="0" rIns="0" bIns="0" rtlCol="0" anchor="t">
            <a:spAutoFit/>
          </a:bodyPr>
          <a:lstStyle/>
          <a:p>
            <a:pPr algn="ctr">
              <a:lnSpc>
                <a:spcPts val="3500"/>
              </a:lnSpc>
            </a:pPr>
            <a:r>
              <a:rPr lang="en-US" sz="2500" b="1">
                <a:solidFill>
                  <a:srgbClr val="000000"/>
                </a:solidFill>
                <a:latin typeface="Canva Sans Bold"/>
                <a:ea typeface="Canva Sans Bold"/>
                <a:cs typeface="Canva Sans Bold"/>
                <a:sym typeface="Canva Sans Bold"/>
              </a:rPr>
              <a:t>DATA COLLECTION &amp; DATABASE DESIGN</a:t>
            </a:r>
          </a:p>
        </p:txBody>
      </p:sp>
      <p:sp>
        <p:nvSpPr>
          <p:cNvPr id="23" name="TextBox 23"/>
          <p:cNvSpPr txBox="1"/>
          <p:nvPr/>
        </p:nvSpPr>
        <p:spPr>
          <a:xfrm>
            <a:off x="9346554" y="4722967"/>
            <a:ext cx="4325120" cy="869948"/>
          </a:xfrm>
          <a:prstGeom prst="rect">
            <a:avLst/>
          </a:prstGeom>
        </p:spPr>
        <p:txBody>
          <a:bodyPr lIns="0" tIns="0" rIns="0" bIns="0" rtlCol="0" anchor="t">
            <a:spAutoFit/>
          </a:bodyPr>
          <a:lstStyle/>
          <a:p>
            <a:pPr algn="ctr">
              <a:lnSpc>
                <a:spcPts val="3500"/>
              </a:lnSpc>
            </a:pPr>
            <a:r>
              <a:rPr lang="en-US" sz="2500" b="1">
                <a:solidFill>
                  <a:srgbClr val="000000"/>
                </a:solidFill>
                <a:latin typeface="Canva Sans Bold"/>
                <a:ea typeface="Canva Sans Bold"/>
                <a:cs typeface="Canva Sans Bold"/>
                <a:sym typeface="Canva Sans Bold"/>
              </a:rPr>
              <a:t> DEVELOPMENT &amp; AI INTEGRATION</a:t>
            </a:r>
          </a:p>
        </p:txBody>
      </p:sp>
      <p:sp>
        <p:nvSpPr>
          <p:cNvPr id="24" name="TextBox 24"/>
          <p:cNvSpPr txBox="1"/>
          <p:nvPr/>
        </p:nvSpPr>
        <p:spPr>
          <a:xfrm>
            <a:off x="9507549" y="5669116"/>
            <a:ext cx="4003129" cy="3051175"/>
          </a:xfrm>
          <a:prstGeom prst="rect">
            <a:avLst/>
          </a:prstGeom>
        </p:spPr>
        <p:txBody>
          <a:bodyPr lIns="0" tIns="0" rIns="0" bIns="0" rtlCol="0" anchor="t">
            <a:spAutoFit/>
          </a:bodyPr>
          <a:lstStyle/>
          <a:p>
            <a:pPr algn="ctr">
              <a:lnSpc>
                <a:spcPts val="3499"/>
              </a:lnSpc>
            </a:pPr>
            <a:r>
              <a:rPr lang="en-US" sz="2499">
                <a:solidFill>
                  <a:srgbClr val="000000"/>
                </a:solidFill>
                <a:latin typeface="DM Sans"/>
                <a:ea typeface="DM Sans"/>
                <a:cs typeface="DM Sans"/>
                <a:sym typeface="DM Sans"/>
              </a:rPr>
              <a:t>Develop web application using HTML and Tailwind CSS, integrate Al models for personalized recommendations and assessments</a:t>
            </a:r>
          </a:p>
          <a:p>
            <a:pPr algn="l">
              <a:lnSpc>
                <a:spcPts val="3499"/>
              </a:lnSpc>
            </a:pPr>
            <a:endParaRPr lang="en-US" sz="2499">
              <a:solidFill>
                <a:srgbClr val="000000"/>
              </a:solidFill>
              <a:latin typeface="DM Sans"/>
              <a:ea typeface="DM Sans"/>
              <a:cs typeface="DM Sans"/>
              <a:sym typeface="DM Sans"/>
            </a:endParaRPr>
          </a:p>
        </p:txBody>
      </p:sp>
      <p:sp>
        <p:nvSpPr>
          <p:cNvPr id="25" name="TextBox 25"/>
          <p:cNvSpPr txBox="1"/>
          <p:nvPr/>
        </p:nvSpPr>
        <p:spPr>
          <a:xfrm>
            <a:off x="13928131" y="4742969"/>
            <a:ext cx="3971627" cy="422275"/>
          </a:xfrm>
          <a:prstGeom prst="rect">
            <a:avLst/>
          </a:prstGeom>
        </p:spPr>
        <p:txBody>
          <a:bodyPr lIns="0" tIns="0" rIns="0" bIns="0" rtlCol="0" anchor="t">
            <a:spAutoFit/>
          </a:bodyPr>
          <a:lstStyle/>
          <a:p>
            <a:pPr algn="ctr">
              <a:lnSpc>
                <a:spcPts val="3499"/>
              </a:lnSpc>
            </a:pPr>
            <a:r>
              <a:rPr lang="en-US" sz="2499" b="1">
                <a:solidFill>
                  <a:srgbClr val="000000"/>
                </a:solidFill>
                <a:latin typeface="Canva Sans Bold"/>
                <a:ea typeface="Canva Sans Bold"/>
                <a:cs typeface="Canva Sans Bold"/>
                <a:sym typeface="Canva Sans Bold"/>
              </a:rPr>
              <a:t> TESTING &amp; DEPLOYMENT</a:t>
            </a:r>
          </a:p>
        </p:txBody>
      </p:sp>
      <p:sp>
        <p:nvSpPr>
          <p:cNvPr id="26" name="TextBox 26"/>
          <p:cNvSpPr txBox="1"/>
          <p:nvPr/>
        </p:nvSpPr>
        <p:spPr>
          <a:xfrm>
            <a:off x="14189225" y="5489094"/>
            <a:ext cx="3564313" cy="3051175"/>
          </a:xfrm>
          <a:prstGeom prst="rect">
            <a:avLst/>
          </a:prstGeom>
        </p:spPr>
        <p:txBody>
          <a:bodyPr lIns="0" tIns="0" rIns="0" bIns="0" rtlCol="0" anchor="t">
            <a:spAutoFit/>
          </a:bodyPr>
          <a:lstStyle/>
          <a:p>
            <a:pPr algn="ctr">
              <a:lnSpc>
                <a:spcPts val="3499"/>
              </a:lnSpc>
            </a:pPr>
            <a:r>
              <a:rPr lang="en-US" sz="2499">
                <a:solidFill>
                  <a:srgbClr val="000000"/>
                </a:solidFill>
                <a:latin typeface="DM Sans"/>
                <a:ea typeface="DM Sans"/>
                <a:cs typeface="DM Sans"/>
                <a:sym typeface="DM Sans"/>
              </a:rPr>
              <a:t>Comprehensive testing with different user categories, performance optimization, and deployment with user feedback integration</a:t>
            </a:r>
          </a:p>
        </p:txBody>
      </p:sp>
      <p:sp>
        <p:nvSpPr>
          <p:cNvPr id="27" name="TextBox 27"/>
          <p:cNvSpPr txBox="1"/>
          <p:nvPr/>
        </p:nvSpPr>
        <p:spPr>
          <a:xfrm>
            <a:off x="848777" y="268288"/>
            <a:ext cx="6167081" cy="1368424"/>
          </a:xfrm>
          <a:prstGeom prst="rect">
            <a:avLst/>
          </a:prstGeom>
        </p:spPr>
        <p:txBody>
          <a:bodyPr lIns="0" tIns="0" rIns="0" bIns="0" rtlCol="0" anchor="t">
            <a:spAutoFit/>
          </a:bodyPr>
          <a:lstStyle/>
          <a:p>
            <a:pPr algn="ctr">
              <a:lnSpc>
                <a:spcPts val="11200"/>
              </a:lnSpc>
            </a:pPr>
            <a:r>
              <a:rPr lang="en-US" sz="8000" spc="336">
                <a:solidFill>
                  <a:srgbClr val="000000"/>
                </a:solidFill>
                <a:latin typeface="Anton"/>
                <a:ea typeface="Anton"/>
                <a:cs typeface="Anton"/>
                <a:sym typeface="Anton"/>
              </a:rPr>
              <a:t>METHODOLOGY </a:t>
            </a:r>
          </a:p>
        </p:txBody>
      </p:sp>
      <p:sp>
        <p:nvSpPr>
          <p:cNvPr id="28" name="TextBox 28"/>
          <p:cNvSpPr txBox="1"/>
          <p:nvPr/>
        </p:nvSpPr>
        <p:spPr>
          <a:xfrm>
            <a:off x="1931913" y="4134751"/>
            <a:ext cx="577294" cy="514350"/>
          </a:xfrm>
          <a:prstGeom prst="rect">
            <a:avLst/>
          </a:prstGeom>
        </p:spPr>
        <p:txBody>
          <a:bodyPr wrap="square" lIns="0" tIns="0" rIns="0" bIns="0" rtlCol="0" anchor="t">
            <a:spAutoFit/>
          </a:bodyPr>
          <a:lstStyle/>
          <a:p>
            <a:pPr algn="ctr">
              <a:lnSpc>
                <a:spcPts val="4200"/>
              </a:lnSpc>
              <a:spcBef>
                <a:spcPct val="0"/>
              </a:spcBef>
            </a:pPr>
            <a:r>
              <a:rPr lang="en-US" sz="3000" b="1" dirty="0">
                <a:solidFill>
                  <a:srgbClr val="FFFFFF"/>
                </a:solidFill>
                <a:latin typeface="Canva Sans Bold"/>
                <a:ea typeface="Canva Sans Bold"/>
                <a:cs typeface="Canva Sans Bold"/>
                <a:sym typeface="Canva Sans Bold"/>
              </a:rPr>
              <a:t>01</a:t>
            </a:r>
          </a:p>
        </p:txBody>
      </p:sp>
      <p:sp>
        <p:nvSpPr>
          <p:cNvPr id="29" name="TextBox 29"/>
          <p:cNvSpPr txBox="1"/>
          <p:nvPr/>
        </p:nvSpPr>
        <p:spPr>
          <a:xfrm>
            <a:off x="15468491" y="4075914"/>
            <a:ext cx="502890" cy="514350"/>
          </a:xfrm>
          <a:prstGeom prst="rect">
            <a:avLst/>
          </a:prstGeom>
        </p:spPr>
        <p:txBody>
          <a:bodyPr lIns="0" tIns="0" rIns="0" bIns="0" rtlCol="0" anchor="t">
            <a:spAutoFit/>
          </a:bodyPr>
          <a:lstStyle/>
          <a:p>
            <a:pPr algn="ctr">
              <a:lnSpc>
                <a:spcPts val="4200"/>
              </a:lnSpc>
              <a:spcBef>
                <a:spcPct val="0"/>
              </a:spcBef>
            </a:pPr>
            <a:r>
              <a:rPr lang="en-US" sz="3000" b="1">
                <a:solidFill>
                  <a:srgbClr val="FFFFFF"/>
                </a:solidFill>
                <a:latin typeface="Canva Sans Bold"/>
                <a:ea typeface="Canva Sans Bold"/>
                <a:cs typeface="Canva Sans Bold"/>
                <a:sym typeface="Canva Sans Bold"/>
              </a:rPr>
              <a:t>04</a:t>
            </a:r>
          </a:p>
        </p:txBody>
      </p:sp>
      <p:sp>
        <p:nvSpPr>
          <p:cNvPr id="30" name="TextBox 30"/>
          <p:cNvSpPr txBox="1"/>
          <p:nvPr/>
        </p:nvSpPr>
        <p:spPr>
          <a:xfrm>
            <a:off x="11082577" y="4124524"/>
            <a:ext cx="591640" cy="514350"/>
          </a:xfrm>
          <a:prstGeom prst="rect">
            <a:avLst/>
          </a:prstGeom>
        </p:spPr>
        <p:txBody>
          <a:bodyPr wrap="square" lIns="0" tIns="0" rIns="0" bIns="0" rtlCol="0" anchor="t">
            <a:spAutoFit/>
          </a:bodyPr>
          <a:lstStyle/>
          <a:p>
            <a:pPr algn="ctr">
              <a:lnSpc>
                <a:spcPts val="4200"/>
              </a:lnSpc>
              <a:spcBef>
                <a:spcPct val="0"/>
              </a:spcBef>
            </a:pPr>
            <a:r>
              <a:rPr lang="en-US" sz="3000" b="1" dirty="0">
                <a:solidFill>
                  <a:srgbClr val="FFFFFF"/>
                </a:solidFill>
                <a:latin typeface="Canva Sans Bold"/>
                <a:ea typeface="Canva Sans Bold"/>
                <a:cs typeface="Canva Sans Bold"/>
                <a:sym typeface="Canva Sans Bold"/>
              </a:rPr>
              <a:t>03</a:t>
            </a:r>
          </a:p>
        </p:txBody>
      </p:sp>
      <p:sp>
        <p:nvSpPr>
          <p:cNvPr id="31" name="TextBox 31"/>
          <p:cNvSpPr txBox="1"/>
          <p:nvPr/>
        </p:nvSpPr>
        <p:spPr>
          <a:xfrm>
            <a:off x="6253363" y="4110137"/>
            <a:ext cx="584661" cy="514350"/>
          </a:xfrm>
          <a:prstGeom prst="rect">
            <a:avLst/>
          </a:prstGeom>
        </p:spPr>
        <p:txBody>
          <a:bodyPr wrap="square" lIns="0" tIns="0" rIns="0" bIns="0" rtlCol="0" anchor="t">
            <a:spAutoFit/>
          </a:bodyPr>
          <a:lstStyle/>
          <a:p>
            <a:pPr algn="ctr">
              <a:lnSpc>
                <a:spcPts val="4200"/>
              </a:lnSpc>
              <a:spcBef>
                <a:spcPct val="0"/>
              </a:spcBef>
            </a:pPr>
            <a:r>
              <a:rPr lang="en-US" sz="3000" b="1" dirty="0">
                <a:solidFill>
                  <a:srgbClr val="FFFFFF"/>
                </a:solidFill>
                <a:latin typeface="Canva Sans Bold"/>
                <a:ea typeface="Canva Sans Bold"/>
                <a:cs typeface="Canva Sans Bold"/>
                <a:sym typeface="Canva Sans Bold"/>
              </a:rPr>
              <a:t>02</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2309862" y="7683060"/>
            <a:ext cx="2126369" cy="1858443"/>
          </a:xfrm>
          <a:custGeom>
            <a:avLst/>
            <a:gdLst/>
            <a:ahLst/>
            <a:cxnLst/>
            <a:rect l="l" t="t" r="r" b="b"/>
            <a:pathLst>
              <a:path w="2126369" h="1858443">
                <a:moveTo>
                  <a:pt x="0" y="0"/>
                </a:moveTo>
                <a:lnTo>
                  <a:pt x="2126369" y="0"/>
                </a:lnTo>
                <a:lnTo>
                  <a:pt x="2126369" y="1858443"/>
                </a:lnTo>
                <a:lnTo>
                  <a:pt x="0" y="1858443"/>
                </a:lnTo>
                <a:lnTo>
                  <a:pt x="0" y="0"/>
                </a:lnTo>
                <a:close/>
              </a:path>
            </a:pathLst>
          </a:custGeom>
          <a:blipFill>
            <a:blip r:embed="rId2"/>
            <a:stretch>
              <a:fillRect r="-13951"/>
            </a:stretch>
          </a:blipFill>
        </p:spPr>
      </p:sp>
      <p:sp>
        <p:nvSpPr>
          <p:cNvPr id="3" name="AutoShape 3"/>
          <p:cNvSpPr/>
          <p:nvPr/>
        </p:nvSpPr>
        <p:spPr>
          <a:xfrm flipH="1">
            <a:off x="3373046" y="5841059"/>
            <a:ext cx="896727" cy="1842001"/>
          </a:xfrm>
          <a:prstGeom prst="line">
            <a:avLst/>
          </a:prstGeom>
          <a:ln w="38100" cap="flat">
            <a:solidFill>
              <a:srgbClr val="000000"/>
            </a:solidFill>
            <a:prstDash val="sysDot"/>
            <a:headEnd type="none" w="sm" len="sm"/>
            <a:tailEnd type="none" w="sm" len="sm"/>
          </a:ln>
        </p:spPr>
      </p:sp>
      <p:sp>
        <p:nvSpPr>
          <p:cNvPr id="4" name="Freeform 4"/>
          <p:cNvSpPr/>
          <p:nvPr/>
        </p:nvSpPr>
        <p:spPr>
          <a:xfrm>
            <a:off x="4269773" y="4152318"/>
            <a:ext cx="2252603" cy="2086855"/>
          </a:xfrm>
          <a:custGeom>
            <a:avLst/>
            <a:gdLst/>
            <a:ahLst/>
            <a:cxnLst/>
            <a:rect l="l" t="t" r="r" b="b"/>
            <a:pathLst>
              <a:path w="2252603" h="2086855">
                <a:moveTo>
                  <a:pt x="0" y="0"/>
                </a:moveTo>
                <a:lnTo>
                  <a:pt x="2252603" y="0"/>
                </a:lnTo>
                <a:lnTo>
                  <a:pt x="2252603" y="2086855"/>
                </a:lnTo>
                <a:lnTo>
                  <a:pt x="0" y="2086855"/>
                </a:lnTo>
                <a:lnTo>
                  <a:pt x="0" y="0"/>
                </a:lnTo>
                <a:close/>
              </a:path>
            </a:pathLst>
          </a:custGeom>
          <a:blipFill>
            <a:blip r:embed="rId3"/>
            <a:stretch>
              <a:fillRect l="-8125" t="-29966" r="-18689" b="-4170"/>
            </a:stretch>
          </a:blipFill>
        </p:spPr>
      </p:sp>
      <p:sp>
        <p:nvSpPr>
          <p:cNvPr id="5" name="AutoShape 5"/>
          <p:cNvSpPr/>
          <p:nvPr/>
        </p:nvSpPr>
        <p:spPr>
          <a:xfrm flipH="1">
            <a:off x="6078387" y="3347864"/>
            <a:ext cx="1962057" cy="804453"/>
          </a:xfrm>
          <a:prstGeom prst="line">
            <a:avLst/>
          </a:prstGeom>
          <a:ln w="38100" cap="flat">
            <a:solidFill>
              <a:srgbClr val="000000"/>
            </a:solidFill>
            <a:prstDash val="sysDot"/>
            <a:headEnd type="none" w="sm" len="sm"/>
            <a:tailEnd type="none" w="sm" len="sm"/>
          </a:ln>
        </p:spPr>
      </p:sp>
      <p:sp>
        <p:nvSpPr>
          <p:cNvPr id="6" name="Freeform 6"/>
          <p:cNvSpPr/>
          <p:nvPr/>
        </p:nvSpPr>
        <p:spPr>
          <a:xfrm>
            <a:off x="8040443" y="2315349"/>
            <a:ext cx="2207114" cy="2065031"/>
          </a:xfrm>
          <a:custGeom>
            <a:avLst/>
            <a:gdLst/>
            <a:ahLst/>
            <a:cxnLst/>
            <a:rect l="l" t="t" r="r" b="b"/>
            <a:pathLst>
              <a:path w="2207114" h="2065031">
                <a:moveTo>
                  <a:pt x="0" y="0"/>
                </a:moveTo>
                <a:lnTo>
                  <a:pt x="2207114" y="0"/>
                </a:lnTo>
                <a:lnTo>
                  <a:pt x="2207114" y="2065030"/>
                </a:lnTo>
                <a:lnTo>
                  <a:pt x="0" y="2065030"/>
                </a:lnTo>
                <a:lnTo>
                  <a:pt x="0" y="0"/>
                </a:lnTo>
                <a:close/>
              </a:path>
            </a:pathLst>
          </a:custGeom>
          <a:blipFill>
            <a:blip r:embed="rId4"/>
            <a:stretch>
              <a:fillRect l="-735" t="-7911" r="-735"/>
            </a:stretch>
          </a:blipFill>
        </p:spPr>
      </p:sp>
      <p:sp>
        <p:nvSpPr>
          <p:cNvPr id="7" name="AutoShape 7"/>
          <p:cNvSpPr/>
          <p:nvPr/>
        </p:nvSpPr>
        <p:spPr>
          <a:xfrm flipH="1" flipV="1">
            <a:off x="10247557" y="3347864"/>
            <a:ext cx="2388804" cy="1183505"/>
          </a:xfrm>
          <a:prstGeom prst="line">
            <a:avLst/>
          </a:prstGeom>
          <a:ln w="38100" cap="flat">
            <a:solidFill>
              <a:srgbClr val="000000"/>
            </a:solidFill>
            <a:prstDash val="sysDot"/>
            <a:headEnd type="none" w="sm" len="sm"/>
            <a:tailEnd type="none" w="sm" len="sm"/>
          </a:ln>
        </p:spPr>
      </p:sp>
      <p:sp>
        <p:nvSpPr>
          <p:cNvPr id="8" name="Freeform 8"/>
          <p:cNvSpPr/>
          <p:nvPr/>
        </p:nvSpPr>
        <p:spPr>
          <a:xfrm>
            <a:off x="12380098" y="4380379"/>
            <a:ext cx="1889425" cy="1858793"/>
          </a:xfrm>
          <a:custGeom>
            <a:avLst/>
            <a:gdLst/>
            <a:ahLst/>
            <a:cxnLst/>
            <a:rect l="l" t="t" r="r" b="b"/>
            <a:pathLst>
              <a:path w="1889425" h="1858793">
                <a:moveTo>
                  <a:pt x="0" y="0"/>
                </a:moveTo>
                <a:lnTo>
                  <a:pt x="1889425" y="0"/>
                </a:lnTo>
                <a:lnTo>
                  <a:pt x="1889425" y="1858794"/>
                </a:lnTo>
                <a:lnTo>
                  <a:pt x="0" y="1858794"/>
                </a:lnTo>
                <a:lnTo>
                  <a:pt x="0" y="0"/>
                </a:lnTo>
                <a:close/>
              </a:path>
            </a:pathLst>
          </a:custGeom>
          <a:blipFill>
            <a:blip r:embed="rId5"/>
            <a:stretch>
              <a:fillRect l="-41835" t="-47349" r="-40844" b="-41126"/>
            </a:stretch>
          </a:blipFill>
        </p:spPr>
      </p:sp>
      <p:sp>
        <p:nvSpPr>
          <p:cNvPr id="9" name="AutoShape 9"/>
          <p:cNvSpPr/>
          <p:nvPr/>
        </p:nvSpPr>
        <p:spPr>
          <a:xfrm flipH="1" flipV="1">
            <a:off x="13567810" y="5746602"/>
            <a:ext cx="998230" cy="1583858"/>
          </a:xfrm>
          <a:prstGeom prst="line">
            <a:avLst/>
          </a:prstGeom>
          <a:ln w="38100" cap="flat">
            <a:solidFill>
              <a:srgbClr val="000000"/>
            </a:solidFill>
            <a:prstDash val="sysDot"/>
            <a:headEnd type="none" w="sm" len="sm"/>
            <a:tailEnd type="none" w="sm" len="sm"/>
          </a:ln>
        </p:spPr>
      </p:sp>
      <p:sp>
        <p:nvSpPr>
          <p:cNvPr id="10" name="Freeform 10"/>
          <p:cNvSpPr/>
          <p:nvPr/>
        </p:nvSpPr>
        <p:spPr>
          <a:xfrm>
            <a:off x="13808053" y="7399857"/>
            <a:ext cx="1926199" cy="1858443"/>
          </a:xfrm>
          <a:custGeom>
            <a:avLst/>
            <a:gdLst/>
            <a:ahLst/>
            <a:cxnLst/>
            <a:rect l="l" t="t" r="r" b="b"/>
            <a:pathLst>
              <a:path w="1926199" h="1858443">
                <a:moveTo>
                  <a:pt x="0" y="0"/>
                </a:moveTo>
                <a:lnTo>
                  <a:pt x="1926199" y="0"/>
                </a:lnTo>
                <a:lnTo>
                  <a:pt x="1926199" y="1858443"/>
                </a:lnTo>
                <a:lnTo>
                  <a:pt x="0" y="1858443"/>
                </a:lnTo>
                <a:lnTo>
                  <a:pt x="0" y="0"/>
                </a:lnTo>
                <a:close/>
              </a:path>
            </a:pathLst>
          </a:custGeom>
          <a:blipFill>
            <a:blip r:embed="rId6"/>
            <a:stretch>
              <a:fillRect/>
            </a:stretch>
          </a:blipFill>
        </p:spPr>
      </p:sp>
      <p:sp>
        <p:nvSpPr>
          <p:cNvPr id="11" name="TextBox 11"/>
          <p:cNvSpPr txBox="1"/>
          <p:nvPr/>
        </p:nvSpPr>
        <p:spPr>
          <a:xfrm>
            <a:off x="761669" y="42523"/>
            <a:ext cx="12270271" cy="1368424"/>
          </a:xfrm>
          <a:prstGeom prst="rect">
            <a:avLst/>
          </a:prstGeom>
        </p:spPr>
        <p:txBody>
          <a:bodyPr lIns="0" tIns="0" rIns="0" bIns="0" rtlCol="0" anchor="t">
            <a:spAutoFit/>
          </a:bodyPr>
          <a:lstStyle/>
          <a:p>
            <a:pPr algn="l">
              <a:lnSpc>
                <a:spcPts val="11200"/>
              </a:lnSpc>
            </a:pPr>
            <a:r>
              <a:rPr lang="en-US" sz="8000" spc="424">
                <a:solidFill>
                  <a:srgbClr val="000000"/>
                </a:solidFill>
                <a:latin typeface="Anton"/>
                <a:ea typeface="Anton"/>
                <a:cs typeface="Anton"/>
                <a:sym typeface="Anton"/>
              </a:rPr>
              <a:t>TECHNICAL SPECIFICATIONS</a:t>
            </a:r>
          </a:p>
        </p:txBody>
      </p:sp>
      <p:sp>
        <p:nvSpPr>
          <p:cNvPr id="12" name="TextBox 12"/>
          <p:cNvSpPr txBox="1"/>
          <p:nvPr/>
        </p:nvSpPr>
        <p:spPr>
          <a:xfrm>
            <a:off x="449035" y="5946335"/>
            <a:ext cx="2924011" cy="1736725"/>
          </a:xfrm>
          <a:prstGeom prst="rect">
            <a:avLst/>
          </a:prstGeom>
        </p:spPr>
        <p:txBody>
          <a:bodyPr lIns="0" tIns="0" rIns="0" bIns="0" rtlCol="0" anchor="t">
            <a:spAutoFit/>
          </a:bodyPr>
          <a:lstStyle/>
          <a:p>
            <a:pPr algn="ctr">
              <a:lnSpc>
                <a:spcPts val="3499"/>
              </a:lnSpc>
            </a:pPr>
            <a:r>
              <a:rPr lang="en-US" sz="2499">
                <a:solidFill>
                  <a:srgbClr val="000000"/>
                </a:solidFill>
                <a:latin typeface="DM Sans"/>
                <a:ea typeface="DM Sans"/>
                <a:cs typeface="DM Sans"/>
                <a:sym typeface="DM Sans"/>
              </a:rPr>
              <a:t>Used to build the AI logic and backend of PathPilot</a:t>
            </a:r>
          </a:p>
          <a:p>
            <a:pPr algn="ctr">
              <a:lnSpc>
                <a:spcPts val="3499"/>
              </a:lnSpc>
              <a:spcBef>
                <a:spcPct val="0"/>
              </a:spcBef>
            </a:pPr>
            <a:endParaRPr lang="en-US" sz="2499">
              <a:solidFill>
                <a:srgbClr val="000000"/>
              </a:solidFill>
              <a:latin typeface="DM Sans"/>
              <a:ea typeface="DM Sans"/>
              <a:cs typeface="DM Sans"/>
              <a:sym typeface="DM Sans"/>
            </a:endParaRPr>
          </a:p>
        </p:txBody>
      </p:sp>
      <p:sp>
        <p:nvSpPr>
          <p:cNvPr id="13" name="TextBox 13"/>
          <p:cNvSpPr txBox="1"/>
          <p:nvPr/>
        </p:nvSpPr>
        <p:spPr>
          <a:xfrm>
            <a:off x="7065523" y="1363322"/>
            <a:ext cx="4523044" cy="1387833"/>
          </a:xfrm>
          <a:prstGeom prst="rect">
            <a:avLst/>
          </a:prstGeom>
        </p:spPr>
        <p:txBody>
          <a:bodyPr lIns="0" tIns="0" rIns="0" bIns="0" rtlCol="0" anchor="t">
            <a:spAutoFit/>
          </a:bodyPr>
          <a:lstStyle/>
          <a:p>
            <a:pPr algn="ctr">
              <a:lnSpc>
                <a:spcPts val="3499"/>
              </a:lnSpc>
            </a:pPr>
            <a:r>
              <a:rPr lang="en-US" sz="2499">
                <a:solidFill>
                  <a:srgbClr val="000000"/>
                </a:solidFill>
                <a:latin typeface="DM Sans"/>
                <a:ea typeface="DM Sans"/>
                <a:cs typeface="DM Sans"/>
                <a:sym typeface="DM Sans"/>
              </a:rPr>
              <a:t>Creates the structure of the Pathpilot AI web pages.</a:t>
            </a:r>
          </a:p>
          <a:p>
            <a:pPr algn="ctr">
              <a:lnSpc>
                <a:spcPts val="2060"/>
              </a:lnSpc>
            </a:pPr>
            <a:endParaRPr lang="en-US" sz="2499">
              <a:solidFill>
                <a:srgbClr val="000000"/>
              </a:solidFill>
              <a:latin typeface="DM Sans"/>
              <a:ea typeface="DM Sans"/>
              <a:cs typeface="DM Sans"/>
              <a:sym typeface="DM Sans"/>
            </a:endParaRPr>
          </a:p>
          <a:p>
            <a:pPr algn="ctr">
              <a:lnSpc>
                <a:spcPts val="2060"/>
              </a:lnSpc>
              <a:spcBef>
                <a:spcPct val="0"/>
              </a:spcBef>
            </a:pPr>
            <a:endParaRPr lang="en-US" sz="2499">
              <a:solidFill>
                <a:srgbClr val="000000"/>
              </a:solidFill>
              <a:latin typeface="DM Sans"/>
              <a:ea typeface="DM Sans"/>
              <a:cs typeface="DM Sans"/>
              <a:sym typeface="DM Sans"/>
            </a:endParaRPr>
          </a:p>
        </p:txBody>
      </p:sp>
      <p:sp>
        <p:nvSpPr>
          <p:cNvPr id="14" name="TextBox 14"/>
          <p:cNvSpPr txBox="1"/>
          <p:nvPr/>
        </p:nvSpPr>
        <p:spPr>
          <a:xfrm>
            <a:off x="1350018" y="2971441"/>
            <a:ext cx="4046057" cy="2174875"/>
          </a:xfrm>
          <a:prstGeom prst="rect">
            <a:avLst/>
          </a:prstGeom>
        </p:spPr>
        <p:txBody>
          <a:bodyPr lIns="0" tIns="0" rIns="0" bIns="0" rtlCol="0" anchor="t">
            <a:spAutoFit/>
          </a:bodyPr>
          <a:lstStyle/>
          <a:p>
            <a:pPr algn="ctr">
              <a:lnSpc>
                <a:spcPts val="3499"/>
              </a:lnSpc>
            </a:pPr>
            <a:r>
              <a:rPr lang="en-US" sz="2499">
                <a:solidFill>
                  <a:srgbClr val="000000"/>
                </a:solidFill>
                <a:latin typeface="DM Sans"/>
                <a:ea typeface="DM Sans"/>
                <a:cs typeface="DM Sans"/>
                <a:sym typeface="DM Sans"/>
              </a:rPr>
              <a:t>Stores user data, answers to the quiz, and roadmap specification .</a:t>
            </a:r>
          </a:p>
          <a:p>
            <a:pPr algn="ctr">
              <a:lnSpc>
                <a:spcPts val="3500"/>
              </a:lnSpc>
            </a:pPr>
            <a:endParaRPr lang="en-US" sz="2499">
              <a:solidFill>
                <a:srgbClr val="000000"/>
              </a:solidFill>
              <a:latin typeface="DM Sans"/>
              <a:ea typeface="DM Sans"/>
              <a:cs typeface="DM Sans"/>
              <a:sym typeface="DM Sans"/>
            </a:endParaRPr>
          </a:p>
          <a:p>
            <a:pPr algn="ctr">
              <a:lnSpc>
                <a:spcPts val="3500"/>
              </a:lnSpc>
              <a:spcBef>
                <a:spcPct val="0"/>
              </a:spcBef>
            </a:pPr>
            <a:endParaRPr lang="en-US" sz="2499">
              <a:solidFill>
                <a:srgbClr val="000000"/>
              </a:solidFill>
              <a:latin typeface="DM Sans"/>
              <a:ea typeface="DM Sans"/>
              <a:cs typeface="DM Sans"/>
              <a:sym typeface="DM Sans"/>
            </a:endParaRPr>
          </a:p>
        </p:txBody>
      </p:sp>
      <p:sp>
        <p:nvSpPr>
          <p:cNvPr id="15" name="TextBox 15"/>
          <p:cNvSpPr txBox="1"/>
          <p:nvPr/>
        </p:nvSpPr>
        <p:spPr>
          <a:xfrm>
            <a:off x="13031940" y="3208253"/>
            <a:ext cx="4484028" cy="1701252"/>
          </a:xfrm>
          <a:prstGeom prst="rect">
            <a:avLst/>
          </a:prstGeom>
        </p:spPr>
        <p:txBody>
          <a:bodyPr lIns="0" tIns="0" rIns="0" bIns="0" rtlCol="0" anchor="t">
            <a:spAutoFit/>
          </a:bodyPr>
          <a:lstStyle/>
          <a:p>
            <a:pPr algn="ctr">
              <a:lnSpc>
                <a:spcPts val="3499"/>
              </a:lnSpc>
            </a:pPr>
            <a:r>
              <a:rPr lang="en-US" sz="2499">
                <a:solidFill>
                  <a:srgbClr val="000000"/>
                </a:solidFill>
                <a:latin typeface="DM Sans"/>
                <a:ea typeface="DM Sans"/>
                <a:cs typeface="DM Sans"/>
                <a:sym typeface="DM Sans"/>
              </a:rPr>
              <a:t>Helps to generate roadways based on students answer. (Aptitude Quiz)</a:t>
            </a:r>
          </a:p>
          <a:p>
            <a:pPr algn="ctr">
              <a:lnSpc>
                <a:spcPts val="3210"/>
              </a:lnSpc>
              <a:spcBef>
                <a:spcPct val="0"/>
              </a:spcBef>
            </a:pPr>
            <a:endParaRPr lang="en-US" sz="2499">
              <a:solidFill>
                <a:srgbClr val="000000"/>
              </a:solidFill>
              <a:latin typeface="DM Sans"/>
              <a:ea typeface="DM Sans"/>
              <a:cs typeface="DM Sans"/>
              <a:sym typeface="DM Sans"/>
            </a:endParaRPr>
          </a:p>
        </p:txBody>
      </p:sp>
      <p:sp>
        <p:nvSpPr>
          <p:cNvPr id="16" name="TextBox 16"/>
          <p:cNvSpPr txBox="1"/>
          <p:nvPr/>
        </p:nvSpPr>
        <p:spPr>
          <a:xfrm>
            <a:off x="14771153" y="5946335"/>
            <a:ext cx="3516847" cy="1736725"/>
          </a:xfrm>
          <a:prstGeom prst="rect">
            <a:avLst/>
          </a:prstGeom>
        </p:spPr>
        <p:txBody>
          <a:bodyPr lIns="0" tIns="0" rIns="0" bIns="0" rtlCol="0" anchor="t">
            <a:spAutoFit/>
          </a:bodyPr>
          <a:lstStyle/>
          <a:p>
            <a:pPr algn="ctr">
              <a:lnSpc>
                <a:spcPts val="3499"/>
              </a:lnSpc>
              <a:spcBef>
                <a:spcPct val="0"/>
              </a:spcBef>
            </a:pPr>
            <a:r>
              <a:rPr lang="en-US" sz="2499">
                <a:solidFill>
                  <a:srgbClr val="000000"/>
                </a:solidFill>
                <a:latin typeface="DM Sans"/>
                <a:ea typeface="DM Sans"/>
                <a:cs typeface="DM Sans"/>
                <a:sym typeface="DM Sans"/>
              </a:rPr>
              <a:t> the REST API connects the frontend and backend to exchange data.</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9855773" y="1292992"/>
            <a:ext cx="7571494" cy="7694765"/>
          </a:xfrm>
          <a:custGeom>
            <a:avLst/>
            <a:gdLst/>
            <a:ahLst/>
            <a:cxnLst/>
            <a:rect l="l" t="t" r="r" b="b"/>
            <a:pathLst>
              <a:path w="7571494" h="7694765">
                <a:moveTo>
                  <a:pt x="0" y="0"/>
                </a:moveTo>
                <a:lnTo>
                  <a:pt x="7571495" y="0"/>
                </a:lnTo>
                <a:lnTo>
                  <a:pt x="7571495" y="7694765"/>
                </a:lnTo>
                <a:lnTo>
                  <a:pt x="0" y="7694765"/>
                </a:lnTo>
                <a:lnTo>
                  <a:pt x="0" y="0"/>
                </a:lnTo>
                <a:close/>
              </a:path>
            </a:pathLst>
          </a:custGeom>
          <a:blipFill>
            <a:blip r:embed="rId2"/>
            <a:stretch>
              <a:fillRect l="-814" r="-814"/>
            </a:stretch>
          </a:blipFill>
        </p:spPr>
      </p:sp>
      <p:sp>
        <p:nvSpPr>
          <p:cNvPr id="3" name="TextBox 3"/>
          <p:cNvSpPr txBox="1"/>
          <p:nvPr/>
        </p:nvSpPr>
        <p:spPr>
          <a:xfrm>
            <a:off x="864893" y="532580"/>
            <a:ext cx="9323030" cy="1368424"/>
          </a:xfrm>
          <a:prstGeom prst="rect">
            <a:avLst/>
          </a:prstGeom>
        </p:spPr>
        <p:txBody>
          <a:bodyPr lIns="0" tIns="0" rIns="0" bIns="0" rtlCol="0" anchor="t">
            <a:spAutoFit/>
          </a:bodyPr>
          <a:lstStyle/>
          <a:p>
            <a:pPr algn="just">
              <a:lnSpc>
                <a:spcPts val="11200"/>
              </a:lnSpc>
            </a:pPr>
            <a:r>
              <a:rPr lang="en-US" sz="8000" spc="504">
                <a:solidFill>
                  <a:srgbClr val="000000"/>
                </a:solidFill>
                <a:latin typeface="Anton"/>
                <a:ea typeface="Anton"/>
                <a:cs typeface="Anton"/>
                <a:sym typeface="Anton"/>
              </a:rPr>
              <a:t>APPLICATION AREAS</a:t>
            </a:r>
          </a:p>
        </p:txBody>
      </p:sp>
      <p:sp>
        <p:nvSpPr>
          <p:cNvPr id="4" name="TextBox 4"/>
          <p:cNvSpPr txBox="1"/>
          <p:nvPr/>
        </p:nvSpPr>
        <p:spPr>
          <a:xfrm>
            <a:off x="864893" y="2066563"/>
            <a:ext cx="8248385" cy="7014100"/>
          </a:xfrm>
          <a:prstGeom prst="rect">
            <a:avLst/>
          </a:prstGeom>
        </p:spPr>
        <p:txBody>
          <a:bodyPr lIns="0" tIns="0" rIns="0" bIns="0" rtlCol="0" anchor="t">
            <a:spAutoFit/>
          </a:bodyPr>
          <a:lstStyle/>
          <a:p>
            <a:pPr marL="620004" lvl="1" indent="-310002" algn="just">
              <a:lnSpc>
                <a:spcPts val="4020"/>
              </a:lnSpc>
              <a:buFont typeface="Arial"/>
              <a:buChar char="•"/>
            </a:pPr>
            <a:r>
              <a:rPr lang="en-US" sz="2871" dirty="0">
                <a:solidFill>
                  <a:srgbClr val="000000"/>
                </a:solidFill>
                <a:latin typeface="DM Sans"/>
                <a:ea typeface="DM Sans"/>
                <a:cs typeface="DM Sans"/>
                <a:sym typeface="DM Sans"/>
              </a:rPr>
              <a:t>Post- 10th Students: Stream selection guidance (Science, Commerce, Arts), diploma recommendation and state-wise college listing.</a:t>
            </a:r>
          </a:p>
          <a:p>
            <a:pPr marL="565091" lvl="1" indent="-282546">
              <a:lnSpc>
                <a:spcPts val="3664"/>
              </a:lnSpc>
              <a:buFont typeface="Arial"/>
              <a:buChar char="•"/>
            </a:pPr>
            <a:r>
              <a:rPr lang="en-US" sz="2820" dirty="0">
                <a:solidFill>
                  <a:srgbClr val="000000"/>
                </a:solidFill>
                <a:latin typeface="DM Sans"/>
                <a:ea typeface="DM Sans"/>
                <a:cs typeface="DM Sans"/>
                <a:sym typeface="DM Sans"/>
              </a:rPr>
              <a:t>Post- 12th Students: College recommendations, entrance exam guidance, cutoff analysis and preparation strategies.</a:t>
            </a:r>
          </a:p>
          <a:p>
            <a:pPr marL="620004" lvl="1" indent="-310002" algn="just">
              <a:lnSpc>
                <a:spcPts val="4020"/>
              </a:lnSpc>
              <a:buFont typeface="Arial"/>
              <a:buChar char="•"/>
            </a:pPr>
            <a:r>
              <a:rPr lang="en-US" sz="2871" dirty="0">
                <a:solidFill>
                  <a:srgbClr val="000000"/>
                </a:solidFill>
                <a:latin typeface="DM Sans"/>
                <a:ea typeface="DM Sans"/>
                <a:cs typeface="DM Sans"/>
                <a:sym typeface="DM Sans"/>
              </a:rPr>
              <a:t>Ongoing Course Students: Skill development roadmaps, certification guidance, internship opportunities, and placement preparation</a:t>
            </a:r>
          </a:p>
          <a:p>
            <a:pPr marL="620004" lvl="1" indent="-310002" algn="just">
              <a:lnSpc>
                <a:spcPts val="4020"/>
              </a:lnSpc>
              <a:buFont typeface="Arial"/>
              <a:buChar char="•"/>
            </a:pPr>
            <a:r>
              <a:rPr lang="en-US" sz="2871" dirty="0">
                <a:solidFill>
                  <a:srgbClr val="000000"/>
                </a:solidFill>
                <a:latin typeface="DM Sans"/>
                <a:ea typeface="DM Sans"/>
                <a:cs typeface="DM Sans"/>
                <a:sym typeface="DM Sans"/>
              </a:rPr>
              <a:t>Profile Building &amp; Dashboard: Personal development tracking, progress monitoring, and career milestone management</a:t>
            </a:r>
          </a:p>
          <a:p>
            <a:pPr algn="l">
              <a:lnSpc>
                <a:spcPts val="3732"/>
              </a:lnSpc>
            </a:pPr>
            <a:endParaRPr lang="en-US" sz="2871" dirty="0">
              <a:solidFill>
                <a:srgbClr val="000000"/>
              </a:solidFill>
              <a:latin typeface="DM Sans"/>
              <a:ea typeface="DM Sans"/>
              <a:cs typeface="DM Sans"/>
              <a:sym typeface="DM Sans"/>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251769"/>
            <a:ext cx="18452740" cy="10790539"/>
          </a:xfrm>
          <a:custGeom>
            <a:avLst/>
            <a:gdLst/>
            <a:ahLst/>
            <a:cxnLst/>
            <a:rect l="l" t="t" r="r" b="b"/>
            <a:pathLst>
              <a:path w="18452740" h="10790539">
                <a:moveTo>
                  <a:pt x="0" y="0"/>
                </a:moveTo>
                <a:lnTo>
                  <a:pt x="18452740" y="0"/>
                </a:lnTo>
                <a:lnTo>
                  <a:pt x="18452740" y="10790538"/>
                </a:lnTo>
                <a:lnTo>
                  <a:pt x="0" y="10790538"/>
                </a:lnTo>
                <a:lnTo>
                  <a:pt x="0" y="0"/>
                </a:lnTo>
                <a:close/>
              </a:path>
            </a:pathLst>
          </a:custGeom>
          <a:blipFill>
            <a:blip r:embed="rId2"/>
            <a:stretch>
              <a:fillRect t="-3440" b="-3440"/>
            </a:stretch>
          </a:blipFill>
        </p:spPr>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347798"/>
          </a:xfrm>
          <a:custGeom>
            <a:avLst/>
            <a:gdLst/>
            <a:ahLst/>
            <a:cxnLst/>
            <a:rect l="l" t="t" r="r" b="b"/>
            <a:pathLst>
              <a:path w="18288000" h="10347798">
                <a:moveTo>
                  <a:pt x="0" y="0"/>
                </a:moveTo>
                <a:lnTo>
                  <a:pt x="18288000" y="0"/>
                </a:lnTo>
                <a:lnTo>
                  <a:pt x="18288000" y="10347798"/>
                </a:lnTo>
                <a:lnTo>
                  <a:pt x="0" y="10347798"/>
                </a:lnTo>
                <a:lnTo>
                  <a:pt x="0" y="0"/>
                </a:lnTo>
                <a:close/>
              </a:path>
            </a:pathLst>
          </a:custGeom>
          <a:blipFill>
            <a:blip r:embed="rId2"/>
            <a:stretch>
              <a:fillRect t="-5229" b="-5229"/>
            </a:stretch>
          </a:blipFill>
        </p:spPr>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5944" r="-700" b="-5944"/>
            </a:stretch>
          </a:blipFill>
        </p:spPr>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5555" b="-5555"/>
            </a:stretch>
          </a:blipFill>
        </p:spPr>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5555" b="-5555"/>
            </a:stretch>
          </a:blipFill>
        </p:spPr>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109827"/>
            <a:ext cx="18288000" cy="10858500"/>
          </a:xfrm>
          <a:custGeom>
            <a:avLst/>
            <a:gdLst/>
            <a:ahLst/>
            <a:cxnLst/>
            <a:rect l="l" t="t" r="r" b="b"/>
            <a:pathLst>
              <a:path w="18288000" h="10858500">
                <a:moveTo>
                  <a:pt x="0" y="0"/>
                </a:moveTo>
                <a:lnTo>
                  <a:pt x="18288000" y="0"/>
                </a:lnTo>
                <a:lnTo>
                  <a:pt x="18288000" y="10858500"/>
                </a:lnTo>
                <a:lnTo>
                  <a:pt x="0" y="10858500"/>
                </a:lnTo>
                <a:lnTo>
                  <a:pt x="0" y="0"/>
                </a:lnTo>
                <a:close/>
              </a:path>
            </a:pathLst>
          </a:custGeom>
          <a:blipFill>
            <a:blip r:embed="rId2"/>
            <a:stretch>
              <a:fillRect t="-2631" b="-2631"/>
            </a:stretch>
          </a:blipFill>
        </p:spPr>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l="-6675" r="-6675"/>
            </a:stretch>
          </a:blipFill>
        </p:spPr>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6409279" y="1484711"/>
            <a:ext cx="6681687" cy="8107540"/>
          </a:xfrm>
          <a:prstGeom prst="rect">
            <a:avLst/>
          </a:prstGeom>
        </p:spPr>
        <p:txBody>
          <a:bodyPr lIns="0" tIns="0" rIns="0" bIns="0" rtlCol="0" anchor="t">
            <a:spAutoFit/>
          </a:bodyPr>
          <a:lstStyle/>
          <a:p>
            <a:pPr algn="l">
              <a:lnSpc>
                <a:spcPts val="5825"/>
              </a:lnSpc>
            </a:pPr>
            <a:r>
              <a:rPr lang="en-US" sz="3050" spc="51" dirty="0">
                <a:solidFill>
                  <a:srgbClr val="000000"/>
                </a:solidFill>
                <a:latin typeface="DM Sans"/>
                <a:ea typeface="DM Sans"/>
                <a:cs typeface="DM Sans"/>
                <a:sym typeface="DM Sans"/>
              </a:rPr>
              <a:t>          INTRODUCTION</a:t>
            </a:r>
          </a:p>
          <a:p>
            <a:pPr algn="l">
              <a:lnSpc>
                <a:spcPts val="5825"/>
              </a:lnSpc>
            </a:pPr>
            <a:r>
              <a:rPr lang="en-US" sz="3050" spc="51" dirty="0">
                <a:solidFill>
                  <a:srgbClr val="000000"/>
                </a:solidFill>
                <a:latin typeface="DM Sans"/>
                <a:ea typeface="DM Sans"/>
                <a:cs typeface="DM Sans"/>
                <a:sym typeface="DM Sans"/>
              </a:rPr>
              <a:t>          SURVEY OF LITERATURE</a:t>
            </a:r>
          </a:p>
          <a:p>
            <a:pPr algn="l">
              <a:lnSpc>
                <a:spcPts val="5825"/>
              </a:lnSpc>
            </a:pPr>
            <a:r>
              <a:rPr lang="en-US" sz="3050" spc="51" dirty="0">
                <a:solidFill>
                  <a:srgbClr val="000000"/>
                </a:solidFill>
                <a:latin typeface="DM Sans"/>
                <a:ea typeface="DM Sans"/>
                <a:cs typeface="DM Sans"/>
                <a:sym typeface="DM Sans"/>
              </a:rPr>
              <a:t>          COMPARATIVE OVERVIEW</a:t>
            </a:r>
          </a:p>
          <a:p>
            <a:pPr algn="l">
              <a:lnSpc>
                <a:spcPts val="5825"/>
              </a:lnSpc>
            </a:pPr>
            <a:r>
              <a:rPr lang="en-US" sz="3050" spc="51" dirty="0">
                <a:solidFill>
                  <a:srgbClr val="000000"/>
                </a:solidFill>
                <a:latin typeface="DM Sans"/>
                <a:ea typeface="DM Sans"/>
                <a:cs typeface="DM Sans"/>
                <a:sym typeface="DM Sans"/>
              </a:rPr>
              <a:t>          PROBLEM STATEMENT</a:t>
            </a:r>
          </a:p>
          <a:p>
            <a:pPr algn="l">
              <a:lnSpc>
                <a:spcPts val="5825"/>
              </a:lnSpc>
            </a:pPr>
            <a:r>
              <a:rPr lang="en-US" sz="3050" spc="51" dirty="0">
                <a:solidFill>
                  <a:srgbClr val="000000"/>
                </a:solidFill>
                <a:latin typeface="DM Sans"/>
                <a:ea typeface="DM Sans"/>
                <a:cs typeface="DM Sans"/>
                <a:sym typeface="DM Sans"/>
              </a:rPr>
              <a:t>          GOALS AND OBJECTIVES</a:t>
            </a:r>
          </a:p>
          <a:p>
            <a:pPr algn="l">
              <a:lnSpc>
                <a:spcPts val="5825"/>
              </a:lnSpc>
            </a:pPr>
            <a:r>
              <a:rPr lang="en-US" sz="3050" spc="51" dirty="0">
                <a:solidFill>
                  <a:srgbClr val="000000"/>
                </a:solidFill>
                <a:latin typeface="DM Sans"/>
                <a:ea typeface="DM Sans"/>
                <a:cs typeface="DM Sans"/>
                <a:sym typeface="DM Sans"/>
              </a:rPr>
              <a:t>          FLOWCHART</a:t>
            </a:r>
          </a:p>
          <a:p>
            <a:pPr algn="l">
              <a:lnSpc>
                <a:spcPts val="5825"/>
              </a:lnSpc>
            </a:pPr>
            <a:r>
              <a:rPr lang="en-US" sz="3050" spc="51" dirty="0">
                <a:solidFill>
                  <a:srgbClr val="000000"/>
                </a:solidFill>
                <a:latin typeface="DM Sans"/>
                <a:ea typeface="DM Sans"/>
                <a:cs typeface="DM Sans"/>
                <a:sym typeface="DM Sans"/>
              </a:rPr>
              <a:t>          METHODOLOGY </a:t>
            </a:r>
          </a:p>
          <a:p>
            <a:pPr algn="l">
              <a:lnSpc>
                <a:spcPts val="5825"/>
              </a:lnSpc>
            </a:pPr>
            <a:r>
              <a:rPr lang="en-US" sz="3050" spc="51" dirty="0">
                <a:solidFill>
                  <a:srgbClr val="000000"/>
                </a:solidFill>
                <a:latin typeface="DM Sans"/>
                <a:ea typeface="DM Sans"/>
                <a:cs typeface="DM Sans"/>
                <a:sym typeface="DM Sans"/>
              </a:rPr>
              <a:t>          TECHNICAL SPECIFICATION</a:t>
            </a:r>
          </a:p>
          <a:p>
            <a:pPr algn="l">
              <a:lnSpc>
                <a:spcPts val="5825"/>
              </a:lnSpc>
            </a:pPr>
            <a:r>
              <a:rPr lang="en-US" sz="3050" spc="51" dirty="0">
                <a:solidFill>
                  <a:srgbClr val="000000"/>
                </a:solidFill>
                <a:latin typeface="DM Sans"/>
                <a:ea typeface="DM Sans"/>
                <a:cs typeface="DM Sans"/>
                <a:sym typeface="DM Sans"/>
              </a:rPr>
              <a:t>          APPLICATION AREAS</a:t>
            </a:r>
          </a:p>
          <a:p>
            <a:pPr algn="l">
              <a:lnSpc>
                <a:spcPts val="5825"/>
              </a:lnSpc>
            </a:pPr>
            <a:r>
              <a:rPr lang="en-US" sz="3050" spc="51" dirty="0">
                <a:solidFill>
                  <a:srgbClr val="000000"/>
                </a:solidFill>
                <a:latin typeface="DM Sans"/>
                <a:ea typeface="DM Sans"/>
                <a:cs typeface="DM Sans"/>
                <a:sym typeface="DM Sans"/>
              </a:rPr>
              <a:t>          BUDGET</a:t>
            </a:r>
          </a:p>
          <a:p>
            <a:pPr algn="l">
              <a:lnSpc>
                <a:spcPts val="5825"/>
              </a:lnSpc>
            </a:pPr>
            <a:r>
              <a:rPr lang="en-US" sz="3050" spc="51" dirty="0">
                <a:solidFill>
                  <a:srgbClr val="000000"/>
                </a:solidFill>
                <a:latin typeface="DM Sans"/>
                <a:ea typeface="DM Sans"/>
                <a:cs typeface="DM Sans"/>
                <a:sym typeface="DM Sans"/>
              </a:rPr>
              <a:t>          REFERENCES      </a:t>
            </a:r>
          </a:p>
        </p:txBody>
      </p:sp>
      <p:sp>
        <p:nvSpPr>
          <p:cNvPr id="3" name="TextBox 3"/>
          <p:cNvSpPr txBox="1"/>
          <p:nvPr/>
        </p:nvSpPr>
        <p:spPr>
          <a:xfrm>
            <a:off x="6971976" y="87230"/>
            <a:ext cx="3919776" cy="1368424"/>
          </a:xfrm>
          <a:prstGeom prst="rect">
            <a:avLst/>
          </a:prstGeom>
        </p:spPr>
        <p:txBody>
          <a:bodyPr lIns="0" tIns="0" rIns="0" bIns="0" rtlCol="0" anchor="t">
            <a:spAutoFit/>
          </a:bodyPr>
          <a:lstStyle/>
          <a:p>
            <a:pPr algn="ctr">
              <a:lnSpc>
                <a:spcPts val="11200"/>
              </a:lnSpc>
            </a:pPr>
            <a:r>
              <a:rPr lang="en-US" sz="8000" spc="464">
                <a:solidFill>
                  <a:srgbClr val="000000"/>
                </a:solidFill>
                <a:latin typeface="Anton"/>
                <a:ea typeface="Anton"/>
                <a:cs typeface="Anton"/>
                <a:sym typeface="Anton"/>
              </a:rPr>
              <a:t>CONTENT </a:t>
            </a:r>
          </a:p>
        </p:txBody>
      </p:sp>
      <p:grpSp>
        <p:nvGrpSpPr>
          <p:cNvPr id="4" name="Group 4"/>
          <p:cNvGrpSpPr/>
          <p:nvPr/>
        </p:nvGrpSpPr>
        <p:grpSpPr>
          <a:xfrm>
            <a:off x="5696697" y="1533154"/>
            <a:ext cx="1425164" cy="8136244"/>
            <a:chOff x="0" y="0"/>
            <a:chExt cx="375352" cy="2142879"/>
          </a:xfrm>
        </p:grpSpPr>
        <p:sp>
          <p:nvSpPr>
            <p:cNvPr id="5" name="Freeform 5"/>
            <p:cNvSpPr/>
            <p:nvPr/>
          </p:nvSpPr>
          <p:spPr>
            <a:xfrm>
              <a:off x="0" y="0"/>
              <a:ext cx="375352" cy="2142879"/>
            </a:xfrm>
            <a:custGeom>
              <a:avLst/>
              <a:gdLst/>
              <a:ahLst/>
              <a:cxnLst/>
              <a:rect l="l" t="t" r="r" b="b"/>
              <a:pathLst>
                <a:path w="375352" h="2142879">
                  <a:moveTo>
                    <a:pt x="0" y="0"/>
                  </a:moveTo>
                  <a:lnTo>
                    <a:pt x="375352" y="0"/>
                  </a:lnTo>
                  <a:lnTo>
                    <a:pt x="375352" y="2142879"/>
                  </a:lnTo>
                  <a:lnTo>
                    <a:pt x="0" y="2142879"/>
                  </a:lnTo>
                  <a:close/>
                </a:path>
              </a:pathLst>
            </a:custGeom>
            <a:solidFill>
              <a:srgbClr val="CCCCCC"/>
            </a:solidFill>
          </p:spPr>
        </p:sp>
        <p:sp>
          <p:nvSpPr>
            <p:cNvPr id="6" name="TextBox 6"/>
            <p:cNvSpPr txBox="1"/>
            <p:nvPr/>
          </p:nvSpPr>
          <p:spPr>
            <a:xfrm>
              <a:off x="0" y="-57150"/>
              <a:ext cx="375352" cy="2200029"/>
            </a:xfrm>
            <a:prstGeom prst="rect">
              <a:avLst/>
            </a:prstGeom>
          </p:spPr>
          <p:txBody>
            <a:bodyPr lIns="50800" tIns="50800" rIns="50800" bIns="50800" rtlCol="0" anchor="ctr"/>
            <a:lstStyle/>
            <a:p>
              <a:pPr algn="ctr">
                <a:lnSpc>
                  <a:spcPts val="3500"/>
                </a:lnSpc>
              </a:pPr>
              <a:endParaRPr/>
            </a:p>
          </p:txBody>
        </p:sp>
      </p:grpSp>
      <p:sp>
        <p:nvSpPr>
          <p:cNvPr id="7" name="TextBox 7"/>
          <p:cNvSpPr txBox="1"/>
          <p:nvPr/>
        </p:nvSpPr>
        <p:spPr>
          <a:xfrm>
            <a:off x="5846582" y="1533154"/>
            <a:ext cx="1125394" cy="8851590"/>
          </a:xfrm>
          <a:prstGeom prst="rect">
            <a:avLst/>
          </a:prstGeom>
        </p:spPr>
        <p:txBody>
          <a:bodyPr lIns="0" tIns="0" rIns="0" bIns="0" rtlCol="0" anchor="t">
            <a:spAutoFit/>
          </a:bodyPr>
          <a:lstStyle/>
          <a:p>
            <a:pPr algn="ctr">
              <a:lnSpc>
                <a:spcPts val="5797"/>
              </a:lnSpc>
            </a:pPr>
            <a:r>
              <a:rPr lang="en-US" sz="3331" dirty="0">
                <a:solidFill>
                  <a:srgbClr val="363636"/>
                </a:solidFill>
                <a:latin typeface="Anton"/>
                <a:ea typeface="Anton"/>
                <a:cs typeface="Anton"/>
                <a:sym typeface="Anton"/>
              </a:rPr>
              <a:t>01</a:t>
            </a:r>
          </a:p>
          <a:p>
            <a:pPr algn="ctr">
              <a:lnSpc>
                <a:spcPts val="5797"/>
              </a:lnSpc>
            </a:pPr>
            <a:r>
              <a:rPr lang="en-US" sz="3331" dirty="0">
                <a:solidFill>
                  <a:srgbClr val="363636"/>
                </a:solidFill>
                <a:latin typeface="Anton"/>
                <a:ea typeface="Anton"/>
                <a:cs typeface="Anton"/>
                <a:sym typeface="Anton"/>
              </a:rPr>
              <a:t>02</a:t>
            </a:r>
          </a:p>
          <a:p>
            <a:pPr algn="ctr">
              <a:lnSpc>
                <a:spcPts val="5797"/>
              </a:lnSpc>
            </a:pPr>
            <a:r>
              <a:rPr lang="en-US" sz="3331" dirty="0">
                <a:solidFill>
                  <a:srgbClr val="363636"/>
                </a:solidFill>
                <a:latin typeface="Anton"/>
                <a:ea typeface="Anton"/>
                <a:cs typeface="Anton"/>
                <a:sym typeface="Anton"/>
              </a:rPr>
              <a:t>03</a:t>
            </a:r>
          </a:p>
          <a:p>
            <a:pPr algn="ctr">
              <a:lnSpc>
                <a:spcPts val="5797"/>
              </a:lnSpc>
            </a:pPr>
            <a:r>
              <a:rPr lang="en-US" sz="3331" dirty="0">
                <a:solidFill>
                  <a:srgbClr val="363636"/>
                </a:solidFill>
                <a:latin typeface="Anton"/>
                <a:ea typeface="Anton"/>
                <a:cs typeface="Anton"/>
                <a:sym typeface="Anton"/>
              </a:rPr>
              <a:t>04</a:t>
            </a:r>
          </a:p>
          <a:p>
            <a:pPr algn="ctr">
              <a:lnSpc>
                <a:spcPts val="5797"/>
              </a:lnSpc>
            </a:pPr>
            <a:r>
              <a:rPr lang="en-US" sz="3331" dirty="0">
                <a:solidFill>
                  <a:srgbClr val="363636"/>
                </a:solidFill>
                <a:latin typeface="Anton"/>
                <a:ea typeface="Anton"/>
                <a:cs typeface="Anton"/>
                <a:sym typeface="Anton"/>
              </a:rPr>
              <a:t>05</a:t>
            </a:r>
          </a:p>
          <a:p>
            <a:pPr algn="ctr">
              <a:lnSpc>
                <a:spcPts val="5797"/>
              </a:lnSpc>
            </a:pPr>
            <a:r>
              <a:rPr lang="en-US" sz="3331" dirty="0">
                <a:solidFill>
                  <a:srgbClr val="363636"/>
                </a:solidFill>
                <a:latin typeface="Anton"/>
                <a:ea typeface="Anton"/>
                <a:cs typeface="Anton"/>
                <a:sym typeface="Anton"/>
              </a:rPr>
              <a:t>06</a:t>
            </a:r>
          </a:p>
          <a:p>
            <a:pPr algn="ctr">
              <a:lnSpc>
                <a:spcPts val="5797"/>
              </a:lnSpc>
            </a:pPr>
            <a:r>
              <a:rPr lang="en-US" sz="3331" dirty="0">
                <a:solidFill>
                  <a:srgbClr val="363636"/>
                </a:solidFill>
                <a:latin typeface="Anton"/>
                <a:ea typeface="Anton"/>
                <a:cs typeface="Anton"/>
                <a:sym typeface="Anton"/>
              </a:rPr>
              <a:t>07</a:t>
            </a:r>
          </a:p>
          <a:p>
            <a:pPr algn="ctr">
              <a:lnSpc>
                <a:spcPts val="5797"/>
              </a:lnSpc>
            </a:pPr>
            <a:r>
              <a:rPr lang="en-US" sz="3331" dirty="0">
                <a:solidFill>
                  <a:srgbClr val="363636"/>
                </a:solidFill>
                <a:latin typeface="Anton"/>
                <a:ea typeface="Anton"/>
                <a:cs typeface="Anton"/>
                <a:sym typeface="Anton"/>
              </a:rPr>
              <a:t>08</a:t>
            </a:r>
          </a:p>
          <a:p>
            <a:pPr algn="ctr">
              <a:lnSpc>
                <a:spcPts val="5797"/>
              </a:lnSpc>
            </a:pPr>
            <a:r>
              <a:rPr lang="en-US" sz="3331" dirty="0">
                <a:solidFill>
                  <a:srgbClr val="363636"/>
                </a:solidFill>
                <a:latin typeface="Anton"/>
                <a:ea typeface="Anton"/>
                <a:cs typeface="Anton"/>
                <a:sym typeface="Anton"/>
              </a:rPr>
              <a:t>09</a:t>
            </a:r>
          </a:p>
          <a:p>
            <a:pPr algn="ctr">
              <a:lnSpc>
                <a:spcPts val="5797"/>
              </a:lnSpc>
            </a:pPr>
            <a:r>
              <a:rPr lang="en-US" sz="3331" dirty="0">
                <a:solidFill>
                  <a:srgbClr val="363636"/>
                </a:solidFill>
                <a:latin typeface="Anton"/>
                <a:ea typeface="Anton"/>
                <a:cs typeface="Anton"/>
                <a:sym typeface="Anton"/>
              </a:rPr>
              <a:t>10</a:t>
            </a:r>
          </a:p>
          <a:p>
            <a:pPr algn="ctr">
              <a:lnSpc>
                <a:spcPts val="5797"/>
              </a:lnSpc>
            </a:pPr>
            <a:r>
              <a:rPr lang="en-US" sz="3331" dirty="0">
                <a:solidFill>
                  <a:srgbClr val="363636"/>
                </a:solidFill>
                <a:latin typeface="Anton"/>
                <a:ea typeface="Anton"/>
                <a:cs typeface="Anton"/>
                <a:sym typeface="Anton"/>
              </a:rPr>
              <a:t>11</a:t>
            </a:r>
          </a:p>
          <a:p>
            <a:pPr algn="ctr">
              <a:lnSpc>
                <a:spcPts val="5797"/>
              </a:lnSpc>
            </a:pPr>
            <a:endParaRPr lang="en-US" sz="3331" dirty="0">
              <a:solidFill>
                <a:srgbClr val="363636"/>
              </a:solidFill>
              <a:latin typeface="Anton"/>
              <a:ea typeface="Anton"/>
              <a:cs typeface="Anton"/>
              <a:sym typeface="Anton"/>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201349"/>
            <a:ext cx="18288000" cy="10634785"/>
          </a:xfrm>
          <a:custGeom>
            <a:avLst/>
            <a:gdLst/>
            <a:ahLst/>
            <a:cxnLst/>
            <a:rect l="l" t="t" r="r" b="b"/>
            <a:pathLst>
              <a:path w="18288000" h="10634785">
                <a:moveTo>
                  <a:pt x="0" y="0"/>
                </a:moveTo>
                <a:lnTo>
                  <a:pt x="18288000" y="0"/>
                </a:lnTo>
                <a:lnTo>
                  <a:pt x="18288000" y="10634785"/>
                </a:lnTo>
                <a:lnTo>
                  <a:pt x="0" y="10634785"/>
                </a:lnTo>
                <a:lnTo>
                  <a:pt x="0" y="0"/>
                </a:lnTo>
                <a:close/>
              </a:path>
            </a:pathLst>
          </a:custGeom>
          <a:blipFill>
            <a:blip r:embed="rId2"/>
            <a:stretch>
              <a:fillRect t="-1640" b="-5836"/>
            </a:stretch>
          </a:blipFill>
        </p:spPr>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295400" y="266700"/>
            <a:ext cx="9323030" cy="1368424"/>
          </a:xfrm>
          <a:prstGeom prst="rect">
            <a:avLst/>
          </a:prstGeom>
        </p:spPr>
        <p:txBody>
          <a:bodyPr lIns="0" tIns="0" rIns="0" bIns="0" rtlCol="0" anchor="t">
            <a:spAutoFit/>
          </a:bodyPr>
          <a:lstStyle/>
          <a:p>
            <a:pPr algn="just">
              <a:lnSpc>
                <a:spcPts val="11200"/>
              </a:lnSpc>
            </a:pPr>
            <a:r>
              <a:rPr lang="en-US" sz="8000" spc="504" dirty="0">
                <a:solidFill>
                  <a:srgbClr val="000000"/>
                </a:solidFill>
                <a:latin typeface="Anton"/>
                <a:ea typeface="Anton"/>
                <a:cs typeface="Anton"/>
                <a:sym typeface="Anton"/>
              </a:rPr>
              <a:t>BUDGET</a:t>
            </a:r>
          </a:p>
        </p:txBody>
      </p:sp>
      <p:graphicFrame>
        <p:nvGraphicFramePr>
          <p:cNvPr id="6" name="Table 5">
            <a:extLst>
              <a:ext uri="{FF2B5EF4-FFF2-40B4-BE49-F238E27FC236}">
                <a16:creationId xmlns:a16="http://schemas.microsoft.com/office/drawing/2014/main" id="{9F7AD1D1-05D6-417D-3F34-497584387830}"/>
              </a:ext>
            </a:extLst>
          </p:cNvPr>
          <p:cNvGraphicFramePr>
            <a:graphicFrameLocks noGrp="1"/>
          </p:cNvGraphicFramePr>
          <p:nvPr>
            <p:extLst>
              <p:ext uri="{D42A27DB-BD31-4B8C-83A1-F6EECF244321}">
                <p14:modId xmlns:p14="http://schemas.microsoft.com/office/powerpoint/2010/main" val="1572926724"/>
              </p:ext>
            </p:extLst>
          </p:nvPr>
        </p:nvGraphicFramePr>
        <p:xfrm>
          <a:off x="3048000" y="2552700"/>
          <a:ext cx="12192000" cy="4169664"/>
        </p:xfrm>
        <a:graphic>
          <a:graphicData uri="http://schemas.openxmlformats.org/drawingml/2006/table">
            <a:tbl>
              <a:tblPr firstRow="1" bandRow="1">
                <a:tableStyleId>{7E9639D4-E3E2-4D34-9284-5A2195B3D0D7}</a:tableStyleId>
              </a:tblPr>
              <a:tblGrid>
                <a:gridCol w="6096000">
                  <a:extLst>
                    <a:ext uri="{9D8B030D-6E8A-4147-A177-3AD203B41FA5}">
                      <a16:colId xmlns:a16="http://schemas.microsoft.com/office/drawing/2014/main" val="3573090397"/>
                    </a:ext>
                  </a:extLst>
                </a:gridCol>
                <a:gridCol w="6096000">
                  <a:extLst>
                    <a:ext uri="{9D8B030D-6E8A-4147-A177-3AD203B41FA5}">
                      <a16:colId xmlns:a16="http://schemas.microsoft.com/office/drawing/2014/main" val="1260636383"/>
                    </a:ext>
                  </a:extLst>
                </a:gridCol>
              </a:tblGrid>
              <a:tr h="518160">
                <a:tc>
                  <a:txBody>
                    <a:bodyPr/>
                    <a:lstStyle/>
                    <a:p>
                      <a:pPr algn="ctr"/>
                      <a:r>
                        <a:rPr lang="en-IN" sz="2820" dirty="0">
                          <a:latin typeface="DM Sans" pitchFamily="2" charset="0"/>
                        </a:rPr>
                        <a:t>CATEGORY</a:t>
                      </a:r>
                    </a:p>
                  </a:txBody>
                  <a:tcPr/>
                </a:tc>
                <a:tc>
                  <a:txBody>
                    <a:bodyPr/>
                    <a:lstStyle/>
                    <a:p>
                      <a:pPr algn="ctr"/>
                      <a:r>
                        <a:rPr lang="en-IN" sz="2820" dirty="0">
                          <a:latin typeface="DM Sans" pitchFamily="2" charset="0"/>
                        </a:rPr>
                        <a:t>BUDGET</a:t>
                      </a:r>
                    </a:p>
                  </a:txBody>
                  <a:tcPr/>
                </a:tc>
                <a:extLst>
                  <a:ext uri="{0D108BD9-81ED-4DB2-BD59-A6C34878D82A}">
                    <a16:rowId xmlns:a16="http://schemas.microsoft.com/office/drawing/2014/main" val="1990124943"/>
                  </a:ext>
                </a:extLst>
              </a:tr>
              <a:tr h="518160">
                <a:tc>
                  <a:txBody>
                    <a:bodyPr/>
                    <a:lstStyle/>
                    <a:p>
                      <a:pPr algn="ctr"/>
                      <a:r>
                        <a:rPr lang="en-IN" sz="2820" dirty="0">
                          <a:latin typeface="DM Sans" pitchFamily="2" charset="0"/>
                        </a:rPr>
                        <a:t>DOMAIN NAME</a:t>
                      </a:r>
                    </a:p>
                  </a:txBody>
                  <a:tcPr/>
                </a:tc>
                <a:tc>
                  <a:txBody>
                    <a:bodyPr/>
                    <a:lstStyle/>
                    <a:p>
                      <a:pPr algn="ctr"/>
                      <a:r>
                        <a:rPr lang="en-IN" sz="2820" dirty="0">
                          <a:latin typeface="DM Sans" pitchFamily="2" charset="0"/>
                        </a:rPr>
                        <a:t>15,000</a:t>
                      </a:r>
                    </a:p>
                  </a:txBody>
                  <a:tcPr/>
                </a:tc>
                <a:extLst>
                  <a:ext uri="{0D108BD9-81ED-4DB2-BD59-A6C34878D82A}">
                    <a16:rowId xmlns:a16="http://schemas.microsoft.com/office/drawing/2014/main" val="1213063565"/>
                  </a:ext>
                </a:extLst>
              </a:tr>
              <a:tr h="518160">
                <a:tc>
                  <a:txBody>
                    <a:bodyPr/>
                    <a:lstStyle/>
                    <a:p>
                      <a:pPr algn="ctr"/>
                      <a:r>
                        <a:rPr lang="en-IN" sz="2820" dirty="0">
                          <a:latin typeface="DM Sans" pitchFamily="2" charset="0"/>
                        </a:rPr>
                        <a:t>SSL CERTIFICATE</a:t>
                      </a:r>
                    </a:p>
                  </a:txBody>
                  <a:tcPr/>
                </a:tc>
                <a:tc>
                  <a:txBody>
                    <a:bodyPr/>
                    <a:lstStyle/>
                    <a:p>
                      <a:pPr algn="ctr"/>
                      <a:r>
                        <a:rPr lang="en-IN" sz="2820" dirty="0">
                          <a:latin typeface="DM Sans" pitchFamily="2" charset="0"/>
                        </a:rPr>
                        <a:t>3,000</a:t>
                      </a:r>
                    </a:p>
                  </a:txBody>
                  <a:tcPr/>
                </a:tc>
                <a:extLst>
                  <a:ext uri="{0D108BD9-81ED-4DB2-BD59-A6C34878D82A}">
                    <a16:rowId xmlns:a16="http://schemas.microsoft.com/office/drawing/2014/main" val="2012900329"/>
                  </a:ext>
                </a:extLst>
              </a:tr>
              <a:tr h="518160">
                <a:tc>
                  <a:txBody>
                    <a:bodyPr/>
                    <a:lstStyle/>
                    <a:p>
                      <a:pPr algn="ctr"/>
                      <a:r>
                        <a:rPr lang="en-IN" sz="2820" dirty="0">
                          <a:latin typeface="DM Sans" pitchFamily="2" charset="0"/>
                        </a:rPr>
                        <a:t>CLOUD</a:t>
                      </a:r>
                    </a:p>
                  </a:txBody>
                  <a:tcPr/>
                </a:tc>
                <a:tc>
                  <a:txBody>
                    <a:bodyPr/>
                    <a:lstStyle/>
                    <a:p>
                      <a:pPr algn="ctr"/>
                      <a:r>
                        <a:rPr lang="en-IN" sz="2820" dirty="0">
                          <a:latin typeface="DM Sans" pitchFamily="2" charset="0"/>
                        </a:rPr>
                        <a:t>3,000</a:t>
                      </a:r>
                    </a:p>
                  </a:txBody>
                  <a:tcPr/>
                </a:tc>
                <a:extLst>
                  <a:ext uri="{0D108BD9-81ED-4DB2-BD59-A6C34878D82A}">
                    <a16:rowId xmlns:a16="http://schemas.microsoft.com/office/drawing/2014/main" val="3279651231"/>
                  </a:ext>
                </a:extLst>
              </a:tr>
              <a:tr h="518160">
                <a:tc>
                  <a:txBody>
                    <a:bodyPr/>
                    <a:lstStyle/>
                    <a:p>
                      <a:pPr algn="ctr"/>
                      <a:r>
                        <a:rPr lang="en-IN" sz="2820" dirty="0">
                          <a:latin typeface="DM Sans" pitchFamily="2" charset="0"/>
                        </a:rPr>
                        <a:t>HOSTING</a:t>
                      </a:r>
                    </a:p>
                  </a:txBody>
                  <a:tcPr/>
                </a:tc>
                <a:tc>
                  <a:txBody>
                    <a:bodyPr/>
                    <a:lstStyle/>
                    <a:p>
                      <a:pPr algn="ctr"/>
                      <a:r>
                        <a:rPr lang="en-IN" sz="2820" dirty="0">
                          <a:latin typeface="DM Sans" pitchFamily="2" charset="0"/>
                        </a:rPr>
                        <a:t>3,000</a:t>
                      </a:r>
                    </a:p>
                  </a:txBody>
                  <a:tcPr/>
                </a:tc>
                <a:extLst>
                  <a:ext uri="{0D108BD9-81ED-4DB2-BD59-A6C34878D82A}">
                    <a16:rowId xmlns:a16="http://schemas.microsoft.com/office/drawing/2014/main" val="3034362064"/>
                  </a:ext>
                </a:extLst>
              </a:tr>
              <a:tr h="518160">
                <a:tc>
                  <a:txBody>
                    <a:bodyPr/>
                    <a:lstStyle/>
                    <a:p>
                      <a:pPr algn="ctr"/>
                      <a:r>
                        <a:rPr lang="en-IN" sz="2820" dirty="0">
                          <a:latin typeface="DM Sans" pitchFamily="2" charset="0"/>
                        </a:rPr>
                        <a:t>SUBSCRIPTION/PREMIUM</a:t>
                      </a:r>
                    </a:p>
                  </a:txBody>
                  <a:tcPr/>
                </a:tc>
                <a:tc>
                  <a:txBody>
                    <a:bodyPr/>
                    <a:lstStyle/>
                    <a:p>
                      <a:pPr algn="ctr"/>
                      <a:r>
                        <a:rPr lang="en-IN" sz="2820" dirty="0">
                          <a:latin typeface="DM Sans" pitchFamily="2" charset="0"/>
                        </a:rPr>
                        <a:t>5,000</a:t>
                      </a:r>
                    </a:p>
                  </a:txBody>
                  <a:tcPr/>
                </a:tc>
                <a:extLst>
                  <a:ext uri="{0D108BD9-81ED-4DB2-BD59-A6C34878D82A}">
                    <a16:rowId xmlns:a16="http://schemas.microsoft.com/office/drawing/2014/main" val="3105628483"/>
                  </a:ext>
                </a:extLst>
              </a:tr>
              <a:tr h="518160">
                <a:tc>
                  <a:txBody>
                    <a:bodyPr/>
                    <a:lstStyle/>
                    <a:p>
                      <a:pPr algn="ctr"/>
                      <a:r>
                        <a:rPr lang="en-IN" sz="2820" dirty="0">
                          <a:latin typeface="DM Sans" pitchFamily="2" charset="0"/>
                        </a:rPr>
                        <a:t>ADVERTISMENT</a:t>
                      </a:r>
                    </a:p>
                  </a:txBody>
                  <a:tcPr/>
                </a:tc>
                <a:tc>
                  <a:txBody>
                    <a:bodyPr/>
                    <a:lstStyle/>
                    <a:p>
                      <a:pPr algn="ctr"/>
                      <a:r>
                        <a:rPr lang="en-IN" sz="2820" dirty="0">
                          <a:latin typeface="DM Sans" pitchFamily="2" charset="0"/>
                        </a:rPr>
                        <a:t>2,000</a:t>
                      </a:r>
                    </a:p>
                  </a:txBody>
                  <a:tcPr/>
                </a:tc>
                <a:extLst>
                  <a:ext uri="{0D108BD9-81ED-4DB2-BD59-A6C34878D82A}">
                    <a16:rowId xmlns:a16="http://schemas.microsoft.com/office/drawing/2014/main" val="2874873911"/>
                  </a:ext>
                </a:extLst>
              </a:tr>
              <a:tr h="518160">
                <a:tc>
                  <a:txBody>
                    <a:bodyPr/>
                    <a:lstStyle/>
                    <a:p>
                      <a:pPr algn="ctr"/>
                      <a:r>
                        <a:rPr lang="en-IN" sz="2820" dirty="0">
                          <a:latin typeface="DM Sans" pitchFamily="2" charset="0"/>
                        </a:rPr>
                        <a:t>TOTAL</a:t>
                      </a:r>
                    </a:p>
                  </a:txBody>
                  <a:tcPr/>
                </a:tc>
                <a:tc>
                  <a:txBody>
                    <a:bodyPr/>
                    <a:lstStyle/>
                    <a:p>
                      <a:pPr algn="ctr"/>
                      <a:r>
                        <a:rPr lang="en-IN" sz="2820" dirty="0">
                          <a:latin typeface="DM Sans" pitchFamily="2" charset="0"/>
                        </a:rPr>
                        <a:t>31,000/-</a:t>
                      </a:r>
                    </a:p>
                  </a:txBody>
                  <a:tcPr/>
                </a:tc>
                <a:extLst>
                  <a:ext uri="{0D108BD9-81ED-4DB2-BD59-A6C34878D82A}">
                    <a16:rowId xmlns:a16="http://schemas.microsoft.com/office/drawing/2014/main" val="1773604316"/>
                  </a:ext>
                </a:extLst>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DACAD4-554E-5B04-F515-2C9A2C8C618F}"/>
            </a:ext>
          </a:extLst>
        </p:cNvPr>
        <p:cNvGrpSpPr/>
        <p:nvPr/>
      </p:nvGrpSpPr>
      <p:grpSpPr>
        <a:xfrm>
          <a:off x="0" y="0"/>
          <a:ext cx="0" cy="0"/>
          <a:chOff x="0" y="0"/>
          <a:chExt cx="0" cy="0"/>
        </a:xfrm>
      </p:grpSpPr>
      <p:sp>
        <p:nvSpPr>
          <p:cNvPr id="2" name="TextBox 2">
            <a:extLst>
              <a:ext uri="{FF2B5EF4-FFF2-40B4-BE49-F238E27FC236}">
                <a16:creationId xmlns:a16="http://schemas.microsoft.com/office/drawing/2014/main" id="{106C95BE-29FE-BDC8-4372-328D91DED9B7}"/>
              </a:ext>
            </a:extLst>
          </p:cNvPr>
          <p:cNvSpPr txBox="1"/>
          <p:nvPr/>
        </p:nvSpPr>
        <p:spPr>
          <a:xfrm>
            <a:off x="1294528" y="268288"/>
            <a:ext cx="9323030" cy="1368424"/>
          </a:xfrm>
          <a:prstGeom prst="rect">
            <a:avLst/>
          </a:prstGeom>
        </p:spPr>
        <p:txBody>
          <a:bodyPr lIns="0" tIns="0" rIns="0" bIns="0" rtlCol="0" anchor="t">
            <a:spAutoFit/>
          </a:bodyPr>
          <a:lstStyle/>
          <a:p>
            <a:pPr algn="just">
              <a:lnSpc>
                <a:spcPts val="11200"/>
              </a:lnSpc>
            </a:pPr>
            <a:r>
              <a:rPr lang="en-US" sz="8000" spc="504">
                <a:solidFill>
                  <a:srgbClr val="000000"/>
                </a:solidFill>
                <a:latin typeface="Anton"/>
                <a:ea typeface="Anton"/>
                <a:cs typeface="Anton"/>
                <a:sym typeface="Anton"/>
              </a:rPr>
              <a:t>REFERENCES</a:t>
            </a:r>
          </a:p>
        </p:txBody>
      </p:sp>
      <p:sp>
        <p:nvSpPr>
          <p:cNvPr id="3" name="TextBox 3">
            <a:extLst>
              <a:ext uri="{FF2B5EF4-FFF2-40B4-BE49-F238E27FC236}">
                <a16:creationId xmlns:a16="http://schemas.microsoft.com/office/drawing/2014/main" id="{8A1E9A4F-5F31-6D01-72C4-76D43EEBEF34}"/>
              </a:ext>
            </a:extLst>
          </p:cNvPr>
          <p:cNvSpPr txBox="1"/>
          <p:nvPr/>
        </p:nvSpPr>
        <p:spPr>
          <a:xfrm>
            <a:off x="1294528" y="5427933"/>
            <a:ext cx="15504957" cy="869950"/>
          </a:xfrm>
          <a:prstGeom prst="rect">
            <a:avLst/>
          </a:prstGeom>
        </p:spPr>
        <p:txBody>
          <a:bodyPr lIns="0" tIns="0" rIns="0" bIns="0" rtlCol="0" anchor="t">
            <a:spAutoFit/>
          </a:bodyPr>
          <a:lstStyle/>
          <a:p>
            <a:pPr algn="just">
              <a:lnSpc>
                <a:spcPts val="3500"/>
              </a:lnSpc>
            </a:pPr>
            <a:r>
              <a:rPr lang="en-US" sz="2500">
                <a:solidFill>
                  <a:srgbClr val="000000"/>
                </a:solidFill>
                <a:latin typeface="DM Sans"/>
                <a:ea typeface="DM Sans"/>
                <a:cs typeface="DM Sans"/>
                <a:sym typeface="DM Sans"/>
              </a:rPr>
              <a:t>[3] Hassan, H., Hussain, M., Niazi, A., Hoshino, Y., Azam, A., &amp; Kazmi, A. S. (2022). Career path decisions and sustainable options. Sustainability, 14(17), 10501</a:t>
            </a:r>
          </a:p>
        </p:txBody>
      </p:sp>
      <p:sp>
        <p:nvSpPr>
          <p:cNvPr id="4" name="TextBox 4">
            <a:extLst>
              <a:ext uri="{FF2B5EF4-FFF2-40B4-BE49-F238E27FC236}">
                <a16:creationId xmlns:a16="http://schemas.microsoft.com/office/drawing/2014/main" id="{B714101B-7D7E-9125-806E-A2949AF74842}"/>
              </a:ext>
            </a:extLst>
          </p:cNvPr>
          <p:cNvSpPr txBox="1"/>
          <p:nvPr/>
        </p:nvSpPr>
        <p:spPr>
          <a:xfrm>
            <a:off x="1294528" y="3319733"/>
            <a:ext cx="15601950" cy="1308099"/>
          </a:xfrm>
          <a:prstGeom prst="rect">
            <a:avLst/>
          </a:prstGeom>
        </p:spPr>
        <p:txBody>
          <a:bodyPr lIns="0" tIns="0" rIns="0" bIns="0" rtlCol="0" anchor="t">
            <a:spAutoFit/>
          </a:bodyPr>
          <a:lstStyle/>
          <a:p>
            <a:pPr algn="l">
              <a:lnSpc>
                <a:spcPts val="3500"/>
              </a:lnSpc>
            </a:pPr>
            <a:r>
              <a:rPr lang="en-US" sz="2500" dirty="0">
                <a:solidFill>
                  <a:srgbClr val="000000"/>
                </a:solidFill>
                <a:latin typeface="Canva Sans"/>
                <a:ea typeface="Canva Sans"/>
                <a:cs typeface="Canva Sans"/>
                <a:sym typeface="Canva Sans"/>
              </a:rPr>
              <a:t>[2] Lang Wang. A study on the administration of career guidance to college students in higher education based on mental health education assessment data. Applied Mathematics and Nonlinear Sciences, Vol. 9, Issue 1 (2024), pp. 1–13. Published Online: February 26, 2024. </a:t>
            </a:r>
          </a:p>
        </p:txBody>
      </p:sp>
      <p:sp>
        <p:nvSpPr>
          <p:cNvPr id="5" name="TextBox 5">
            <a:extLst>
              <a:ext uri="{FF2B5EF4-FFF2-40B4-BE49-F238E27FC236}">
                <a16:creationId xmlns:a16="http://schemas.microsoft.com/office/drawing/2014/main" id="{F3C16331-DD51-9637-0A3D-1B09131AB01E}"/>
              </a:ext>
            </a:extLst>
          </p:cNvPr>
          <p:cNvSpPr txBox="1"/>
          <p:nvPr/>
        </p:nvSpPr>
        <p:spPr>
          <a:xfrm>
            <a:off x="1294528" y="2087834"/>
            <a:ext cx="15601950" cy="869949"/>
          </a:xfrm>
          <a:prstGeom prst="rect">
            <a:avLst/>
          </a:prstGeom>
        </p:spPr>
        <p:txBody>
          <a:bodyPr lIns="0" tIns="0" rIns="0" bIns="0" rtlCol="0" anchor="t">
            <a:spAutoFit/>
          </a:bodyPr>
          <a:lstStyle/>
          <a:p>
            <a:pPr algn="l">
              <a:lnSpc>
                <a:spcPts val="3500"/>
              </a:lnSpc>
            </a:pPr>
            <a:r>
              <a:rPr lang="en-US" sz="2500">
                <a:solidFill>
                  <a:srgbClr val="000000"/>
                </a:solidFill>
                <a:latin typeface="Canva Sans"/>
                <a:ea typeface="Canva Sans"/>
                <a:cs typeface="Canva Sans"/>
                <a:sym typeface="Canva Sans"/>
              </a:rPr>
              <a:t>[1] H. Zhang, "Design and Implementation of Higher Education Student Counseling and Career Guidance Platform Based on Big Data Technology," 2025.</a:t>
            </a:r>
          </a:p>
        </p:txBody>
      </p:sp>
    </p:spTree>
    <p:extLst>
      <p:ext uri="{BB962C8B-B14F-4D97-AF65-F5344CB8AC3E}">
        <p14:creationId xmlns:p14="http://schemas.microsoft.com/office/powerpoint/2010/main" val="33959591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noChangeAspect="1"/>
          </p:cNvGrpSpPr>
          <p:nvPr/>
        </p:nvGrpSpPr>
        <p:grpSpPr>
          <a:xfrm>
            <a:off x="2275722" y="406101"/>
            <a:ext cx="13802461" cy="9520493"/>
            <a:chOff x="0" y="0"/>
            <a:chExt cx="10100272" cy="6966839"/>
          </a:xfrm>
        </p:grpSpPr>
        <p:sp>
          <p:nvSpPr>
            <p:cNvPr id="3" name="Freeform 3"/>
            <p:cNvSpPr/>
            <p:nvPr/>
          </p:nvSpPr>
          <p:spPr>
            <a:xfrm>
              <a:off x="63500" y="63500"/>
              <a:ext cx="9973310" cy="6839839"/>
            </a:xfrm>
            <a:custGeom>
              <a:avLst/>
              <a:gdLst/>
              <a:ahLst/>
              <a:cxnLst/>
              <a:rect l="l" t="t" r="r" b="b"/>
              <a:pathLst>
                <a:path w="9973310" h="6839839">
                  <a:moveTo>
                    <a:pt x="0" y="0"/>
                  </a:moveTo>
                  <a:lnTo>
                    <a:pt x="0" y="6839839"/>
                  </a:lnTo>
                  <a:lnTo>
                    <a:pt x="9973310" y="6839839"/>
                  </a:lnTo>
                  <a:lnTo>
                    <a:pt x="9973310" y="0"/>
                  </a:lnTo>
                  <a:close/>
                </a:path>
              </a:pathLst>
            </a:custGeom>
            <a:solidFill>
              <a:srgbClr val="FFFFFF"/>
            </a:solidFill>
          </p:spPr>
        </p:sp>
        <p:sp>
          <p:nvSpPr>
            <p:cNvPr id="4" name="Freeform 4"/>
            <p:cNvSpPr/>
            <p:nvPr/>
          </p:nvSpPr>
          <p:spPr>
            <a:xfrm>
              <a:off x="63500" y="63500"/>
              <a:ext cx="9973310" cy="6839839"/>
            </a:xfrm>
            <a:custGeom>
              <a:avLst/>
              <a:gdLst/>
              <a:ahLst/>
              <a:cxnLst/>
              <a:rect l="l" t="t" r="r" b="b"/>
              <a:pathLst>
                <a:path w="9973310" h="6839839">
                  <a:moveTo>
                    <a:pt x="0" y="0"/>
                  </a:moveTo>
                  <a:lnTo>
                    <a:pt x="0" y="6839839"/>
                  </a:lnTo>
                  <a:lnTo>
                    <a:pt x="9973310" y="6839839"/>
                  </a:lnTo>
                  <a:lnTo>
                    <a:pt x="9973310" y="0"/>
                  </a:lnTo>
                  <a:close/>
                </a:path>
              </a:pathLst>
            </a:custGeom>
            <a:solidFill>
              <a:srgbClr val="FFFFFF"/>
            </a:solidFill>
          </p:spPr>
        </p:sp>
        <p:sp>
          <p:nvSpPr>
            <p:cNvPr id="5" name="Freeform 5"/>
            <p:cNvSpPr/>
            <p:nvPr/>
          </p:nvSpPr>
          <p:spPr>
            <a:xfrm>
              <a:off x="63500" y="63500"/>
              <a:ext cx="9973310" cy="6839839"/>
            </a:xfrm>
            <a:custGeom>
              <a:avLst/>
              <a:gdLst/>
              <a:ahLst/>
              <a:cxnLst/>
              <a:rect l="l" t="t" r="r" b="b"/>
              <a:pathLst>
                <a:path w="9973310" h="6839839">
                  <a:moveTo>
                    <a:pt x="0" y="0"/>
                  </a:moveTo>
                  <a:lnTo>
                    <a:pt x="0" y="6839839"/>
                  </a:lnTo>
                  <a:lnTo>
                    <a:pt x="9973310" y="6839839"/>
                  </a:lnTo>
                  <a:lnTo>
                    <a:pt x="9973310" y="0"/>
                  </a:lnTo>
                  <a:close/>
                </a:path>
              </a:pathLst>
            </a:custGeom>
            <a:solidFill>
              <a:srgbClr val="FFFFFF"/>
            </a:solidFill>
          </p:spPr>
        </p:sp>
      </p:grpSp>
      <p:sp>
        <p:nvSpPr>
          <p:cNvPr id="6" name="TextBox 6"/>
          <p:cNvSpPr txBox="1"/>
          <p:nvPr/>
        </p:nvSpPr>
        <p:spPr>
          <a:xfrm>
            <a:off x="5438586" y="4260096"/>
            <a:ext cx="7440720" cy="1780001"/>
          </a:xfrm>
          <a:prstGeom prst="rect">
            <a:avLst/>
          </a:prstGeom>
        </p:spPr>
        <p:txBody>
          <a:bodyPr lIns="0" tIns="0" rIns="0" bIns="0" rtlCol="0" anchor="t">
            <a:spAutoFit/>
          </a:bodyPr>
          <a:lstStyle/>
          <a:p>
            <a:pPr algn="l">
              <a:lnSpc>
                <a:spcPts val="13874"/>
              </a:lnSpc>
            </a:pPr>
            <a:r>
              <a:rPr lang="en-US" sz="9910" b="1" spc="971">
                <a:solidFill>
                  <a:srgbClr val="231F20"/>
                </a:solidFill>
                <a:latin typeface="Oswald Bold"/>
                <a:ea typeface="Oswald Bold"/>
                <a:cs typeface="Oswald Bold"/>
                <a:sym typeface="Oswald Bold"/>
              </a:rPr>
              <a:t>THANK YOU!</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8608745" y="640874"/>
            <a:ext cx="8985463" cy="9005253"/>
          </a:xfrm>
          <a:custGeom>
            <a:avLst/>
            <a:gdLst/>
            <a:ahLst/>
            <a:cxnLst/>
            <a:rect l="l" t="t" r="r" b="b"/>
            <a:pathLst>
              <a:path w="8985463" h="9005253">
                <a:moveTo>
                  <a:pt x="0" y="0"/>
                </a:moveTo>
                <a:lnTo>
                  <a:pt x="8985463" y="0"/>
                </a:lnTo>
                <a:lnTo>
                  <a:pt x="8985463" y="9005252"/>
                </a:lnTo>
                <a:lnTo>
                  <a:pt x="0" y="9005252"/>
                </a:lnTo>
                <a:lnTo>
                  <a:pt x="0" y="0"/>
                </a:lnTo>
                <a:close/>
              </a:path>
            </a:pathLst>
          </a:custGeom>
          <a:blipFill>
            <a:blip r:embed="rId2"/>
            <a:stretch>
              <a:fillRect l="-4937" r="-4937" b="-15237"/>
            </a:stretch>
          </a:blipFill>
        </p:spPr>
      </p:sp>
      <p:sp>
        <p:nvSpPr>
          <p:cNvPr id="3" name="TextBox 3"/>
          <p:cNvSpPr txBox="1"/>
          <p:nvPr/>
        </p:nvSpPr>
        <p:spPr>
          <a:xfrm>
            <a:off x="906016" y="434819"/>
            <a:ext cx="5863971" cy="1368424"/>
          </a:xfrm>
          <a:prstGeom prst="rect">
            <a:avLst/>
          </a:prstGeom>
        </p:spPr>
        <p:txBody>
          <a:bodyPr lIns="0" tIns="0" rIns="0" bIns="0" rtlCol="0" anchor="t">
            <a:spAutoFit/>
          </a:bodyPr>
          <a:lstStyle/>
          <a:p>
            <a:pPr algn="ctr">
              <a:lnSpc>
                <a:spcPts val="11200"/>
              </a:lnSpc>
              <a:spcBef>
                <a:spcPct val="0"/>
              </a:spcBef>
            </a:pPr>
            <a:r>
              <a:rPr lang="en-US" sz="8000" spc="256">
                <a:solidFill>
                  <a:srgbClr val="000000"/>
                </a:solidFill>
                <a:latin typeface="Anton"/>
                <a:ea typeface="Anton"/>
                <a:cs typeface="Anton"/>
                <a:sym typeface="Anton"/>
              </a:rPr>
              <a:t>INTRODUCTION</a:t>
            </a:r>
          </a:p>
        </p:txBody>
      </p:sp>
      <p:sp>
        <p:nvSpPr>
          <p:cNvPr id="4" name="TextBox 4"/>
          <p:cNvSpPr txBox="1"/>
          <p:nvPr/>
        </p:nvSpPr>
        <p:spPr>
          <a:xfrm>
            <a:off x="906016" y="2764834"/>
            <a:ext cx="7011057" cy="5694045"/>
          </a:xfrm>
          <a:prstGeom prst="rect">
            <a:avLst/>
          </a:prstGeom>
        </p:spPr>
        <p:txBody>
          <a:bodyPr lIns="0" tIns="0" rIns="0" bIns="0" rtlCol="0" anchor="t">
            <a:spAutoFit/>
          </a:bodyPr>
          <a:lstStyle/>
          <a:p>
            <a:pPr marL="582930" lvl="1" indent="-291465" algn="just">
              <a:lnSpc>
                <a:spcPts val="3779"/>
              </a:lnSpc>
              <a:buFont typeface="Arial"/>
              <a:buChar char="•"/>
            </a:pPr>
            <a:r>
              <a:rPr lang="en-US" sz="2700">
                <a:solidFill>
                  <a:srgbClr val="000000"/>
                </a:solidFill>
                <a:latin typeface="DM Sans"/>
                <a:ea typeface="DM Sans"/>
                <a:cs typeface="DM Sans"/>
                <a:sym typeface="DM Sans"/>
              </a:rPr>
              <a:t>Revolutionizing Career Guidance through Al-powered Personalized Navigation for Students at Every Educational Stage</a:t>
            </a:r>
          </a:p>
          <a:p>
            <a:pPr algn="just">
              <a:lnSpc>
                <a:spcPts val="3779"/>
              </a:lnSpc>
            </a:pPr>
            <a:endParaRPr lang="en-US" sz="2700">
              <a:solidFill>
                <a:srgbClr val="000000"/>
              </a:solidFill>
              <a:latin typeface="DM Sans"/>
              <a:ea typeface="DM Sans"/>
              <a:cs typeface="DM Sans"/>
              <a:sym typeface="DM Sans"/>
            </a:endParaRPr>
          </a:p>
          <a:p>
            <a:pPr marL="582930" lvl="1" indent="-291465" algn="just">
              <a:lnSpc>
                <a:spcPts val="3779"/>
              </a:lnSpc>
              <a:buFont typeface="Arial"/>
              <a:buChar char="•"/>
            </a:pPr>
            <a:r>
              <a:rPr lang="en-US" sz="2700">
                <a:solidFill>
                  <a:srgbClr val="000000"/>
                </a:solidFill>
                <a:latin typeface="DM Sans"/>
                <a:ea typeface="DM Sans"/>
                <a:cs typeface="DM Sans"/>
                <a:sym typeface="DM Sans"/>
              </a:rPr>
              <a:t>Intelligent platform to assist students in making informed career decisions, providing customized roadmaps, college recommendations, and skill development guidance based on their educational stage and interests.</a:t>
            </a:r>
          </a:p>
          <a:p>
            <a:pPr algn="ctr">
              <a:lnSpc>
                <a:spcPts val="3779"/>
              </a:lnSpc>
            </a:pPr>
            <a:endParaRPr lang="en-US" sz="2700">
              <a:solidFill>
                <a:srgbClr val="000000"/>
              </a:solidFill>
              <a:latin typeface="DM Sans"/>
              <a:ea typeface="DM Sans"/>
              <a:cs typeface="DM Sans"/>
              <a:sym typeface="DM Sans"/>
            </a:endParaRPr>
          </a:p>
        </p:txBody>
      </p:sp>
      <p:sp>
        <p:nvSpPr>
          <p:cNvPr id="5" name="TextBox 5"/>
          <p:cNvSpPr txBox="1"/>
          <p:nvPr/>
        </p:nvSpPr>
        <p:spPr>
          <a:xfrm>
            <a:off x="1219200" y="2114653"/>
            <a:ext cx="1837451" cy="514350"/>
          </a:xfrm>
          <a:prstGeom prst="rect">
            <a:avLst/>
          </a:prstGeom>
        </p:spPr>
        <p:txBody>
          <a:bodyPr wrap="square" lIns="0" tIns="0" rIns="0" bIns="0" rtlCol="0" anchor="t">
            <a:spAutoFit/>
          </a:bodyPr>
          <a:lstStyle/>
          <a:p>
            <a:pPr algn="ctr">
              <a:lnSpc>
                <a:spcPts val="4200"/>
              </a:lnSpc>
              <a:spcBef>
                <a:spcPct val="0"/>
              </a:spcBef>
            </a:pPr>
            <a:r>
              <a:rPr lang="en-US" sz="3000" b="1" dirty="0" err="1">
                <a:solidFill>
                  <a:srgbClr val="000000"/>
                </a:solidFill>
                <a:latin typeface="Canva Sans Bold"/>
                <a:ea typeface="Canva Sans Bold"/>
                <a:cs typeface="Canva Sans Bold"/>
                <a:sym typeface="Canva Sans Bold"/>
              </a:rPr>
              <a:t>Pathpilot</a:t>
            </a:r>
            <a:endParaRPr lang="en-US" sz="3000" b="1" dirty="0">
              <a:solidFill>
                <a:srgbClr val="000000"/>
              </a:solidFill>
              <a:latin typeface="Canva Sans Bold"/>
              <a:ea typeface="Canva Sans Bold"/>
              <a:cs typeface="Canva Sans Bold"/>
              <a:sym typeface="Canva Sans Bo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p:cNvGraphicFramePr>
            <a:graphicFrameLocks noGrp="1"/>
          </p:cNvGraphicFramePr>
          <p:nvPr>
            <p:extLst>
              <p:ext uri="{D42A27DB-BD31-4B8C-83A1-F6EECF244321}">
                <p14:modId xmlns:p14="http://schemas.microsoft.com/office/powerpoint/2010/main" val="3127292439"/>
              </p:ext>
            </p:extLst>
          </p:nvPr>
        </p:nvGraphicFramePr>
        <p:xfrm>
          <a:off x="644867" y="1636708"/>
          <a:ext cx="16998267" cy="7918833"/>
        </p:xfrm>
        <a:graphic>
          <a:graphicData uri="http://schemas.openxmlformats.org/drawingml/2006/table">
            <a:tbl>
              <a:tblPr/>
              <a:tblGrid>
                <a:gridCol w="3687883">
                  <a:extLst>
                    <a:ext uri="{9D8B030D-6E8A-4147-A177-3AD203B41FA5}">
                      <a16:colId xmlns:a16="http://schemas.microsoft.com/office/drawing/2014/main" val="20000"/>
                    </a:ext>
                  </a:extLst>
                </a:gridCol>
                <a:gridCol w="1794052">
                  <a:extLst>
                    <a:ext uri="{9D8B030D-6E8A-4147-A177-3AD203B41FA5}">
                      <a16:colId xmlns:a16="http://schemas.microsoft.com/office/drawing/2014/main" val="20001"/>
                    </a:ext>
                  </a:extLst>
                </a:gridCol>
                <a:gridCol w="2551287">
                  <a:extLst>
                    <a:ext uri="{9D8B030D-6E8A-4147-A177-3AD203B41FA5}">
                      <a16:colId xmlns:a16="http://schemas.microsoft.com/office/drawing/2014/main" val="20002"/>
                    </a:ext>
                  </a:extLst>
                </a:gridCol>
                <a:gridCol w="8965045">
                  <a:extLst>
                    <a:ext uri="{9D8B030D-6E8A-4147-A177-3AD203B41FA5}">
                      <a16:colId xmlns:a16="http://schemas.microsoft.com/office/drawing/2014/main" val="20003"/>
                    </a:ext>
                  </a:extLst>
                </a:gridCol>
              </a:tblGrid>
              <a:tr h="1339947">
                <a:tc>
                  <a:txBody>
                    <a:bodyPr/>
                    <a:lstStyle/>
                    <a:p>
                      <a:pPr algn="ctr">
                        <a:lnSpc>
                          <a:spcPts val="3499"/>
                        </a:lnSpc>
                        <a:defRPr/>
                      </a:pPr>
                      <a:r>
                        <a:rPr lang="en-US" sz="2499" b="1">
                          <a:solidFill>
                            <a:srgbClr val="000000"/>
                          </a:solidFill>
                          <a:latin typeface="DM Sans Bold"/>
                          <a:ea typeface="DM Sans Bold"/>
                          <a:cs typeface="DM Sans Bold"/>
                          <a:sym typeface="DM Sans Bold"/>
                        </a:rPr>
                        <a:t>NAME OF THE PAPER</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3499"/>
                        </a:lnSpc>
                        <a:defRPr/>
                      </a:pPr>
                      <a:r>
                        <a:rPr lang="en-US" sz="2499" b="1">
                          <a:solidFill>
                            <a:srgbClr val="000000"/>
                          </a:solidFill>
                          <a:latin typeface="DM Sans Bold"/>
                          <a:ea typeface="DM Sans Bold"/>
                          <a:cs typeface="DM Sans Bold"/>
                          <a:sym typeface="DM Sans Bold"/>
                        </a:rPr>
                        <a:t>AUTHOR</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3499"/>
                        </a:lnSpc>
                        <a:defRPr/>
                      </a:pPr>
                      <a:r>
                        <a:rPr lang="en-US" sz="2499" b="1">
                          <a:solidFill>
                            <a:srgbClr val="000000"/>
                          </a:solidFill>
                          <a:latin typeface="DM Sans Bold"/>
                          <a:ea typeface="DM Sans Bold"/>
                          <a:cs typeface="DM Sans Bold"/>
                          <a:sym typeface="DM Sans Bold"/>
                        </a:rPr>
                        <a:t>PUBLISHED YEAR</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3499"/>
                        </a:lnSpc>
                        <a:defRPr/>
                      </a:pPr>
                      <a:r>
                        <a:rPr lang="en-US" sz="2499" b="1">
                          <a:solidFill>
                            <a:srgbClr val="000000"/>
                          </a:solidFill>
                          <a:latin typeface="DM Sans Bold"/>
                          <a:ea typeface="DM Sans Bold"/>
                          <a:cs typeface="DM Sans Bold"/>
                          <a:sym typeface="DM Sans Bold"/>
                        </a:rPr>
                        <a:t>SUMMARY</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2928741">
                <a:tc>
                  <a:txBody>
                    <a:bodyPr/>
                    <a:lstStyle/>
                    <a:p>
                      <a:pPr algn="just">
                        <a:lnSpc>
                          <a:spcPts val="2800"/>
                        </a:lnSpc>
                        <a:defRPr/>
                      </a:pPr>
                      <a:r>
                        <a:rPr lang="en-US" sz="2000">
                          <a:solidFill>
                            <a:srgbClr val="000000"/>
                          </a:solidFill>
                          <a:latin typeface="DM Sans"/>
                          <a:ea typeface="DM Sans"/>
                          <a:cs typeface="DM Sans"/>
                          <a:sym typeface="DM Sans"/>
                        </a:rPr>
                        <a:t>Design and Implementation of Higher Education Student Counseling and Career Guidance Platform Based on Big Data Technology</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l">
                        <a:lnSpc>
                          <a:spcPts val="2800"/>
                        </a:lnSpc>
                        <a:defRPr/>
                      </a:pPr>
                      <a:r>
                        <a:rPr lang="en-US" sz="2000">
                          <a:solidFill>
                            <a:srgbClr val="000000"/>
                          </a:solidFill>
                          <a:latin typeface="DM Sans"/>
                          <a:ea typeface="DM Sans"/>
                          <a:cs typeface="DM Sans"/>
                          <a:sym typeface="DM Sans"/>
                        </a:rPr>
                        <a:t>Hui Zhang [1]</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800"/>
                        </a:lnSpc>
                        <a:defRPr/>
                      </a:pPr>
                      <a:r>
                        <a:rPr lang="en-US" sz="2000">
                          <a:solidFill>
                            <a:srgbClr val="000000"/>
                          </a:solidFill>
                          <a:latin typeface="DM Sans"/>
                          <a:ea typeface="DM Sans"/>
                          <a:cs typeface="DM Sans"/>
                          <a:sym typeface="DM Sans"/>
                        </a:rPr>
                        <a:t>2025</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just">
                        <a:lnSpc>
                          <a:spcPts val="2800"/>
                        </a:lnSpc>
                        <a:defRPr/>
                      </a:pPr>
                      <a:r>
                        <a:rPr lang="en-US" sz="2000">
                          <a:solidFill>
                            <a:srgbClr val="000000"/>
                          </a:solidFill>
                          <a:latin typeface="DM Sans"/>
                          <a:ea typeface="DM Sans"/>
                          <a:cs typeface="DM Sans"/>
                          <a:sym typeface="DM Sans"/>
                        </a:rPr>
                        <a:t>This paper presents a Hadoop MapReduce–based platform using the C4.5 decision tree algorithm to create detailed employment profiles and recommend career-related information for college students. The platform showed 100% pass rate. Users reported high satisfaction, particularly with career planning guidance. Overall, the platform enhances the efficiency and accuracy of employment guidance in higher education.</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3650145">
                <a:tc>
                  <a:txBody>
                    <a:bodyPr/>
                    <a:lstStyle/>
                    <a:p>
                      <a:pPr algn="just">
                        <a:lnSpc>
                          <a:spcPts val="2800"/>
                        </a:lnSpc>
                        <a:defRPr/>
                      </a:pPr>
                      <a:r>
                        <a:rPr lang="en-US" sz="2000">
                          <a:solidFill>
                            <a:srgbClr val="000000"/>
                          </a:solidFill>
                          <a:latin typeface="DM Sans"/>
                          <a:ea typeface="DM Sans"/>
                          <a:cs typeface="DM Sans"/>
                          <a:sym typeface="DM Sans"/>
                        </a:rPr>
                        <a:t>A study on the administration of career guidance to college students in higher education based on mental health education assessment data</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800"/>
                        </a:lnSpc>
                        <a:defRPr/>
                      </a:pPr>
                      <a:endParaRPr lang="en-US" sz="1100" dirty="0"/>
                    </a:p>
                    <a:p>
                      <a:pPr algn="ctr">
                        <a:lnSpc>
                          <a:spcPts val="2800"/>
                        </a:lnSpc>
                      </a:pPr>
                      <a:r>
                        <a:rPr lang="en-US" sz="2000" dirty="0">
                          <a:solidFill>
                            <a:srgbClr val="000000"/>
                          </a:solidFill>
                          <a:latin typeface="DM Sans"/>
                          <a:ea typeface="DM Sans"/>
                          <a:cs typeface="DM Sans"/>
                          <a:sym typeface="DM Sans"/>
                        </a:rPr>
                        <a:t>Lang wang[2]</a:t>
                      </a:r>
                    </a:p>
                    <a:p>
                      <a:pPr algn="ctr">
                        <a:lnSpc>
                          <a:spcPts val="2800"/>
                        </a:lnSpc>
                      </a:pPr>
                      <a:endParaRPr lang="en-US" sz="2000" dirty="0">
                        <a:solidFill>
                          <a:srgbClr val="000000"/>
                        </a:solidFill>
                        <a:latin typeface="DM Sans"/>
                        <a:ea typeface="DM Sans"/>
                        <a:cs typeface="DM Sans"/>
                        <a:sym typeface="DM Sans"/>
                      </a:endParaRPr>
                    </a:p>
                    <a:p>
                      <a:pPr algn="ctr">
                        <a:lnSpc>
                          <a:spcPts val="2800"/>
                        </a:lnSpc>
                      </a:pPr>
                      <a:endParaRPr lang="en-US" sz="2000" dirty="0">
                        <a:solidFill>
                          <a:srgbClr val="000000"/>
                        </a:solidFill>
                        <a:latin typeface="DM Sans"/>
                        <a:ea typeface="DM Sans"/>
                        <a:cs typeface="DM Sans"/>
                        <a:sym typeface="DM Sans"/>
                      </a:endParaRPr>
                    </a:p>
                    <a:p>
                      <a:pPr algn="ctr">
                        <a:lnSpc>
                          <a:spcPts val="2800"/>
                        </a:lnSpc>
                      </a:pPr>
                      <a:endParaRPr lang="en-US" sz="2000" dirty="0">
                        <a:solidFill>
                          <a:srgbClr val="000000"/>
                        </a:solidFill>
                        <a:latin typeface="DM Sans"/>
                        <a:ea typeface="DM Sans"/>
                        <a:cs typeface="DM Sans"/>
                        <a:sym typeface="DM Sans"/>
                      </a:endParaRPr>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800"/>
                        </a:lnSpc>
                        <a:defRPr/>
                      </a:pPr>
                      <a:r>
                        <a:rPr lang="en-US" sz="2000">
                          <a:solidFill>
                            <a:srgbClr val="000000"/>
                          </a:solidFill>
                          <a:latin typeface="DM Sans"/>
                          <a:ea typeface="DM Sans"/>
                          <a:cs typeface="DM Sans"/>
                          <a:sym typeface="DM Sans"/>
                        </a:rPr>
                        <a:t>2024</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just">
                        <a:lnSpc>
                          <a:spcPts val="2800"/>
                        </a:lnSpc>
                        <a:defRPr/>
                      </a:pPr>
                      <a:r>
                        <a:rPr lang="en-US" sz="2000" dirty="0">
                          <a:solidFill>
                            <a:srgbClr val="000000"/>
                          </a:solidFill>
                          <a:latin typeface="DM Sans"/>
                          <a:ea typeface="DM Sans"/>
                          <a:cs typeface="DM Sans"/>
                          <a:sym typeface="DM Sans"/>
                        </a:rPr>
                        <a:t>The paper includes mental health assessment data and AI/ML models (Decision Tree, Improved K-means with double genetic algorithm) to enhance career guidance for college students. Achieves 85% accuracy in predicting employment tendencies, identifies strengths and gaps. The study also notes gender differences in employment patterns and emphasizes that integrating career guidance with mental health services can help students better adjust to the job market and enhance their competitiveness.</a:t>
                      </a:r>
                      <a:endParaRPr lang="en-US" sz="1100" dirty="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3" name="TextBox 3"/>
          <p:cNvSpPr txBox="1"/>
          <p:nvPr/>
        </p:nvSpPr>
        <p:spPr>
          <a:xfrm>
            <a:off x="-1090336" y="268292"/>
            <a:ext cx="12805382" cy="1368417"/>
          </a:xfrm>
          <a:prstGeom prst="rect">
            <a:avLst/>
          </a:prstGeom>
        </p:spPr>
        <p:txBody>
          <a:bodyPr lIns="0" tIns="0" rIns="0" bIns="0" rtlCol="0" anchor="t">
            <a:spAutoFit/>
          </a:bodyPr>
          <a:lstStyle/>
          <a:p>
            <a:pPr algn="ctr">
              <a:lnSpc>
                <a:spcPts val="11200"/>
              </a:lnSpc>
            </a:pPr>
            <a:r>
              <a:rPr lang="en-US" sz="8000" spc="256">
                <a:solidFill>
                  <a:srgbClr val="000000"/>
                </a:solidFill>
                <a:latin typeface="Anton"/>
                <a:ea typeface="Anton"/>
                <a:cs typeface="Anton"/>
                <a:sym typeface="Anton"/>
              </a:rPr>
              <a:t>SURVEY OF LITERATURE</a:t>
            </a:r>
          </a:p>
        </p:txBody>
      </p:sp>
      <p:sp>
        <p:nvSpPr>
          <p:cNvPr id="4" name="TextBox 4"/>
          <p:cNvSpPr txBox="1"/>
          <p:nvPr/>
        </p:nvSpPr>
        <p:spPr>
          <a:xfrm>
            <a:off x="9967207" y="791510"/>
            <a:ext cx="614720" cy="653415"/>
          </a:xfrm>
          <a:prstGeom prst="rect">
            <a:avLst/>
          </a:prstGeom>
        </p:spPr>
        <p:txBody>
          <a:bodyPr lIns="0" tIns="0" rIns="0" bIns="0" rtlCol="0" anchor="t">
            <a:spAutoFit/>
          </a:bodyPr>
          <a:lstStyle/>
          <a:p>
            <a:pPr algn="ctr">
              <a:lnSpc>
                <a:spcPts val="5459"/>
              </a:lnSpc>
              <a:spcBef>
                <a:spcPct val="0"/>
              </a:spcBef>
            </a:pPr>
            <a:r>
              <a:rPr lang="en-US" sz="3899">
                <a:solidFill>
                  <a:srgbClr val="000000"/>
                </a:solidFill>
                <a:latin typeface="DM Sans"/>
                <a:ea typeface="DM Sans"/>
                <a:cs typeface="DM Sans"/>
                <a:sym typeface="DM Sans"/>
              </a:rPr>
              <a:t> (I)</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090336" y="268292"/>
            <a:ext cx="12805382" cy="1368417"/>
          </a:xfrm>
          <a:prstGeom prst="rect">
            <a:avLst/>
          </a:prstGeom>
        </p:spPr>
        <p:txBody>
          <a:bodyPr lIns="0" tIns="0" rIns="0" bIns="0" rtlCol="0" anchor="t">
            <a:spAutoFit/>
          </a:bodyPr>
          <a:lstStyle/>
          <a:p>
            <a:pPr algn="ctr">
              <a:lnSpc>
                <a:spcPts val="11200"/>
              </a:lnSpc>
            </a:pPr>
            <a:r>
              <a:rPr lang="en-US" sz="8000" spc="256">
                <a:solidFill>
                  <a:srgbClr val="000000"/>
                </a:solidFill>
                <a:latin typeface="Anton"/>
                <a:ea typeface="Anton"/>
                <a:cs typeface="Anton"/>
                <a:sym typeface="Anton"/>
              </a:rPr>
              <a:t>SURVEY OF LITERATURE</a:t>
            </a:r>
          </a:p>
        </p:txBody>
      </p:sp>
      <p:sp>
        <p:nvSpPr>
          <p:cNvPr id="3" name="TextBox 3"/>
          <p:cNvSpPr txBox="1"/>
          <p:nvPr/>
        </p:nvSpPr>
        <p:spPr>
          <a:xfrm>
            <a:off x="9909759" y="710741"/>
            <a:ext cx="729615" cy="653415"/>
          </a:xfrm>
          <a:prstGeom prst="rect">
            <a:avLst/>
          </a:prstGeom>
        </p:spPr>
        <p:txBody>
          <a:bodyPr lIns="0" tIns="0" rIns="0" bIns="0" rtlCol="0" anchor="t">
            <a:spAutoFit/>
          </a:bodyPr>
          <a:lstStyle/>
          <a:p>
            <a:pPr algn="ctr">
              <a:lnSpc>
                <a:spcPts val="5459"/>
              </a:lnSpc>
              <a:spcBef>
                <a:spcPct val="0"/>
              </a:spcBef>
            </a:pPr>
            <a:r>
              <a:rPr lang="en-US" sz="3899">
                <a:solidFill>
                  <a:srgbClr val="000000"/>
                </a:solidFill>
                <a:latin typeface="DM Sans"/>
                <a:ea typeface="DM Sans"/>
                <a:cs typeface="DM Sans"/>
                <a:sym typeface="DM Sans"/>
              </a:rPr>
              <a:t> (II)</a:t>
            </a:r>
          </a:p>
        </p:txBody>
      </p:sp>
      <p:graphicFrame>
        <p:nvGraphicFramePr>
          <p:cNvPr id="4" name="Table 4"/>
          <p:cNvGraphicFramePr>
            <a:graphicFrameLocks noGrp="1"/>
          </p:cNvGraphicFramePr>
          <p:nvPr>
            <p:extLst>
              <p:ext uri="{D42A27DB-BD31-4B8C-83A1-F6EECF244321}">
                <p14:modId xmlns:p14="http://schemas.microsoft.com/office/powerpoint/2010/main" val="3736415225"/>
              </p:ext>
            </p:extLst>
          </p:nvPr>
        </p:nvGraphicFramePr>
        <p:xfrm>
          <a:off x="644867" y="1818849"/>
          <a:ext cx="16998267" cy="4437309"/>
        </p:xfrm>
        <a:graphic>
          <a:graphicData uri="http://schemas.openxmlformats.org/drawingml/2006/table">
            <a:tbl>
              <a:tblPr/>
              <a:tblGrid>
                <a:gridCol w="2327054">
                  <a:extLst>
                    <a:ext uri="{9D8B030D-6E8A-4147-A177-3AD203B41FA5}">
                      <a16:colId xmlns:a16="http://schemas.microsoft.com/office/drawing/2014/main" val="20000"/>
                    </a:ext>
                  </a:extLst>
                </a:gridCol>
                <a:gridCol w="3154881">
                  <a:extLst>
                    <a:ext uri="{9D8B030D-6E8A-4147-A177-3AD203B41FA5}">
                      <a16:colId xmlns:a16="http://schemas.microsoft.com/office/drawing/2014/main" val="20001"/>
                    </a:ext>
                  </a:extLst>
                </a:gridCol>
                <a:gridCol w="2551287">
                  <a:extLst>
                    <a:ext uri="{9D8B030D-6E8A-4147-A177-3AD203B41FA5}">
                      <a16:colId xmlns:a16="http://schemas.microsoft.com/office/drawing/2014/main" val="20002"/>
                    </a:ext>
                  </a:extLst>
                </a:gridCol>
                <a:gridCol w="8965045">
                  <a:extLst>
                    <a:ext uri="{9D8B030D-6E8A-4147-A177-3AD203B41FA5}">
                      <a16:colId xmlns:a16="http://schemas.microsoft.com/office/drawing/2014/main" val="20003"/>
                    </a:ext>
                  </a:extLst>
                </a:gridCol>
              </a:tblGrid>
              <a:tr h="1345049">
                <a:tc>
                  <a:txBody>
                    <a:bodyPr/>
                    <a:lstStyle/>
                    <a:p>
                      <a:pPr algn="ctr">
                        <a:lnSpc>
                          <a:spcPts val="3499"/>
                        </a:lnSpc>
                        <a:defRPr/>
                      </a:pPr>
                      <a:r>
                        <a:rPr lang="en-US" sz="2499" b="1">
                          <a:solidFill>
                            <a:srgbClr val="000000"/>
                          </a:solidFill>
                          <a:latin typeface="DM Sans Bold"/>
                          <a:ea typeface="DM Sans Bold"/>
                          <a:cs typeface="DM Sans Bold"/>
                          <a:sym typeface="DM Sans Bold"/>
                        </a:rPr>
                        <a:t>NAME OF THE PAPER</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3499"/>
                        </a:lnSpc>
                        <a:defRPr/>
                      </a:pPr>
                      <a:r>
                        <a:rPr lang="en-US" sz="2499" b="1">
                          <a:solidFill>
                            <a:srgbClr val="000000"/>
                          </a:solidFill>
                          <a:latin typeface="DM Sans Bold"/>
                          <a:ea typeface="DM Sans Bold"/>
                          <a:cs typeface="DM Sans Bold"/>
                          <a:sym typeface="DM Sans Bold"/>
                        </a:rPr>
                        <a:t>AUTHOR</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3499"/>
                        </a:lnSpc>
                        <a:defRPr/>
                      </a:pPr>
                      <a:r>
                        <a:rPr lang="en-US" sz="2499" b="1">
                          <a:solidFill>
                            <a:srgbClr val="000000"/>
                          </a:solidFill>
                          <a:latin typeface="DM Sans Bold"/>
                          <a:ea typeface="DM Sans Bold"/>
                          <a:cs typeface="DM Sans Bold"/>
                          <a:sym typeface="DM Sans Bold"/>
                        </a:rPr>
                        <a:t>PUBLISHED YEAR</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3499"/>
                        </a:lnSpc>
                        <a:defRPr/>
                      </a:pPr>
                      <a:r>
                        <a:rPr lang="en-US" sz="2499" b="1">
                          <a:solidFill>
                            <a:srgbClr val="000000"/>
                          </a:solidFill>
                          <a:latin typeface="DM Sans Bold"/>
                          <a:ea typeface="DM Sans Bold"/>
                          <a:cs typeface="DM Sans Bold"/>
                          <a:sym typeface="DM Sans Bold"/>
                        </a:rPr>
                        <a:t>SUMMARY</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3092260">
                <a:tc>
                  <a:txBody>
                    <a:bodyPr/>
                    <a:lstStyle/>
                    <a:p>
                      <a:pPr algn="ctr">
                        <a:lnSpc>
                          <a:spcPts val="2800"/>
                        </a:lnSpc>
                        <a:defRPr/>
                      </a:pPr>
                      <a:r>
                        <a:rPr lang="en-US" sz="2000">
                          <a:solidFill>
                            <a:srgbClr val="000000"/>
                          </a:solidFill>
                          <a:latin typeface="DM Sans"/>
                          <a:ea typeface="DM Sans"/>
                          <a:cs typeface="DM Sans"/>
                          <a:sym typeface="DM Sans"/>
                        </a:rPr>
                        <a:t>Career Path Decisions and Sustainable Options</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800"/>
                        </a:lnSpc>
                        <a:defRPr/>
                      </a:pPr>
                      <a:r>
                        <a:rPr lang="en-US" sz="2000" dirty="0">
                          <a:solidFill>
                            <a:srgbClr val="000000"/>
                          </a:solidFill>
                          <a:latin typeface="DM Sans"/>
                          <a:ea typeface="DM Sans"/>
                          <a:cs typeface="DM Sans"/>
                          <a:sym typeface="DM Sans"/>
                        </a:rPr>
                        <a:t>Hamid Hassan et al[3].</a:t>
                      </a:r>
                      <a:endParaRPr lang="en-US" sz="1100" dirty="0"/>
                    </a:p>
                    <a:p>
                      <a:pPr algn="ctr">
                        <a:lnSpc>
                          <a:spcPts val="2800"/>
                        </a:lnSpc>
                      </a:pPr>
                      <a:endParaRPr lang="en-US" sz="1100" dirty="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800"/>
                        </a:lnSpc>
                        <a:defRPr/>
                      </a:pPr>
                      <a:r>
                        <a:rPr lang="en-US" sz="2000">
                          <a:solidFill>
                            <a:srgbClr val="000000"/>
                          </a:solidFill>
                          <a:latin typeface="Arimo"/>
                          <a:ea typeface="Arimo"/>
                          <a:cs typeface="Arimo"/>
                          <a:sym typeface="Arimo"/>
                        </a:rPr>
                        <a:t>2022</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just">
                        <a:lnSpc>
                          <a:spcPts val="2800"/>
                        </a:lnSpc>
                        <a:defRPr/>
                      </a:pPr>
                      <a:r>
                        <a:rPr lang="en-US" sz="2000" dirty="0">
                          <a:solidFill>
                            <a:srgbClr val="000000"/>
                          </a:solidFill>
                          <a:latin typeface="DM Sans"/>
                          <a:ea typeface="DM Sans"/>
                          <a:cs typeface="DM Sans"/>
                          <a:sym typeface="DM Sans"/>
                        </a:rPr>
                        <a:t>This paper proposes a holistic model for career path planning by integrating psychological, sociological, and developmental perspectives. It emphasizes computer-assisted guidance systems to manage complex, dynamic data. The model shifts focus from single job decisions to long-term sustainable career paths tailored to individual traits, context, and growth potential.</a:t>
                      </a:r>
                      <a:endParaRPr lang="en-US" sz="1100" dirty="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0155024" y="1862115"/>
            <a:ext cx="1620344" cy="1624075"/>
          </a:xfrm>
          <a:custGeom>
            <a:avLst/>
            <a:gdLst/>
            <a:ahLst/>
            <a:cxnLst/>
            <a:rect l="l" t="t" r="r" b="b"/>
            <a:pathLst>
              <a:path w="1620344" h="1624075">
                <a:moveTo>
                  <a:pt x="0" y="0"/>
                </a:moveTo>
                <a:lnTo>
                  <a:pt x="1620344" y="0"/>
                </a:lnTo>
                <a:lnTo>
                  <a:pt x="1620344" y="1624075"/>
                </a:lnTo>
                <a:lnTo>
                  <a:pt x="0" y="1624075"/>
                </a:lnTo>
                <a:lnTo>
                  <a:pt x="0" y="0"/>
                </a:lnTo>
                <a:close/>
              </a:path>
            </a:pathLst>
          </a:custGeom>
          <a:blipFill>
            <a:blip r:embed="rId2"/>
            <a:stretch>
              <a:fillRect l="-50132" t="-11603" r="-48527" b="-12004"/>
            </a:stretch>
          </a:blipFill>
        </p:spPr>
      </p:sp>
      <p:sp>
        <p:nvSpPr>
          <p:cNvPr id="3" name="Freeform 3"/>
          <p:cNvSpPr/>
          <p:nvPr/>
        </p:nvSpPr>
        <p:spPr>
          <a:xfrm>
            <a:off x="6552106" y="1840319"/>
            <a:ext cx="1620344" cy="1645871"/>
          </a:xfrm>
          <a:custGeom>
            <a:avLst/>
            <a:gdLst/>
            <a:ahLst/>
            <a:cxnLst/>
            <a:rect l="l" t="t" r="r" b="b"/>
            <a:pathLst>
              <a:path w="1620344" h="1645871">
                <a:moveTo>
                  <a:pt x="0" y="0"/>
                </a:moveTo>
                <a:lnTo>
                  <a:pt x="1620344" y="0"/>
                </a:lnTo>
                <a:lnTo>
                  <a:pt x="1620344" y="1645871"/>
                </a:lnTo>
                <a:lnTo>
                  <a:pt x="0" y="1645871"/>
                </a:lnTo>
                <a:lnTo>
                  <a:pt x="0" y="0"/>
                </a:lnTo>
                <a:close/>
              </a:path>
            </a:pathLst>
          </a:custGeom>
          <a:blipFill>
            <a:blip r:embed="rId3"/>
            <a:stretch>
              <a:fillRect l="-8256" t="-368" r="-8256"/>
            </a:stretch>
          </a:blipFill>
          <a:ln w="133350" cap="rnd">
            <a:gradFill>
              <a:gsLst>
                <a:gs pos="0">
                  <a:srgbClr val="5DE0E6">
                    <a:alpha val="100000"/>
                  </a:srgbClr>
                </a:gs>
                <a:gs pos="100000">
                  <a:srgbClr val="004AAD">
                    <a:alpha val="100000"/>
                  </a:srgbClr>
                </a:gs>
              </a:gsLst>
              <a:lin ang="0"/>
            </a:gradFill>
            <a:prstDash val="solid"/>
            <a:round/>
          </a:ln>
        </p:spPr>
      </p:sp>
      <p:sp>
        <p:nvSpPr>
          <p:cNvPr id="4" name="TextBox 4"/>
          <p:cNvSpPr txBox="1"/>
          <p:nvPr/>
        </p:nvSpPr>
        <p:spPr>
          <a:xfrm>
            <a:off x="883777" y="268288"/>
            <a:ext cx="10891591" cy="1368424"/>
          </a:xfrm>
          <a:prstGeom prst="rect">
            <a:avLst/>
          </a:prstGeom>
        </p:spPr>
        <p:txBody>
          <a:bodyPr lIns="0" tIns="0" rIns="0" bIns="0" rtlCol="0" anchor="t">
            <a:spAutoFit/>
          </a:bodyPr>
          <a:lstStyle/>
          <a:p>
            <a:pPr algn="l">
              <a:lnSpc>
                <a:spcPts val="11200"/>
              </a:lnSpc>
            </a:pPr>
            <a:r>
              <a:rPr lang="en-US" sz="8000" spc="632">
                <a:solidFill>
                  <a:srgbClr val="000000"/>
                </a:solidFill>
                <a:latin typeface="Anton"/>
                <a:ea typeface="Anton"/>
                <a:cs typeface="Anton"/>
                <a:sym typeface="Anton"/>
              </a:rPr>
              <a:t>COMPARATIVE OVERVIEW</a:t>
            </a:r>
          </a:p>
        </p:txBody>
      </p:sp>
      <p:sp>
        <p:nvSpPr>
          <p:cNvPr id="5" name="AutoShape 5"/>
          <p:cNvSpPr/>
          <p:nvPr/>
        </p:nvSpPr>
        <p:spPr>
          <a:xfrm flipV="1">
            <a:off x="9163050" y="2663255"/>
            <a:ext cx="0" cy="6492240"/>
          </a:xfrm>
          <a:prstGeom prst="line">
            <a:avLst/>
          </a:prstGeom>
          <a:ln w="38100" cap="flat">
            <a:solidFill>
              <a:srgbClr val="CCCCCC"/>
            </a:solidFill>
            <a:prstDash val="solid"/>
            <a:headEnd type="none" w="sm" len="sm"/>
            <a:tailEnd type="none" w="sm" len="sm"/>
          </a:ln>
        </p:spPr>
      </p:sp>
      <p:sp>
        <p:nvSpPr>
          <p:cNvPr id="6" name="TextBox 6"/>
          <p:cNvSpPr txBox="1"/>
          <p:nvPr/>
        </p:nvSpPr>
        <p:spPr>
          <a:xfrm>
            <a:off x="1153182" y="3828148"/>
            <a:ext cx="5931466" cy="1471930"/>
          </a:xfrm>
          <a:prstGeom prst="rect">
            <a:avLst/>
          </a:prstGeom>
        </p:spPr>
        <p:txBody>
          <a:bodyPr lIns="0" tIns="0" rIns="0" bIns="0" rtlCol="0" anchor="t">
            <a:spAutoFit/>
          </a:bodyPr>
          <a:lstStyle/>
          <a:p>
            <a:pPr marL="604519" lvl="1" indent="-302260" algn="just">
              <a:lnSpc>
                <a:spcPts val="3919"/>
              </a:lnSpc>
              <a:buFont typeface="Arial"/>
              <a:buChar char="•"/>
            </a:pPr>
            <a:r>
              <a:rPr lang="en-US" sz="2799">
                <a:solidFill>
                  <a:srgbClr val="000000"/>
                </a:solidFill>
                <a:latin typeface="DM Sans"/>
                <a:ea typeface="DM Sans"/>
                <a:cs typeface="DM Sans"/>
                <a:sym typeface="DM Sans"/>
              </a:rPr>
              <a:t>PathPilot has 3 fixed stages (After 10th, After 12th, Ongoing courses)</a:t>
            </a:r>
          </a:p>
        </p:txBody>
      </p:sp>
      <p:sp>
        <p:nvSpPr>
          <p:cNvPr id="7" name="TextBox 7"/>
          <p:cNvSpPr txBox="1"/>
          <p:nvPr/>
        </p:nvSpPr>
        <p:spPr>
          <a:xfrm>
            <a:off x="9906000" y="3863708"/>
            <a:ext cx="5237375" cy="481330"/>
          </a:xfrm>
          <a:prstGeom prst="rect">
            <a:avLst/>
          </a:prstGeom>
        </p:spPr>
        <p:txBody>
          <a:bodyPr wrap="square" lIns="0" tIns="0" rIns="0" bIns="0" rtlCol="0" anchor="t">
            <a:spAutoFit/>
          </a:bodyPr>
          <a:lstStyle/>
          <a:p>
            <a:pPr marL="604519" lvl="1" indent="-302260" algn="ctr">
              <a:lnSpc>
                <a:spcPts val="3919"/>
              </a:lnSpc>
              <a:buFont typeface="Arial"/>
              <a:buChar char="•"/>
            </a:pPr>
            <a:r>
              <a:rPr lang="en-US" sz="2799" dirty="0">
                <a:solidFill>
                  <a:srgbClr val="000000"/>
                </a:solidFill>
                <a:latin typeface="DM Sans"/>
                <a:ea typeface="DM Sans"/>
                <a:cs typeface="DM Sans"/>
                <a:sym typeface="DM Sans"/>
              </a:rPr>
              <a:t>No predefined categories</a:t>
            </a:r>
          </a:p>
        </p:txBody>
      </p:sp>
      <p:sp>
        <p:nvSpPr>
          <p:cNvPr id="8" name="TextBox 8"/>
          <p:cNvSpPr txBox="1"/>
          <p:nvPr/>
        </p:nvSpPr>
        <p:spPr>
          <a:xfrm>
            <a:off x="1153182" y="5260375"/>
            <a:ext cx="7377519" cy="481330"/>
          </a:xfrm>
          <a:prstGeom prst="rect">
            <a:avLst/>
          </a:prstGeom>
        </p:spPr>
        <p:txBody>
          <a:bodyPr lIns="0" tIns="0" rIns="0" bIns="0" rtlCol="0" anchor="t">
            <a:spAutoFit/>
          </a:bodyPr>
          <a:lstStyle/>
          <a:p>
            <a:pPr marL="604519" lvl="1" indent="-302260" algn="just">
              <a:lnSpc>
                <a:spcPts val="3919"/>
              </a:lnSpc>
              <a:buFont typeface="Arial"/>
              <a:buChar char="•"/>
            </a:pPr>
            <a:r>
              <a:rPr lang="en-US" sz="2799">
                <a:solidFill>
                  <a:srgbClr val="000000"/>
                </a:solidFill>
                <a:latin typeface="DM Sans"/>
                <a:ea typeface="DM Sans"/>
                <a:cs typeface="DM Sans"/>
                <a:sym typeface="DM Sans"/>
              </a:rPr>
              <a:t>It uses stage-specific quizzes</a:t>
            </a:r>
          </a:p>
        </p:txBody>
      </p:sp>
      <p:sp>
        <p:nvSpPr>
          <p:cNvPr id="9" name="TextBox 9"/>
          <p:cNvSpPr txBox="1"/>
          <p:nvPr/>
        </p:nvSpPr>
        <p:spPr>
          <a:xfrm>
            <a:off x="10155024" y="6193408"/>
            <a:ext cx="7377519" cy="481330"/>
          </a:xfrm>
          <a:prstGeom prst="rect">
            <a:avLst/>
          </a:prstGeom>
        </p:spPr>
        <p:txBody>
          <a:bodyPr lIns="0" tIns="0" rIns="0" bIns="0" rtlCol="0" anchor="t">
            <a:spAutoFit/>
          </a:bodyPr>
          <a:lstStyle/>
          <a:p>
            <a:pPr marL="604519" lvl="1" indent="-302260" algn="just">
              <a:lnSpc>
                <a:spcPts val="3919"/>
              </a:lnSpc>
              <a:buFont typeface="Arial"/>
              <a:buChar char="•"/>
            </a:pPr>
            <a:r>
              <a:rPr lang="en-US" sz="2799">
                <a:solidFill>
                  <a:srgbClr val="000000"/>
                </a:solidFill>
                <a:latin typeface="DM Sans"/>
                <a:ea typeface="DM Sans"/>
                <a:cs typeface="DM Sans"/>
                <a:sym typeface="DM Sans"/>
              </a:rPr>
              <a:t>It uses conversation context</a:t>
            </a:r>
          </a:p>
        </p:txBody>
      </p:sp>
      <p:sp>
        <p:nvSpPr>
          <p:cNvPr id="10" name="TextBox 10"/>
          <p:cNvSpPr txBox="1"/>
          <p:nvPr/>
        </p:nvSpPr>
        <p:spPr>
          <a:xfrm>
            <a:off x="1153182" y="7364894"/>
            <a:ext cx="6974654" cy="976630"/>
          </a:xfrm>
          <a:prstGeom prst="rect">
            <a:avLst/>
          </a:prstGeom>
        </p:spPr>
        <p:txBody>
          <a:bodyPr lIns="0" tIns="0" rIns="0" bIns="0" rtlCol="0" anchor="t">
            <a:spAutoFit/>
          </a:bodyPr>
          <a:lstStyle/>
          <a:p>
            <a:pPr marL="604519" lvl="1" indent="-302260" algn="l">
              <a:lnSpc>
                <a:spcPts val="3919"/>
              </a:lnSpc>
              <a:buFont typeface="Arial"/>
              <a:buChar char="•"/>
            </a:pPr>
            <a:r>
              <a:rPr lang="en-US" sz="2799">
                <a:solidFill>
                  <a:srgbClr val="000000"/>
                </a:solidFill>
                <a:latin typeface="DM Sans"/>
                <a:ea typeface="DM Sans"/>
                <a:cs typeface="DM Sans"/>
                <a:sym typeface="DM Sans"/>
              </a:rPr>
              <a:t>PathPilot gives structured dashboards and recommendations</a:t>
            </a:r>
          </a:p>
        </p:txBody>
      </p:sp>
      <p:sp>
        <p:nvSpPr>
          <p:cNvPr id="11" name="TextBox 11"/>
          <p:cNvSpPr txBox="1"/>
          <p:nvPr/>
        </p:nvSpPr>
        <p:spPr>
          <a:xfrm>
            <a:off x="10155024" y="7364894"/>
            <a:ext cx="7377519" cy="481330"/>
          </a:xfrm>
          <a:prstGeom prst="rect">
            <a:avLst/>
          </a:prstGeom>
        </p:spPr>
        <p:txBody>
          <a:bodyPr lIns="0" tIns="0" rIns="0" bIns="0" rtlCol="0" anchor="t">
            <a:spAutoFit/>
          </a:bodyPr>
          <a:lstStyle/>
          <a:p>
            <a:pPr marL="604519" lvl="1" indent="-302260" algn="just">
              <a:lnSpc>
                <a:spcPts val="3919"/>
              </a:lnSpc>
              <a:buFont typeface="Arial"/>
              <a:buChar char="•"/>
            </a:pPr>
            <a:r>
              <a:rPr lang="en-US" sz="2799">
                <a:solidFill>
                  <a:srgbClr val="000000"/>
                </a:solidFill>
                <a:latin typeface="DM Sans"/>
                <a:ea typeface="DM Sans"/>
                <a:cs typeface="DM Sans"/>
                <a:sym typeface="DM Sans"/>
              </a:rPr>
              <a:t>It just gives Text-based replies</a:t>
            </a:r>
          </a:p>
        </p:txBody>
      </p:sp>
      <p:sp>
        <p:nvSpPr>
          <p:cNvPr id="12" name="TextBox 12"/>
          <p:cNvSpPr txBox="1"/>
          <p:nvPr/>
        </p:nvSpPr>
        <p:spPr>
          <a:xfrm>
            <a:off x="1153182" y="6193408"/>
            <a:ext cx="7019268" cy="976630"/>
          </a:xfrm>
          <a:prstGeom prst="rect">
            <a:avLst/>
          </a:prstGeom>
        </p:spPr>
        <p:txBody>
          <a:bodyPr lIns="0" tIns="0" rIns="0" bIns="0" rtlCol="0" anchor="t">
            <a:spAutoFit/>
          </a:bodyPr>
          <a:lstStyle/>
          <a:p>
            <a:pPr marL="604519" lvl="1" indent="-302260" algn="l">
              <a:lnSpc>
                <a:spcPts val="3919"/>
              </a:lnSpc>
              <a:buFont typeface="Arial"/>
              <a:buChar char="•"/>
            </a:pPr>
            <a:r>
              <a:rPr lang="en-US" sz="2799">
                <a:solidFill>
                  <a:srgbClr val="000000"/>
                </a:solidFill>
                <a:latin typeface="DM Sans"/>
                <a:ea typeface="DM Sans"/>
                <a:cs typeface="DM Sans"/>
                <a:sym typeface="DM Sans"/>
              </a:rPr>
              <a:t>Career, college &amp; skill-specific datasets</a:t>
            </a:r>
          </a:p>
        </p:txBody>
      </p:sp>
      <p:sp>
        <p:nvSpPr>
          <p:cNvPr id="13" name="TextBox 13"/>
          <p:cNvSpPr txBox="1"/>
          <p:nvPr/>
        </p:nvSpPr>
        <p:spPr>
          <a:xfrm>
            <a:off x="9982200" y="5260375"/>
            <a:ext cx="6456576" cy="481330"/>
          </a:xfrm>
          <a:prstGeom prst="rect">
            <a:avLst/>
          </a:prstGeom>
        </p:spPr>
        <p:txBody>
          <a:bodyPr wrap="square" lIns="0" tIns="0" rIns="0" bIns="0" rtlCol="0" anchor="t">
            <a:spAutoFit/>
          </a:bodyPr>
          <a:lstStyle/>
          <a:p>
            <a:pPr marL="604519" lvl="1" indent="-302260" algn="ctr">
              <a:lnSpc>
                <a:spcPts val="3919"/>
              </a:lnSpc>
              <a:buFont typeface="Arial"/>
              <a:buChar char="•"/>
            </a:pPr>
            <a:r>
              <a:rPr lang="en-US" sz="2799" dirty="0">
                <a:solidFill>
                  <a:srgbClr val="000000"/>
                </a:solidFill>
                <a:latin typeface="DM Sans"/>
                <a:ea typeface="DM Sans"/>
                <a:cs typeface="DM Sans"/>
                <a:sym typeface="DM Sans"/>
              </a:rPr>
              <a:t>ChatGPT uses general knowledge.</a:t>
            </a:r>
          </a:p>
        </p:txBody>
      </p:sp>
      <p:sp>
        <p:nvSpPr>
          <p:cNvPr id="14" name="TextBox 14"/>
          <p:cNvSpPr txBox="1"/>
          <p:nvPr/>
        </p:nvSpPr>
        <p:spPr>
          <a:xfrm>
            <a:off x="4062593" y="2312246"/>
            <a:ext cx="2118038" cy="586186"/>
          </a:xfrm>
          <a:prstGeom prst="rect">
            <a:avLst/>
          </a:prstGeom>
        </p:spPr>
        <p:txBody>
          <a:bodyPr wrap="square" lIns="0" tIns="0" rIns="0" bIns="0" rtlCol="0" anchor="t">
            <a:spAutoFit/>
          </a:bodyPr>
          <a:lstStyle/>
          <a:p>
            <a:pPr algn="ctr">
              <a:lnSpc>
                <a:spcPts val="4759"/>
              </a:lnSpc>
              <a:spcBef>
                <a:spcPct val="0"/>
              </a:spcBef>
            </a:pPr>
            <a:r>
              <a:rPr lang="en-US" sz="3399" dirty="0" err="1">
                <a:solidFill>
                  <a:srgbClr val="000000"/>
                </a:solidFill>
                <a:latin typeface="DM Sans"/>
                <a:ea typeface="DM Sans"/>
                <a:cs typeface="DM Sans"/>
                <a:sym typeface="DM Sans"/>
              </a:rPr>
              <a:t>PathPilot</a:t>
            </a:r>
            <a:endParaRPr lang="en-US" sz="3399" dirty="0">
              <a:solidFill>
                <a:srgbClr val="000000"/>
              </a:solidFill>
              <a:latin typeface="DM Sans"/>
              <a:ea typeface="DM Sans"/>
              <a:cs typeface="DM Sans"/>
              <a:sym typeface="DM Sans"/>
            </a:endParaRPr>
          </a:p>
        </p:txBody>
      </p:sp>
      <p:sp>
        <p:nvSpPr>
          <p:cNvPr id="15" name="TextBox 15"/>
          <p:cNvSpPr txBox="1"/>
          <p:nvPr/>
        </p:nvSpPr>
        <p:spPr>
          <a:xfrm>
            <a:off x="11894250" y="2381059"/>
            <a:ext cx="2331157" cy="586186"/>
          </a:xfrm>
          <a:prstGeom prst="rect">
            <a:avLst/>
          </a:prstGeom>
        </p:spPr>
        <p:txBody>
          <a:bodyPr wrap="square" lIns="0" tIns="0" rIns="0" bIns="0" rtlCol="0" anchor="t">
            <a:spAutoFit/>
          </a:bodyPr>
          <a:lstStyle/>
          <a:p>
            <a:pPr algn="ctr">
              <a:lnSpc>
                <a:spcPts val="4759"/>
              </a:lnSpc>
              <a:spcBef>
                <a:spcPct val="0"/>
              </a:spcBef>
            </a:pPr>
            <a:r>
              <a:rPr lang="en-US" sz="3399" dirty="0">
                <a:solidFill>
                  <a:srgbClr val="000000"/>
                </a:solidFill>
                <a:latin typeface="DM Sans"/>
                <a:ea typeface="DM Sans"/>
                <a:cs typeface="DM Sans"/>
                <a:sym typeface="DM Sans"/>
              </a:rPr>
              <a:t>ChatGPT</a:t>
            </a:r>
          </a:p>
        </p:txBody>
      </p:sp>
      <p:sp>
        <p:nvSpPr>
          <p:cNvPr id="16" name="AutoShape 16"/>
          <p:cNvSpPr/>
          <p:nvPr/>
        </p:nvSpPr>
        <p:spPr>
          <a:xfrm>
            <a:off x="8365961" y="4132948"/>
            <a:ext cx="1551105" cy="0"/>
          </a:xfrm>
          <a:prstGeom prst="line">
            <a:avLst/>
          </a:prstGeom>
          <a:ln w="38100" cap="flat">
            <a:solidFill>
              <a:srgbClr val="000000"/>
            </a:solidFill>
            <a:prstDash val="solid"/>
            <a:headEnd type="arrow" w="med" len="sm"/>
            <a:tailEnd type="arrow" w="med" len="sm"/>
          </a:ln>
        </p:spPr>
      </p:sp>
      <p:sp>
        <p:nvSpPr>
          <p:cNvPr id="17" name="AutoShape 17"/>
          <p:cNvSpPr/>
          <p:nvPr/>
        </p:nvSpPr>
        <p:spPr>
          <a:xfrm>
            <a:off x="8368448" y="5548665"/>
            <a:ext cx="1551105" cy="0"/>
          </a:xfrm>
          <a:prstGeom prst="line">
            <a:avLst/>
          </a:prstGeom>
          <a:ln w="38100" cap="flat">
            <a:solidFill>
              <a:srgbClr val="000000"/>
            </a:solidFill>
            <a:prstDash val="solid"/>
            <a:headEnd type="arrow" w="med" len="sm"/>
            <a:tailEnd type="arrow" w="med" len="sm"/>
          </a:ln>
        </p:spPr>
      </p:sp>
      <p:sp>
        <p:nvSpPr>
          <p:cNvPr id="18" name="AutoShape 18"/>
          <p:cNvSpPr/>
          <p:nvPr/>
        </p:nvSpPr>
        <p:spPr>
          <a:xfrm>
            <a:off x="8368448" y="6481698"/>
            <a:ext cx="1551105" cy="0"/>
          </a:xfrm>
          <a:prstGeom prst="line">
            <a:avLst/>
          </a:prstGeom>
          <a:ln w="38100" cap="flat">
            <a:solidFill>
              <a:srgbClr val="000000"/>
            </a:solidFill>
            <a:prstDash val="solid"/>
            <a:headEnd type="arrow" w="med" len="sm"/>
            <a:tailEnd type="arrow" w="med" len="sm"/>
          </a:ln>
        </p:spPr>
      </p:sp>
      <p:sp>
        <p:nvSpPr>
          <p:cNvPr id="19" name="AutoShape 19"/>
          <p:cNvSpPr/>
          <p:nvPr/>
        </p:nvSpPr>
        <p:spPr>
          <a:xfrm>
            <a:off x="8365961" y="7615084"/>
            <a:ext cx="1551105" cy="0"/>
          </a:xfrm>
          <a:prstGeom prst="line">
            <a:avLst/>
          </a:prstGeom>
          <a:ln w="38100" cap="flat">
            <a:solidFill>
              <a:srgbClr val="000000"/>
            </a:solidFill>
            <a:prstDash val="solid"/>
            <a:headEnd type="arrow" w="med" len="sm"/>
            <a:tailEnd type="arrow" w="med" len="sm"/>
          </a:ln>
        </p:spPr>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87092" y="2308002"/>
            <a:ext cx="8732588" cy="5217795"/>
          </a:xfrm>
          <a:prstGeom prst="rect">
            <a:avLst/>
          </a:prstGeom>
        </p:spPr>
        <p:txBody>
          <a:bodyPr lIns="0" tIns="0" rIns="0" bIns="0" rtlCol="0" anchor="t">
            <a:spAutoFit/>
          </a:bodyPr>
          <a:lstStyle/>
          <a:p>
            <a:pPr marL="582930" lvl="1" indent="-291465" algn="just">
              <a:lnSpc>
                <a:spcPts val="3779"/>
              </a:lnSpc>
              <a:buFont typeface="Arial"/>
              <a:buChar char="•"/>
            </a:pPr>
            <a:r>
              <a:rPr lang="en-US" sz="2700">
                <a:solidFill>
                  <a:srgbClr val="000000"/>
                </a:solidFill>
                <a:latin typeface="DM Sans"/>
                <a:ea typeface="DM Sans"/>
                <a:cs typeface="DM Sans"/>
                <a:sym typeface="DM Sans"/>
              </a:rPr>
              <a:t>Many students in India face significant confusion and lack of proper guidance at crucial educational decision points due to limited access to personalized career counseling and information overload.</a:t>
            </a:r>
          </a:p>
          <a:p>
            <a:pPr algn="just">
              <a:lnSpc>
                <a:spcPts val="3779"/>
              </a:lnSpc>
            </a:pPr>
            <a:endParaRPr lang="en-US" sz="2700">
              <a:solidFill>
                <a:srgbClr val="000000"/>
              </a:solidFill>
              <a:latin typeface="DM Sans"/>
              <a:ea typeface="DM Sans"/>
              <a:cs typeface="DM Sans"/>
              <a:sym typeface="DM Sans"/>
            </a:endParaRPr>
          </a:p>
          <a:p>
            <a:pPr marL="582930" lvl="1" indent="-291465" algn="just">
              <a:lnSpc>
                <a:spcPts val="3779"/>
              </a:lnSpc>
              <a:buFont typeface="Arial"/>
              <a:buChar char="•"/>
            </a:pPr>
            <a:r>
              <a:rPr lang="en-US" sz="2700">
                <a:solidFill>
                  <a:srgbClr val="000000"/>
                </a:solidFill>
                <a:latin typeface="DM Sans"/>
                <a:ea typeface="DM Sans"/>
                <a:cs typeface="DM Sans"/>
                <a:sym typeface="DM Sans"/>
              </a:rPr>
              <a:t> There is a pressing need for technology-driven solutions to provide stage-specific guidance, streamline college selection processes, and create personalized career roadmaps for students at different educational levels.</a:t>
            </a:r>
          </a:p>
        </p:txBody>
      </p:sp>
      <p:sp>
        <p:nvSpPr>
          <p:cNvPr id="3" name="Freeform 3"/>
          <p:cNvSpPr/>
          <p:nvPr/>
        </p:nvSpPr>
        <p:spPr>
          <a:xfrm>
            <a:off x="10226195" y="595455"/>
            <a:ext cx="7496851" cy="9113314"/>
          </a:xfrm>
          <a:custGeom>
            <a:avLst/>
            <a:gdLst/>
            <a:ahLst/>
            <a:cxnLst/>
            <a:rect l="l" t="t" r="r" b="b"/>
            <a:pathLst>
              <a:path w="7496851" h="9113314">
                <a:moveTo>
                  <a:pt x="0" y="0"/>
                </a:moveTo>
                <a:lnTo>
                  <a:pt x="7496850" y="0"/>
                </a:lnTo>
                <a:lnTo>
                  <a:pt x="7496850" y="9113314"/>
                </a:lnTo>
                <a:lnTo>
                  <a:pt x="0" y="9113314"/>
                </a:lnTo>
                <a:lnTo>
                  <a:pt x="0" y="0"/>
                </a:lnTo>
                <a:close/>
              </a:path>
            </a:pathLst>
          </a:custGeom>
          <a:blipFill>
            <a:blip r:embed="rId2"/>
            <a:stretch>
              <a:fillRect t="-15263" b="-1033"/>
            </a:stretch>
          </a:blipFill>
        </p:spPr>
      </p:sp>
      <p:sp>
        <p:nvSpPr>
          <p:cNvPr id="4" name="TextBox 4"/>
          <p:cNvSpPr txBox="1"/>
          <p:nvPr/>
        </p:nvSpPr>
        <p:spPr>
          <a:xfrm>
            <a:off x="787092" y="443055"/>
            <a:ext cx="9733579" cy="1368424"/>
          </a:xfrm>
          <a:prstGeom prst="rect">
            <a:avLst/>
          </a:prstGeom>
        </p:spPr>
        <p:txBody>
          <a:bodyPr lIns="0" tIns="0" rIns="0" bIns="0" rtlCol="0" anchor="t">
            <a:spAutoFit/>
          </a:bodyPr>
          <a:lstStyle/>
          <a:p>
            <a:pPr algn="l">
              <a:lnSpc>
                <a:spcPts val="11200"/>
              </a:lnSpc>
              <a:spcBef>
                <a:spcPct val="0"/>
              </a:spcBef>
            </a:pPr>
            <a:r>
              <a:rPr lang="en-US" sz="8000" spc="424">
                <a:solidFill>
                  <a:srgbClr val="000000"/>
                </a:solidFill>
                <a:latin typeface="Anton"/>
                <a:ea typeface="Anton"/>
                <a:cs typeface="Anton"/>
                <a:sym typeface="Anton"/>
              </a:rPr>
              <a:t>PROBLEM STATEMENT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277876" y="2057400"/>
            <a:ext cx="7837705" cy="3500227"/>
            <a:chOff x="0" y="0"/>
            <a:chExt cx="2064252" cy="921870"/>
          </a:xfrm>
        </p:grpSpPr>
        <p:sp>
          <p:nvSpPr>
            <p:cNvPr id="3" name="Freeform 3"/>
            <p:cNvSpPr/>
            <p:nvPr/>
          </p:nvSpPr>
          <p:spPr>
            <a:xfrm>
              <a:off x="0" y="0"/>
              <a:ext cx="2064252" cy="921870"/>
            </a:xfrm>
            <a:custGeom>
              <a:avLst/>
              <a:gdLst/>
              <a:ahLst/>
              <a:cxnLst/>
              <a:rect l="l" t="t" r="r" b="b"/>
              <a:pathLst>
                <a:path w="2064252" h="921870">
                  <a:moveTo>
                    <a:pt x="50377" y="0"/>
                  </a:moveTo>
                  <a:lnTo>
                    <a:pt x="2013875" y="0"/>
                  </a:lnTo>
                  <a:cubicBezTo>
                    <a:pt x="2041697" y="0"/>
                    <a:pt x="2064252" y="22554"/>
                    <a:pt x="2064252" y="50377"/>
                  </a:cubicBezTo>
                  <a:lnTo>
                    <a:pt x="2064252" y="871494"/>
                  </a:lnTo>
                  <a:cubicBezTo>
                    <a:pt x="2064252" y="899316"/>
                    <a:pt x="2041697" y="921870"/>
                    <a:pt x="2013875" y="921870"/>
                  </a:cubicBezTo>
                  <a:lnTo>
                    <a:pt x="50377" y="921870"/>
                  </a:lnTo>
                  <a:cubicBezTo>
                    <a:pt x="22554" y="921870"/>
                    <a:pt x="0" y="899316"/>
                    <a:pt x="0" y="871494"/>
                  </a:cubicBezTo>
                  <a:lnTo>
                    <a:pt x="0" y="50377"/>
                  </a:lnTo>
                  <a:cubicBezTo>
                    <a:pt x="0" y="22554"/>
                    <a:pt x="22554" y="0"/>
                    <a:pt x="50377" y="0"/>
                  </a:cubicBezTo>
                  <a:close/>
                </a:path>
              </a:pathLst>
            </a:custGeom>
            <a:solidFill>
              <a:srgbClr val="000000"/>
            </a:solidFill>
          </p:spPr>
        </p:sp>
        <p:sp>
          <p:nvSpPr>
            <p:cNvPr id="4" name="TextBox 4"/>
            <p:cNvSpPr txBox="1"/>
            <p:nvPr/>
          </p:nvSpPr>
          <p:spPr>
            <a:xfrm>
              <a:off x="0" y="-57150"/>
              <a:ext cx="2064252" cy="979020"/>
            </a:xfrm>
            <a:prstGeom prst="rect">
              <a:avLst/>
            </a:prstGeom>
          </p:spPr>
          <p:txBody>
            <a:bodyPr lIns="50800" tIns="50800" rIns="50800" bIns="50800" rtlCol="0" anchor="ctr"/>
            <a:lstStyle/>
            <a:p>
              <a:pPr algn="ctr">
                <a:lnSpc>
                  <a:spcPts val="3500"/>
                </a:lnSpc>
              </a:pPr>
              <a:endParaRPr/>
            </a:p>
            <a:p>
              <a:pPr algn="ctr">
                <a:lnSpc>
                  <a:spcPts val="3500"/>
                </a:lnSpc>
              </a:pPr>
              <a:endParaRPr/>
            </a:p>
            <a:p>
              <a:pPr algn="ctr">
                <a:lnSpc>
                  <a:spcPts val="3500"/>
                </a:lnSpc>
              </a:pPr>
              <a:endParaRPr/>
            </a:p>
            <a:p>
              <a:pPr algn="ctr">
                <a:lnSpc>
                  <a:spcPts val="3500"/>
                </a:lnSpc>
              </a:pPr>
              <a:endParaRPr/>
            </a:p>
            <a:p>
              <a:pPr algn="ctr">
                <a:lnSpc>
                  <a:spcPts val="3500"/>
                </a:lnSpc>
              </a:pPr>
              <a:endParaRPr/>
            </a:p>
          </p:txBody>
        </p:sp>
      </p:grpSp>
      <p:sp>
        <p:nvSpPr>
          <p:cNvPr id="5" name="TextBox 5"/>
          <p:cNvSpPr txBox="1"/>
          <p:nvPr/>
        </p:nvSpPr>
        <p:spPr>
          <a:xfrm>
            <a:off x="1028700" y="268292"/>
            <a:ext cx="9802841" cy="1368417"/>
          </a:xfrm>
          <a:prstGeom prst="rect">
            <a:avLst/>
          </a:prstGeom>
        </p:spPr>
        <p:txBody>
          <a:bodyPr lIns="0" tIns="0" rIns="0" bIns="0" rtlCol="0" anchor="t">
            <a:spAutoFit/>
          </a:bodyPr>
          <a:lstStyle/>
          <a:p>
            <a:pPr algn="ctr">
              <a:lnSpc>
                <a:spcPts val="11200"/>
              </a:lnSpc>
            </a:pPr>
            <a:r>
              <a:rPr lang="en-US" sz="8000" spc="256">
                <a:solidFill>
                  <a:srgbClr val="000000"/>
                </a:solidFill>
                <a:latin typeface="Anton"/>
                <a:ea typeface="Anton"/>
                <a:cs typeface="Anton"/>
                <a:sym typeface="Anton"/>
              </a:rPr>
              <a:t>GOALS AND OBJECTIVES</a:t>
            </a:r>
          </a:p>
        </p:txBody>
      </p:sp>
      <p:grpSp>
        <p:nvGrpSpPr>
          <p:cNvPr id="6" name="Group 6"/>
          <p:cNvGrpSpPr/>
          <p:nvPr/>
        </p:nvGrpSpPr>
        <p:grpSpPr>
          <a:xfrm>
            <a:off x="9573995" y="5833396"/>
            <a:ext cx="7685305" cy="3424904"/>
            <a:chOff x="0" y="0"/>
            <a:chExt cx="2024113" cy="902032"/>
          </a:xfrm>
        </p:grpSpPr>
        <p:sp>
          <p:nvSpPr>
            <p:cNvPr id="7" name="Freeform 7"/>
            <p:cNvSpPr/>
            <p:nvPr/>
          </p:nvSpPr>
          <p:spPr>
            <a:xfrm>
              <a:off x="0" y="0"/>
              <a:ext cx="2024113" cy="902032"/>
            </a:xfrm>
            <a:custGeom>
              <a:avLst/>
              <a:gdLst/>
              <a:ahLst/>
              <a:cxnLst/>
              <a:rect l="l" t="t" r="r" b="b"/>
              <a:pathLst>
                <a:path w="2024113" h="902032">
                  <a:moveTo>
                    <a:pt x="51376" y="0"/>
                  </a:moveTo>
                  <a:lnTo>
                    <a:pt x="1972738" y="0"/>
                  </a:lnTo>
                  <a:cubicBezTo>
                    <a:pt x="1986363" y="0"/>
                    <a:pt x="1999431" y="5413"/>
                    <a:pt x="2009066" y="15048"/>
                  </a:cubicBezTo>
                  <a:cubicBezTo>
                    <a:pt x="2018700" y="24682"/>
                    <a:pt x="2024113" y="37750"/>
                    <a:pt x="2024113" y="51376"/>
                  </a:cubicBezTo>
                  <a:lnTo>
                    <a:pt x="2024113" y="850657"/>
                  </a:lnTo>
                  <a:cubicBezTo>
                    <a:pt x="2024113" y="864282"/>
                    <a:pt x="2018700" y="877350"/>
                    <a:pt x="2009066" y="886985"/>
                  </a:cubicBezTo>
                  <a:cubicBezTo>
                    <a:pt x="1999431" y="896620"/>
                    <a:pt x="1986363" y="902032"/>
                    <a:pt x="1972738" y="902032"/>
                  </a:cubicBezTo>
                  <a:lnTo>
                    <a:pt x="51376" y="902032"/>
                  </a:lnTo>
                  <a:cubicBezTo>
                    <a:pt x="37750" y="902032"/>
                    <a:pt x="24682" y="896620"/>
                    <a:pt x="15048" y="886985"/>
                  </a:cubicBezTo>
                  <a:cubicBezTo>
                    <a:pt x="5413" y="877350"/>
                    <a:pt x="0" y="864282"/>
                    <a:pt x="0" y="850657"/>
                  </a:cubicBezTo>
                  <a:lnTo>
                    <a:pt x="0" y="51376"/>
                  </a:lnTo>
                  <a:cubicBezTo>
                    <a:pt x="0" y="37750"/>
                    <a:pt x="5413" y="24682"/>
                    <a:pt x="15048" y="15048"/>
                  </a:cubicBezTo>
                  <a:cubicBezTo>
                    <a:pt x="24682" y="5413"/>
                    <a:pt x="37750" y="0"/>
                    <a:pt x="51376" y="0"/>
                  </a:cubicBezTo>
                  <a:close/>
                </a:path>
              </a:pathLst>
            </a:custGeom>
            <a:solidFill>
              <a:srgbClr val="000000"/>
            </a:solidFill>
          </p:spPr>
        </p:sp>
        <p:sp>
          <p:nvSpPr>
            <p:cNvPr id="8" name="TextBox 8"/>
            <p:cNvSpPr txBox="1"/>
            <p:nvPr/>
          </p:nvSpPr>
          <p:spPr>
            <a:xfrm>
              <a:off x="0" y="-57150"/>
              <a:ext cx="2024113" cy="959182"/>
            </a:xfrm>
            <a:prstGeom prst="rect">
              <a:avLst/>
            </a:prstGeom>
          </p:spPr>
          <p:txBody>
            <a:bodyPr lIns="50800" tIns="50800" rIns="50800" bIns="50800" rtlCol="0" anchor="ctr"/>
            <a:lstStyle/>
            <a:p>
              <a:pPr algn="ctr">
                <a:lnSpc>
                  <a:spcPts val="3500"/>
                </a:lnSpc>
              </a:pPr>
              <a:endParaRPr/>
            </a:p>
          </p:txBody>
        </p:sp>
      </p:grpSp>
      <p:grpSp>
        <p:nvGrpSpPr>
          <p:cNvPr id="9" name="Group 9"/>
          <p:cNvGrpSpPr/>
          <p:nvPr/>
        </p:nvGrpSpPr>
        <p:grpSpPr>
          <a:xfrm>
            <a:off x="1306295" y="5833396"/>
            <a:ext cx="7837705" cy="3424904"/>
            <a:chOff x="0" y="0"/>
            <a:chExt cx="2064252" cy="902032"/>
          </a:xfrm>
        </p:grpSpPr>
        <p:sp>
          <p:nvSpPr>
            <p:cNvPr id="10" name="Freeform 10"/>
            <p:cNvSpPr/>
            <p:nvPr/>
          </p:nvSpPr>
          <p:spPr>
            <a:xfrm>
              <a:off x="0" y="0"/>
              <a:ext cx="2064252" cy="902032"/>
            </a:xfrm>
            <a:custGeom>
              <a:avLst/>
              <a:gdLst/>
              <a:ahLst/>
              <a:cxnLst/>
              <a:rect l="l" t="t" r="r" b="b"/>
              <a:pathLst>
                <a:path w="2064252" h="902032">
                  <a:moveTo>
                    <a:pt x="50377" y="0"/>
                  </a:moveTo>
                  <a:lnTo>
                    <a:pt x="2013875" y="0"/>
                  </a:lnTo>
                  <a:cubicBezTo>
                    <a:pt x="2041697" y="0"/>
                    <a:pt x="2064252" y="22554"/>
                    <a:pt x="2064252" y="50377"/>
                  </a:cubicBezTo>
                  <a:lnTo>
                    <a:pt x="2064252" y="851656"/>
                  </a:lnTo>
                  <a:cubicBezTo>
                    <a:pt x="2064252" y="879478"/>
                    <a:pt x="2041697" y="902032"/>
                    <a:pt x="2013875" y="902032"/>
                  </a:cubicBezTo>
                  <a:lnTo>
                    <a:pt x="50377" y="902032"/>
                  </a:lnTo>
                  <a:cubicBezTo>
                    <a:pt x="22554" y="902032"/>
                    <a:pt x="0" y="879478"/>
                    <a:pt x="0" y="851656"/>
                  </a:cubicBezTo>
                  <a:lnTo>
                    <a:pt x="0" y="50377"/>
                  </a:lnTo>
                  <a:cubicBezTo>
                    <a:pt x="0" y="22554"/>
                    <a:pt x="22554" y="0"/>
                    <a:pt x="50377" y="0"/>
                  </a:cubicBezTo>
                  <a:close/>
                </a:path>
              </a:pathLst>
            </a:custGeom>
            <a:solidFill>
              <a:srgbClr val="000000"/>
            </a:solidFill>
          </p:spPr>
        </p:sp>
        <p:sp>
          <p:nvSpPr>
            <p:cNvPr id="11" name="TextBox 11"/>
            <p:cNvSpPr txBox="1"/>
            <p:nvPr/>
          </p:nvSpPr>
          <p:spPr>
            <a:xfrm>
              <a:off x="0" y="-57150"/>
              <a:ext cx="2064252" cy="959182"/>
            </a:xfrm>
            <a:prstGeom prst="rect">
              <a:avLst/>
            </a:prstGeom>
          </p:spPr>
          <p:txBody>
            <a:bodyPr lIns="50800" tIns="50800" rIns="50800" bIns="50800" rtlCol="0" anchor="ctr"/>
            <a:lstStyle/>
            <a:p>
              <a:pPr algn="ctr">
                <a:lnSpc>
                  <a:spcPts val="3500"/>
                </a:lnSpc>
              </a:pPr>
              <a:endParaRPr/>
            </a:p>
          </p:txBody>
        </p:sp>
      </p:grpSp>
      <p:grpSp>
        <p:nvGrpSpPr>
          <p:cNvPr id="12" name="Group 12"/>
          <p:cNvGrpSpPr/>
          <p:nvPr/>
        </p:nvGrpSpPr>
        <p:grpSpPr>
          <a:xfrm>
            <a:off x="9573995" y="2057400"/>
            <a:ext cx="7685305" cy="3500227"/>
            <a:chOff x="0" y="0"/>
            <a:chExt cx="2024113" cy="921870"/>
          </a:xfrm>
        </p:grpSpPr>
        <p:sp>
          <p:nvSpPr>
            <p:cNvPr id="13" name="Freeform 13"/>
            <p:cNvSpPr/>
            <p:nvPr/>
          </p:nvSpPr>
          <p:spPr>
            <a:xfrm>
              <a:off x="0" y="0"/>
              <a:ext cx="2024113" cy="921870"/>
            </a:xfrm>
            <a:custGeom>
              <a:avLst/>
              <a:gdLst/>
              <a:ahLst/>
              <a:cxnLst/>
              <a:rect l="l" t="t" r="r" b="b"/>
              <a:pathLst>
                <a:path w="2024113" h="921870">
                  <a:moveTo>
                    <a:pt x="51376" y="0"/>
                  </a:moveTo>
                  <a:lnTo>
                    <a:pt x="1972738" y="0"/>
                  </a:lnTo>
                  <a:cubicBezTo>
                    <a:pt x="1986363" y="0"/>
                    <a:pt x="1999431" y="5413"/>
                    <a:pt x="2009066" y="15048"/>
                  </a:cubicBezTo>
                  <a:cubicBezTo>
                    <a:pt x="2018700" y="24682"/>
                    <a:pt x="2024113" y="37750"/>
                    <a:pt x="2024113" y="51376"/>
                  </a:cubicBezTo>
                  <a:lnTo>
                    <a:pt x="2024113" y="870495"/>
                  </a:lnTo>
                  <a:cubicBezTo>
                    <a:pt x="2024113" y="884120"/>
                    <a:pt x="2018700" y="897188"/>
                    <a:pt x="2009066" y="906823"/>
                  </a:cubicBezTo>
                  <a:cubicBezTo>
                    <a:pt x="1999431" y="916458"/>
                    <a:pt x="1986363" y="921870"/>
                    <a:pt x="1972738" y="921870"/>
                  </a:cubicBezTo>
                  <a:lnTo>
                    <a:pt x="51376" y="921870"/>
                  </a:lnTo>
                  <a:cubicBezTo>
                    <a:pt x="37750" y="921870"/>
                    <a:pt x="24682" y="916458"/>
                    <a:pt x="15048" y="906823"/>
                  </a:cubicBezTo>
                  <a:cubicBezTo>
                    <a:pt x="5413" y="897188"/>
                    <a:pt x="0" y="884120"/>
                    <a:pt x="0" y="870495"/>
                  </a:cubicBezTo>
                  <a:lnTo>
                    <a:pt x="0" y="51376"/>
                  </a:lnTo>
                  <a:cubicBezTo>
                    <a:pt x="0" y="37750"/>
                    <a:pt x="5413" y="24682"/>
                    <a:pt x="15048" y="15048"/>
                  </a:cubicBezTo>
                  <a:cubicBezTo>
                    <a:pt x="24682" y="5413"/>
                    <a:pt x="37750" y="0"/>
                    <a:pt x="51376" y="0"/>
                  </a:cubicBezTo>
                  <a:close/>
                </a:path>
              </a:pathLst>
            </a:custGeom>
            <a:solidFill>
              <a:srgbClr val="000000"/>
            </a:solidFill>
          </p:spPr>
        </p:sp>
        <p:sp>
          <p:nvSpPr>
            <p:cNvPr id="14" name="TextBox 14"/>
            <p:cNvSpPr txBox="1"/>
            <p:nvPr/>
          </p:nvSpPr>
          <p:spPr>
            <a:xfrm>
              <a:off x="0" y="-57150"/>
              <a:ext cx="2024113" cy="979020"/>
            </a:xfrm>
            <a:prstGeom prst="rect">
              <a:avLst/>
            </a:prstGeom>
          </p:spPr>
          <p:txBody>
            <a:bodyPr lIns="50800" tIns="50800" rIns="50800" bIns="50800" rtlCol="0" anchor="ctr"/>
            <a:lstStyle/>
            <a:p>
              <a:pPr algn="ctr">
                <a:lnSpc>
                  <a:spcPts val="3500"/>
                </a:lnSpc>
              </a:pPr>
              <a:endParaRPr/>
            </a:p>
          </p:txBody>
        </p:sp>
      </p:grpSp>
      <p:sp>
        <p:nvSpPr>
          <p:cNvPr id="15" name="TextBox 15"/>
          <p:cNvSpPr txBox="1"/>
          <p:nvPr/>
        </p:nvSpPr>
        <p:spPr>
          <a:xfrm>
            <a:off x="1776228" y="2439724"/>
            <a:ext cx="7339353" cy="2613025"/>
          </a:xfrm>
          <a:prstGeom prst="rect">
            <a:avLst/>
          </a:prstGeom>
        </p:spPr>
        <p:txBody>
          <a:bodyPr lIns="0" tIns="0" rIns="0" bIns="0" rtlCol="0" anchor="t">
            <a:spAutoFit/>
          </a:bodyPr>
          <a:lstStyle/>
          <a:p>
            <a:pPr algn="ctr">
              <a:lnSpc>
                <a:spcPts val="3499"/>
              </a:lnSpc>
              <a:spcBef>
                <a:spcPct val="0"/>
              </a:spcBef>
            </a:pPr>
            <a:r>
              <a:rPr lang="en-US" sz="2499" b="1">
                <a:solidFill>
                  <a:srgbClr val="FFFFFF"/>
                </a:solidFill>
                <a:latin typeface="DM Sans Bold"/>
                <a:ea typeface="DM Sans Bold"/>
                <a:cs typeface="DM Sans Bold"/>
                <a:sym typeface="DM Sans Bold"/>
              </a:rPr>
              <a:t>Stage-Specific Guidance</a:t>
            </a:r>
          </a:p>
          <a:p>
            <a:pPr algn="l">
              <a:lnSpc>
                <a:spcPts val="3499"/>
              </a:lnSpc>
              <a:spcBef>
                <a:spcPct val="0"/>
              </a:spcBef>
            </a:pPr>
            <a:endParaRPr lang="en-US" sz="2499" b="1">
              <a:solidFill>
                <a:srgbClr val="FFFFFF"/>
              </a:solidFill>
              <a:latin typeface="DM Sans Bold"/>
              <a:ea typeface="DM Sans Bold"/>
              <a:cs typeface="DM Sans Bold"/>
              <a:sym typeface="DM Sans Bold"/>
            </a:endParaRPr>
          </a:p>
          <a:p>
            <a:pPr algn="l">
              <a:lnSpc>
                <a:spcPts val="3499"/>
              </a:lnSpc>
              <a:spcBef>
                <a:spcPct val="0"/>
              </a:spcBef>
            </a:pPr>
            <a:r>
              <a:rPr lang="en-US" sz="2499">
                <a:solidFill>
                  <a:srgbClr val="FFFFFF"/>
                </a:solidFill>
                <a:latin typeface="DM Sans"/>
                <a:ea typeface="DM Sans"/>
                <a:cs typeface="DM Sans"/>
                <a:sym typeface="DM Sans"/>
              </a:rPr>
              <a:t>Provide tailored career guidance for students after 10th, 12th, and during ongoing courses with personalized questionnaires and recommendations</a:t>
            </a:r>
          </a:p>
        </p:txBody>
      </p:sp>
      <p:sp>
        <p:nvSpPr>
          <p:cNvPr id="16" name="TextBox 16"/>
          <p:cNvSpPr txBox="1"/>
          <p:nvPr/>
        </p:nvSpPr>
        <p:spPr>
          <a:xfrm>
            <a:off x="9573995" y="2430199"/>
            <a:ext cx="7685305" cy="431799"/>
          </a:xfrm>
          <a:prstGeom prst="rect">
            <a:avLst/>
          </a:prstGeom>
        </p:spPr>
        <p:txBody>
          <a:bodyPr lIns="0" tIns="0" rIns="0" bIns="0" rtlCol="0" anchor="t">
            <a:spAutoFit/>
          </a:bodyPr>
          <a:lstStyle/>
          <a:p>
            <a:pPr algn="ctr">
              <a:lnSpc>
                <a:spcPts val="3500"/>
              </a:lnSpc>
              <a:spcBef>
                <a:spcPct val="0"/>
              </a:spcBef>
            </a:pPr>
            <a:r>
              <a:rPr lang="en-US" sz="2500" b="1">
                <a:solidFill>
                  <a:srgbClr val="FFFFFF"/>
                </a:solidFill>
                <a:latin typeface="DM Sans Bold"/>
                <a:ea typeface="DM Sans Bold"/>
                <a:cs typeface="DM Sans Bold"/>
                <a:sym typeface="DM Sans Bold"/>
              </a:rPr>
              <a:t>Skill Development Roadmaps</a:t>
            </a:r>
          </a:p>
        </p:txBody>
      </p:sp>
      <p:sp>
        <p:nvSpPr>
          <p:cNvPr id="17" name="TextBox 17"/>
          <p:cNvSpPr txBox="1"/>
          <p:nvPr/>
        </p:nvSpPr>
        <p:spPr>
          <a:xfrm>
            <a:off x="10025601" y="3167291"/>
            <a:ext cx="7233699" cy="1736725"/>
          </a:xfrm>
          <a:prstGeom prst="rect">
            <a:avLst/>
          </a:prstGeom>
        </p:spPr>
        <p:txBody>
          <a:bodyPr lIns="0" tIns="0" rIns="0" bIns="0" rtlCol="0" anchor="t">
            <a:spAutoFit/>
          </a:bodyPr>
          <a:lstStyle/>
          <a:p>
            <a:pPr algn="l">
              <a:lnSpc>
                <a:spcPts val="3499"/>
              </a:lnSpc>
              <a:spcBef>
                <a:spcPct val="0"/>
              </a:spcBef>
            </a:pPr>
            <a:r>
              <a:rPr lang="en-US" sz="2499">
                <a:solidFill>
                  <a:srgbClr val="FFFFFF"/>
                </a:solidFill>
                <a:latin typeface="DM Sans"/>
                <a:ea typeface="DM Sans"/>
                <a:cs typeface="DM Sans"/>
                <a:sym typeface="DM Sans"/>
              </a:rPr>
              <a:t>Create comprehensive roadmaps for ongoing students including relevant courses, certifications, internships, and placement preparation</a:t>
            </a:r>
          </a:p>
        </p:txBody>
      </p:sp>
      <p:sp>
        <p:nvSpPr>
          <p:cNvPr id="18" name="TextBox 18"/>
          <p:cNvSpPr txBox="1"/>
          <p:nvPr/>
        </p:nvSpPr>
        <p:spPr>
          <a:xfrm>
            <a:off x="1652247" y="6367252"/>
            <a:ext cx="7145802" cy="2110429"/>
          </a:xfrm>
          <a:prstGeom prst="rect">
            <a:avLst/>
          </a:prstGeom>
        </p:spPr>
        <p:txBody>
          <a:bodyPr lIns="0" tIns="0" rIns="0" bIns="0" rtlCol="0" anchor="t">
            <a:spAutoFit/>
          </a:bodyPr>
          <a:lstStyle/>
          <a:p>
            <a:pPr algn="just">
              <a:lnSpc>
                <a:spcPts val="3254"/>
              </a:lnSpc>
              <a:spcBef>
                <a:spcPct val="0"/>
              </a:spcBef>
            </a:pPr>
            <a:r>
              <a:rPr lang="en-US" sz="2324" b="1">
                <a:solidFill>
                  <a:srgbClr val="FFFFFF"/>
                </a:solidFill>
                <a:latin typeface="DM Sans Bold"/>
                <a:ea typeface="DM Sans Bold"/>
                <a:cs typeface="DM Sans Bold"/>
                <a:sym typeface="DM Sans Bold"/>
              </a:rPr>
              <a:t>             College &amp; course Recommendations</a:t>
            </a:r>
          </a:p>
          <a:p>
            <a:pPr algn="just">
              <a:lnSpc>
                <a:spcPts val="3254"/>
              </a:lnSpc>
              <a:spcBef>
                <a:spcPct val="0"/>
              </a:spcBef>
            </a:pPr>
            <a:endParaRPr lang="en-US" sz="2324" b="1">
              <a:solidFill>
                <a:srgbClr val="FFFFFF"/>
              </a:solidFill>
              <a:latin typeface="DM Sans Bold"/>
              <a:ea typeface="DM Sans Bold"/>
              <a:cs typeface="DM Sans Bold"/>
              <a:sym typeface="DM Sans Bold"/>
            </a:endParaRPr>
          </a:p>
          <a:p>
            <a:pPr algn="just">
              <a:lnSpc>
                <a:spcPts val="3499"/>
              </a:lnSpc>
              <a:spcBef>
                <a:spcPct val="0"/>
              </a:spcBef>
            </a:pPr>
            <a:r>
              <a:rPr lang="en-US" sz="2499">
                <a:solidFill>
                  <a:srgbClr val="FFFFFF"/>
                </a:solidFill>
                <a:latin typeface="DM Sans"/>
                <a:ea typeface="DM Sans"/>
                <a:cs typeface="DM Sans"/>
                <a:sym typeface="DM Sans"/>
              </a:rPr>
              <a:t>Provide tailored career guidance for students after 10th, 12th, and during ongoing courses with personalized questionnaire</a:t>
            </a:r>
          </a:p>
        </p:txBody>
      </p:sp>
      <p:sp>
        <p:nvSpPr>
          <p:cNvPr id="19" name="TextBox 19"/>
          <p:cNvSpPr txBox="1"/>
          <p:nvPr/>
        </p:nvSpPr>
        <p:spPr>
          <a:xfrm>
            <a:off x="9847316" y="6357727"/>
            <a:ext cx="7138662" cy="2174875"/>
          </a:xfrm>
          <a:prstGeom prst="rect">
            <a:avLst/>
          </a:prstGeom>
        </p:spPr>
        <p:txBody>
          <a:bodyPr lIns="0" tIns="0" rIns="0" bIns="0" rtlCol="0" anchor="t">
            <a:spAutoFit/>
          </a:bodyPr>
          <a:lstStyle/>
          <a:p>
            <a:pPr algn="just">
              <a:lnSpc>
                <a:spcPts val="3499"/>
              </a:lnSpc>
            </a:pPr>
            <a:r>
              <a:rPr lang="en-US" sz="2499">
                <a:solidFill>
                  <a:srgbClr val="FFFFFF"/>
                </a:solidFill>
                <a:latin typeface="DM Sans"/>
                <a:ea typeface="DM Sans"/>
                <a:cs typeface="DM Sans"/>
                <a:sym typeface="DM Sans"/>
              </a:rPr>
              <a:t>                     C</a:t>
            </a:r>
            <a:r>
              <a:rPr lang="en-US" sz="2499" b="1">
                <a:solidFill>
                  <a:srgbClr val="FFFFFF"/>
                </a:solidFill>
                <a:latin typeface="DM Sans Bold"/>
                <a:ea typeface="DM Sans Bold"/>
                <a:cs typeface="DM Sans Bold"/>
                <a:sym typeface="DM Sans Bold"/>
              </a:rPr>
              <a:t>areer Empowerment</a:t>
            </a:r>
          </a:p>
          <a:p>
            <a:pPr algn="just">
              <a:lnSpc>
                <a:spcPts val="3499"/>
              </a:lnSpc>
            </a:pPr>
            <a:endParaRPr lang="en-US" sz="2499" b="1">
              <a:solidFill>
                <a:srgbClr val="FFFFFF"/>
              </a:solidFill>
              <a:latin typeface="DM Sans Bold"/>
              <a:ea typeface="DM Sans Bold"/>
              <a:cs typeface="DM Sans Bold"/>
              <a:sym typeface="DM Sans Bold"/>
            </a:endParaRPr>
          </a:p>
          <a:p>
            <a:pPr algn="l">
              <a:lnSpc>
                <a:spcPts val="3499"/>
              </a:lnSpc>
              <a:spcBef>
                <a:spcPct val="0"/>
              </a:spcBef>
            </a:pPr>
            <a:r>
              <a:rPr lang="en-US" sz="2499">
                <a:solidFill>
                  <a:srgbClr val="FFFFFF"/>
                </a:solidFill>
                <a:latin typeface="DM Sans"/>
                <a:ea typeface="DM Sans"/>
                <a:cs typeface="DM Sans"/>
                <a:sym typeface="DM Sans"/>
              </a:rPr>
              <a:t>Reduce dependency on expensive career counseling by empowering students with Al-driven self-assessment and guidance tools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2057400" y="1200150"/>
            <a:ext cx="14801850" cy="9029700"/>
          </a:xfrm>
          <a:custGeom>
            <a:avLst/>
            <a:gdLst/>
            <a:ahLst/>
            <a:cxnLst/>
            <a:rect l="l" t="t" r="r" b="b"/>
            <a:pathLst>
              <a:path w="14801850" h="9029700">
                <a:moveTo>
                  <a:pt x="0" y="0"/>
                </a:moveTo>
                <a:lnTo>
                  <a:pt x="14801850" y="0"/>
                </a:lnTo>
                <a:lnTo>
                  <a:pt x="14801850" y="9029700"/>
                </a:lnTo>
                <a:lnTo>
                  <a:pt x="0" y="9029700"/>
                </a:lnTo>
                <a:lnTo>
                  <a:pt x="0" y="0"/>
                </a:lnTo>
                <a:close/>
              </a:path>
            </a:pathLst>
          </a:custGeom>
          <a:blipFill>
            <a:blip r:embed="rId2"/>
            <a:stretch>
              <a:fillRect l="-6949" t="-3932" r="-8657" b="-2666"/>
            </a:stretch>
          </a:blipFill>
        </p:spPr>
      </p:sp>
      <p:sp>
        <p:nvSpPr>
          <p:cNvPr id="3" name="TextBox 3"/>
          <p:cNvSpPr txBox="1"/>
          <p:nvPr/>
        </p:nvSpPr>
        <p:spPr>
          <a:xfrm>
            <a:off x="987640" y="121852"/>
            <a:ext cx="5217204" cy="1368424"/>
          </a:xfrm>
          <a:prstGeom prst="rect">
            <a:avLst/>
          </a:prstGeom>
        </p:spPr>
        <p:txBody>
          <a:bodyPr lIns="0" tIns="0" rIns="0" bIns="0" rtlCol="0" anchor="t">
            <a:spAutoFit/>
          </a:bodyPr>
          <a:lstStyle/>
          <a:p>
            <a:pPr algn="l">
              <a:lnSpc>
                <a:spcPts val="11200"/>
              </a:lnSpc>
            </a:pPr>
            <a:r>
              <a:rPr lang="en-US" sz="8000" spc="632">
                <a:solidFill>
                  <a:srgbClr val="000000"/>
                </a:solidFill>
                <a:latin typeface="Anton"/>
                <a:ea typeface="Anton"/>
                <a:cs typeface="Anton"/>
                <a:sym typeface="Anton"/>
              </a:rPr>
              <a:t>FLOWCHART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