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CFACFD-B703-4763-B49B-4A5F1CADAE1F}"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38BEF-4E39-4022-A4F1-3115AEE3A38B}" type="slidenum">
              <a:rPr lang="en-US" smtClean="0"/>
              <a:t>‹#›</a:t>
            </a:fld>
            <a:endParaRPr lang="en-US"/>
          </a:p>
        </p:txBody>
      </p:sp>
    </p:spTree>
    <p:extLst>
      <p:ext uri="{BB962C8B-B14F-4D97-AF65-F5344CB8AC3E}">
        <p14:creationId xmlns:p14="http://schemas.microsoft.com/office/powerpoint/2010/main" val="137261725"/>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FACFD-B703-4763-B49B-4A5F1CADAE1F}"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38BEF-4E39-4022-A4F1-3115AEE3A38B}" type="slidenum">
              <a:rPr lang="en-US" smtClean="0"/>
              <a:t>‹#›</a:t>
            </a:fld>
            <a:endParaRPr lang="en-US"/>
          </a:p>
        </p:txBody>
      </p:sp>
    </p:spTree>
    <p:extLst>
      <p:ext uri="{BB962C8B-B14F-4D97-AF65-F5344CB8AC3E}">
        <p14:creationId xmlns:p14="http://schemas.microsoft.com/office/powerpoint/2010/main" val="1648597371"/>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FACFD-B703-4763-B49B-4A5F1CADAE1F}"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38BEF-4E39-4022-A4F1-3115AEE3A38B}" type="slidenum">
              <a:rPr lang="en-US" smtClean="0"/>
              <a:t>‹#›</a:t>
            </a:fld>
            <a:endParaRPr lang="en-US"/>
          </a:p>
        </p:txBody>
      </p:sp>
    </p:spTree>
    <p:extLst>
      <p:ext uri="{BB962C8B-B14F-4D97-AF65-F5344CB8AC3E}">
        <p14:creationId xmlns:p14="http://schemas.microsoft.com/office/powerpoint/2010/main" val="3187051295"/>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FACFD-B703-4763-B49B-4A5F1CADAE1F}"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38BEF-4E39-4022-A4F1-3115AEE3A38B}"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0760319"/>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FACFD-B703-4763-B49B-4A5F1CADAE1F}"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38BEF-4E39-4022-A4F1-3115AEE3A38B}" type="slidenum">
              <a:rPr lang="en-US" smtClean="0"/>
              <a:t>‹#›</a:t>
            </a:fld>
            <a:endParaRPr lang="en-US"/>
          </a:p>
        </p:txBody>
      </p:sp>
    </p:spTree>
    <p:extLst>
      <p:ext uri="{BB962C8B-B14F-4D97-AF65-F5344CB8AC3E}">
        <p14:creationId xmlns:p14="http://schemas.microsoft.com/office/powerpoint/2010/main" val="684417339"/>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CFACFD-B703-4763-B49B-4A5F1CADAE1F}" type="datetimeFigureOut">
              <a:rPr lang="en-US" smtClean="0"/>
              <a:t>5/17/2025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638BEF-4E39-4022-A4F1-3115AEE3A38B}" type="slidenum">
              <a:rPr lang="en-US" smtClean="0"/>
              <a:t>‹#›</a:t>
            </a:fld>
            <a:endParaRPr lang="en-US"/>
          </a:p>
        </p:txBody>
      </p:sp>
    </p:spTree>
    <p:extLst>
      <p:ext uri="{BB962C8B-B14F-4D97-AF65-F5344CB8AC3E}">
        <p14:creationId xmlns:p14="http://schemas.microsoft.com/office/powerpoint/2010/main" val="4031034872"/>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CFACFD-B703-4763-B49B-4A5F1CADAE1F}" type="datetimeFigureOut">
              <a:rPr lang="en-US" smtClean="0"/>
              <a:t>5/17/2025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638BEF-4E39-4022-A4F1-3115AEE3A38B}" type="slidenum">
              <a:rPr lang="en-US" smtClean="0"/>
              <a:t>‹#›</a:t>
            </a:fld>
            <a:endParaRPr lang="en-US"/>
          </a:p>
        </p:txBody>
      </p:sp>
    </p:spTree>
    <p:extLst>
      <p:ext uri="{BB962C8B-B14F-4D97-AF65-F5344CB8AC3E}">
        <p14:creationId xmlns:p14="http://schemas.microsoft.com/office/powerpoint/2010/main" val="1979889861"/>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FACFD-B703-4763-B49B-4A5F1CADAE1F}"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38BEF-4E39-4022-A4F1-3115AEE3A38B}" type="slidenum">
              <a:rPr lang="en-US" smtClean="0"/>
              <a:t>‹#›</a:t>
            </a:fld>
            <a:endParaRPr lang="en-US"/>
          </a:p>
        </p:txBody>
      </p:sp>
    </p:spTree>
    <p:extLst>
      <p:ext uri="{BB962C8B-B14F-4D97-AF65-F5344CB8AC3E}">
        <p14:creationId xmlns:p14="http://schemas.microsoft.com/office/powerpoint/2010/main" val="1251430289"/>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FACFD-B703-4763-B49B-4A5F1CADAE1F}"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38BEF-4E39-4022-A4F1-3115AEE3A38B}" type="slidenum">
              <a:rPr lang="en-US" smtClean="0"/>
              <a:t>‹#›</a:t>
            </a:fld>
            <a:endParaRPr lang="en-US"/>
          </a:p>
        </p:txBody>
      </p:sp>
    </p:spTree>
    <p:extLst>
      <p:ext uri="{BB962C8B-B14F-4D97-AF65-F5344CB8AC3E}">
        <p14:creationId xmlns:p14="http://schemas.microsoft.com/office/powerpoint/2010/main" val="2448288143"/>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FACFD-B703-4763-B49B-4A5F1CADAE1F}"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38BEF-4E39-4022-A4F1-3115AEE3A38B}" type="slidenum">
              <a:rPr lang="en-US" smtClean="0"/>
              <a:t>‹#›</a:t>
            </a:fld>
            <a:endParaRPr lang="en-US"/>
          </a:p>
        </p:txBody>
      </p:sp>
    </p:spTree>
    <p:extLst>
      <p:ext uri="{BB962C8B-B14F-4D97-AF65-F5344CB8AC3E}">
        <p14:creationId xmlns:p14="http://schemas.microsoft.com/office/powerpoint/2010/main" val="2621118339"/>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FACFD-B703-4763-B49B-4A5F1CADAE1F}"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38BEF-4E39-4022-A4F1-3115AEE3A38B}" type="slidenum">
              <a:rPr lang="en-US" smtClean="0"/>
              <a:t>‹#›</a:t>
            </a:fld>
            <a:endParaRPr lang="en-US"/>
          </a:p>
        </p:txBody>
      </p:sp>
    </p:spTree>
    <p:extLst>
      <p:ext uri="{BB962C8B-B14F-4D97-AF65-F5344CB8AC3E}">
        <p14:creationId xmlns:p14="http://schemas.microsoft.com/office/powerpoint/2010/main" val="2051319867"/>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CFACFD-B703-4763-B49B-4A5F1CADAE1F}"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38BEF-4E39-4022-A4F1-3115AEE3A38B}" type="slidenum">
              <a:rPr lang="en-US" smtClean="0"/>
              <a:t>‹#›</a:t>
            </a:fld>
            <a:endParaRPr lang="en-US"/>
          </a:p>
        </p:txBody>
      </p:sp>
    </p:spTree>
    <p:extLst>
      <p:ext uri="{BB962C8B-B14F-4D97-AF65-F5344CB8AC3E}">
        <p14:creationId xmlns:p14="http://schemas.microsoft.com/office/powerpoint/2010/main" val="131351228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CFACFD-B703-4763-B49B-4A5F1CADAE1F}" type="datetimeFigureOut">
              <a:rPr lang="en-US" smtClean="0"/>
              <a:t>5/17/2025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638BEF-4E39-4022-A4F1-3115AEE3A38B}" type="slidenum">
              <a:rPr lang="en-US" smtClean="0"/>
              <a:t>‹#›</a:t>
            </a:fld>
            <a:endParaRPr lang="en-US"/>
          </a:p>
        </p:txBody>
      </p:sp>
    </p:spTree>
    <p:extLst>
      <p:ext uri="{BB962C8B-B14F-4D97-AF65-F5344CB8AC3E}">
        <p14:creationId xmlns:p14="http://schemas.microsoft.com/office/powerpoint/2010/main" val="3028878293"/>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CFACFD-B703-4763-B49B-4A5F1CADAE1F}" type="datetimeFigureOut">
              <a:rPr lang="en-US" smtClean="0"/>
              <a:t>5/17/2025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638BEF-4E39-4022-A4F1-3115AEE3A38B}" type="slidenum">
              <a:rPr lang="en-US" smtClean="0"/>
              <a:t>‹#›</a:t>
            </a:fld>
            <a:endParaRPr lang="en-US"/>
          </a:p>
        </p:txBody>
      </p:sp>
    </p:spTree>
    <p:extLst>
      <p:ext uri="{BB962C8B-B14F-4D97-AF65-F5344CB8AC3E}">
        <p14:creationId xmlns:p14="http://schemas.microsoft.com/office/powerpoint/2010/main" val="3210552814"/>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CFACFD-B703-4763-B49B-4A5F1CADAE1F}" type="datetimeFigureOut">
              <a:rPr lang="en-US" smtClean="0"/>
              <a:t>5/17/2025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638BEF-4E39-4022-A4F1-3115AEE3A38B}" type="slidenum">
              <a:rPr lang="en-US" smtClean="0"/>
              <a:t>‹#›</a:t>
            </a:fld>
            <a:endParaRPr lang="en-US"/>
          </a:p>
        </p:txBody>
      </p:sp>
    </p:spTree>
    <p:extLst>
      <p:ext uri="{BB962C8B-B14F-4D97-AF65-F5344CB8AC3E}">
        <p14:creationId xmlns:p14="http://schemas.microsoft.com/office/powerpoint/2010/main" val="3124260569"/>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FACFD-B703-4763-B49B-4A5F1CADAE1F}"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38BEF-4E39-4022-A4F1-3115AEE3A38B}" type="slidenum">
              <a:rPr lang="en-US" smtClean="0"/>
              <a:t>‹#›</a:t>
            </a:fld>
            <a:endParaRPr lang="en-US"/>
          </a:p>
        </p:txBody>
      </p:sp>
    </p:spTree>
    <p:extLst>
      <p:ext uri="{BB962C8B-B14F-4D97-AF65-F5344CB8AC3E}">
        <p14:creationId xmlns:p14="http://schemas.microsoft.com/office/powerpoint/2010/main" val="207478641"/>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FACFD-B703-4763-B49B-4A5F1CADAE1F}"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38BEF-4E39-4022-A4F1-3115AEE3A38B}" type="slidenum">
              <a:rPr lang="en-US" smtClean="0"/>
              <a:t>‹#›</a:t>
            </a:fld>
            <a:endParaRPr lang="en-US"/>
          </a:p>
        </p:txBody>
      </p:sp>
    </p:spTree>
    <p:extLst>
      <p:ext uri="{BB962C8B-B14F-4D97-AF65-F5344CB8AC3E}">
        <p14:creationId xmlns:p14="http://schemas.microsoft.com/office/powerpoint/2010/main" val="3405554813"/>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9CFACFD-B703-4763-B49B-4A5F1CADAE1F}" type="datetimeFigureOut">
              <a:rPr lang="en-US" smtClean="0"/>
              <a:t>5/17/2025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6638BEF-4E39-4022-A4F1-3115AEE3A38B}" type="slidenum">
              <a:rPr lang="en-US" smtClean="0"/>
              <a:t>‹#›</a:t>
            </a:fld>
            <a:endParaRPr lang="en-US"/>
          </a:p>
        </p:txBody>
      </p:sp>
    </p:spTree>
    <p:extLst>
      <p:ext uri="{BB962C8B-B14F-4D97-AF65-F5344CB8AC3E}">
        <p14:creationId xmlns:p14="http://schemas.microsoft.com/office/powerpoint/2010/main" val="39941818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ransition spd="slow">
    <p:randomBar dir="vert"/>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925B-A86B-E43C-9D53-5041006F95CC}"/>
              </a:ext>
            </a:extLst>
          </p:cNvPr>
          <p:cNvSpPr>
            <a:spLocks noGrp="1"/>
          </p:cNvSpPr>
          <p:nvPr>
            <p:ph type="ctrTitle"/>
          </p:nvPr>
        </p:nvSpPr>
        <p:spPr>
          <a:xfrm>
            <a:off x="566927" y="566927"/>
            <a:ext cx="10917935" cy="1278827"/>
          </a:xfrm>
        </p:spPr>
        <p:txBody>
          <a:bodyPr>
            <a:normAutofit/>
          </a:bodyPr>
          <a:lstStyle/>
          <a:p>
            <a:r>
              <a:rPr lang="en-US" sz="2000" dirty="0"/>
              <a:t>Project report on:</a:t>
            </a:r>
            <a:br>
              <a:rPr lang="en-US" sz="3600" dirty="0"/>
            </a:br>
            <a:r>
              <a:rPr lang="en-US" sz="3600" dirty="0"/>
              <a:t>hospital management system</a:t>
            </a:r>
          </a:p>
        </p:txBody>
      </p:sp>
      <p:sp>
        <p:nvSpPr>
          <p:cNvPr id="3" name="Subtitle 2">
            <a:extLst>
              <a:ext uri="{FF2B5EF4-FFF2-40B4-BE49-F238E27FC236}">
                <a16:creationId xmlns:a16="http://schemas.microsoft.com/office/drawing/2014/main" id="{5F7342C2-AABD-B38A-F89A-3B1752B68AA0}"/>
              </a:ext>
            </a:extLst>
          </p:cNvPr>
          <p:cNvSpPr>
            <a:spLocks noGrp="1"/>
          </p:cNvSpPr>
          <p:nvPr>
            <p:ph type="subTitle" idx="1"/>
          </p:nvPr>
        </p:nvSpPr>
        <p:spPr>
          <a:xfrm>
            <a:off x="566928" y="2084832"/>
            <a:ext cx="10917935" cy="4478686"/>
          </a:xfrm>
        </p:spPr>
        <p:txBody>
          <a:bodyPr>
            <a:normAutofit/>
          </a:bodyPr>
          <a:lstStyle/>
          <a:p>
            <a:r>
              <a:rPr lang="en-US" sz="2000" dirty="0"/>
              <a:t>SUBMITTED BY:</a:t>
            </a:r>
          </a:p>
          <a:p>
            <a:r>
              <a:rPr lang="en-US" sz="2000" dirty="0"/>
              <a:t>ARYAN M SHIVGUNDE</a:t>
            </a:r>
          </a:p>
          <a:p>
            <a:endParaRPr lang="en-US" sz="2000" dirty="0"/>
          </a:p>
          <a:p>
            <a:r>
              <a:rPr lang="en-US" sz="2000" dirty="0"/>
              <a:t>(BACHELOR OF COMPUTER APPLICATION)</a:t>
            </a:r>
          </a:p>
          <a:p>
            <a:endParaRPr lang="en-US" sz="2000" dirty="0"/>
          </a:p>
          <a:p>
            <a:r>
              <a:rPr lang="en-US" sz="2000" dirty="0"/>
              <a:t>SUBMITTED ON:</a:t>
            </a:r>
          </a:p>
          <a:p>
            <a:r>
              <a:rPr lang="en-US" sz="2000" dirty="0"/>
              <a:t>TILAK MAHARASTHRA VIDHYAPEETH PUNE</a:t>
            </a:r>
          </a:p>
          <a:p>
            <a:r>
              <a:rPr lang="en-US" sz="2000" dirty="0"/>
              <a:t>(2024-25)</a:t>
            </a:r>
          </a:p>
          <a:p>
            <a:r>
              <a:rPr lang="en-US" sz="2000" dirty="0"/>
              <a:t>OM SAI INFOTECH</a:t>
            </a:r>
          </a:p>
        </p:txBody>
      </p:sp>
    </p:spTree>
    <p:extLst>
      <p:ext uri="{BB962C8B-B14F-4D97-AF65-F5344CB8AC3E}">
        <p14:creationId xmlns:p14="http://schemas.microsoft.com/office/powerpoint/2010/main" val="86573653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7D57D-47A2-704F-5911-C987D88EDF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AF45E9-7388-5F0B-CF17-B58CF4B88F1D}"/>
              </a:ext>
            </a:extLst>
          </p:cNvPr>
          <p:cNvSpPr>
            <a:spLocks noGrp="1"/>
          </p:cNvSpPr>
          <p:nvPr>
            <p:ph type="title"/>
          </p:nvPr>
        </p:nvSpPr>
        <p:spPr>
          <a:xfrm>
            <a:off x="566927" y="33983"/>
            <a:ext cx="6473953" cy="649225"/>
          </a:xfrm>
        </p:spPr>
        <p:txBody>
          <a:bodyPr/>
          <a:lstStyle/>
          <a:p>
            <a:r>
              <a:rPr lang="en-US" dirty="0"/>
              <a:t>Website interface</a:t>
            </a:r>
          </a:p>
        </p:txBody>
      </p:sp>
      <p:pic>
        <p:nvPicPr>
          <p:cNvPr id="3" name="Content Placeholder 2">
            <a:extLst>
              <a:ext uri="{FF2B5EF4-FFF2-40B4-BE49-F238E27FC236}">
                <a16:creationId xmlns:a16="http://schemas.microsoft.com/office/drawing/2014/main" id="{ACF5F72B-EF35-087F-F6FF-4ABCE9161B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678" r="11826" b="34014"/>
          <a:stretch/>
        </p:blipFill>
        <p:spPr bwMode="auto">
          <a:xfrm flipV="1">
            <a:off x="8186929" y="33983"/>
            <a:ext cx="3895343" cy="3734476"/>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29EB694-941B-1A64-3040-00E984C267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10729" y="3874340"/>
            <a:ext cx="3822191" cy="2782492"/>
          </a:xfrm>
          <a:prstGeom prst="rect">
            <a:avLst/>
          </a:prstGeom>
          <a:noFill/>
          <a:ln>
            <a:noFill/>
          </a:ln>
        </p:spPr>
      </p:pic>
      <p:pic>
        <p:nvPicPr>
          <p:cNvPr id="6" name="Picture 5">
            <a:extLst>
              <a:ext uri="{FF2B5EF4-FFF2-40B4-BE49-F238E27FC236}">
                <a16:creationId xmlns:a16="http://schemas.microsoft.com/office/drawing/2014/main" id="{E0038505-8536-BB39-121B-B0B0FE1B1A0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8537" y="789089"/>
            <a:ext cx="3822192" cy="2680908"/>
          </a:xfrm>
          <a:prstGeom prst="rect">
            <a:avLst/>
          </a:prstGeom>
          <a:noFill/>
          <a:ln>
            <a:noFill/>
          </a:ln>
        </p:spPr>
      </p:pic>
      <p:pic>
        <p:nvPicPr>
          <p:cNvPr id="7" name="Picture 6">
            <a:extLst>
              <a:ext uri="{FF2B5EF4-FFF2-40B4-BE49-F238E27FC236}">
                <a16:creationId xmlns:a16="http://schemas.microsoft.com/office/drawing/2014/main" id="{186678DC-F928-D859-E5E9-D222A834977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6204" y="789088"/>
            <a:ext cx="3634233" cy="2680907"/>
          </a:xfrm>
          <a:prstGeom prst="rect">
            <a:avLst/>
          </a:prstGeom>
          <a:noFill/>
          <a:ln>
            <a:noFill/>
          </a:ln>
        </p:spPr>
      </p:pic>
      <p:pic>
        <p:nvPicPr>
          <p:cNvPr id="8" name="Picture 7">
            <a:extLst>
              <a:ext uri="{FF2B5EF4-FFF2-40B4-BE49-F238E27FC236}">
                <a16:creationId xmlns:a16="http://schemas.microsoft.com/office/drawing/2014/main" id="{3B971021-54AC-459F-A159-9FBB7B654EA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0035" y="3469995"/>
            <a:ext cx="7141530" cy="847725"/>
          </a:xfrm>
          <a:prstGeom prst="rect">
            <a:avLst/>
          </a:prstGeom>
          <a:noFill/>
          <a:ln>
            <a:noFill/>
          </a:ln>
        </p:spPr>
      </p:pic>
      <p:pic>
        <p:nvPicPr>
          <p:cNvPr id="9" name="Picture 8">
            <a:extLst>
              <a:ext uri="{FF2B5EF4-FFF2-40B4-BE49-F238E27FC236}">
                <a16:creationId xmlns:a16="http://schemas.microsoft.com/office/drawing/2014/main" id="{0C8F39B1-15F5-179C-30B3-CE106F99F69E}"/>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6633" y="4390872"/>
            <a:ext cx="7228333" cy="1040130"/>
          </a:xfrm>
          <a:prstGeom prst="rect">
            <a:avLst/>
          </a:prstGeom>
          <a:noFill/>
          <a:ln>
            <a:noFill/>
          </a:ln>
        </p:spPr>
      </p:pic>
    </p:spTree>
    <p:extLst>
      <p:ext uri="{BB962C8B-B14F-4D97-AF65-F5344CB8AC3E}">
        <p14:creationId xmlns:p14="http://schemas.microsoft.com/office/powerpoint/2010/main" val="89680509"/>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28F71-AA93-2932-002D-827821CB372C}"/>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40B3A390-DFBE-8BDA-EF4B-D6136C109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196" y="0"/>
            <a:ext cx="6007735" cy="2835275"/>
          </a:xfrm>
          <a:prstGeom prst="rect">
            <a:avLst/>
          </a:prstGeom>
          <a:noFill/>
          <a:ln>
            <a:noFill/>
          </a:ln>
        </p:spPr>
      </p:pic>
      <p:pic>
        <p:nvPicPr>
          <p:cNvPr id="14" name="Picture 13">
            <a:extLst>
              <a:ext uri="{FF2B5EF4-FFF2-40B4-BE49-F238E27FC236}">
                <a16:creationId xmlns:a16="http://schemas.microsoft.com/office/drawing/2014/main" id="{08CB3A6B-782C-5AE4-3C20-46C3C75DEE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8252" y="15240"/>
            <a:ext cx="5678552" cy="2820035"/>
          </a:xfrm>
          <a:prstGeom prst="rect">
            <a:avLst/>
          </a:prstGeom>
          <a:noFill/>
          <a:ln>
            <a:noFill/>
          </a:ln>
        </p:spPr>
      </p:pic>
      <p:pic>
        <p:nvPicPr>
          <p:cNvPr id="15" name="Picture 14">
            <a:extLst>
              <a:ext uri="{FF2B5EF4-FFF2-40B4-BE49-F238E27FC236}">
                <a16:creationId xmlns:a16="http://schemas.microsoft.com/office/drawing/2014/main" id="{D1488F57-CA01-D260-ACA1-A9917D9226D4}"/>
              </a:ext>
            </a:extLst>
          </p:cNvPr>
          <p:cNvPicPr>
            <a:picLocks noChangeAspect="1"/>
          </p:cNvPicPr>
          <p:nvPr/>
        </p:nvPicPr>
        <p:blipFill>
          <a:blip r:embed="rId4">
            <a:extLst>
              <a:ext uri="{28A0092B-C50C-407E-A947-70E740481C1C}">
                <a14:useLocalDpi xmlns:a14="http://schemas.microsoft.com/office/drawing/2010/main" val="0"/>
              </a:ext>
            </a:extLst>
          </a:blip>
          <a:srcRect b="67170"/>
          <a:stretch/>
        </p:blipFill>
        <p:spPr bwMode="auto">
          <a:xfrm>
            <a:off x="236156" y="2835275"/>
            <a:ext cx="4407408" cy="2132453"/>
          </a:xfrm>
          <a:prstGeom prst="rect">
            <a:avLst/>
          </a:prstGeom>
          <a:noFill/>
          <a:ln>
            <a:noFill/>
          </a:ln>
        </p:spPr>
      </p:pic>
      <p:pic>
        <p:nvPicPr>
          <p:cNvPr id="16" name="Picture 15">
            <a:extLst>
              <a:ext uri="{FF2B5EF4-FFF2-40B4-BE49-F238E27FC236}">
                <a16:creationId xmlns:a16="http://schemas.microsoft.com/office/drawing/2014/main" id="{0774109E-45DC-B477-3475-B2F2B7E39694}"/>
              </a:ext>
            </a:extLst>
          </p:cNvPr>
          <p:cNvPicPr>
            <a:picLocks noChangeAspect="1"/>
          </p:cNvPicPr>
          <p:nvPr/>
        </p:nvPicPr>
        <p:blipFill>
          <a:blip r:embed="rId5">
            <a:extLst>
              <a:ext uri="{28A0092B-C50C-407E-A947-70E740481C1C}">
                <a14:useLocalDpi xmlns:a14="http://schemas.microsoft.com/office/drawing/2010/main" val="0"/>
              </a:ext>
            </a:extLst>
          </a:blip>
          <a:srcRect l="24326" t="8331" r="9770"/>
          <a:stretch/>
        </p:blipFill>
        <p:spPr bwMode="auto">
          <a:xfrm>
            <a:off x="5460689" y="3021158"/>
            <a:ext cx="5912986" cy="3032170"/>
          </a:xfrm>
          <a:prstGeom prst="rect">
            <a:avLst/>
          </a:prstGeom>
          <a:noFill/>
          <a:ln>
            <a:noFill/>
          </a:ln>
        </p:spPr>
      </p:pic>
      <p:pic>
        <p:nvPicPr>
          <p:cNvPr id="17" name="Picture 16">
            <a:extLst>
              <a:ext uri="{FF2B5EF4-FFF2-40B4-BE49-F238E27FC236}">
                <a16:creationId xmlns:a16="http://schemas.microsoft.com/office/drawing/2014/main" id="{9F98AF15-C260-8B51-1D68-53CE3982BF01}"/>
              </a:ext>
            </a:extLst>
          </p:cNvPr>
          <p:cNvPicPr>
            <a:picLocks noChangeAspect="1"/>
          </p:cNvPicPr>
          <p:nvPr/>
        </p:nvPicPr>
        <p:blipFill>
          <a:blip r:embed="rId6">
            <a:extLst>
              <a:ext uri="{28A0092B-C50C-407E-A947-70E740481C1C}">
                <a14:useLocalDpi xmlns:a14="http://schemas.microsoft.com/office/drawing/2010/main" val="0"/>
              </a:ext>
            </a:extLst>
          </a:blip>
          <a:srcRect l="30214" r="29199" b="66148"/>
          <a:stretch/>
        </p:blipFill>
        <p:spPr bwMode="auto">
          <a:xfrm>
            <a:off x="118872" y="4967728"/>
            <a:ext cx="4407408" cy="1771400"/>
          </a:xfrm>
          <a:prstGeom prst="rect">
            <a:avLst/>
          </a:prstGeom>
          <a:noFill/>
          <a:ln>
            <a:noFill/>
          </a:ln>
        </p:spPr>
      </p:pic>
    </p:spTree>
    <p:extLst>
      <p:ext uri="{BB962C8B-B14F-4D97-AF65-F5344CB8AC3E}">
        <p14:creationId xmlns:p14="http://schemas.microsoft.com/office/powerpoint/2010/main" val="1987670894"/>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AF989-5B23-DCA8-F0F5-1055029986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60BAA5-724D-E5BD-92F4-AD41AE1E9895}"/>
              </a:ext>
            </a:extLst>
          </p:cNvPr>
          <p:cNvSpPr>
            <a:spLocks noGrp="1"/>
          </p:cNvSpPr>
          <p:nvPr>
            <p:ph type="title"/>
          </p:nvPr>
        </p:nvSpPr>
        <p:spPr>
          <a:xfrm>
            <a:off x="338329" y="109727"/>
            <a:ext cx="11402568" cy="649225"/>
          </a:xfrm>
        </p:spPr>
        <p:txBody>
          <a:bodyPr/>
          <a:lstStyle/>
          <a:p>
            <a:r>
              <a:rPr lang="en-US" dirty="0"/>
              <a:t>conclusion</a:t>
            </a:r>
          </a:p>
        </p:txBody>
      </p:sp>
      <p:sp>
        <p:nvSpPr>
          <p:cNvPr id="4" name="Content Placeholder 3">
            <a:extLst>
              <a:ext uri="{FF2B5EF4-FFF2-40B4-BE49-F238E27FC236}">
                <a16:creationId xmlns:a16="http://schemas.microsoft.com/office/drawing/2014/main" id="{172D4B08-72AC-E220-D62E-7FE6AA02A76E}"/>
              </a:ext>
            </a:extLst>
          </p:cNvPr>
          <p:cNvSpPr>
            <a:spLocks noGrp="1"/>
          </p:cNvSpPr>
          <p:nvPr>
            <p:ph idx="1"/>
          </p:nvPr>
        </p:nvSpPr>
        <p:spPr>
          <a:xfrm>
            <a:off x="338328" y="932688"/>
            <a:ext cx="11402568" cy="2852928"/>
          </a:xfrm>
        </p:spPr>
        <p:txBody>
          <a:bodyPr numCol="1">
            <a:noAutofit/>
          </a:bodyPr>
          <a:lstStyle/>
          <a:p>
            <a:pPr marL="0" indent="0">
              <a:buNone/>
            </a:pPr>
            <a:r>
              <a:rPr lang="en-US" sz="1600" dirty="0">
                <a:latin typeface="Helvetica" panose="020B0604020202020204" pitchFamily="34" charset="0"/>
                <a:cs typeface="Helvetica" panose="020B0604020202020204" pitchFamily="34" charset="0"/>
              </a:rPr>
              <a:t>1.	Reflections and Recommendations: In reflecting upon the journey of designing and testing "Unity Hospital Management System Website," several key conclusions emerge, each shedding light on the application's strengths and areas for further enhancement. This conclusion encapsulates insights gleaned from the comprehensive black box testing process, offering recommendations for future iterations and user engagement strategies.</a:t>
            </a:r>
          </a:p>
          <a:p>
            <a:r>
              <a:rPr lang="en-US" sz="1600" dirty="0">
                <a:latin typeface="Helvetica" panose="020B0604020202020204" pitchFamily="34" charset="0"/>
                <a:cs typeface="Helvetica" panose="020B0604020202020204" pitchFamily="34" charset="0"/>
              </a:rPr>
              <a:t>2.	Automation Enhancements: One of the foremost observations is the transformative impact of automation on the system's efficiency and reliability. By streamlining processes and minimizing manual interventions, the application demonstrates heightened responsiveness and scalability. Future enhancements should prioritize further automation to optimize user experiences and backend operations seamlessly.</a:t>
            </a:r>
          </a:p>
          <a:p>
            <a:pPr marL="0" indent="0">
              <a:buNone/>
            </a:pPr>
            <a:r>
              <a:rPr lang="en-US" sz="1600" dirty="0">
                <a:latin typeface="Helvetica" panose="020B0604020202020204" pitchFamily="34" charset="0"/>
                <a:cs typeface="Helvetica" panose="020B0604020202020204" pitchFamily="34" charset="0"/>
              </a:rPr>
              <a:t>3.	Creative User Interface: At the heart of "Unity Hospital Management System Website" lies its creative and user-friendly interface. This innovative approach to hospital management. Moving forward, continuous refinement of the interface's design and functionality will be paramount to ensure an engaging and intuitive user experience.</a:t>
            </a:r>
          </a:p>
          <a:p>
            <a:pPr marL="0" indent="0">
              <a:buNone/>
            </a:pPr>
            <a:r>
              <a:rPr lang="en-US" sz="1600" dirty="0">
                <a:latin typeface="Helvetica" panose="020B0604020202020204" pitchFamily="34" charset="0"/>
                <a:cs typeface="Helvetica" panose="020B0604020202020204" pitchFamily="34" charset="0"/>
              </a:rPr>
              <a:t>4.	Security Considerations: While MS SQL Server offers robust security measures, it is essential to acknowledge the inherent limitations and potential vulnerabilities. While the application provides adequate security for typical usage scenarios, users are advised to exercise caution when inputting sensitive information. Adopting best practices, such as using unique passwords and refraining from sharing confidential data, mitigates potential risks and safeguards user privacy.</a:t>
            </a:r>
          </a:p>
          <a:p>
            <a:pPr marL="0" indent="0">
              <a:buNone/>
            </a:pPr>
            <a:endParaRPr lang="en-US" sz="1600" dirty="0">
              <a:latin typeface="Helvetica" panose="020B0604020202020204" pitchFamily="34" charset="0"/>
              <a:cs typeface="Helvetica" panose="020B0604020202020204" pitchFamily="34" charset="0"/>
            </a:endParaRPr>
          </a:p>
          <a:p>
            <a:endParaRPr lang="en-US" sz="1600" dirty="0">
              <a:latin typeface="Helvetica" panose="020B0604020202020204" pitchFamily="34" charset="0"/>
              <a:cs typeface="Helvetica" panose="020B0604020202020204" pitchFamily="34" charset="0"/>
            </a:endParaRPr>
          </a:p>
          <a:p>
            <a:endParaRPr lang="en-US" sz="1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017072273"/>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75144-A62B-080F-C27B-92A5849CA8AE}"/>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E4AE10F-D083-433F-06B2-D7A8124DAA8E}"/>
              </a:ext>
            </a:extLst>
          </p:cNvPr>
          <p:cNvSpPr>
            <a:spLocks noGrp="1"/>
          </p:cNvSpPr>
          <p:nvPr>
            <p:ph idx="1"/>
          </p:nvPr>
        </p:nvSpPr>
        <p:spPr>
          <a:xfrm>
            <a:off x="182880" y="265176"/>
            <a:ext cx="11558016" cy="4498848"/>
          </a:xfrm>
        </p:spPr>
        <p:txBody>
          <a:bodyPr numCol="1">
            <a:noAutofit/>
          </a:bodyPr>
          <a:lstStyle/>
          <a:p>
            <a:pPr marL="0" indent="0">
              <a:buNone/>
            </a:pPr>
            <a:r>
              <a:rPr lang="en-US" sz="2000" dirty="0">
                <a:latin typeface="Helvetica" panose="020B0604020202020204" pitchFamily="34" charset="0"/>
                <a:cs typeface="Helvetica" panose="020B0604020202020204" pitchFamily="34" charset="0"/>
              </a:rPr>
              <a:t>5.	Authentication Mechanisms: The integration of authentication mechanisms, including email and password authentication via MS SQL services, ensures user data integrity and access control. However, users are reminded to exercise diligence in managing their account credentials and refrain from sharing sensitive information. Adopting a proactive approach to security awareness and user education will fortify the application's resilience against potential threats.</a:t>
            </a:r>
          </a:p>
          <a:p>
            <a:pPr marL="0" indent="0">
              <a:buNone/>
            </a:pPr>
            <a:r>
              <a:rPr lang="en-US" sz="2000" dirty="0">
                <a:latin typeface="Helvetica" panose="020B0604020202020204" pitchFamily="34" charset="0"/>
                <a:cs typeface="Helvetica" panose="020B0604020202020204" pitchFamily="34" charset="0"/>
              </a:rPr>
              <a:t>6.	Future Directions: Looking ahead, the evolution of "Unity Hospital Management System Website" hinges on continuous innovation and user-centric design principles. Future iterations should prioritize enhancements in automation, user interface refinements, and security fortifications. Additionally, fostering a community-driven feedback loop and prioritizing user engagement initiatives will foster a vibrant ecosystem of “Unity Hospital Management System Website".</a:t>
            </a:r>
          </a:p>
          <a:p>
            <a:pPr marL="0" indent="0">
              <a:buNone/>
            </a:pPr>
            <a:endParaRPr lang="en-US" dirty="0"/>
          </a:p>
        </p:txBody>
      </p:sp>
    </p:spTree>
    <p:extLst>
      <p:ext uri="{BB962C8B-B14F-4D97-AF65-F5344CB8AC3E}">
        <p14:creationId xmlns:p14="http://schemas.microsoft.com/office/powerpoint/2010/main" val="3921228230"/>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00DF-108F-41EE-B568-7E89C20D5A8E}"/>
              </a:ext>
            </a:extLst>
          </p:cNvPr>
          <p:cNvSpPr>
            <a:spLocks noGrp="1"/>
          </p:cNvSpPr>
          <p:nvPr>
            <p:ph type="title"/>
          </p:nvPr>
        </p:nvSpPr>
        <p:spPr>
          <a:xfrm>
            <a:off x="384048" y="3145536"/>
            <a:ext cx="11301984" cy="946624"/>
          </a:xfrm>
        </p:spPr>
        <p:txBody>
          <a:bodyPr>
            <a:noAutofit/>
          </a:bodyPr>
          <a:lstStyle/>
          <a:p>
            <a:r>
              <a:rPr lang="en-US" sz="3600" dirty="0"/>
              <a:t>HOSPITAL </a:t>
            </a:r>
            <a:br>
              <a:rPr lang="en-US" sz="3600" dirty="0"/>
            </a:br>
            <a:r>
              <a:rPr lang="en-US" sz="3600" dirty="0"/>
              <a:t>MANAGEMENT SYSTEM</a:t>
            </a:r>
          </a:p>
        </p:txBody>
      </p:sp>
    </p:spTree>
    <p:extLst>
      <p:ext uri="{BB962C8B-B14F-4D97-AF65-F5344CB8AC3E}">
        <p14:creationId xmlns:p14="http://schemas.microsoft.com/office/powerpoint/2010/main" val="914996805"/>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A2E0-2425-A120-7811-1F835E02F31A}"/>
              </a:ext>
            </a:extLst>
          </p:cNvPr>
          <p:cNvSpPr>
            <a:spLocks noGrp="1"/>
          </p:cNvSpPr>
          <p:nvPr>
            <p:ph type="title"/>
          </p:nvPr>
        </p:nvSpPr>
        <p:spPr>
          <a:xfrm>
            <a:off x="919119" y="198121"/>
            <a:ext cx="10353761" cy="972312"/>
          </a:xfrm>
        </p:spPr>
        <p:txBody>
          <a:bodyPr/>
          <a:lstStyle/>
          <a:p>
            <a:r>
              <a:rPr lang="en-US" dirty="0"/>
              <a:t>introduction</a:t>
            </a:r>
          </a:p>
        </p:txBody>
      </p:sp>
      <p:sp>
        <p:nvSpPr>
          <p:cNvPr id="3" name="Content Placeholder 2">
            <a:extLst>
              <a:ext uri="{FF2B5EF4-FFF2-40B4-BE49-F238E27FC236}">
                <a16:creationId xmlns:a16="http://schemas.microsoft.com/office/drawing/2014/main" id="{20E67A56-F9B0-19A2-9347-E0CDC40051E1}"/>
              </a:ext>
            </a:extLst>
          </p:cNvPr>
          <p:cNvSpPr>
            <a:spLocks noGrp="1"/>
          </p:cNvSpPr>
          <p:nvPr>
            <p:ph idx="1"/>
          </p:nvPr>
        </p:nvSpPr>
        <p:spPr>
          <a:xfrm>
            <a:off x="420624" y="1170433"/>
            <a:ext cx="11228832" cy="5212079"/>
          </a:xfrm>
        </p:spPr>
        <p:txBody>
          <a:bodyPr>
            <a:normAutofit/>
          </a:bodyPr>
          <a:lstStyle/>
          <a:p>
            <a:pPr marL="0" indent="0">
              <a:buNone/>
            </a:pPr>
            <a:r>
              <a:rPr lang="en-US" sz="1600" dirty="0">
                <a:solidFill>
                  <a:srgbClr val="FFFF00"/>
                </a:solidFill>
                <a:effectLst/>
                <a:latin typeface="Helvetica" panose="020B0604020202020204" pitchFamily="34" charset="0"/>
                <a:ea typeface="Times New Roman" panose="02020603050405020304" pitchFamily="18" charset="0"/>
                <a:cs typeface="Helvetica" panose="020B0604020202020204" pitchFamily="34" charset="0"/>
              </a:rPr>
              <a:t>The Hospital Management System (HMS) is a software solution designed to manage hospital operations efficiently. It streamlines administrative tasks, enhances patient care, and facilitates better communication between hospital staff. The system integrates various modules, including patient management, appointment scheduling, billing, inventory management, and reporting.</a:t>
            </a:r>
            <a:r>
              <a:rPr lang="en-US" sz="1600" dirty="0">
                <a:solidFill>
                  <a:srgbClr val="FFFF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US" sz="1600" dirty="0">
                <a:solidFill>
                  <a:srgbClr val="FFFF00"/>
                </a:solidFill>
                <a:effectLst/>
                <a:latin typeface="Helvetica" panose="020B0604020202020204" pitchFamily="34" charset="0"/>
                <a:cs typeface="Times New Roman" panose="02020603050405020304" pitchFamily="18" charset="0"/>
              </a:rPr>
              <a:t>The advantages of the website is:</a:t>
            </a:r>
          </a:p>
          <a:p>
            <a:r>
              <a:rPr lang="en-US" sz="1600" dirty="0">
                <a:solidFill>
                  <a:srgbClr val="FFFF00"/>
                </a:solidFill>
                <a:effectLst/>
                <a:latin typeface="Helvetica" panose="020B0604020202020204" pitchFamily="34" charset="0"/>
                <a:cs typeface="Times New Roman" panose="02020603050405020304" pitchFamily="18" charset="0"/>
              </a:rPr>
              <a:t>Doctors can view their patients’ treatment records and details easily.</a:t>
            </a:r>
          </a:p>
          <a:p>
            <a:r>
              <a:rPr lang="en-US" sz="1600" dirty="0">
                <a:solidFill>
                  <a:srgbClr val="FFFF00"/>
                </a:solidFill>
                <a:effectLst/>
                <a:latin typeface="Helvetica" panose="020B0604020202020204" pitchFamily="34" charset="0"/>
                <a:cs typeface="Times New Roman" panose="02020603050405020304" pitchFamily="18" charset="0"/>
              </a:rPr>
              <a:t>It even generates an instant bill.</a:t>
            </a:r>
          </a:p>
          <a:p>
            <a:r>
              <a:rPr lang="en-US" sz="1600" dirty="0">
                <a:solidFill>
                  <a:srgbClr val="FFFF00"/>
                </a:solidFill>
                <a:effectLst/>
                <a:latin typeface="Helvetica" panose="020B0604020202020204" pitchFamily="34" charset="0"/>
                <a:cs typeface="Times New Roman" panose="02020603050405020304" pitchFamily="18" charset="0"/>
              </a:rPr>
              <a:t>The system is convenient and flexible to be used.</a:t>
            </a:r>
          </a:p>
          <a:p>
            <a:r>
              <a:rPr lang="en-US" sz="1600" dirty="0">
                <a:solidFill>
                  <a:srgbClr val="FFFF00"/>
                </a:solidFill>
                <a:effectLst/>
                <a:latin typeface="Helvetica" panose="020B0604020202020204" pitchFamily="34" charset="0"/>
                <a:cs typeface="Times New Roman" panose="02020603050405020304" pitchFamily="18" charset="0"/>
              </a:rPr>
              <a:t>It saves their time, efforts, money and resources.</a:t>
            </a:r>
          </a:p>
        </p:txBody>
      </p:sp>
    </p:spTree>
    <p:extLst>
      <p:ext uri="{BB962C8B-B14F-4D97-AF65-F5344CB8AC3E}">
        <p14:creationId xmlns:p14="http://schemas.microsoft.com/office/powerpoint/2010/main" val="75605012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A1C0-C985-84B2-77F6-368CB12EB729}"/>
              </a:ext>
            </a:extLst>
          </p:cNvPr>
          <p:cNvSpPr>
            <a:spLocks noGrp="1"/>
          </p:cNvSpPr>
          <p:nvPr>
            <p:ph type="title"/>
          </p:nvPr>
        </p:nvSpPr>
        <p:spPr>
          <a:xfrm>
            <a:off x="393192" y="316993"/>
            <a:ext cx="11365992" cy="1118616"/>
          </a:xfrm>
        </p:spPr>
        <p:txBody>
          <a:bodyPr/>
          <a:lstStyle/>
          <a:p>
            <a:r>
              <a:rPr lang="en-US" dirty="0"/>
              <a:t>System objective</a:t>
            </a:r>
          </a:p>
        </p:txBody>
      </p:sp>
      <p:sp>
        <p:nvSpPr>
          <p:cNvPr id="3" name="Content Placeholder 2">
            <a:extLst>
              <a:ext uri="{FF2B5EF4-FFF2-40B4-BE49-F238E27FC236}">
                <a16:creationId xmlns:a16="http://schemas.microsoft.com/office/drawing/2014/main" id="{BB7EB064-59FD-B5DF-2D9F-DE0A997140BD}"/>
              </a:ext>
            </a:extLst>
          </p:cNvPr>
          <p:cNvSpPr>
            <a:spLocks noGrp="1"/>
          </p:cNvSpPr>
          <p:nvPr>
            <p:ph idx="1"/>
          </p:nvPr>
        </p:nvSpPr>
        <p:spPr>
          <a:xfrm>
            <a:off x="393192" y="1783080"/>
            <a:ext cx="11365992" cy="4681728"/>
          </a:xfrm>
        </p:spPr>
        <p:txBody>
          <a:bodyPr>
            <a:normAutofit/>
          </a:bodyPr>
          <a:lstStyle/>
          <a:p>
            <a:pPr marL="0" indent="0">
              <a:buNone/>
            </a:pPr>
            <a:r>
              <a:rPr lang="en-US" sz="1600" dirty="0">
                <a:solidFill>
                  <a:srgbClr val="FFFF00"/>
                </a:solidFill>
                <a:effectLst/>
                <a:latin typeface="Helvetica" panose="020B0604020202020204" pitchFamily="34" charset="0"/>
                <a:ea typeface="Times New Roman" panose="02020603050405020304" pitchFamily="18" charset="0"/>
                <a:cs typeface="Times New Roman" panose="02020603050405020304" pitchFamily="18" charset="0"/>
              </a:rPr>
              <a:t>The objective of creating the website is: </a:t>
            </a:r>
            <a:r>
              <a:rPr lang="en-US" sz="1600" dirty="0">
                <a:solidFill>
                  <a:srgbClr val="FFFF00"/>
                </a:solidFill>
                <a:effectLst/>
                <a:latin typeface="Helvetica" panose="020B0604020202020204" pitchFamily="34" charset="0"/>
                <a:cs typeface="Times New Roman" panose="02020603050405020304" pitchFamily="18" charset="0"/>
              </a:rPr>
              <a:t>streamline hospital workflows and administrative processes. </a:t>
            </a:r>
          </a:p>
          <a:p>
            <a:r>
              <a:rPr lang="en-US" sz="1600" dirty="0">
                <a:solidFill>
                  <a:srgbClr val="FFFF00"/>
                </a:solidFill>
                <a:effectLst/>
                <a:latin typeface="Helvetica" panose="020B0604020202020204" pitchFamily="34" charset="0"/>
                <a:cs typeface="Times New Roman" panose="02020603050405020304" pitchFamily="18" charset="0"/>
              </a:rPr>
              <a:t>To digitize patient records for quick access and better management. </a:t>
            </a:r>
          </a:p>
          <a:p>
            <a:r>
              <a:rPr lang="en-US" sz="1600" dirty="0">
                <a:solidFill>
                  <a:srgbClr val="FFFF00"/>
                </a:solidFill>
                <a:effectLst/>
                <a:latin typeface="Helvetica" panose="020B0604020202020204" pitchFamily="34" charset="0"/>
                <a:cs typeface="Times New Roman" panose="02020603050405020304" pitchFamily="18" charset="0"/>
              </a:rPr>
              <a:t>To improve communication between doctors, nurses, and administrative staff. </a:t>
            </a:r>
          </a:p>
          <a:p>
            <a:r>
              <a:rPr lang="en-US" sz="1600" dirty="0">
                <a:solidFill>
                  <a:srgbClr val="FFFF00"/>
                </a:solidFill>
                <a:effectLst/>
                <a:latin typeface="Helvetica" panose="020B0604020202020204" pitchFamily="34" charset="0"/>
                <a:cs typeface="Times New Roman" panose="02020603050405020304" pitchFamily="18" charset="0"/>
              </a:rPr>
              <a:t>To enhance patient experience by reducing wait times and improving service delivery. </a:t>
            </a:r>
          </a:p>
          <a:p>
            <a:r>
              <a:rPr lang="en-US" sz="1600" dirty="0">
                <a:solidFill>
                  <a:srgbClr val="FFFF00"/>
                </a:solidFill>
                <a:effectLst/>
                <a:latin typeface="Helvetica" panose="020B0604020202020204" pitchFamily="34" charset="0"/>
                <a:cs typeface="Times New Roman" panose="02020603050405020304" pitchFamily="18" charset="0"/>
              </a:rPr>
              <a:t>To manage hospital inventory and ensure the availability of necessary medicines and equipment.</a:t>
            </a:r>
          </a:p>
        </p:txBody>
      </p:sp>
    </p:spTree>
    <p:extLst>
      <p:ext uri="{BB962C8B-B14F-4D97-AF65-F5344CB8AC3E}">
        <p14:creationId xmlns:p14="http://schemas.microsoft.com/office/powerpoint/2010/main" val="193544518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1AB56-D29C-DC87-5FE8-EF524EC55F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2C6E0C-414A-338B-8B9B-F09427FF303F}"/>
              </a:ext>
            </a:extLst>
          </p:cNvPr>
          <p:cNvSpPr>
            <a:spLocks noGrp="1"/>
          </p:cNvSpPr>
          <p:nvPr>
            <p:ph type="title"/>
          </p:nvPr>
        </p:nvSpPr>
        <p:spPr>
          <a:xfrm>
            <a:off x="393192" y="316993"/>
            <a:ext cx="11365992" cy="1118616"/>
          </a:xfrm>
        </p:spPr>
        <p:txBody>
          <a:bodyPr/>
          <a:lstStyle/>
          <a:p>
            <a:r>
              <a:rPr lang="en-US" dirty="0"/>
              <a:t>System features</a:t>
            </a:r>
          </a:p>
        </p:txBody>
      </p:sp>
      <p:sp>
        <p:nvSpPr>
          <p:cNvPr id="3" name="Content Placeholder 2">
            <a:extLst>
              <a:ext uri="{FF2B5EF4-FFF2-40B4-BE49-F238E27FC236}">
                <a16:creationId xmlns:a16="http://schemas.microsoft.com/office/drawing/2014/main" id="{02BFF4F9-D667-EB32-8E51-673414002DE3}"/>
              </a:ext>
            </a:extLst>
          </p:cNvPr>
          <p:cNvSpPr>
            <a:spLocks noGrp="1"/>
          </p:cNvSpPr>
          <p:nvPr>
            <p:ph idx="1"/>
          </p:nvPr>
        </p:nvSpPr>
        <p:spPr>
          <a:xfrm>
            <a:off x="393192" y="1783080"/>
            <a:ext cx="11365992" cy="4681728"/>
          </a:xfrm>
        </p:spPr>
        <p:txBody>
          <a:bodyPr>
            <a:normAutofit/>
          </a:bodyPr>
          <a:lstStyle/>
          <a:p>
            <a:pPr marL="342900" indent="-342900">
              <a:buFont typeface="+mj-lt"/>
              <a:buAutoNum type="arabicPeriod"/>
            </a:pPr>
            <a:r>
              <a:rPr lang="en-US" sz="1600" dirty="0">
                <a:solidFill>
                  <a:srgbClr val="FFFF00"/>
                </a:solidFill>
                <a:effectLst/>
                <a:latin typeface="Helvetica" panose="020B0604020202020204" pitchFamily="34" charset="0"/>
                <a:cs typeface="Times New Roman" panose="02020603050405020304" pitchFamily="18" charset="0"/>
              </a:rPr>
              <a:t>Patient registration and management, appointment booking</a:t>
            </a:r>
          </a:p>
          <a:p>
            <a:pPr marL="342900" indent="-342900">
              <a:buFont typeface="+mj-lt"/>
              <a:buAutoNum type="arabicPeriod"/>
            </a:pPr>
            <a:r>
              <a:rPr lang="en-US" sz="1600" dirty="0">
                <a:solidFill>
                  <a:srgbClr val="FFFF00"/>
                </a:solidFill>
                <a:effectLst/>
                <a:latin typeface="Helvetica" panose="020B0604020202020204" pitchFamily="34" charset="0"/>
                <a:cs typeface="Times New Roman" panose="02020603050405020304" pitchFamily="18" charset="0"/>
              </a:rPr>
              <a:t>Doctor scheduling</a:t>
            </a:r>
          </a:p>
          <a:p>
            <a:pPr marL="342900" indent="-342900">
              <a:buFont typeface="+mj-lt"/>
              <a:buAutoNum type="arabicPeriod"/>
            </a:pPr>
            <a:r>
              <a:rPr lang="en-US" sz="1600" dirty="0">
                <a:solidFill>
                  <a:srgbClr val="FFFF00"/>
                </a:solidFill>
                <a:effectLst/>
                <a:latin typeface="Helvetica" panose="020B0604020202020204" pitchFamily="34" charset="0"/>
                <a:cs typeface="Times New Roman" panose="02020603050405020304" pitchFamily="18" charset="0"/>
              </a:rPr>
              <a:t>Billing and payment processing</a:t>
            </a:r>
          </a:p>
          <a:p>
            <a:pPr marL="342900" indent="-342900">
              <a:buFont typeface="+mj-lt"/>
              <a:buAutoNum type="arabicPeriod"/>
            </a:pPr>
            <a:r>
              <a:rPr lang="en-US" sz="1600" dirty="0">
                <a:solidFill>
                  <a:srgbClr val="FFFF00"/>
                </a:solidFill>
                <a:effectLst/>
                <a:latin typeface="Helvetica" panose="020B0604020202020204" pitchFamily="34" charset="0"/>
                <a:cs typeface="Times New Roman" panose="02020603050405020304" pitchFamily="18" charset="0"/>
              </a:rPr>
              <a:t>Inventory and pharmacy management</a:t>
            </a:r>
          </a:p>
        </p:txBody>
      </p:sp>
    </p:spTree>
    <p:extLst>
      <p:ext uri="{BB962C8B-B14F-4D97-AF65-F5344CB8AC3E}">
        <p14:creationId xmlns:p14="http://schemas.microsoft.com/office/powerpoint/2010/main" val="340827591"/>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74B6E-8BE7-138A-DA27-5E299C8AB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A7958A-6CFA-364D-C6E0-6C6924CE46DB}"/>
              </a:ext>
            </a:extLst>
          </p:cNvPr>
          <p:cNvSpPr>
            <a:spLocks noGrp="1"/>
          </p:cNvSpPr>
          <p:nvPr>
            <p:ph type="title"/>
          </p:nvPr>
        </p:nvSpPr>
        <p:spPr>
          <a:xfrm>
            <a:off x="393192" y="316993"/>
            <a:ext cx="11365992" cy="1118616"/>
          </a:xfrm>
        </p:spPr>
        <p:txBody>
          <a:bodyPr/>
          <a:lstStyle/>
          <a:p>
            <a:r>
              <a:rPr lang="en-US" dirty="0"/>
              <a:t>System module</a:t>
            </a:r>
          </a:p>
        </p:txBody>
      </p:sp>
      <p:sp>
        <p:nvSpPr>
          <p:cNvPr id="3" name="Content Placeholder 2">
            <a:extLst>
              <a:ext uri="{FF2B5EF4-FFF2-40B4-BE49-F238E27FC236}">
                <a16:creationId xmlns:a16="http://schemas.microsoft.com/office/drawing/2014/main" id="{8A0F861E-1ADF-8845-05DC-25824C45CA98}"/>
              </a:ext>
            </a:extLst>
          </p:cNvPr>
          <p:cNvSpPr>
            <a:spLocks noGrp="1"/>
          </p:cNvSpPr>
          <p:nvPr>
            <p:ph idx="1"/>
          </p:nvPr>
        </p:nvSpPr>
        <p:spPr>
          <a:xfrm>
            <a:off x="393192" y="1783080"/>
            <a:ext cx="11365992" cy="4681728"/>
          </a:xfrm>
        </p:spPr>
        <p:txBody>
          <a:bodyPr>
            <a:normAutofit/>
          </a:bodyPr>
          <a:lstStyle/>
          <a:p>
            <a:pPr marL="0" indent="0">
              <a:buNone/>
            </a:pPr>
            <a:r>
              <a:rPr lang="en-US" sz="1600" dirty="0">
                <a:solidFill>
                  <a:srgbClr val="FFFF00"/>
                </a:solidFill>
                <a:effectLst/>
                <a:latin typeface="Helvetica" panose="020B0604020202020204" pitchFamily="34" charset="0"/>
                <a:cs typeface="Times New Roman" panose="02020603050405020304" pitchFamily="18" charset="0"/>
              </a:rPr>
              <a:t>The website consists of several modules are:</a:t>
            </a:r>
          </a:p>
          <a:p>
            <a:pPr marL="342900" indent="-342900">
              <a:buFont typeface="+mj-lt"/>
              <a:buAutoNum type="arabicPeriod"/>
            </a:pPr>
            <a:r>
              <a:rPr lang="en-US" sz="1600" dirty="0">
                <a:solidFill>
                  <a:srgbClr val="FFFF00"/>
                </a:solidFill>
                <a:effectLst/>
                <a:latin typeface="Helvetica" panose="020B0604020202020204" pitchFamily="34" charset="0"/>
                <a:cs typeface="Times New Roman" panose="02020603050405020304" pitchFamily="18" charset="0"/>
              </a:rPr>
              <a:t> Admin</a:t>
            </a:r>
          </a:p>
          <a:p>
            <a:pPr marL="342900" indent="-342900">
              <a:buFont typeface="+mj-lt"/>
              <a:buAutoNum type="arabicPeriod"/>
            </a:pPr>
            <a:r>
              <a:rPr lang="en-US" sz="1600" dirty="0">
                <a:solidFill>
                  <a:srgbClr val="FFFF00"/>
                </a:solidFill>
                <a:effectLst/>
                <a:latin typeface="Helvetica" panose="020B0604020202020204" pitchFamily="34" charset="0"/>
                <a:cs typeface="Times New Roman" panose="02020603050405020304" pitchFamily="18" charset="0"/>
              </a:rPr>
              <a:t>Patient</a:t>
            </a:r>
          </a:p>
          <a:p>
            <a:pPr marL="342900" indent="-342900">
              <a:buFont typeface="+mj-lt"/>
              <a:buAutoNum type="arabicPeriod"/>
            </a:pPr>
            <a:r>
              <a:rPr lang="en-US" sz="1600" dirty="0">
                <a:solidFill>
                  <a:srgbClr val="FFFF00"/>
                </a:solidFill>
                <a:effectLst/>
                <a:latin typeface="Helvetica" panose="020B0604020202020204" pitchFamily="34" charset="0"/>
                <a:cs typeface="Times New Roman" panose="02020603050405020304" pitchFamily="18" charset="0"/>
              </a:rPr>
              <a:t> Doctor</a:t>
            </a:r>
          </a:p>
        </p:txBody>
      </p:sp>
    </p:spTree>
    <p:extLst>
      <p:ext uri="{BB962C8B-B14F-4D97-AF65-F5344CB8AC3E}">
        <p14:creationId xmlns:p14="http://schemas.microsoft.com/office/powerpoint/2010/main" val="195702324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953C7-110D-BEC7-DA43-CC970039F9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C0B02-90D6-2A45-6E87-445DF3799CBA}"/>
              </a:ext>
            </a:extLst>
          </p:cNvPr>
          <p:cNvSpPr>
            <a:spLocks noGrp="1"/>
          </p:cNvSpPr>
          <p:nvPr>
            <p:ph type="title"/>
          </p:nvPr>
        </p:nvSpPr>
        <p:spPr>
          <a:xfrm>
            <a:off x="919119" y="198121"/>
            <a:ext cx="10353761" cy="972312"/>
          </a:xfrm>
        </p:spPr>
        <p:txBody>
          <a:bodyPr/>
          <a:lstStyle/>
          <a:p>
            <a:r>
              <a:rPr lang="en-US" dirty="0"/>
              <a:t>Technologies used</a:t>
            </a:r>
          </a:p>
        </p:txBody>
      </p:sp>
      <p:graphicFrame>
        <p:nvGraphicFramePr>
          <p:cNvPr id="7" name="Content Placeholder 6">
            <a:extLst>
              <a:ext uri="{FF2B5EF4-FFF2-40B4-BE49-F238E27FC236}">
                <a16:creationId xmlns:a16="http://schemas.microsoft.com/office/drawing/2014/main" id="{004EAB66-B885-D14F-E3C7-CFD92B29486C}"/>
              </a:ext>
            </a:extLst>
          </p:cNvPr>
          <p:cNvGraphicFramePr>
            <a:graphicFrameLocks noGrp="1"/>
          </p:cNvGraphicFramePr>
          <p:nvPr>
            <p:ph idx="1"/>
            <p:extLst>
              <p:ext uri="{D42A27DB-BD31-4B8C-83A1-F6EECF244321}">
                <p14:modId xmlns:p14="http://schemas.microsoft.com/office/powerpoint/2010/main" val="1176263748"/>
              </p:ext>
            </p:extLst>
          </p:nvPr>
        </p:nvGraphicFramePr>
        <p:xfrm>
          <a:off x="606437" y="1821561"/>
          <a:ext cx="10251758" cy="1282700"/>
        </p:xfrm>
        <a:graphic>
          <a:graphicData uri="http://schemas.openxmlformats.org/drawingml/2006/table">
            <a:tbl>
              <a:tblPr firstRow="1" firstCol="1" bandRow="1">
                <a:tableStyleId>{68D230F3-CF80-4859-8CE7-A43EE81993B5}</a:tableStyleId>
              </a:tblPr>
              <a:tblGrid>
                <a:gridCol w="2528253">
                  <a:extLst>
                    <a:ext uri="{9D8B030D-6E8A-4147-A177-3AD203B41FA5}">
                      <a16:colId xmlns:a16="http://schemas.microsoft.com/office/drawing/2014/main" val="1605736102"/>
                    </a:ext>
                  </a:extLst>
                </a:gridCol>
                <a:gridCol w="7723505">
                  <a:extLst>
                    <a:ext uri="{9D8B030D-6E8A-4147-A177-3AD203B41FA5}">
                      <a16:colId xmlns:a16="http://schemas.microsoft.com/office/drawing/2014/main" val="3230626237"/>
                    </a:ext>
                  </a:extLst>
                </a:gridCol>
              </a:tblGrid>
              <a:tr h="0">
                <a:tc>
                  <a:txBody>
                    <a:bodyPr/>
                    <a:lstStyle/>
                    <a:p>
                      <a:pPr marL="0" marR="0" algn="just">
                        <a:lnSpc>
                          <a:spcPct val="115000"/>
                        </a:lnSpc>
                        <a:spcBef>
                          <a:spcPts val="600"/>
                        </a:spcBef>
                        <a:spcAft>
                          <a:spcPts val="600"/>
                        </a:spcAft>
                        <a:buNone/>
                        <a:tabLst>
                          <a:tab pos="457200" algn="l"/>
                          <a:tab pos="457200" algn="l"/>
                        </a:tabLst>
                      </a:pPr>
                      <a:r>
                        <a:rPr lang="en-US" sz="1600" kern="1200" dirty="0">
                          <a:solidFill>
                            <a:srgbClr val="FFFF00"/>
                          </a:solidFill>
                          <a:effectLst/>
                          <a:latin typeface="Helvetica" panose="020B0604020202020204" pitchFamily="34" charset="0"/>
                          <a:ea typeface="+mn-ea"/>
                          <a:cs typeface="Times New Roman" panose="02020603050405020304" pitchFamily="18" charset="0"/>
                        </a:rPr>
                        <a:t>Project title</a:t>
                      </a:r>
                    </a:p>
                  </a:txBody>
                  <a:tcPr marL="68580" marR="68580" marT="0" marB="0"/>
                </a:tc>
                <a:tc>
                  <a:txBody>
                    <a:bodyPr/>
                    <a:lstStyle/>
                    <a:p>
                      <a:pPr marL="0" marR="0" algn="just">
                        <a:lnSpc>
                          <a:spcPct val="115000"/>
                        </a:lnSpc>
                        <a:spcBef>
                          <a:spcPts val="600"/>
                        </a:spcBef>
                        <a:spcAft>
                          <a:spcPts val="600"/>
                        </a:spcAft>
                        <a:buNone/>
                        <a:tabLst>
                          <a:tab pos="457200" algn="l"/>
                          <a:tab pos="457200" algn="l"/>
                        </a:tabLst>
                      </a:pPr>
                      <a:r>
                        <a:rPr lang="en-US" sz="1600" kern="1200" dirty="0">
                          <a:solidFill>
                            <a:srgbClr val="FFFF00"/>
                          </a:solidFill>
                          <a:effectLst/>
                          <a:latin typeface="Helvetica" panose="020B0604020202020204" pitchFamily="34" charset="0"/>
                          <a:ea typeface="+mn-ea"/>
                          <a:cs typeface="Times New Roman" panose="02020603050405020304" pitchFamily="18" charset="0"/>
                        </a:rPr>
                        <a:t>Unity Hospital Website</a:t>
                      </a:r>
                    </a:p>
                  </a:txBody>
                  <a:tcPr marL="68580" marR="68580" marT="0" marB="0"/>
                </a:tc>
                <a:extLst>
                  <a:ext uri="{0D108BD9-81ED-4DB2-BD59-A6C34878D82A}">
                    <a16:rowId xmlns:a16="http://schemas.microsoft.com/office/drawing/2014/main" val="2812901571"/>
                  </a:ext>
                </a:extLst>
              </a:tr>
              <a:tr h="0">
                <a:tc>
                  <a:txBody>
                    <a:bodyPr/>
                    <a:lstStyle/>
                    <a:p>
                      <a:pPr marL="0" marR="0" algn="just">
                        <a:lnSpc>
                          <a:spcPct val="115000"/>
                        </a:lnSpc>
                        <a:spcBef>
                          <a:spcPts val="600"/>
                        </a:spcBef>
                        <a:spcAft>
                          <a:spcPts val="600"/>
                        </a:spcAft>
                        <a:buNone/>
                        <a:tabLst>
                          <a:tab pos="457200" algn="l"/>
                          <a:tab pos="457200" algn="l"/>
                        </a:tabLst>
                      </a:pPr>
                      <a:r>
                        <a:rPr lang="en-US" sz="1600" kern="1200" dirty="0">
                          <a:solidFill>
                            <a:srgbClr val="FFFF00"/>
                          </a:solidFill>
                          <a:effectLst/>
                          <a:latin typeface="Helvetica" panose="020B0604020202020204" pitchFamily="34" charset="0"/>
                          <a:ea typeface="+mn-ea"/>
                          <a:cs typeface="Times New Roman" panose="02020603050405020304" pitchFamily="18" charset="0"/>
                        </a:rPr>
                        <a:t>Objectives</a:t>
                      </a:r>
                    </a:p>
                  </a:txBody>
                  <a:tcPr marL="68580" marR="68580" marT="0" marB="0"/>
                </a:tc>
                <a:tc>
                  <a:txBody>
                    <a:bodyPr/>
                    <a:lstStyle/>
                    <a:p>
                      <a:pPr marL="0" marR="0" algn="just">
                        <a:lnSpc>
                          <a:spcPct val="115000"/>
                        </a:lnSpc>
                        <a:spcBef>
                          <a:spcPts val="600"/>
                        </a:spcBef>
                        <a:spcAft>
                          <a:spcPts val="600"/>
                        </a:spcAft>
                        <a:buNone/>
                        <a:tabLst>
                          <a:tab pos="457200" algn="l"/>
                          <a:tab pos="457200" algn="l"/>
                        </a:tabLst>
                      </a:pPr>
                      <a:r>
                        <a:rPr lang="en-US" sz="1600" kern="1200" dirty="0">
                          <a:solidFill>
                            <a:srgbClr val="FFFF00"/>
                          </a:solidFill>
                          <a:effectLst/>
                          <a:latin typeface="Helvetica" panose="020B0604020202020204" pitchFamily="34" charset="0"/>
                          <a:ea typeface="+mn-ea"/>
                          <a:cs typeface="Times New Roman" panose="02020603050405020304" pitchFamily="18" charset="0"/>
                        </a:rPr>
                        <a:t>To provides a distinctive and engaging platform for building interactive Unity website</a:t>
                      </a:r>
                    </a:p>
                  </a:txBody>
                  <a:tcPr marL="68580" marR="68580" marT="0" marB="0"/>
                </a:tc>
                <a:extLst>
                  <a:ext uri="{0D108BD9-81ED-4DB2-BD59-A6C34878D82A}">
                    <a16:rowId xmlns:a16="http://schemas.microsoft.com/office/drawing/2014/main" val="1141164111"/>
                  </a:ext>
                </a:extLst>
              </a:tr>
              <a:tr h="0">
                <a:tc>
                  <a:txBody>
                    <a:bodyPr/>
                    <a:lstStyle/>
                    <a:p>
                      <a:pPr marL="0" marR="0" algn="just">
                        <a:lnSpc>
                          <a:spcPct val="115000"/>
                        </a:lnSpc>
                        <a:spcBef>
                          <a:spcPts val="600"/>
                        </a:spcBef>
                        <a:spcAft>
                          <a:spcPts val="600"/>
                        </a:spcAft>
                        <a:buNone/>
                        <a:tabLst>
                          <a:tab pos="457200" algn="l"/>
                          <a:tab pos="457200" algn="l"/>
                        </a:tabLst>
                      </a:pPr>
                      <a:r>
                        <a:rPr lang="en-US" sz="1600" kern="1200">
                          <a:solidFill>
                            <a:srgbClr val="FFFF00"/>
                          </a:solidFill>
                          <a:effectLst/>
                          <a:latin typeface="Helvetica" panose="020B0604020202020204" pitchFamily="34" charset="0"/>
                          <a:ea typeface="+mn-ea"/>
                          <a:cs typeface="Times New Roman" panose="02020603050405020304" pitchFamily="18" charset="0"/>
                        </a:rPr>
                        <a:t>Front End Tool</a:t>
                      </a:r>
                    </a:p>
                  </a:txBody>
                  <a:tcPr marL="68580" marR="68580" marT="0" marB="0"/>
                </a:tc>
                <a:tc>
                  <a:txBody>
                    <a:bodyPr/>
                    <a:lstStyle/>
                    <a:p>
                      <a:pPr marL="0" marR="0" algn="just">
                        <a:lnSpc>
                          <a:spcPct val="115000"/>
                        </a:lnSpc>
                        <a:spcBef>
                          <a:spcPts val="600"/>
                        </a:spcBef>
                        <a:spcAft>
                          <a:spcPts val="600"/>
                        </a:spcAft>
                        <a:buNone/>
                        <a:tabLst>
                          <a:tab pos="457200" algn="l"/>
                          <a:tab pos="457200" algn="l"/>
                        </a:tabLst>
                      </a:pPr>
                      <a:r>
                        <a:rPr lang="en-US" sz="1600" kern="1200" dirty="0" err="1">
                          <a:solidFill>
                            <a:srgbClr val="FFFF00"/>
                          </a:solidFill>
                          <a:effectLst/>
                          <a:latin typeface="Helvetica" panose="020B0604020202020204" pitchFamily="34" charset="0"/>
                          <a:ea typeface="+mn-ea"/>
                          <a:cs typeface="Times New Roman" panose="02020603050405020304" pitchFamily="18" charset="0"/>
                        </a:rPr>
                        <a:t>ASP.Net</a:t>
                      </a:r>
                      <a:r>
                        <a:rPr lang="en-US" sz="1600" kern="1200" dirty="0">
                          <a:solidFill>
                            <a:srgbClr val="FFFF00"/>
                          </a:solidFill>
                          <a:effectLst/>
                          <a:latin typeface="Helvetica" panose="020B0604020202020204" pitchFamily="34" charset="0"/>
                          <a:ea typeface="+mn-ea"/>
                          <a:cs typeface="Times New Roman" panose="02020603050405020304" pitchFamily="18" charset="0"/>
                        </a:rPr>
                        <a:t> </a:t>
                      </a:r>
                    </a:p>
                  </a:txBody>
                  <a:tcPr marL="68580" marR="68580" marT="0" marB="0"/>
                </a:tc>
                <a:extLst>
                  <a:ext uri="{0D108BD9-81ED-4DB2-BD59-A6C34878D82A}">
                    <a16:rowId xmlns:a16="http://schemas.microsoft.com/office/drawing/2014/main" val="1274474759"/>
                  </a:ext>
                </a:extLst>
              </a:tr>
              <a:tr h="0">
                <a:tc>
                  <a:txBody>
                    <a:bodyPr/>
                    <a:lstStyle/>
                    <a:p>
                      <a:pPr marL="0" marR="0" algn="just">
                        <a:lnSpc>
                          <a:spcPct val="115000"/>
                        </a:lnSpc>
                        <a:spcBef>
                          <a:spcPts val="600"/>
                        </a:spcBef>
                        <a:spcAft>
                          <a:spcPts val="600"/>
                        </a:spcAft>
                        <a:buNone/>
                        <a:tabLst>
                          <a:tab pos="457200" algn="l"/>
                          <a:tab pos="457200" algn="l"/>
                        </a:tabLst>
                      </a:pPr>
                      <a:r>
                        <a:rPr lang="en-US" sz="1600" kern="1200">
                          <a:solidFill>
                            <a:srgbClr val="FFFF00"/>
                          </a:solidFill>
                          <a:effectLst/>
                          <a:latin typeface="Helvetica" panose="020B0604020202020204" pitchFamily="34" charset="0"/>
                          <a:ea typeface="+mn-ea"/>
                          <a:cs typeface="Times New Roman" panose="02020603050405020304" pitchFamily="18" charset="0"/>
                        </a:rPr>
                        <a:t>Back End Tool</a:t>
                      </a:r>
                    </a:p>
                  </a:txBody>
                  <a:tcPr marL="68580" marR="68580" marT="0" marB="0"/>
                </a:tc>
                <a:tc>
                  <a:txBody>
                    <a:bodyPr/>
                    <a:lstStyle/>
                    <a:p>
                      <a:pPr marL="0" marR="0" algn="just">
                        <a:lnSpc>
                          <a:spcPct val="115000"/>
                        </a:lnSpc>
                        <a:spcBef>
                          <a:spcPts val="600"/>
                        </a:spcBef>
                        <a:spcAft>
                          <a:spcPts val="600"/>
                        </a:spcAft>
                        <a:buNone/>
                        <a:tabLst>
                          <a:tab pos="457200" algn="l"/>
                          <a:tab pos="457200" algn="l"/>
                        </a:tabLst>
                      </a:pPr>
                      <a:r>
                        <a:rPr lang="en-US" sz="1600" kern="1200" dirty="0">
                          <a:solidFill>
                            <a:srgbClr val="FFFF00"/>
                          </a:solidFill>
                          <a:effectLst/>
                          <a:latin typeface="Helvetica" panose="020B0604020202020204" pitchFamily="34" charset="0"/>
                          <a:ea typeface="+mn-ea"/>
                          <a:cs typeface="Times New Roman" panose="02020603050405020304" pitchFamily="18" charset="0"/>
                        </a:rPr>
                        <a:t>C#</a:t>
                      </a:r>
                    </a:p>
                  </a:txBody>
                  <a:tcPr marL="68580" marR="68580" marT="0" marB="0"/>
                </a:tc>
                <a:extLst>
                  <a:ext uri="{0D108BD9-81ED-4DB2-BD59-A6C34878D82A}">
                    <a16:rowId xmlns:a16="http://schemas.microsoft.com/office/drawing/2014/main" val="3299293608"/>
                  </a:ext>
                </a:extLst>
              </a:tr>
              <a:tr h="0">
                <a:tc>
                  <a:txBody>
                    <a:bodyPr/>
                    <a:lstStyle/>
                    <a:p>
                      <a:pPr marL="0" marR="0" algn="just">
                        <a:lnSpc>
                          <a:spcPct val="115000"/>
                        </a:lnSpc>
                        <a:spcBef>
                          <a:spcPts val="600"/>
                        </a:spcBef>
                        <a:spcAft>
                          <a:spcPts val="600"/>
                        </a:spcAft>
                        <a:buNone/>
                        <a:tabLst>
                          <a:tab pos="457200" algn="l"/>
                          <a:tab pos="457200" algn="l"/>
                        </a:tabLst>
                      </a:pPr>
                      <a:r>
                        <a:rPr lang="en-US" sz="1600" kern="1200">
                          <a:solidFill>
                            <a:srgbClr val="FFFF00"/>
                          </a:solidFill>
                          <a:effectLst/>
                          <a:latin typeface="Helvetica" panose="020B0604020202020204" pitchFamily="34" charset="0"/>
                          <a:ea typeface="+mn-ea"/>
                          <a:cs typeface="Times New Roman" panose="02020603050405020304" pitchFamily="18" charset="0"/>
                        </a:rPr>
                        <a:t>Tool Type of Application</a:t>
                      </a:r>
                    </a:p>
                  </a:txBody>
                  <a:tcPr marL="68580" marR="68580" marT="0" marB="0"/>
                </a:tc>
                <a:tc>
                  <a:txBody>
                    <a:bodyPr/>
                    <a:lstStyle/>
                    <a:p>
                      <a:pPr marL="0" marR="0" algn="just">
                        <a:lnSpc>
                          <a:spcPct val="115000"/>
                        </a:lnSpc>
                        <a:spcBef>
                          <a:spcPts val="600"/>
                        </a:spcBef>
                        <a:spcAft>
                          <a:spcPts val="600"/>
                        </a:spcAft>
                        <a:buNone/>
                        <a:tabLst>
                          <a:tab pos="457200" algn="l"/>
                          <a:tab pos="457200" algn="l"/>
                        </a:tabLst>
                      </a:pPr>
                      <a:r>
                        <a:rPr lang="en-US" sz="1600" kern="1200" dirty="0">
                          <a:solidFill>
                            <a:srgbClr val="FFFF00"/>
                          </a:solidFill>
                          <a:effectLst/>
                          <a:latin typeface="Helvetica" panose="020B0604020202020204" pitchFamily="34" charset="0"/>
                          <a:ea typeface="+mn-ea"/>
                          <a:cs typeface="Times New Roman" panose="02020603050405020304" pitchFamily="18" charset="0"/>
                        </a:rPr>
                        <a:t>Web Application</a:t>
                      </a:r>
                    </a:p>
                  </a:txBody>
                  <a:tcPr marL="68580" marR="68580" marT="0" marB="0"/>
                </a:tc>
                <a:extLst>
                  <a:ext uri="{0D108BD9-81ED-4DB2-BD59-A6C34878D82A}">
                    <a16:rowId xmlns:a16="http://schemas.microsoft.com/office/drawing/2014/main" val="2598755679"/>
                  </a:ext>
                </a:extLst>
              </a:tr>
            </a:tbl>
          </a:graphicData>
        </a:graphic>
      </p:graphicFrame>
    </p:spTree>
    <p:extLst>
      <p:ext uri="{BB962C8B-B14F-4D97-AF65-F5344CB8AC3E}">
        <p14:creationId xmlns:p14="http://schemas.microsoft.com/office/powerpoint/2010/main" val="730621579"/>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1865E-6EF4-2920-AF95-B6A55B3B5B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6325FA-7CC9-0048-71EA-29A97724B589}"/>
              </a:ext>
            </a:extLst>
          </p:cNvPr>
          <p:cNvSpPr>
            <a:spLocks noGrp="1"/>
          </p:cNvSpPr>
          <p:nvPr>
            <p:ph type="title"/>
          </p:nvPr>
        </p:nvSpPr>
        <p:spPr>
          <a:xfrm>
            <a:off x="338329" y="109727"/>
            <a:ext cx="11402568" cy="649225"/>
          </a:xfrm>
        </p:spPr>
        <p:txBody>
          <a:bodyPr/>
          <a:lstStyle/>
          <a:p>
            <a:r>
              <a:rPr lang="en-US" dirty="0"/>
              <a:t>Database design</a:t>
            </a:r>
          </a:p>
        </p:txBody>
      </p:sp>
      <p:sp>
        <p:nvSpPr>
          <p:cNvPr id="4" name="Content Placeholder 3">
            <a:extLst>
              <a:ext uri="{FF2B5EF4-FFF2-40B4-BE49-F238E27FC236}">
                <a16:creationId xmlns:a16="http://schemas.microsoft.com/office/drawing/2014/main" id="{F7575458-ED00-86B8-5090-E28AABC674E2}"/>
              </a:ext>
            </a:extLst>
          </p:cNvPr>
          <p:cNvSpPr>
            <a:spLocks noGrp="1"/>
          </p:cNvSpPr>
          <p:nvPr>
            <p:ph idx="1"/>
          </p:nvPr>
        </p:nvSpPr>
        <p:spPr>
          <a:xfrm>
            <a:off x="338328" y="932688"/>
            <a:ext cx="11402568" cy="5577840"/>
          </a:xfrm>
        </p:spPr>
        <p:txBody>
          <a:bodyPr numCol="2">
            <a:normAutofit/>
          </a:bodyPr>
          <a:lstStyle/>
          <a:p>
            <a:pPr marL="0" indent="0">
              <a:buNone/>
            </a:pPr>
            <a:r>
              <a:rPr lang="en-US" sz="1600" dirty="0">
                <a:solidFill>
                  <a:srgbClr val="FFFF00"/>
                </a:solidFill>
                <a:latin typeface="Helvetica" panose="020B0604020202020204" pitchFamily="34" charset="0"/>
                <a:cs typeface="Helvetica" panose="020B0604020202020204" pitchFamily="34" charset="0"/>
              </a:rPr>
              <a:t>CREATE DATABASE </a:t>
            </a:r>
            <a:r>
              <a:rPr lang="en-US" sz="1600" dirty="0" err="1">
                <a:solidFill>
                  <a:srgbClr val="FFFF00"/>
                </a:solidFill>
                <a:latin typeface="Helvetica" panose="020B0604020202020204" pitchFamily="34" charset="0"/>
                <a:cs typeface="Helvetica" panose="020B0604020202020204" pitchFamily="34" charset="0"/>
              </a:rPr>
              <a:t>Hospital_appDB</a:t>
            </a:r>
            <a:r>
              <a:rPr lang="en-US" sz="1600" dirty="0">
                <a:solidFill>
                  <a:srgbClr val="FFFF00"/>
                </a:solidFill>
                <a:latin typeface="Helvetica" panose="020B0604020202020204" pitchFamily="34" charset="0"/>
                <a:cs typeface="Helvetica" panose="020B0604020202020204" pitchFamily="34" charset="0"/>
              </a:rPr>
              <a:t>;</a:t>
            </a:r>
          </a:p>
          <a:p>
            <a:pPr marL="0" indent="0">
              <a:buNone/>
            </a:pPr>
            <a:r>
              <a:rPr lang="en-US" sz="1600" dirty="0">
                <a:solidFill>
                  <a:srgbClr val="FFFF00"/>
                </a:solidFill>
                <a:latin typeface="Helvetica" panose="020B0604020202020204" pitchFamily="34" charset="0"/>
                <a:cs typeface="Helvetica" panose="020B0604020202020204" pitchFamily="34" charset="0"/>
              </a:rPr>
              <a:t>USE </a:t>
            </a:r>
            <a:r>
              <a:rPr lang="en-US" sz="1600" dirty="0" err="1">
                <a:solidFill>
                  <a:srgbClr val="FFFF00"/>
                </a:solidFill>
                <a:latin typeface="Helvetica" panose="020B0604020202020204" pitchFamily="34" charset="0"/>
                <a:cs typeface="Helvetica" panose="020B0604020202020204" pitchFamily="34" charset="0"/>
              </a:rPr>
              <a:t>Hospital_appDB</a:t>
            </a:r>
            <a:r>
              <a:rPr lang="en-US" sz="1600" dirty="0">
                <a:solidFill>
                  <a:srgbClr val="FFFF00"/>
                </a:solidFill>
                <a:latin typeface="Helvetica" panose="020B0604020202020204" pitchFamily="34" charset="0"/>
                <a:cs typeface="Helvetica" panose="020B0604020202020204" pitchFamily="34" charset="0"/>
              </a:rPr>
              <a:t>;</a:t>
            </a:r>
          </a:p>
          <a:p>
            <a:pPr marL="0" indent="0">
              <a:buNone/>
            </a:pPr>
            <a:endParaRPr lang="en-US" sz="1600" dirty="0">
              <a:solidFill>
                <a:srgbClr val="FFFF00"/>
              </a:solidFill>
              <a:latin typeface="Helvetica" panose="020B0604020202020204" pitchFamily="34" charset="0"/>
              <a:cs typeface="Helvetica" panose="020B0604020202020204" pitchFamily="34" charset="0"/>
            </a:endParaRPr>
          </a:p>
          <a:p>
            <a:pPr marL="0" indent="0">
              <a:buNone/>
            </a:pPr>
            <a:r>
              <a:rPr lang="en-US" sz="1600" dirty="0">
                <a:solidFill>
                  <a:srgbClr val="FFFF00"/>
                </a:solidFill>
                <a:latin typeface="Helvetica" panose="020B0604020202020204" pitchFamily="34" charset="0"/>
                <a:cs typeface="Helvetica" panose="020B0604020202020204" pitchFamily="34" charset="0"/>
              </a:rPr>
              <a:t>CREATE TABLE </a:t>
            </a:r>
            <a:r>
              <a:rPr lang="en-US" sz="1600" dirty="0" err="1">
                <a:solidFill>
                  <a:srgbClr val="FFFF00"/>
                </a:solidFill>
                <a:latin typeface="Helvetica" panose="020B0604020202020204" pitchFamily="34" charset="0"/>
                <a:cs typeface="Helvetica" panose="020B0604020202020204" pitchFamily="34" charset="0"/>
              </a:rPr>
              <a:t>TBLUser_info</a:t>
            </a:r>
            <a:r>
              <a:rPr lang="en-US" sz="1600" dirty="0">
                <a:solidFill>
                  <a:srgbClr val="FFFF00"/>
                </a:solidFill>
                <a:latin typeface="Helvetica" panose="020B0604020202020204" pitchFamily="34" charset="0"/>
                <a:cs typeface="Helvetica" panose="020B0604020202020204" pitchFamily="34" charset="0"/>
              </a:rPr>
              <a:t> (</a:t>
            </a:r>
          </a:p>
          <a:p>
            <a:pPr marL="0" indent="0">
              <a:buNone/>
            </a:pPr>
            <a:r>
              <a:rPr lang="en-US" sz="1600" dirty="0">
                <a:solidFill>
                  <a:srgbClr val="FFFF00"/>
                </a:solidFill>
                <a:latin typeface="Helvetica" panose="020B0604020202020204" pitchFamily="34" charset="0"/>
                <a:cs typeface="Helvetica" panose="020B0604020202020204" pitchFamily="34" charset="0"/>
              </a:rPr>
              <a:t>    [</a:t>
            </a:r>
            <a:r>
              <a:rPr lang="en-US" sz="1600" dirty="0" err="1">
                <a:solidFill>
                  <a:srgbClr val="FFFF00"/>
                </a:solidFill>
                <a:latin typeface="Helvetica" panose="020B0604020202020204" pitchFamily="34" charset="0"/>
                <a:cs typeface="Helvetica" panose="020B0604020202020204" pitchFamily="34" charset="0"/>
              </a:rPr>
              <a:t>UserID</a:t>
            </a:r>
            <a:r>
              <a:rPr lang="en-US" sz="1600" dirty="0">
                <a:solidFill>
                  <a:srgbClr val="FFFF00"/>
                </a:solidFill>
                <a:latin typeface="Helvetica" panose="020B0604020202020204" pitchFamily="34" charset="0"/>
                <a:cs typeface="Helvetica" panose="020B0604020202020204" pitchFamily="34" charset="0"/>
              </a:rPr>
              <a:t>]           INT           IDENTITY NOT NULL PRIMARY KEY,</a:t>
            </a:r>
          </a:p>
          <a:p>
            <a:pPr marL="0" indent="0">
              <a:buNone/>
            </a:pPr>
            <a:r>
              <a:rPr lang="en-US" sz="1600" dirty="0">
                <a:solidFill>
                  <a:srgbClr val="FFFF00"/>
                </a:solidFill>
                <a:latin typeface="Helvetica" panose="020B0604020202020204" pitchFamily="34" charset="0"/>
                <a:cs typeface="Helvetica" panose="020B0604020202020204" pitchFamily="34" charset="0"/>
              </a:rPr>
              <a:t>    [</a:t>
            </a:r>
            <a:r>
              <a:rPr lang="en-US" sz="1600" dirty="0" err="1">
                <a:solidFill>
                  <a:srgbClr val="FFFF00"/>
                </a:solidFill>
                <a:latin typeface="Helvetica" panose="020B0604020202020204" pitchFamily="34" charset="0"/>
                <a:cs typeface="Helvetica" panose="020B0604020202020204" pitchFamily="34" charset="0"/>
              </a:rPr>
              <a:t>First_name</a:t>
            </a:r>
            <a:r>
              <a:rPr lang="en-US" sz="1600" dirty="0">
                <a:solidFill>
                  <a:srgbClr val="FFFF00"/>
                </a:solidFill>
                <a:latin typeface="Helvetica" panose="020B0604020202020204" pitchFamily="34" charset="0"/>
                <a:cs typeface="Helvetica" panose="020B0604020202020204" pitchFamily="34" charset="0"/>
              </a:rPr>
              <a:t>]       VARCHAR (100)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a:t>
            </a:r>
            <a:r>
              <a:rPr lang="en-US" sz="1600" dirty="0" err="1">
                <a:solidFill>
                  <a:srgbClr val="FFFF00"/>
                </a:solidFill>
                <a:latin typeface="Helvetica" panose="020B0604020202020204" pitchFamily="34" charset="0"/>
                <a:cs typeface="Helvetica" panose="020B0604020202020204" pitchFamily="34" charset="0"/>
              </a:rPr>
              <a:t>Last_name</a:t>
            </a:r>
            <a:r>
              <a:rPr lang="en-US" sz="1600" dirty="0">
                <a:solidFill>
                  <a:srgbClr val="FFFF00"/>
                </a:solidFill>
                <a:latin typeface="Helvetica" panose="020B0604020202020204" pitchFamily="34" charset="0"/>
                <a:cs typeface="Helvetica" panose="020B0604020202020204" pitchFamily="34" charset="0"/>
              </a:rPr>
              <a:t>]        VARCHAR (100)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a:t>
            </a:r>
            <a:r>
              <a:rPr lang="en-US" sz="1600" dirty="0" err="1">
                <a:solidFill>
                  <a:srgbClr val="FFFF00"/>
                </a:solidFill>
                <a:latin typeface="Helvetica" panose="020B0604020202020204" pitchFamily="34" charset="0"/>
                <a:cs typeface="Helvetica" panose="020B0604020202020204" pitchFamily="34" charset="0"/>
              </a:rPr>
              <a:t>User_name</a:t>
            </a:r>
            <a:r>
              <a:rPr lang="en-US" sz="1600" dirty="0">
                <a:solidFill>
                  <a:srgbClr val="FFFF00"/>
                </a:solidFill>
                <a:latin typeface="Helvetica" panose="020B0604020202020204" pitchFamily="34" charset="0"/>
                <a:cs typeface="Helvetica" panose="020B0604020202020204" pitchFamily="34" charset="0"/>
              </a:rPr>
              <a:t>]        VARCHAR (100)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a:t>
            </a:r>
            <a:r>
              <a:rPr lang="en-US" sz="1600" dirty="0" err="1">
                <a:solidFill>
                  <a:srgbClr val="FFFF00"/>
                </a:solidFill>
                <a:latin typeface="Helvetica" panose="020B0604020202020204" pitchFamily="34" charset="0"/>
                <a:cs typeface="Helvetica" panose="020B0604020202020204" pitchFamily="34" charset="0"/>
              </a:rPr>
              <a:t>Date_of_birth</a:t>
            </a:r>
            <a:r>
              <a:rPr lang="en-US" sz="1600" dirty="0">
                <a:solidFill>
                  <a:srgbClr val="FFFF00"/>
                </a:solidFill>
                <a:latin typeface="Helvetica" panose="020B0604020202020204" pitchFamily="34" charset="0"/>
                <a:cs typeface="Helvetica" panose="020B0604020202020204" pitchFamily="34" charset="0"/>
              </a:rPr>
              <a:t>]    VARCHAR(100)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[Gender]           VARCHAR(100)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a:t>
            </a:r>
            <a:r>
              <a:rPr lang="en-US" sz="1600" dirty="0" err="1">
                <a:solidFill>
                  <a:srgbClr val="FFFF00"/>
                </a:solidFill>
                <a:latin typeface="Helvetica" panose="020B0604020202020204" pitchFamily="34" charset="0"/>
                <a:cs typeface="Helvetica" panose="020B0604020202020204" pitchFamily="34" charset="0"/>
              </a:rPr>
              <a:t>Phone_number</a:t>
            </a:r>
            <a:r>
              <a:rPr lang="en-US" sz="1600" dirty="0">
                <a:solidFill>
                  <a:srgbClr val="FFFF00"/>
                </a:solidFill>
                <a:latin typeface="Helvetica" panose="020B0604020202020204" pitchFamily="34" charset="0"/>
                <a:cs typeface="Helvetica" panose="020B0604020202020204" pitchFamily="34" charset="0"/>
              </a:rPr>
              <a:t>]     VARCHAR(100)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[Address]          VARCHAR(100)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[Email]            VARCHAR (100)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[Password]         VARCHAR (100)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a:t>
            </a:r>
            <a:r>
              <a:rPr lang="en-US" sz="1600" dirty="0" err="1">
                <a:solidFill>
                  <a:srgbClr val="FFFF00"/>
                </a:solidFill>
                <a:latin typeface="Helvetica" panose="020B0604020202020204" pitchFamily="34" charset="0"/>
                <a:cs typeface="Helvetica" panose="020B0604020202020204" pitchFamily="34" charset="0"/>
              </a:rPr>
              <a:t>Confirm_password</a:t>
            </a:r>
            <a:r>
              <a:rPr lang="en-US" sz="1600" dirty="0">
                <a:solidFill>
                  <a:srgbClr val="FFFF00"/>
                </a:solidFill>
                <a:latin typeface="Helvetica" panose="020B0604020202020204" pitchFamily="34" charset="0"/>
                <a:cs typeface="Helvetica" panose="020B0604020202020204" pitchFamily="34" charset="0"/>
              </a:rPr>
              <a:t>] VARCHAR (100)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a:t>
            </a:r>
          </a:p>
          <a:p>
            <a:endParaRPr lang="en-US" sz="1600" dirty="0">
              <a:solidFill>
                <a:srgbClr val="FFFF00"/>
              </a:solidFill>
              <a:latin typeface="Helvetica" panose="020B0604020202020204" pitchFamily="34" charset="0"/>
              <a:cs typeface="Helvetica" panose="020B0604020202020204" pitchFamily="34" charset="0"/>
            </a:endParaRPr>
          </a:p>
          <a:p>
            <a:endParaRPr lang="en-US" sz="1600" dirty="0">
              <a:solidFill>
                <a:srgbClr val="FFFF0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6206534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A2CDE-4A23-4608-020D-FCA4615A5B01}"/>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4AA87DD-C99D-405C-862F-4709D2E43CD8}"/>
              </a:ext>
            </a:extLst>
          </p:cNvPr>
          <p:cNvSpPr>
            <a:spLocks noGrp="1"/>
          </p:cNvSpPr>
          <p:nvPr>
            <p:ph idx="1"/>
          </p:nvPr>
        </p:nvSpPr>
        <p:spPr>
          <a:xfrm>
            <a:off x="192024" y="310896"/>
            <a:ext cx="11548872" cy="6199632"/>
          </a:xfrm>
        </p:spPr>
        <p:txBody>
          <a:bodyPr numCol="2">
            <a:normAutofit/>
          </a:bodyPr>
          <a:lstStyle/>
          <a:p>
            <a:pPr marL="0" indent="0">
              <a:buNone/>
            </a:pPr>
            <a:r>
              <a:rPr lang="en-US" sz="1600" dirty="0">
                <a:solidFill>
                  <a:srgbClr val="FFFF00"/>
                </a:solidFill>
                <a:latin typeface="Helvetica" panose="020B0604020202020204" pitchFamily="34" charset="0"/>
                <a:cs typeface="Helvetica" panose="020B0604020202020204" pitchFamily="34" charset="0"/>
              </a:rPr>
              <a:t>CREATE TABLE </a:t>
            </a:r>
            <a:r>
              <a:rPr lang="en-US" sz="1600" dirty="0" err="1">
                <a:solidFill>
                  <a:srgbClr val="FFFF00"/>
                </a:solidFill>
                <a:latin typeface="Helvetica" panose="020B0604020202020204" pitchFamily="34" charset="0"/>
                <a:cs typeface="Helvetica" panose="020B0604020202020204" pitchFamily="34" charset="0"/>
              </a:rPr>
              <a:t>TBLContact_detail</a:t>
            </a:r>
            <a:r>
              <a:rPr lang="en-US" sz="1600" dirty="0">
                <a:solidFill>
                  <a:srgbClr val="FFFF00"/>
                </a:solidFill>
                <a:latin typeface="Helvetica" panose="020B0604020202020204" pitchFamily="34" charset="0"/>
                <a:cs typeface="Helvetica" panose="020B0604020202020204" pitchFamily="34" charset="0"/>
              </a:rPr>
              <a:t> (</a:t>
            </a:r>
          </a:p>
          <a:p>
            <a:pPr marL="0" indent="0">
              <a:buNone/>
            </a:pPr>
            <a:r>
              <a:rPr lang="en-US" sz="1600" dirty="0">
                <a:solidFill>
                  <a:srgbClr val="FFFF00"/>
                </a:solidFill>
                <a:latin typeface="Helvetica" panose="020B0604020202020204" pitchFamily="34" charset="0"/>
                <a:cs typeface="Helvetica" panose="020B0604020202020204" pitchFamily="34" charset="0"/>
              </a:rPr>
              <a:t>    [</a:t>
            </a:r>
            <a:r>
              <a:rPr lang="en-US" sz="1600" dirty="0" err="1">
                <a:solidFill>
                  <a:srgbClr val="FFFF00"/>
                </a:solidFill>
                <a:latin typeface="Helvetica" panose="020B0604020202020204" pitchFamily="34" charset="0"/>
                <a:cs typeface="Helvetica" panose="020B0604020202020204" pitchFamily="34" charset="0"/>
              </a:rPr>
              <a:t>ContactID</a:t>
            </a:r>
            <a:r>
              <a:rPr lang="en-US" sz="1600" dirty="0">
                <a:solidFill>
                  <a:srgbClr val="FFFF00"/>
                </a:solidFill>
                <a:latin typeface="Helvetica" panose="020B0604020202020204" pitchFamily="34" charset="0"/>
                <a:cs typeface="Helvetica" panose="020B0604020202020204" pitchFamily="34" charset="0"/>
              </a:rPr>
              <a:t>] INT IDENTITY NOT NULL PRIMARY KEY,</a:t>
            </a:r>
          </a:p>
          <a:p>
            <a:pPr marL="0" indent="0">
              <a:buNone/>
            </a:pPr>
            <a:r>
              <a:rPr lang="en-US" sz="1600" dirty="0">
                <a:solidFill>
                  <a:srgbClr val="FFFF00"/>
                </a:solidFill>
                <a:latin typeface="Helvetica" panose="020B0604020202020204" pitchFamily="34" charset="0"/>
                <a:cs typeface="Helvetica" panose="020B0604020202020204" pitchFamily="34" charset="0"/>
              </a:rPr>
              <a:t>    [Name] VARCHAR (100)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[Email] VARCHAR (100)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[Subject] VARCHAR(100)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[Message] VARCHAR (100)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a:t>
            </a:r>
          </a:p>
          <a:p>
            <a:pPr marL="0" indent="0">
              <a:buNone/>
            </a:pPr>
            <a:endParaRPr lang="en-US" sz="1600" dirty="0">
              <a:solidFill>
                <a:srgbClr val="FFFF00"/>
              </a:solidFill>
              <a:latin typeface="Helvetica" panose="020B0604020202020204" pitchFamily="34" charset="0"/>
              <a:cs typeface="Helvetica" panose="020B0604020202020204" pitchFamily="34" charset="0"/>
            </a:endParaRPr>
          </a:p>
          <a:p>
            <a:pPr marL="0" indent="0">
              <a:buNone/>
            </a:pPr>
            <a:r>
              <a:rPr lang="en-US" sz="1600" dirty="0">
                <a:solidFill>
                  <a:srgbClr val="FFFF00"/>
                </a:solidFill>
                <a:latin typeface="Helvetica" panose="020B0604020202020204" pitchFamily="34" charset="0"/>
                <a:cs typeface="Helvetica" panose="020B0604020202020204" pitchFamily="34" charset="0"/>
              </a:rPr>
              <a:t>CREATE TABLE </a:t>
            </a:r>
            <a:r>
              <a:rPr lang="en-US" sz="1600" dirty="0" err="1">
                <a:solidFill>
                  <a:srgbClr val="FFFF00"/>
                </a:solidFill>
                <a:latin typeface="Helvetica" panose="020B0604020202020204" pitchFamily="34" charset="0"/>
                <a:cs typeface="Helvetica" panose="020B0604020202020204" pitchFamily="34" charset="0"/>
              </a:rPr>
              <a:t>Admin_detail</a:t>
            </a:r>
            <a:r>
              <a:rPr lang="en-US" sz="1600" dirty="0">
                <a:solidFill>
                  <a:srgbClr val="FFFF00"/>
                </a:solidFill>
                <a:latin typeface="Helvetica" panose="020B0604020202020204" pitchFamily="34" charset="0"/>
                <a:cs typeface="Helvetica" panose="020B0604020202020204" pitchFamily="34" charset="0"/>
              </a:rPr>
              <a:t> (</a:t>
            </a:r>
          </a:p>
          <a:p>
            <a:pPr marL="0" indent="0">
              <a:buNone/>
            </a:pPr>
            <a:r>
              <a:rPr lang="en-US" sz="1600" dirty="0">
                <a:solidFill>
                  <a:srgbClr val="FFFF00"/>
                </a:solidFill>
                <a:latin typeface="Helvetica" panose="020B0604020202020204" pitchFamily="34" charset="0"/>
                <a:cs typeface="Helvetica" panose="020B0604020202020204" pitchFamily="34" charset="0"/>
              </a:rPr>
              <a:t>    [</a:t>
            </a:r>
            <a:r>
              <a:rPr lang="en-US" sz="1600" dirty="0" err="1">
                <a:solidFill>
                  <a:srgbClr val="FFFF00"/>
                </a:solidFill>
                <a:latin typeface="Helvetica" panose="020B0604020202020204" pitchFamily="34" charset="0"/>
                <a:cs typeface="Helvetica" panose="020B0604020202020204" pitchFamily="34" charset="0"/>
              </a:rPr>
              <a:t>AdminID</a:t>
            </a:r>
            <a:r>
              <a:rPr lang="en-US" sz="1600" dirty="0">
                <a:solidFill>
                  <a:srgbClr val="FFFF00"/>
                </a:solidFill>
                <a:latin typeface="Helvetica" panose="020B0604020202020204" pitchFamily="34" charset="0"/>
                <a:cs typeface="Helvetica" panose="020B0604020202020204" pitchFamily="34" charset="0"/>
              </a:rPr>
              <a:t>]           INT           IDENTITY NOT NULL PRIMARY KEY,</a:t>
            </a:r>
          </a:p>
          <a:p>
            <a:pPr marL="0" indent="0">
              <a:buNone/>
            </a:pPr>
            <a:r>
              <a:rPr lang="en-US" sz="1600" dirty="0">
                <a:solidFill>
                  <a:srgbClr val="FFFF00"/>
                </a:solidFill>
                <a:latin typeface="Helvetica" panose="020B0604020202020204" pitchFamily="34" charset="0"/>
                <a:cs typeface="Helvetica" panose="020B0604020202020204" pitchFamily="34" charset="0"/>
              </a:rPr>
              <a:t>    [</a:t>
            </a:r>
            <a:r>
              <a:rPr lang="en-US" sz="1600" dirty="0" err="1">
                <a:solidFill>
                  <a:srgbClr val="FFFF00"/>
                </a:solidFill>
                <a:latin typeface="Helvetica" panose="020B0604020202020204" pitchFamily="34" charset="0"/>
                <a:cs typeface="Helvetica" panose="020B0604020202020204" pitchFamily="34" charset="0"/>
              </a:rPr>
              <a:t>First_ame</a:t>
            </a:r>
            <a:r>
              <a:rPr lang="en-US" sz="1600" dirty="0">
                <a:solidFill>
                  <a:srgbClr val="FFFF00"/>
                </a:solidFill>
                <a:latin typeface="Helvetica" panose="020B0604020202020204" pitchFamily="34" charset="0"/>
                <a:cs typeface="Helvetica" panose="020B0604020202020204" pitchFamily="34" charset="0"/>
              </a:rPr>
              <a:t>]       VARCHAR (100)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a:t>
            </a:r>
            <a:r>
              <a:rPr lang="en-US" sz="1600" dirty="0" err="1">
                <a:solidFill>
                  <a:srgbClr val="FFFF00"/>
                </a:solidFill>
                <a:latin typeface="Helvetica" panose="020B0604020202020204" pitchFamily="34" charset="0"/>
                <a:cs typeface="Helvetica" panose="020B0604020202020204" pitchFamily="34" charset="0"/>
              </a:rPr>
              <a:t>Last_name</a:t>
            </a:r>
            <a:r>
              <a:rPr lang="en-US" sz="1600" dirty="0">
                <a:solidFill>
                  <a:srgbClr val="FFFF00"/>
                </a:solidFill>
                <a:latin typeface="Helvetica" panose="020B0604020202020204" pitchFamily="34" charset="0"/>
                <a:cs typeface="Helvetica" panose="020B0604020202020204" pitchFamily="34" charset="0"/>
              </a:rPr>
              <a:t>]        VARCHAR (100)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a:t>
            </a:r>
            <a:r>
              <a:rPr lang="en-US" sz="1600" dirty="0" err="1">
                <a:solidFill>
                  <a:srgbClr val="FFFF00"/>
                </a:solidFill>
                <a:latin typeface="Helvetica" panose="020B0604020202020204" pitchFamily="34" charset="0"/>
                <a:cs typeface="Helvetica" panose="020B0604020202020204" pitchFamily="34" charset="0"/>
              </a:rPr>
              <a:t>User_name</a:t>
            </a:r>
            <a:r>
              <a:rPr lang="en-US" sz="1600" dirty="0">
                <a:solidFill>
                  <a:srgbClr val="FFFF00"/>
                </a:solidFill>
                <a:latin typeface="Helvetica" panose="020B0604020202020204" pitchFamily="34" charset="0"/>
                <a:cs typeface="Helvetica" panose="020B0604020202020204" pitchFamily="34" charset="0"/>
              </a:rPr>
              <a:t>]        VARCHAR (100)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a:t>
            </a:r>
            <a:r>
              <a:rPr lang="en-US" sz="1600" dirty="0" err="1">
                <a:solidFill>
                  <a:srgbClr val="FFFF00"/>
                </a:solidFill>
                <a:latin typeface="Helvetica" panose="020B0604020202020204" pitchFamily="34" charset="0"/>
                <a:cs typeface="Helvetica" panose="020B0604020202020204" pitchFamily="34" charset="0"/>
              </a:rPr>
              <a:t>Date_of_birth</a:t>
            </a:r>
            <a:r>
              <a:rPr lang="en-US" sz="1600" dirty="0">
                <a:solidFill>
                  <a:srgbClr val="FFFF00"/>
                </a:solidFill>
                <a:latin typeface="Helvetica" panose="020B0604020202020204" pitchFamily="34" charset="0"/>
                <a:cs typeface="Helvetica" panose="020B0604020202020204" pitchFamily="34" charset="0"/>
              </a:rPr>
              <a:t>]    VARCHAR(100)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[Gender]           VARCHAR(100)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a:t>
            </a:r>
            <a:r>
              <a:rPr lang="en-US" sz="1600" dirty="0" err="1">
                <a:solidFill>
                  <a:srgbClr val="FFFF00"/>
                </a:solidFill>
                <a:latin typeface="Helvetica" panose="020B0604020202020204" pitchFamily="34" charset="0"/>
                <a:cs typeface="Helvetica" panose="020B0604020202020204" pitchFamily="34" charset="0"/>
              </a:rPr>
              <a:t>Phone_number</a:t>
            </a:r>
            <a:r>
              <a:rPr lang="en-US" sz="1600" dirty="0">
                <a:solidFill>
                  <a:srgbClr val="FFFF00"/>
                </a:solidFill>
                <a:latin typeface="Helvetica" panose="020B0604020202020204" pitchFamily="34" charset="0"/>
                <a:cs typeface="Helvetica" panose="020B0604020202020204" pitchFamily="34" charset="0"/>
              </a:rPr>
              <a:t>]     VARCHAR(100)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[Address]          VARCHAR(100)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[Email]            VARCHAR (100)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[Password]         VARCHAR (100)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    [</a:t>
            </a:r>
            <a:r>
              <a:rPr lang="en-US" sz="1600" dirty="0" err="1">
                <a:solidFill>
                  <a:srgbClr val="FFFF00"/>
                </a:solidFill>
                <a:latin typeface="Helvetica" panose="020B0604020202020204" pitchFamily="34" charset="0"/>
                <a:cs typeface="Helvetica" panose="020B0604020202020204" pitchFamily="34" charset="0"/>
              </a:rPr>
              <a:t>Confirm_password</a:t>
            </a:r>
            <a:r>
              <a:rPr lang="en-US" sz="1600" dirty="0">
                <a:solidFill>
                  <a:srgbClr val="FFFF00"/>
                </a:solidFill>
                <a:latin typeface="Helvetica" panose="020B0604020202020204" pitchFamily="34" charset="0"/>
                <a:cs typeface="Helvetica" panose="020B0604020202020204" pitchFamily="34" charset="0"/>
              </a:rPr>
              <a:t>] VARCHAR (100) NOT NULL,</a:t>
            </a:r>
          </a:p>
          <a:p>
            <a:pPr marL="0" indent="0">
              <a:buNone/>
            </a:pPr>
            <a:r>
              <a:rPr lang="en-US" sz="1600" dirty="0">
                <a:solidFill>
                  <a:srgbClr val="FFFF00"/>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2206235892"/>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89</TotalTime>
  <Words>1026</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Helvetica</vt:lpstr>
      <vt:lpstr>Rockwell</vt:lpstr>
      <vt:lpstr>Damask</vt:lpstr>
      <vt:lpstr>Project report on: hospital management system</vt:lpstr>
      <vt:lpstr>HOSPITAL  MANAGEMENT SYSTEM</vt:lpstr>
      <vt:lpstr>introduction</vt:lpstr>
      <vt:lpstr>System objective</vt:lpstr>
      <vt:lpstr>System features</vt:lpstr>
      <vt:lpstr>System module</vt:lpstr>
      <vt:lpstr>Technologies used</vt:lpstr>
      <vt:lpstr>Database design</vt:lpstr>
      <vt:lpstr>PowerPoint Presentation</vt:lpstr>
      <vt:lpstr>Website interface</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Kush Shivgunde</dc:creator>
  <cp:lastModifiedBy>Kush Shivgunde</cp:lastModifiedBy>
  <cp:revision>77</cp:revision>
  <dcterms:created xsi:type="dcterms:W3CDTF">2025-05-17T16:27:51Z</dcterms:created>
  <dcterms:modified xsi:type="dcterms:W3CDTF">2025-05-17T17:57:29Z</dcterms:modified>
</cp:coreProperties>
</file>