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02" r:id="rId2"/>
    <p:sldMasterId id="2147483686" r:id="rId3"/>
  </p:sldMasterIdLst>
  <p:notesMasterIdLst>
    <p:notesMasterId r:id="rId19"/>
  </p:notesMasterIdLst>
  <p:handoutMasterIdLst>
    <p:handoutMasterId r:id="rId20"/>
  </p:handoutMasterIdLst>
  <p:sldIdLst>
    <p:sldId id="277" r:id="rId4"/>
    <p:sldId id="399" r:id="rId5"/>
    <p:sldId id="400" r:id="rId6"/>
    <p:sldId id="412" r:id="rId7"/>
    <p:sldId id="401" r:id="rId8"/>
    <p:sldId id="402" r:id="rId9"/>
    <p:sldId id="414" r:id="rId10"/>
    <p:sldId id="413" r:id="rId11"/>
    <p:sldId id="403" r:id="rId12"/>
    <p:sldId id="410" r:id="rId13"/>
    <p:sldId id="411" r:id="rId14"/>
    <p:sldId id="415" r:id="rId15"/>
    <p:sldId id="417" r:id="rId16"/>
    <p:sldId id="405" r:id="rId17"/>
    <p:sldId id="40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4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564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653082" y="1216633"/>
            <a:ext cx="8067986" cy="3438099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000" i="1" dirty="0">
                <a:solidFill>
                  <a:srgbClr val="000000"/>
                </a:solidFill>
              </a:rPr>
              <a:t>Submitted in the partial fulfillment for the award of the degree </a:t>
            </a:r>
          </a:p>
          <a:p>
            <a:pPr algn="ctr">
              <a:lnSpc>
                <a:spcPct val="150000"/>
              </a:lnSpc>
            </a:pPr>
            <a:r>
              <a:rPr lang="en-US" sz="2000" i="1" dirty="0">
                <a:solidFill>
                  <a:srgbClr val="000000"/>
                </a:solidFill>
              </a:rPr>
              <a:t>Of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</a:rPr>
              <a:t>BACHELOR OF ENGINEERING </a:t>
            </a:r>
          </a:p>
          <a:p>
            <a:pPr algn="ctr">
              <a:lnSpc>
                <a:spcPct val="150000"/>
              </a:lnSpc>
            </a:pPr>
            <a:r>
              <a:rPr lang="en-US" sz="2000" i="1" dirty="0">
                <a:solidFill>
                  <a:srgbClr val="000000"/>
                </a:solidFill>
              </a:rPr>
              <a:t>IN</a:t>
            </a:r>
          </a:p>
          <a:p>
            <a:pPr marL="114300" marR="0" indent="368300" algn="ctr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1600" b="1" kern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COMPUTER SCIENCE WITH SPECIALIZATION IN</a:t>
            </a:r>
            <a:endParaRPr lang="en-US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3000"/>
              </a:spcAft>
            </a:pPr>
            <a:r>
              <a:rPr lang="en-IN" sz="1600" b="1" kern="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ARTIFICIAL INTELLIGENCE AND MACHINE LEARNING</a:t>
            </a:r>
            <a:endParaRPr lang="en-US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 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AIT-CSE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57503" y="275053"/>
            <a:ext cx="847709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3600" dirty="0"/>
              <a:t>Heart Disease Prediction using ANN</a:t>
            </a:r>
          </a:p>
          <a:p>
            <a:pPr algn="ctr"/>
            <a:endParaRPr lang="en-US" sz="3600" dirty="0">
              <a:latin typeface="Raleway ExtraBold" pitchFamily="34" charset="-52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0054" y="4459482"/>
            <a:ext cx="372249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 </a:t>
            </a:r>
          </a:p>
          <a:p>
            <a:r>
              <a:rPr lang="en-I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21BCS11658 - SAHIL TOMAR   </a:t>
            </a:r>
            <a:endParaRPr lang="en-US" sz="20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21BCS11602 - ARYAN NEGI</a:t>
            </a:r>
            <a:endParaRPr lang="en-US" sz="20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81250" y="4725655"/>
            <a:ext cx="30702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of: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Ramanjot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Kaur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0E4A-F766-7404-FE2B-8E29EE5E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used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8ACA8-F835-6B3B-A539-6B683DDE3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Data Collection &amp; Understanding</a:t>
            </a:r>
            <a:endParaRPr lang="en-US" dirty="0"/>
          </a:p>
          <a:p>
            <a:pPr lvl="1"/>
            <a:r>
              <a:rPr lang="en-US" dirty="0"/>
              <a:t>Used the </a:t>
            </a:r>
            <a:r>
              <a:rPr lang="en-US" b="1" dirty="0"/>
              <a:t>UCI Heart Disease Dataset</a:t>
            </a:r>
            <a:r>
              <a:rPr lang="en-US" dirty="0"/>
              <a:t> (13 clinical features)</a:t>
            </a:r>
          </a:p>
          <a:p>
            <a:pPr lvl="1"/>
            <a:r>
              <a:rPr lang="en-US" dirty="0"/>
              <a:t>Performed </a:t>
            </a:r>
            <a:r>
              <a:rPr lang="en-US" b="1" dirty="0"/>
              <a:t>Exploratory Data Analysis (EDA)</a:t>
            </a:r>
            <a:r>
              <a:rPr lang="en-US" dirty="0"/>
              <a:t> to understand distributions, correlations, and missing values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Data Preprocessing</a:t>
            </a:r>
            <a:endParaRPr lang="en-IN" dirty="0"/>
          </a:p>
          <a:p>
            <a:pPr lvl="1"/>
            <a:r>
              <a:rPr lang="en-IN" b="1" dirty="0"/>
              <a:t>Missing Value Imputation</a:t>
            </a:r>
            <a:r>
              <a:rPr lang="en-IN" dirty="0"/>
              <a:t>: Mean (numerical), Mode (categorical)</a:t>
            </a:r>
          </a:p>
          <a:p>
            <a:pPr lvl="1"/>
            <a:r>
              <a:rPr lang="en-IN" b="1" dirty="0"/>
              <a:t>Standardization</a:t>
            </a:r>
            <a:r>
              <a:rPr lang="en-IN" dirty="0"/>
              <a:t>: Z-score normalization for numerical features</a:t>
            </a:r>
          </a:p>
          <a:p>
            <a:pPr lvl="1"/>
            <a:r>
              <a:rPr lang="en-IN" b="1" dirty="0"/>
              <a:t>One-Hot Encoding</a:t>
            </a:r>
            <a:r>
              <a:rPr lang="en-IN" dirty="0"/>
              <a:t> for categorical variables</a:t>
            </a:r>
          </a:p>
          <a:p>
            <a:pPr lvl="1"/>
            <a:r>
              <a:rPr lang="en-IN" b="1" dirty="0"/>
              <a:t>Feature Alignment</a:t>
            </a:r>
            <a:r>
              <a:rPr lang="en-IN" dirty="0"/>
              <a:t> to ensure consistent input during deployment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ANN Model Design</a:t>
            </a:r>
            <a:endParaRPr lang="en-IN" dirty="0"/>
          </a:p>
          <a:p>
            <a:pPr lvl="1"/>
            <a:r>
              <a:rPr lang="en-IN" b="1" dirty="0"/>
              <a:t>Architecture</a:t>
            </a:r>
            <a:r>
              <a:rPr lang="en-IN" dirty="0"/>
              <a:t>: 3 hidden layers (64 → 32 → 16 neurons)</a:t>
            </a:r>
          </a:p>
          <a:p>
            <a:pPr lvl="1"/>
            <a:r>
              <a:rPr lang="en-IN" b="1" dirty="0"/>
              <a:t>Activations</a:t>
            </a:r>
            <a:r>
              <a:rPr lang="en-IN" dirty="0"/>
              <a:t>: </a:t>
            </a:r>
            <a:r>
              <a:rPr lang="en-IN" dirty="0" err="1"/>
              <a:t>ReLU</a:t>
            </a:r>
            <a:r>
              <a:rPr lang="en-IN" dirty="0"/>
              <a:t> for hidden layers, Sigmoid for output</a:t>
            </a:r>
          </a:p>
          <a:p>
            <a:pPr lvl="1"/>
            <a:r>
              <a:rPr lang="en-IN" b="1" dirty="0"/>
              <a:t>Dropout Layers</a:t>
            </a:r>
            <a:r>
              <a:rPr lang="en-IN" dirty="0"/>
              <a:t> (30%, 20%) to prevent overfitting</a:t>
            </a:r>
          </a:p>
          <a:p>
            <a:pPr marL="514350" indent="-514350">
              <a:lnSpc>
                <a:spcPct val="120000"/>
              </a:lnSpc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B151E-08EB-4C8F-E217-C2830F16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30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5E4C7-0184-14D9-02A4-86173B43B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04D7-44B8-E43E-E1C5-AB0A7D578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used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3E297-BBB2-2386-BF37-DD45A96D9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b="1" dirty="0"/>
              <a:t>4. Model Training &amp; Optimization</a:t>
            </a:r>
            <a:endParaRPr lang="en-IN" dirty="0"/>
          </a:p>
          <a:p>
            <a:pPr lvl="1"/>
            <a:r>
              <a:rPr lang="en-IN" b="1" dirty="0"/>
              <a:t>Loss Function</a:t>
            </a:r>
            <a:r>
              <a:rPr lang="en-IN" dirty="0"/>
              <a:t>: Binary Cross-Entropy</a:t>
            </a:r>
          </a:p>
          <a:p>
            <a:pPr lvl="1"/>
            <a:r>
              <a:rPr lang="en-IN" b="1" dirty="0"/>
              <a:t>Optimizer</a:t>
            </a:r>
            <a:r>
              <a:rPr lang="en-IN" dirty="0"/>
              <a:t>: Adam</a:t>
            </a:r>
          </a:p>
          <a:p>
            <a:pPr lvl="1"/>
            <a:r>
              <a:rPr lang="en-IN" b="1" dirty="0"/>
              <a:t>Early Stopping</a:t>
            </a:r>
            <a:r>
              <a:rPr lang="en-IN" dirty="0"/>
              <a:t> to prevent overfitting</a:t>
            </a:r>
          </a:p>
          <a:p>
            <a:pPr lvl="1"/>
            <a:r>
              <a:rPr lang="en-IN" b="1" dirty="0"/>
              <a:t>Hyperparameter Tuning</a:t>
            </a:r>
            <a:r>
              <a:rPr lang="en-IN" dirty="0"/>
              <a:t>: Learning rate, batch size, dropout, and neurons</a:t>
            </a:r>
          </a:p>
          <a:p>
            <a:pPr>
              <a:buNone/>
            </a:pPr>
            <a:r>
              <a:rPr lang="en-US" b="1" dirty="0"/>
              <a:t>5. Evaluation &amp; Validation</a:t>
            </a:r>
            <a:endParaRPr lang="en-US" dirty="0"/>
          </a:p>
          <a:p>
            <a:pPr lvl="1"/>
            <a:r>
              <a:rPr lang="en-US" b="1" dirty="0"/>
              <a:t>Metrics</a:t>
            </a:r>
            <a:r>
              <a:rPr lang="en-US" dirty="0"/>
              <a:t>: Accuracy, Precision, Recall, F1-score, AUC-ROC</a:t>
            </a:r>
          </a:p>
          <a:p>
            <a:pPr lvl="1"/>
            <a:r>
              <a:rPr lang="en-US" b="1" dirty="0"/>
              <a:t>Cross-Validation</a:t>
            </a:r>
            <a:r>
              <a:rPr lang="en-US" dirty="0"/>
              <a:t> (5-fold) to ensure model robustness</a:t>
            </a:r>
          </a:p>
          <a:p>
            <a:pPr>
              <a:buNone/>
            </a:pPr>
            <a:r>
              <a:rPr lang="en-US" b="1" dirty="0"/>
              <a:t>6. Deployment</a:t>
            </a:r>
            <a:endParaRPr lang="en-US" dirty="0"/>
          </a:p>
          <a:p>
            <a:pPr lvl="1"/>
            <a:r>
              <a:rPr lang="en-US" b="1" dirty="0"/>
              <a:t>Streamlit Interface</a:t>
            </a:r>
            <a:r>
              <a:rPr lang="en-US" dirty="0"/>
              <a:t> for real-time predictions</a:t>
            </a:r>
          </a:p>
          <a:p>
            <a:pPr lvl="1"/>
            <a:r>
              <a:rPr lang="en-US" dirty="0"/>
              <a:t>Integrated </a:t>
            </a:r>
            <a:r>
              <a:rPr lang="en-US" b="1" dirty="0"/>
              <a:t>chatbot</a:t>
            </a:r>
            <a:r>
              <a:rPr lang="en-US" dirty="0"/>
              <a:t> to provide medical insights</a:t>
            </a:r>
          </a:p>
          <a:p>
            <a:pPr lvl="1"/>
            <a:r>
              <a:rPr lang="en-US" dirty="0"/>
              <a:t>Serialized model and preprocessing pipeline for scalable deployment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BEA7C-92AB-71C6-8E02-D9BCA5F0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76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02DF9-3E8F-CEAC-C8FC-1E39B1D42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205B-A37C-F3F1-AD14-E82088189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05FE36C-2CC3-41FE-7A13-1F692D6A88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447368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49945684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861020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Metric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8590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93.3%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6839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2651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AUC-ROC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1673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44238-D8A0-F695-BF47-F51DDEF36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E32CB6-E8EB-32DC-E52E-8D0FA2C705D8}"/>
              </a:ext>
            </a:extLst>
          </p:cNvPr>
          <p:cNvSpPr txBox="1"/>
          <p:nvPr/>
        </p:nvSpPr>
        <p:spPr>
          <a:xfrm>
            <a:off x="838200" y="3443922"/>
            <a:ext cx="83065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ANN model demonstrated </a:t>
            </a:r>
            <a:r>
              <a:rPr lang="en-US" b="1" dirty="0"/>
              <a:t>strong generalization ability</a:t>
            </a:r>
            <a:r>
              <a:rPr lang="en-US" dirty="0"/>
              <a:t> and high predictive accuracy.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8128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BFCC-D848-75EE-840C-CCC0F7E90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B9DFD-24AE-F99D-F28C-1B944F1A58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Streamlit app prediction result showing a low risk of heart disease: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E9EF6-A87B-0632-883A-6957DA06D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Streamlit app prediction result showing a high risk of heart disease: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B32B5-2C0B-9EEF-3632-064A9BE2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ABFCB28-7485-2907-2A76-25C73CCF77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06064" y="2505075"/>
            <a:ext cx="5025234" cy="36845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FDE2B54-9C2B-E8A9-5ADC-C6AC2D624C7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668816" y="2505075"/>
            <a:ext cx="4189955" cy="36845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5514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this project, an Artificial Neural Network-based system was successfully developed to predict the likelihood of heart disease using clinical parameters from the UCI Heart Disease dataset. By implementing a carefully designed ANN architecture with optimized hyperparameters, dropout regularization, and early stopping, the model achieved a high testing accuracy and an AUC demonstrating robust predictive performance. Beyond model development, the project emphasized real-world applicability through the deployment of a responsive, user-friendly </a:t>
            </a:r>
            <a:r>
              <a:rPr lang="en-US" sz="2400" b="1" dirty="0"/>
              <a:t>Streamlit web interface</a:t>
            </a:r>
            <a:r>
              <a:rPr lang="en-US" sz="2400" dirty="0"/>
              <a:t>, enhanced further by the integration of a </a:t>
            </a:r>
            <a:r>
              <a:rPr lang="en-US" sz="2400" b="1" dirty="0"/>
              <a:t>real-time chatbot</a:t>
            </a:r>
            <a:r>
              <a:rPr lang="en-US" sz="2400" dirty="0"/>
              <a:t> to improve patient engagement and accessibility. Overall, the system offers a scalable, privacy-conscious, and clinically relevant solution to aid early cardiovascular risk detection, bridging the gap between AI innovation and healthcare implementation.</a:t>
            </a:r>
            <a:endParaRPr lang="en-IN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65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Patel, A. Patel, and R. Modi, "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Prediction Using ANN: A Comparative Study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International Journal of Engineering Research &amp; Technology, vol. 8, no. 4, pp. 55-61, 2019.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Smith, M. Brown, and P. Clark, "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Networks in Medical Diagnosis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Journal of Medical Informatics, vol. 10, no. 2, pp. 112-120, 2021.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Rahman and T. K. Roy, "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Deep Learning Approach for Cardiovascular Disease Prediction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IEEE Transactions on Neural Networks and Learning Systems, vol. 32, no. 3, pp. 245-258, 2020.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Wilson and L. Garcia, "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Chatbots in Healthcare: </a:t>
            </a:r>
            <a:r>
              <a:rPr lang="en-I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Patient Engagement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Healthcare AI Journal, vol. 6, no. 1, pp. 78-89, 2022.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Johnson and R. Singh, "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Learning-Based Prediction Models for Cardiovascular Diseases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International Journal of Computational Intelligence, vol. 7, no. 2, pp. 99-108, 2021.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Lee and M. Chen, "</a:t>
            </a:r>
            <a:r>
              <a:rPr lang="en-I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Chatbot Assistance in Medical Diagnosis: An Overview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Journal of AI Research in Healthcare, vol. 5, no. 3, pp. 150-165, 2023.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5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20"/>
            <a:ext cx="10515600" cy="495225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Introduction to Project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Problem Formulation</a:t>
            </a:r>
          </a:p>
          <a:p>
            <a:r>
              <a:rPr lang="en-US" dirty="0">
                <a:latin typeface="Times New Roman"/>
                <a:cs typeface="Times New Roman"/>
              </a:rPr>
              <a:t>Objectives of the work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Innovativeness of the Project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Methodology used</a:t>
            </a:r>
            <a:endParaRPr lang="en-US" spc="-10" dirty="0">
              <a:latin typeface="Times New Roman"/>
              <a:cs typeface="Times New Roman"/>
            </a:endParaRPr>
          </a:p>
          <a:p>
            <a:r>
              <a:rPr lang="en-US" spc="-10" dirty="0">
                <a:latin typeface="Times New Roman"/>
                <a:cs typeface="Times New Roman"/>
              </a:rPr>
              <a:t>Conclusion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References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Cardiovascular diseases are the leading cause of death globally, demanding effective early diagnostic solutions. This project presents a predictive model for heart disease using Artificial Neural Networks (ANN), trained on the UCI Heart Disease dataset. The model underwent rigorous preprocessing and hyperparameter tuning, achieving a </a:t>
            </a:r>
            <a:r>
              <a:rPr lang="en-US" sz="2000" b="1" dirty="0"/>
              <a:t>testing </a:t>
            </a:r>
            <a:r>
              <a:rPr lang="en-US" sz="2000" b="1"/>
              <a:t>accuracy </a:t>
            </a:r>
            <a:r>
              <a:rPr lang="en-US" sz="2000"/>
              <a:t>and </a:t>
            </a:r>
            <a:r>
              <a:rPr lang="en-US" sz="2000" dirty="0"/>
              <a:t>an </a:t>
            </a:r>
            <a:r>
              <a:rPr lang="en-US" sz="2000" b="1" dirty="0"/>
              <a:t>AUC 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    The system is deployed via a lightweight, </a:t>
            </a:r>
            <a:r>
              <a:rPr lang="en-US" sz="2000" b="1" dirty="0"/>
              <a:t>interactive web application built with Streamlit</a:t>
            </a:r>
            <a:r>
              <a:rPr lang="en-US" sz="2000" dirty="0"/>
              <a:t>, allowing users to input health parameters and receive real-time risk assessments. An integrated </a:t>
            </a:r>
            <a:r>
              <a:rPr lang="en-US" sz="2000" b="1" dirty="0"/>
              <a:t>AI-powered chatbot</a:t>
            </a:r>
            <a:r>
              <a:rPr lang="en-US" sz="2000" dirty="0"/>
              <a:t> enhances user interaction by providing personalized guidance and connecting users to healthcare support.</a:t>
            </a:r>
          </a:p>
          <a:p>
            <a:pPr>
              <a:buNone/>
            </a:pPr>
            <a:r>
              <a:rPr lang="en-US" sz="2000" dirty="0"/>
              <a:t>    This project bridges the gap between AI research and practical healthcare deployment, offering an efficient, scalable, and user-friendly diagnostic assistant for early heart disease detection.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1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BC4A6D-50BA-D765-605F-05271E444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49730-06CC-1CC0-88CB-B80BB177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9FE2C-03F0-08F3-2FC4-68940CBFF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Artificial Neural Networks (ANN) in Healthcare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ANNs have been widely used for medical diagnoses due to their ability to detect complex patterns.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Studies demonstrate ANN models achieving high accuracy in heart disease prediction.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Heart Disease Prediction Models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statistical models often lack the ability to analyze non-linear relationships in data.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ANN-based models outperform conventional methods in terms of accuracy and robustness.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Role of Chatbots in Healthcare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Chatbots assist in symptom checking, appointment scheduling, and providing medical information.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AI-driven chatbots with ANN enhances user engagement and decision-making.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CE4C1-6FFA-40BA-D2E3-FC6C7019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51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challenge is to accurately predict the presence or absence of heart disease using patient data. This involves: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Artificial Neural Network (ANN) model for predicting heart disease based on patient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enhance early detection and diagnosis of cardiovascular diseases using deep learning techniques.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integrate an interactive chatbot that provides disease-related insights and connects users with healthcare providers.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34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400" b="1" dirty="0"/>
              <a:t>Develop an ANN-Based Prediction Model</a:t>
            </a:r>
            <a:endParaRPr lang="en-US" sz="2400" dirty="0"/>
          </a:p>
          <a:p>
            <a:pPr lvl="1"/>
            <a:r>
              <a:rPr lang="en-US" dirty="0"/>
              <a:t>Use clinical features from the </a:t>
            </a:r>
            <a:r>
              <a:rPr lang="en-US" b="1" dirty="0"/>
              <a:t>UCI Heart Disease dataset</a:t>
            </a:r>
            <a:endParaRPr lang="en-US" dirty="0"/>
          </a:p>
          <a:p>
            <a:pPr lvl="1"/>
            <a:r>
              <a:rPr lang="en-US" dirty="0"/>
              <a:t>Employ deep learning to identify complex, non-linear patterns</a:t>
            </a:r>
          </a:p>
          <a:p>
            <a:pPr lvl="1"/>
            <a:r>
              <a:rPr lang="en-US" dirty="0"/>
              <a:t>Implement dropout and early stopping to reduce overfitting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Enable Early Detection and Diagnosis</a:t>
            </a:r>
            <a:endParaRPr lang="en-US" sz="2400" dirty="0"/>
          </a:p>
          <a:p>
            <a:pPr lvl="1"/>
            <a:r>
              <a:rPr lang="en-US" dirty="0"/>
              <a:t>Predict risk </a:t>
            </a:r>
            <a:r>
              <a:rPr lang="en-US" b="1" dirty="0"/>
              <a:t>before symptoms become critical</a:t>
            </a:r>
            <a:endParaRPr lang="en-US" dirty="0"/>
          </a:p>
          <a:p>
            <a:pPr lvl="1"/>
            <a:r>
              <a:rPr lang="en-US" dirty="0"/>
              <a:t>Assist healthcare providers in identifying </a:t>
            </a:r>
            <a:r>
              <a:rPr lang="en-US" b="1" dirty="0"/>
              <a:t>high-risk individuals</a:t>
            </a:r>
            <a:r>
              <a:rPr lang="en-US" dirty="0"/>
              <a:t> early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Build a Real-Time Web Application</a:t>
            </a:r>
            <a:endParaRPr lang="en-US" sz="2400" dirty="0"/>
          </a:p>
          <a:p>
            <a:pPr lvl="1"/>
            <a:r>
              <a:rPr lang="en-US" dirty="0"/>
              <a:t>Design an interactive user interface using </a:t>
            </a:r>
            <a:r>
              <a:rPr lang="en-US" b="1" dirty="0"/>
              <a:t>Streamlit</a:t>
            </a:r>
            <a:endParaRPr lang="en-US" dirty="0"/>
          </a:p>
          <a:p>
            <a:pPr lvl="1"/>
            <a:r>
              <a:rPr lang="en-US" dirty="0"/>
              <a:t>Allow users to input health metrics and receive instant predictions</a:t>
            </a: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65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AFD6F-BA56-A8F8-8C80-D2F08F7EF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DD04-B2DA-0757-436B-FC2D8058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5C021-595A-7578-C335-4BBFFF011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 startAt="4"/>
            </a:pPr>
            <a:r>
              <a:rPr lang="en-US" sz="2400" b="1" dirty="0"/>
              <a:t>Integrate an AI-Powered Chatbot</a:t>
            </a:r>
            <a:endParaRPr lang="en-US" sz="2400" dirty="0"/>
          </a:p>
          <a:p>
            <a:pPr lvl="1"/>
            <a:r>
              <a:rPr lang="en-US" dirty="0"/>
              <a:t>Provide health guidance based on ANN predictions</a:t>
            </a:r>
          </a:p>
          <a:p>
            <a:pPr lvl="1"/>
            <a:r>
              <a:rPr lang="en-US" dirty="0"/>
              <a:t>Improve patient engagement and awareness</a:t>
            </a:r>
          </a:p>
          <a:p>
            <a:pPr>
              <a:buFont typeface="+mj-lt"/>
              <a:buAutoNum type="arabicPeriod" startAt="4"/>
            </a:pPr>
            <a:r>
              <a:rPr lang="en-US" sz="2400" b="1" dirty="0"/>
              <a:t>Ensure Robust Evaluation and Deployment</a:t>
            </a:r>
            <a:endParaRPr lang="en-US" sz="2400" dirty="0"/>
          </a:p>
          <a:p>
            <a:pPr lvl="1"/>
            <a:r>
              <a:rPr lang="en-US" dirty="0"/>
              <a:t>Evaluate using </a:t>
            </a:r>
            <a:r>
              <a:rPr lang="en-US" b="1" dirty="0"/>
              <a:t>accuracy, precision, recall, F1-score, AUC-ROC</a:t>
            </a:r>
            <a:endParaRPr lang="en-US" dirty="0"/>
          </a:p>
          <a:p>
            <a:pPr lvl="1"/>
            <a:r>
              <a:rPr lang="en-US" dirty="0"/>
              <a:t>Serialize model and preprocessing pipeline for deployment</a:t>
            </a: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C9E07-0F4C-54F4-48E0-6D61FF4C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03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FF45D-4ADC-A978-EDC2-BC2F993DB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88788-BBB0-B8B9-E7A4-0BE45413C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Innovativeness of the Project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EB8EB-47A5-BA36-3788-791EA733D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/>
              <a:t>1. ANN-Based Medical Prediction</a:t>
            </a:r>
            <a:endParaRPr lang="en-US" sz="2000" dirty="0"/>
          </a:p>
          <a:p>
            <a:pPr lvl="1"/>
            <a:r>
              <a:rPr lang="en-US" sz="2000" dirty="0"/>
              <a:t>Moves beyond traditional ML by using an </a:t>
            </a:r>
            <a:r>
              <a:rPr lang="en-US" sz="2000" b="1" dirty="0"/>
              <a:t>optimized deep ANN</a:t>
            </a:r>
            <a:r>
              <a:rPr lang="en-US" sz="2000" dirty="0"/>
              <a:t> architecture</a:t>
            </a:r>
          </a:p>
          <a:p>
            <a:pPr lvl="1"/>
            <a:r>
              <a:rPr lang="en-US" sz="2000" dirty="0"/>
              <a:t>Learns </a:t>
            </a:r>
            <a:r>
              <a:rPr lang="en-US" sz="2000" b="1" dirty="0"/>
              <a:t>non-linear, complex relationships</a:t>
            </a:r>
            <a:r>
              <a:rPr lang="en-US" sz="2000" dirty="0"/>
              <a:t> between clinical parameters for improved accuracy</a:t>
            </a:r>
          </a:p>
          <a:p>
            <a:pPr>
              <a:buNone/>
            </a:pPr>
            <a:r>
              <a:rPr lang="en-US" sz="2000" b="1" dirty="0"/>
              <a:t>2. Chatbot-Driven User Engagement</a:t>
            </a:r>
            <a:endParaRPr lang="en-US" sz="2000" dirty="0"/>
          </a:p>
          <a:p>
            <a:pPr lvl="1"/>
            <a:r>
              <a:rPr lang="en-US" sz="2000" dirty="0"/>
              <a:t>Integration of a </a:t>
            </a:r>
            <a:r>
              <a:rPr lang="en-US" sz="2000" b="1" dirty="0"/>
              <a:t>real-time chatbot</a:t>
            </a:r>
            <a:r>
              <a:rPr lang="en-US" sz="2000" dirty="0"/>
              <a:t> for personalized feedback</a:t>
            </a:r>
          </a:p>
          <a:p>
            <a:pPr lvl="1"/>
            <a:r>
              <a:rPr lang="en-US" sz="2000" dirty="0"/>
              <a:t>Supports users by offering </a:t>
            </a:r>
            <a:r>
              <a:rPr lang="en-US" sz="2000" b="1" dirty="0"/>
              <a:t>contextual health advice</a:t>
            </a:r>
            <a:r>
              <a:rPr lang="en-US" sz="2000" dirty="0"/>
              <a:t> and recommendations</a:t>
            </a:r>
          </a:p>
          <a:p>
            <a:pPr>
              <a:buNone/>
            </a:pPr>
            <a:r>
              <a:rPr lang="en-US" sz="2000" b="1" dirty="0"/>
              <a:t>3. End-to-End Web Deployment</a:t>
            </a:r>
            <a:endParaRPr lang="en-US" sz="2000" dirty="0"/>
          </a:p>
          <a:p>
            <a:pPr lvl="1"/>
            <a:r>
              <a:rPr lang="en-US" sz="2000" dirty="0"/>
              <a:t>Real-time predictions through a </a:t>
            </a:r>
            <a:r>
              <a:rPr lang="en-US" sz="2000" b="1" dirty="0"/>
              <a:t>lightweight, responsive Streamlit interface</a:t>
            </a:r>
            <a:endParaRPr lang="en-US" sz="2000" dirty="0"/>
          </a:p>
          <a:p>
            <a:pPr lvl="1"/>
            <a:r>
              <a:rPr lang="en-US" sz="2000" dirty="0"/>
              <a:t>Designed for both </a:t>
            </a:r>
            <a:r>
              <a:rPr lang="en-US" sz="2000" b="1" dirty="0"/>
              <a:t>clinical settings</a:t>
            </a:r>
            <a:r>
              <a:rPr lang="en-US" sz="2000" dirty="0"/>
              <a:t> and </a:t>
            </a:r>
            <a:r>
              <a:rPr lang="en-US" sz="2000" b="1" dirty="0"/>
              <a:t>remote users</a:t>
            </a:r>
            <a:r>
              <a:rPr lang="en-US" sz="2000" dirty="0"/>
              <a:t> (telemedicine-ready)</a:t>
            </a:r>
          </a:p>
          <a:p>
            <a:pPr>
              <a:buNone/>
            </a:pPr>
            <a:r>
              <a:rPr lang="en-US" sz="2000" b="1" dirty="0"/>
              <a:t>4. Scalable &amp; Privacy-Compliant Architecture</a:t>
            </a:r>
            <a:endParaRPr lang="en-US" sz="2000" dirty="0"/>
          </a:p>
          <a:p>
            <a:pPr lvl="1"/>
            <a:r>
              <a:rPr lang="en-US" sz="2000" dirty="0"/>
              <a:t>Model and preprocessing pipeline are </a:t>
            </a:r>
            <a:r>
              <a:rPr lang="en-US" sz="2000" b="1" dirty="0"/>
              <a:t>modular and serialized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E01C-354D-00DB-A108-EBC8D6A37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47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used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FC5BE4-5C76-8970-7DF8-88CDED7F0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8524" y="1825625"/>
            <a:ext cx="5894951" cy="4351338"/>
          </a:xfrm>
        </p:spPr>
      </p:pic>
    </p:spTree>
    <p:extLst>
      <p:ext uri="{BB962C8B-B14F-4D97-AF65-F5344CB8AC3E}">
        <p14:creationId xmlns:p14="http://schemas.microsoft.com/office/powerpoint/2010/main" val="228524012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6480</TotalTime>
  <Words>1222</Words>
  <Application>Microsoft Office PowerPoint</Application>
  <PresentationFormat>Widescreen</PresentationFormat>
  <Paragraphs>139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Casper</vt:lpstr>
      <vt:lpstr>Raleway ExtraBold</vt:lpstr>
      <vt:lpstr>Times New Roman</vt:lpstr>
      <vt:lpstr>1_Office Theme</vt:lpstr>
      <vt:lpstr>2_Office Theme</vt:lpstr>
      <vt:lpstr>Contents Slide Master</vt:lpstr>
      <vt:lpstr>PowerPoint Presentation</vt:lpstr>
      <vt:lpstr>Outline</vt:lpstr>
      <vt:lpstr>Introduction to Project</vt:lpstr>
      <vt:lpstr>Literature Review</vt:lpstr>
      <vt:lpstr>Problem Formulation</vt:lpstr>
      <vt:lpstr>Objectives of the Work</vt:lpstr>
      <vt:lpstr>Objectives of the Work</vt:lpstr>
      <vt:lpstr>Innovativeness of the Project</vt:lpstr>
      <vt:lpstr>Methodology used</vt:lpstr>
      <vt:lpstr>Methodology used</vt:lpstr>
      <vt:lpstr>Methodology used</vt:lpstr>
      <vt:lpstr>Results </vt:lpstr>
      <vt:lpstr>Results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Sahil Tomar</cp:lastModifiedBy>
  <cp:revision>513</cp:revision>
  <dcterms:created xsi:type="dcterms:W3CDTF">2019-01-09T10:33:58Z</dcterms:created>
  <dcterms:modified xsi:type="dcterms:W3CDTF">2025-04-29T07:06:26Z</dcterms:modified>
</cp:coreProperties>
</file>