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7" r:id="rId11"/>
    <p:sldId id="268" r:id="rId12"/>
    <p:sldId id="275" r:id="rId13"/>
    <p:sldId id="270"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NM/kwoOYWLrqP/khZbbHUSk5F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308a554da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308a554da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8a554da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3308a554da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7D801F19-9480-449C-2F3E-D5C482668A61}"/>
            </a:ext>
          </a:extLst>
        </p:cNvPr>
        <p:cNvGrpSpPr/>
        <p:nvPr/>
      </p:nvGrpSpPr>
      <p:grpSpPr>
        <a:xfrm>
          <a:off x="0" y="0"/>
          <a:ext cx="0" cy="0"/>
          <a:chOff x="0" y="0"/>
          <a:chExt cx="0" cy="0"/>
        </a:xfrm>
      </p:grpSpPr>
      <p:sp>
        <p:nvSpPr>
          <p:cNvPr id="148" name="Google Shape;148;g3308a554da5_0_59:notes">
            <a:extLst>
              <a:ext uri="{FF2B5EF4-FFF2-40B4-BE49-F238E27FC236}">
                <a16:creationId xmlns:a16="http://schemas.microsoft.com/office/drawing/2014/main" id="{E3E759F1-013C-75B5-2CC2-8DEA63B0E1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308a554da5_0_59:notes">
            <a:extLst>
              <a:ext uri="{FF2B5EF4-FFF2-40B4-BE49-F238E27FC236}">
                <a16:creationId xmlns:a16="http://schemas.microsoft.com/office/drawing/2014/main" id="{163E9246-9D72-AF38-C1BF-2F36C125C2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6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08a554da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308a554da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308a554da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3308a554da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08a554da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308a554da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308a554da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3308a554da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308a554da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308a554da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08a554d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3308a554da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308a554d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3308a554d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308a554da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308a554da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08a554d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3308a554d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308a554d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3308a554da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236617" y="-275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4000"/>
              <a:buFont typeface="Calibri"/>
              <a:buNone/>
            </a:pPr>
            <a:r>
              <a:rPr lang="en-US" sz="4000" b="1">
                <a:solidFill>
                  <a:srgbClr val="C00000"/>
                </a:solidFill>
              </a:rPr>
              <a:t> 3</a:t>
            </a:r>
            <a:r>
              <a:rPr lang="en-US" sz="4000" b="1" baseline="30000">
                <a:solidFill>
                  <a:srgbClr val="C00000"/>
                </a:solidFill>
              </a:rPr>
              <a:t>rd</a:t>
            </a:r>
            <a:r>
              <a:rPr lang="en-US" sz="4000" b="1">
                <a:solidFill>
                  <a:srgbClr val="C00000"/>
                </a:solidFill>
              </a:rPr>
              <a:t> INTERNATIONAL CONFERENCE ON FUTURISTIC TECHNOLOGIES</a:t>
            </a:r>
            <a:br>
              <a:rPr lang="en-US" sz="4000" b="1">
                <a:solidFill>
                  <a:srgbClr val="C00000"/>
                </a:solidFill>
              </a:rPr>
            </a:br>
            <a:r>
              <a:rPr lang="en-US" sz="4000" b="1">
                <a:solidFill>
                  <a:srgbClr val="00B050"/>
                </a:solidFill>
              </a:rPr>
              <a:t>(3</a:t>
            </a:r>
            <a:r>
              <a:rPr lang="en-US" sz="4000" b="1" baseline="30000">
                <a:solidFill>
                  <a:srgbClr val="00B050"/>
                </a:solidFill>
              </a:rPr>
              <a:t>rd</a:t>
            </a:r>
            <a:r>
              <a:rPr lang="en-US" sz="4000" b="1">
                <a:solidFill>
                  <a:srgbClr val="00B050"/>
                </a:solidFill>
              </a:rPr>
              <a:t> INCOFT 2025)</a:t>
            </a:r>
            <a:endParaRPr sz="4000" b="1">
              <a:solidFill>
                <a:srgbClr val="00B050"/>
              </a:solidFill>
            </a:endParaRPr>
          </a:p>
        </p:txBody>
      </p:sp>
      <p:sp>
        <p:nvSpPr>
          <p:cNvPr id="85" name="Google Shape;85;p1"/>
          <p:cNvSpPr txBox="1">
            <a:spLocks noGrp="1"/>
          </p:cNvSpPr>
          <p:nvPr>
            <p:ph type="subTitle" idx="1"/>
          </p:nvPr>
        </p:nvSpPr>
        <p:spPr>
          <a:xfrm>
            <a:off x="1524000" y="3444082"/>
            <a:ext cx="9144000" cy="3255962"/>
          </a:xfrm>
          <a:prstGeom prst="rect">
            <a:avLst/>
          </a:prstGeom>
          <a:noFill/>
          <a:ln>
            <a:noFill/>
          </a:ln>
        </p:spPr>
        <p:txBody>
          <a:bodyPr spcFirstLastPara="1" wrap="square" lIns="91425" tIns="45700" rIns="91425" bIns="45700" anchor="t" anchorCtr="0">
            <a:normAutofit fontScale="92500" lnSpcReduction="10000"/>
          </a:bodyPr>
          <a:lstStyle/>
          <a:p>
            <a:pPr marL="0" lvl="0" indent="0" rtl="0">
              <a:lnSpc>
                <a:spcPct val="115000"/>
              </a:lnSpc>
              <a:spcBef>
                <a:spcPts val="800"/>
              </a:spcBef>
              <a:spcAft>
                <a:spcPts val="0"/>
              </a:spcAft>
              <a:buClr>
                <a:schemeClr val="dk1"/>
              </a:buClr>
              <a:buSzPct val="27160"/>
              <a:buFont typeface="Arial"/>
              <a:buNone/>
            </a:pPr>
            <a:r>
              <a:rPr lang="en-US" sz="3300" b="1">
                <a:solidFill>
                  <a:schemeClr val="tx1"/>
                </a:solidFill>
                <a:latin typeface="Arial"/>
                <a:ea typeface="Arial"/>
                <a:cs typeface="Arial"/>
                <a:sym typeface="Arial"/>
              </a:rPr>
              <a:t>Visual Question Answering on the Indian Heritage in Digital Space Dataset Using the BLIP Model</a:t>
            </a:r>
            <a:br>
              <a:rPr lang="en-US">
                <a:solidFill>
                  <a:schemeClr val="tx1"/>
                </a:solidFill>
              </a:rPr>
            </a:br>
            <a:endParaRPr lang="en-US">
              <a:solidFill>
                <a:schemeClr val="tx1"/>
              </a:solidFill>
            </a:endParaRPr>
          </a:p>
          <a:p>
            <a:pPr marL="0" lvl="0" indent="0" rtl="0">
              <a:lnSpc>
                <a:spcPct val="90000"/>
              </a:lnSpc>
              <a:spcBef>
                <a:spcPts val="1000"/>
              </a:spcBef>
              <a:spcAft>
                <a:spcPts val="0"/>
              </a:spcAft>
              <a:buClr>
                <a:srgbClr val="4C4C4C"/>
              </a:buClr>
              <a:buSzPct val="84848"/>
              <a:buNone/>
            </a:pPr>
            <a:r>
              <a:rPr lang="en-US" b="1">
                <a:solidFill>
                  <a:schemeClr val="tx1"/>
                </a:solidFill>
                <a:latin typeface="Arial"/>
                <a:ea typeface="Arial"/>
                <a:cs typeface="Arial"/>
                <a:sym typeface="Arial"/>
              </a:rPr>
              <a:t>Paper ID: </a:t>
            </a:r>
            <a:r>
              <a:rPr lang="en-US" sz="2228" b="1">
                <a:solidFill>
                  <a:schemeClr val="tx1"/>
                </a:solidFill>
                <a:latin typeface="Arial"/>
                <a:ea typeface="Arial"/>
                <a:cs typeface="Arial"/>
                <a:sym typeface="Arial"/>
              </a:rPr>
              <a:t>2495</a:t>
            </a:r>
            <a:endParaRPr sz="2828" b="1">
              <a:solidFill>
                <a:schemeClr val="tx1"/>
              </a:solidFill>
              <a:latin typeface="Arial"/>
              <a:ea typeface="Arial"/>
              <a:cs typeface="Arial"/>
              <a:sym typeface="Arial"/>
            </a:endParaRPr>
          </a:p>
          <a:p>
            <a:pPr marL="0" lvl="0" indent="0" rtl="0">
              <a:lnSpc>
                <a:spcPct val="90000"/>
              </a:lnSpc>
              <a:spcBef>
                <a:spcPts val="1000"/>
              </a:spcBef>
              <a:spcAft>
                <a:spcPts val="0"/>
              </a:spcAft>
              <a:buClr>
                <a:srgbClr val="4C4C4C"/>
              </a:buClr>
              <a:buSzPct val="100000"/>
              <a:buNone/>
            </a:pPr>
            <a:r>
              <a:rPr lang="en-US" b="1">
                <a:solidFill>
                  <a:schemeClr val="tx1"/>
                </a:solidFill>
                <a:latin typeface="Arial"/>
                <a:ea typeface="Arial"/>
                <a:cs typeface="Arial"/>
                <a:sym typeface="Arial"/>
              </a:rPr>
              <a:t>ARYAN S PHADNIS</a:t>
            </a:r>
            <a:endParaRPr lang="en-US">
              <a:solidFill>
                <a:schemeClr val="tx1"/>
              </a:solidFill>
            </a:endParaRPr>
          </a:p>
          <a:p>
            <a:pPr marL="0" lvl="0" indent="0" rtl="0">
              <a:lnSpc>
                <a:spcPct val="90000"/>
              </a:lnSpc>
              <a:spcBef>
                <a:spcPts val="1000"/>
              </a:spcBef>
              <a:spcAft>
                <a:spcPts val="0"/>
              </a:spcAft>
              <a:buClr>
                <a:srgbClr val="4C4C4C"/>
              </a:buClr>
              <a:buSzPct val="100000"/>
              <a:buNone/>
            </a:pPr>
            <a:r>
              <a:rPr lang="en-US" b="1">
                <a:solidFill>
                  <a:schemeClr val="tx1"/>
                </a:solidFill>
                <a:latin typeface="Arial"/>
                <a:ea typeface="Arial"/>
                <a:cs typeface="Arial"/>
                <a:sym typeface="Arial"/>
              </a:rPr>
              <a:t>KLE Technological University, Hubballi, India</a:t>
            </a:r>
            <a:endParaRPr>
              <a:solidFill>
                <a:schemeClr val="tx1"/>
              </a:solidFill>
            </a:endParaRPr>
          </a:p>
        </p:txBody>
      </p:sp>
      <p:pic>
        <p:nvPicPr>
          <p:cNvPr id="86" name="Google Shape;86;p1"/>
          <p:cNvPicPr preferRelativeResize="0"/>
          <p:nvPr/>
        </p:nvPicPr>
        <p:blipFill rotWithShape="1">
          <a:blip r:embed="rId3">
            <a:alphaModFix/>
          </a:blip>
          <a:srcRect/>
          <a:stretch/>
        </p:blipFill>
        <p:spPr>
          <a:xfrm>
            <a:off x="9574824" y="5072063"/>
            <a:ext cx="2426678" cy="15485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308a554da5_0_59"/>
          <p:cNvSpPr txBox="1">
            <a:spLocks noGrp="1"/>
          </p:cNvSpPr>
          <p:nvPr>
            <p:ph type="title"/>
          </p:nvPr>
        </p:nvSpPr>
        <p:spPr>
          <a:xfrm>
            <a:off x="838199" y="0"/>
            <a:ext cx="10515600" cy="91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8A033916-312C-51E7-0F1A-BCF99F36FA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1256" y="1067843"/>
            <a:ext cx="9569485" cy="277061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8BFC13B-84BB-332E-7E82-97A4D03A3DC4}"/>
              </a:ext>
            </a:extLst>
          </p:cNvPr>
          <p:cNvSpPr txBox="1"/>
          <p:nvPr/>
        </p:nvSpPr>
        <p:spPr>
          <a:xfrm>
            <a:off x="556750" y="4404852"/>
            <a:ext cx="11310785"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Input Stage – </a:t>
            </a:r>
            <a:r>
              <a:rPr lang="en-US" sz="2000">
                <a:latin typeface="Times New Roman" panose="02020603050405020304" pitchFamily="18" charset="0"/>
                <a:cs typeface="Times New Roman" panose="02020603050405020304" pitchFamily="18" charset="0"/>
              </a:rPr>
              <a:t>Users provide an image of a heritage site along with a textual question.</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Feature Extraction – </a:t>
            </a:r>
            <a:r>
              <a:rPr lang="en-US" sz="2000">
                <a:latin typeface="Times New Roman" panose="02020603050405020304" pitchFamily="18" charset="0"/>
                <a:cs typeface="Times New Roman" panose="02020603050405020304" pitchFamily="18" charset="0"/>
              </a:rPr>
              <a:t>A fine-tuned BLIP model processes the image and question to extract relevant features.</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Landmark Detection – </a:t>
            </a:r>
            <a:r>
              <a:rPr lang="en-US" sz="2000">
                <a:latin typeface="Times New Roman" panose="02020603050405020304" pitchFamily="18" charset="0"/>
                <a:cs typeface="Times New Roman" panose="02020603050405020304" pitchFamily="18" charset="0"/>
              </a:rPr>
              <a:t>The system identifies the specific heritage landmark (if applicable).</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Answer Generation – </a:t>
            </a:r>
            <a:r>
              <a:rPr lang="en-US" sz="2000">
                <a:latin typeface="Times New Roman" panose="02020603050405020304" pitchFamily="18" charset="0"/>
                <a:cs typeface="Times New Roman" panose="02020603050405020304" pitchFamily="18" charset="0"/>
              </a:rPr>
              <a:t>The model produces a tokenized answer, which is then converted into natural language text.</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308a554da5_0_64"/>
          <p:cNvSpPr txBox="1">
            <a:spLocks noGrp="1"/>
          </p:cNvSpPr>
          <p:nvPr>
            <p:ph type="title"/>
          </p:nvPr>
        </p:nvSpPr>
        <p:spPr>
          <a:xfrm>
            <a:off x="730045"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58" name="Google Shape;158;g3308a554da5_0_64"/>
          <p:cNvSpPr txBox="1">
            <a:spLocks noGrp="1"/>
          </p:cNvSpPr>
          <p:nvPr>
            <p:ph type="body" idx="1"/>
          </p:nvPr>
        </p:nvSpPr>
        <p:spPr>
          <a:xfrm>
            <a:off x="838200" y="1022232"/>
            <a:ext cx="10515600" cy="4572323"/>
          </a:xfrm>
          <a:prstGeom prst="rect">
            <a:avLst/>
          </a:prstGeom>
          <a:noFill/>
          <a:ln>
            <a:noFill/>
          </a:ln>
        </p:spPr>
        <p:txBody>
          <a:bodyPr spcFirstLastPara="1" wrap="square" lIns="91425" tIns="45700" rIns="91425" bIns="45700" anchor="t" anchorCtr="0">
            <a:noAutofit/>
          </a:bodyPr>
          <a:lstStyle/>
          <a:p>
            <a:r>
              <a:rPr lang="en-US" sz="1900" b="1">
                <a:latin typeface="Times New Roman" panose="02020603050405020304" pitchFamily="18" charset="0"/>
                <a:cs typeface="Times New Roman" panose="02020603050405020304" pitchFamily="18" charset="0"/>
              </a:rPr>
              <a:t>Dataset Preparation &amp; Annotation </a:t>
            </a:r>
            <a:r>
              <a:rPr lang="en-US" sz="1900">
                <a:latin typeface="Times New Roman" panose="02020603050405020304" pitchFamily="18" charset="0"/>
                <a:cs typeface="Times New Roman" panose="02020603050405020304" pitchFamily="18" charset="0"/>
              </a:rPr>
              <a:t>– Used a curated subset of the Indian Heritage in Digital Space (IHDS) dataset with 3,000 annotated images, each paired with question–answer sets with data augmentation and tokenization using BlipProcessor. </a:t>
            </a:r>
          </a:p>
          <a:p>
            <a:pPr marL="114300" indent="0">
              <a:buNone/>
            </a:pPr>
            <a:endParaRPr lang="en-US" sz="1900" b="1">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Model Architecture</a:t>
            </a:r>
            <a:r>
              <a:rPr lang="en-US" sz="1900">
                <a:latin typeface="Times New Roman" panose="02020603050405020304" pitchFamily="18" charset="0"/>
                <a:cs typeface="Times New Roman" panose="02020603050405020304" pitchFamily="18" charset="0"/>
              </a:rPr>
              <a:t> – Adapted the BLIP model featuring a Vision Transformer (ViT) as the image encoder and a transformer-based decoder for text generation tailored to VQA on heritage sites.</a:t>
            </a:r>
          </a:p>
          <a:p>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Training &amp; Optimization</a:t>
            </a:r>
            <a:r>
              <a:rPr lang="en-US" sz="1900">
                <a:latin typeface="Times New Roman" panose="02020603050405020304" pitchFamily="18" charset="0"/>
                <a:cs typeface="Times New Roman" panose="02020603050405020304" pitchFamily="18" charset="0"/>
              </a:rPr>
              <a:t> – Fine-tuned the BLIP model for 20 epochs with a batch size of 2 using the AdamW optimizer (learning rate = 2×10⁻⁵, weight decay = 0.01), along with gradient clipping (max norm = 1.0) and early stopping.</a:t>
            </a:r>
          </a:p>
          <a:p>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Evaluation Metrics</a:t>
            </a:r>
            <a:r>
              <a:rPr lang="en-US" sz="1900">
                <a:latin typeface="Times New Roman" panose="02020603050405020304" pitchFamily="18" charset="0"/>
                <a:cs typeface="Times New Roman" panose="02020603050405020304" pitchFamily="18" charset="0"/>
              </a:rPr>
              <a:t> – Measured Exact Match Accuracy and F1 Score; achieved 94.1% accuracy (F1 = 0.939) on the validation set and 86.42% accuracy (F1 = 0.89) on the test set.</a:t>
            </a:r>
          </a:p>
          <a:p>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Testing and Validation</a:t>
            </a:r>
            <a:r>
              <a:rPr lang="en-US" sz="1900">
                <a:latin typeface="Times New Roman" panose="02020603050405020304" pitchFamily="18" charset="0"/>
                <a:cs typeface="Times New Roman" panose="02020603050405020304" pitchFamily="18" charset="0"/>
              </a:rPr>
              <a:t> – Evaluated performance on 250 unseen samples using beam search (beam size 3 for questions &lt;10 words; beam size 5 for longer questions) for answer generation.</a:t>
            </a:r>
          </a:p>
          <a:p>
            <a:pPr marL="114300" indent="0">
              <a:buNone/>
            </a:pPr>
            <a:endParaRPr lang="en-US" sz="19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0071741E-6AFE-F577-082A-CE507501C592}"/>
            </a:ext>
          </a:extLst>
        </p:cNvPr>
        <p:cNvGrpSpPr/>
        <p:nvPr/>
      </p:nvGrpSpPr>
      <p:grpSpPr>
        <a:xfrm>
          <a:off x="0" y="0"/>
          <a:ext cx="0" cy="0"/>
          <a:chOff x="0" y="0"/>
          <a:chExt cx="0" cy="0"/>
        </a:xfrm>
      </p:grpSpPr>
      <p:sp>
        <p:nvSpPr>
          <p:cNvPr id="151" name="Google Shape;151;g3308a554da5_0_59">
            <a:extLst>
              <a:ext uri="{FF2B5EF4-FFF2-40B4-BE49-F238E27FC236}">
                <a16:creationId xmlns:a16="http://schemas.microsoft.com/office/drawing/2014/main" id="{9A53D961-0A76-7509-5B86-927B10901246}"/>
              </a:ext>
            </a:extLst>
          </p:cNvPr>
          <p:cNvSpPr txBox="1">
            <a:spLocks noGrp="1"/>
          </p:cNvSpPr>
          <p:nvPr>
            <p:ph type="title"/>
          </p:nvPr>
        </p:nvSpPr>
        <p:spPr>
          <a:xfrm>
            <a:off x="838200" y="0"/>
            <a:ext cx="10515600" cy="91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Results and Analysis</a:t>
            </a:r>
            <a:endParaRPr>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1F867D81-6841-EE2A-9DA0-A18F4A6F619B}"/>
              </a:ext>
            </a:extLst>
          </p:cNvPr>
          <p:cNvSpPr txBox="1"/>
          <p:nvPr/>
        </p:nvSpPr>
        <p:spPr>
          <a:xfrm>
            <a:off x="569336" y="1297858"/>
            <a:ext cx="7149896" cy="4708981"/>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Achieved 94.1% accuracy and an F1 score of 0.939 on the validation set and achieved 86.42% accuracy and an F1 score of 0.89 on the test set.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While no prior work exists on IHDS, we tested pretrained VLC-BERT/GIT models without fine-tuning to highlight domain-specific gaps. This is not a fair comparison but demonstrates why generic models fail on heritage tasks.</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Preliminary experiments indicated that the BLIP model was particularly effective for heritage-specific queries.</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These results underscore the potential of our approach and pave the way for future comparative studies as more domain-specific benchmarks emerge.</a:t>
            </a:r>
            <a:endParaRPr lang="en-IN"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D456CE-BCC0-2318-EFEE-1D8B485CC8A1}"/>
              </a:ext>
            </a:extLst>
          </p:cNvPr>
          <p:cNvPicPr>
            <a:picLocks noChangeAspect="1"/>
          </p:cNvPicPr>
          <p:nvPr/>
        </p:nvPicPr>
        <p:blipFill>
          <a:blip r:embed="rId3"/>
          <a:stretch>
            <a:fillRect/>
          </a:stretch>
        </p:blipFill>
        <p:spPr>
          <a:xfrm>
            <a:off x="8047717" y="1139825"/>
            <a:ext cx="3647769" cy="2887597"/>
          </a:xfrm>
          <a:prstGeom prst="rect">
            <a:avLst/>
          </a:prstGeom>
        </p:spPr>
      </p:pic>
      <p:pic>
        <p:nvPicPr>
          <p:cNvPr id="11" name="Picture 10">
            <a:extLst>
              <a:ext uri="{FF2B5EF4-FFF2-40B4-BE49-F238E27FC236}">
                <a16:creationId xmlns:a16="http://schemas.microsoft.com/office/drawing/2014/main" id="{495F1E34-0052-5CEE-8EE3-AAEEDA12C7A9}"/>
              </a:ext>
            </a:extLst>
          </p:cNvPr>
          <p:cNvPicPr>
            <a:picLocks noChangeAspect="1"/>
          </p:cNvPicPr>
          <p:nvPr/>
        </p:nvPicPr>
        <p:blipFill>
          <a:blip r:embed="rId4"/>
          <a:stretch>
            <a:fillRect/>
          </a:stretch>
        </p:blipFill>
        <p:spPr>
          <a:xfrm>
            <a:off x="7871188" y="4296610"/>
            <a:ext cx="4000825" cy="1710229"/>
          </a:xfrm>
          <a:prstGeom prst="rect">
            <a:avLst/>
          </a:prstGeom>
        </p:spPr>
      </p:pic>
    </p:spTree>
    <p:extLst>
      <p:ext uri="{BB962C8B-B14F-4D97-AF65-F5344CB8AC3E}">
        <p14:creationId xmlns:p14="http://schemas.microsoft.com/office/powerpoint/2010/main" val="381838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308a554da5_0_7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Conclusion and Future Scope</a:t>
            </a:r>
            <a:endParaRPr>
              <a:latin typeface="Times New Roman"/>
              <a:ea typeface="Times New Roman"/>
              <a:cs typeface="Times New Roman"/>
              <a:sym typeface="Times New Roman"/>
            </a:endParaRPr>
          </a:p>
        </p:txBody>
      </p:sp>
      <p:sp>
        <p:nvSpPr>
          <p:cNvPr id="170" name="Google Shape;170;g3308a554da5_0_77"/>
          <p:cNvSpPr txBox="1">
            <a:spLocks noGrp="1"/>
          </p:cNvSpPr>
          <p:nvPr>
            <p:ph type="body" idx="1"/>
          </p:nvPr>
        </p:nvSpPr>
        <p:spPr>
          <a:xfrm>
            <a:off x="838200" y="214167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150">
                <a:latin typeface="Times New Roman" panose="02020603050405020304" pitchFamily="18" charset="0"/>
                <a:cs typeface="Times New Roman" panose="02020603050405020304" pitchFamily="18" charset="0"/>
              </a:rPr>
              <a:t>By fine-tuning BLIP on the IHDS dataset, we achieve 86.42% accuracy and 0.89 F1-score, enabling precise VQA for Indian heritage sites. This work advances AI-driven cultural preservation and sets the stage for:</a:t>
            </a:r>
          </a:p>
          <a:p>
            <a:pPr marL="0" lvl="0" indent="0" algn="l" rtl="0">
              <a:lnSpc>
                <a:spcPct val="115000"/>
              </a:lnSpc>
              <a:spcBef>
                <a:spcPts val="0"/>
              </a:spcBef>
              <a:spcAft>
                <a:spcPts val="0"/>
              </a:spcAft>
              <a:buClr>
                <a:schemeClr val="dk1"/>
              </a:buClr>
              <a:buSzPts val="1100"/>
              <a:buFont typeface="Arial"/>
              <a:buNone/>
            </a:pPr>
            <a:endParaRPr lang="en-US" sz="2150">
              <a:latin typeface="Times New Roman" panose="02020603050405020304" pitchFamily="18" charset="0"/>
              <a:cs typeface="Times New Roman" panose="02020603050405020304" pitchFamily="18" charset="0"/>
            </a:endParaRPr>
          </a:p>
          <a:p>
            <a:pPr marL="342900">
              <a:lnSpc>
                <a:spcPct val="115000"/>
              </a:lnSpc>
              <a:spcBef>
                <a:spcPts val="0"/>
              </a:spcBef>
              <a:buSzPct val="100000"/>
            </a:pPr>
            <a:r>
              <a:rPr lang="en-US" sz="2150" b="1">
                <a:latin typeface="Times New Roman" panose="02020603050405020304" pitchFamily="18" charset="0"/>
                <a:cs typeface="Times New Roman" panose="02020603050405020304" pitchFamily="18" charset="0"/>
              </a:rPr>
              <a:t>Multilingual Support: </a:t>
            </a:r>
            <a:r>
              <a:rPr lang="en-US" sz="2150">
                <a:latin typeface="Times New Roman" panose="02020603050405020304" pitchFamily="18" charset="0"/>
                <a:cs typeface="Times New Roman" panose="02020603050405020304" pitchFamily="18" charset="0"/>
              </a:rPr>
              <a:t>Regional languages (Hindi, Tamil) for broader accessibility.</a:t>
            </a:r>
          </a:p>
          <a:p>
            <a:pPr marL="342900">
              <a:lnSpc>
                <a:spcPct val="115000"/>
              </a:lnSpc>
              <a:spcBef>
                <a:spcPts val="0"/>
              </a:spcBef>
              <a:buSzPct val="100000"/>
            </a:pPr>
            <a:r>
              <a:rPr lang="en-US" sz="2150" b="1">
                <a:latin typeface="Times New Roman" panose="02020603050405020304" pitchFamily="18" charset="0"/>
                <a:cs typeface="Times New Roman" panose="02020603050405020304" pitchFamily="18" charset="0"/>
              </a:rPr>
              <a:t>Dataset Expansion: </a:t>
            </a:r>
            <a:r>
              <a:rPr lang="en-US" sz="2150">
                <a:latin typeface="Times New Roman" panose="02020603050405020304" pitchFamily="18" charset="0"/>
                <a:cs typeface="Times New Roman" panose="02020603050405020304" pitchFamily="18" charset="0"/>
              </a:rPr>
              <a:t>Include lesser-known sites (e.g., Hoysala temples).</a:t>
            </a:r>
          </a:p>
          <a:p>
            <a:pPr marL="342900">
              <a:lnSpc>
                <a:spcPct val="115000"/>
              </a:lnSpc>
              <a:spcBef>
                <a:spcPts val="0"/>
              </a:spcBef>
              <a:buSzPct val="100000"/>
            </a:pPr>
            <a:r>
              <a:rPr lang="en-US" sz="2150" b="1">
                <a:latin typeface="Times New Roman" panose="02020603050405020304" pitchFamily="18" charset="0"/>
                <a:cs typeface="Times New Roman" panose="02020603050405020304" pitchFamily="18" charset="0"/>
              </a:rPr>
              <a:t>Immersive Tools: </a:t>
            </a:r>
            <a:r>
              <a:rPr lang="en-US" sz="2150">
                <a:latin typeface="Times New Roman" panose="02020603050405020304" pitchFamily="18" charset="0"/>
                <a:cs typeface="Times New Roman" panose="02020603050405020304" pitchFamily="18" charset="0"/>
              </a:rPr>
              <a:t>AR/VR integration for interactive heritage tours.</a:t>
            </a:r>
          </a:p>
          <a:p>
            <a:pPr marL="342900">
              <a:lnSpc>
                <a:spcPct val="115000"/>
              </a:lnSpc>
              <a:spcBef>
                <a:spcPts val="0"/>
              </a:spcBef>
              <a:buSzPct val="100000"/>
            </a:pPr>
            <a:r>
              <a:rPr lang="en-US" sz="2150" b="1">
                <a:latin typeface="Times New Roman" panose="02020603050405020304" pitchFamily="18" charset="0"/>
                <a:cs typeface="Times New Roman" panose="02020603050405020304" pitchFamily="18" charset="0"/>
              </a:rPr>
              <a:t>Model Benchmarking: </a:t>
            </a:r>
            <a:r>
              <a:rPr lang="en-US" sz="2150">
                <a:latin typeface="Times New Roman" panose="02020603050405020304" pitchFamily="18" charset="0"/>
                <a:cs typeface="Times New Roman" panose="02020603050405020304" pitchFamily="18" charset="0"/>
              </a:rPr>
              <a:t>Fine-tune and benchmark alternative VQA models on the IHDS dataset to identify the most effective approach for heritage-specific tasks.</a:t>
            </a:r>
          </a:p>
          <a:p>
            <a:pPr marL="342900">
              <a:lnSpc>
                <a:spcPct val="115000"/>
              </a:lnSpc>
              <a:spcBef>
                <a:spcPts val="0"/>
              </a:spcBef>
              <a:buSzPct val="100000"/>
            </a:pPr>
            <a:endParaRPr lang="en-US" sz="215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08a554da5_0_83"/>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6" name="Google Shape;176;g3308a554da5_0_83"/>
          <p:cNvSpPr txBox="1">
            <a:spLocks noGrp="1"/>
          </p:cNvSpPr>
          <p:nvPr>
            <p:ph type="body" idx="1"/>
          </p:nvPr>
        </p:nvSpPr>
        <p:spPr>
          <a:xfrm>
            <a:off x="838200" y="1581200"/>
            <a:ext cx="10515600" cy="4595400"/>
          </a:xfrm>
          <a:prstGeom prst="rect">
            <a:avLst/>
          </a:prstGeom>
          <a:noFill/>
          <a:ln>
            <a:noFill/>
          </a:ln>
        </p:spPr>
        <p:txBody>
          <a:bodyPr spcFirstLastPara="1" wrap="square" lIns="91425" tIns="45700" rIns="91425" bIns="45700" anchor="t" anchorCtr="0">
            <a:noAutofit/>
          </a:bodyPr>
          <a:lstStyle/>
          <a:p>
            <a:pPr marL="114300" indent="0">
              <a:buNone/>
            </a:pPr>
            <a:r>
              <a:rPr lang="en-IN" sz="2150">
                <a:latin typeface="Times New Roman" panose="02020603050405020304" pitchFamily="18" charset="0"/>
                <a:cs typeface="Times New Roman" panose="02020603050405020304" pitchFamily="18" charset="0"/>
              </a:rPr>
              <a:t>[1] Authors "Qingyu Sun, Juan Zhang, Zhijun Fang, Yongbin Gao" have implemented "Self-Enhanced Attention for Image Captioning" in "Neural Process Letters" vol:56, 2024.</a:t>
            </a:r>
          </a:p>
          <a:p>
            <a:pPr marL="114300" indent="0">
              <a:buNone/>
            </a:pPr>
            <a:endParaRPr lang="en-IN" sz="2150">
              <a:latin typeface="Times New Roman" panose="02020603050405020304" pitchFamily="18" charset="0"/>
              <a:cs typeface="Times New Roman" panose="02020603050405020304" pitchFamily="18" charset="0"/>
            </a:endParaRPr>
          </a:p>
          <a:p>
            <a:pPr marL="114300" indent="0">
              <a:buNone/>
            </a:pPr>
            <a:r>
              <a:rPr lang="en-IN" sz="2150">
                <a:latin typeface="Times New Roman" panose="02020603050405020304" pitchFamily="18" charset="0"/>
                <a:cs typeface="Times New Roman" panose="02020603050405020304" pitchFamily="18" charset="0"/>
              </a:rPr>
              <a:t>[2] Authors "Oscar Ondeng, Heywood Ouma, Peter Akuon" have implemented "A Review of Transformer-Based Approaches for Image Captioning" in "Applied Sciences" vol:13, 2023.</a:t>
            </a:r>
          </a:p>
          <a:p>
            <a:pPr marL="114300" indent="0">
              <a:buNone/>
            </a:pPr>
            <a:endParaRPr lang="en-IN" sz="2150">
              <a:latin typeface="Times New Roman" panose="02020603050405020304" pitchFamily="18" charset="0"/>
              <a:cs typeface="Times New Roman" panose="02020603050405020304" pitchFamily="18" charset="0"/>
            </a:endParaRPr>
          </a:p>
          <a:p>
            <a:pPr marL="114300" indent="0">
              <a:buNone/>
            </a:pPr>
            <a:r>
              <a:rPr lang="en-IN" sz="2150">
                <a:latin typeface="Times New Roman" panose="02020603050405020304" pitchFamily="18" charset="0"/>
                <a:cs typeface="Times New Roman" panose="02020603050405020304" pitchFamily="18" charset="0"/>
              </a:rPr>
              <a:t>[3] Authors "Jianfeng Wang, Zhengyuan Yang, Ce Liu" have implemented "GIT: A Generative Image-to-Text Transformer" in "IEEE Conference Proceedings", 2022.</a:t>
            </a:r>
          </a:p>
          <a:p>
            <a:pPr marL="114300" indent="0">
              <a:buNone/>
            </a:pPr>
            <a:endParaRPr lang="en-IN" sz="2150">
              <a:latin typeface="Times New Roman" panose="02020603050405020304" pitchFamily="18" charset="0"/>
              <a:cs typeface="Times New Roman" panose="02020603050405020304" pitchFamily="18" charset="0"/>
            </a:endParaRPr>
          </a:p>
          <a:p>
            <a:pPr marL="114300" indent="0">
              <a:buNone/>
            </a:pPr>
            <a:r>
              <a:rPr lang="en-IN" sz="2150">
                <a:latin typeface="Times New Roman" panose="02020603050405020304" pitchFamily="18" charset="0"/>
                <a:cs typeface="Times New Roman" panose="02020603050405020304" pitchFamily="18" charset="0"/>
              </a:rPr>
              <a:t>[4] Authors "Sahithya Ravi, Aditya Chinchure, Leonid Sigal, Renjie Liao, Vered Shwartz" have implemented "VLC-BERT: Visual Question Answering with Contextualized Commonsense Knowledge" in "IEEE", 2023.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3308a554da5_0_89"/>
          <p:cNvSpPr txBox="1">
            <a:spLocks noGrp="1"/>
          </p:cNvSpPr>
          <p:nvPr>
            <p:ph type="title"/>
          </p:nvPr>
        </p:nvSpPr>
        <p:spPr>
          <a:xfrm>
            <a:off x="838200" y="18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2" name="Google Shape;182;g3308a554da5_0_89"/>
          <p:cNvSpPr txBox="1">
            <a:spLocks noGrp="1"/>
          </p:cNvSpPr>
          <p:nvPr>
            <p:ph type="body" idx="1"/>
          </p:nvPr>
        </p:nvSpPr>
        <p:spPr>
          <a:xfrm>
            <a:off x="838200" y="1690825"/>
            <a:ext cx="10515600" cy="4485900"/>
          </a:xfrm>
          <a:prstGeom prst="rect">
            <a:avLst/>
          </a:prstGeom>
          <a:noFill/>
          <a:ln>
            <a:noFill/>
          </a:ln>
        </p:spPr>
        <p:txBody>
          <a:bodyPr spcFirstLastPara="1" wrap="square" lIns="91425" tIns="45700" rIns="91425" bIns="45700" anchor="t" anchorCtr="0">
            <a:noAutofit/>
          </a:bodyPr>
          <a:lstStyle/>
          <a:p>
            <a:pPr marL="114300" indent="0">
              <a:buNone/>
            </a:pPr>
            <a:r>
              <a:rPr lang="en-IN" sz="2050">
                <a:latin typeface="Times New Roman" panose="02020603050405020304" pitchFamily="18" charset="0"/>
                <a:cs typeface="Times New Roman" panose="02020603050405020304" pitchFamily="18" charset="0"/>
              </a:rPr>
              <a:t>[5] Authors "AJ Piergiovanni, Weicheng Kuo, Anelia Angelova" have implemented "Pre-training Image-Language Transformers for Open-Vocabulary Tasks" in "IEEE", 2022.</a:t>
            </a:r>
          </a:p>
          <a:p>
            <a:pPr marL="114300" indent="0">
              <a:buNone/>
            </a:pPr>
            <a:endParaRPr lang="en-IN" sz="2050">
              <a:latin typeface="Times New Roman" panose="02020603050405020304" pitchFamily="18" charset="0"/>
              <a:cs typeface="Times New Roman" panose="02020603050405020304" pitchFamily="18" charset="0"/>
            </a:endParaRPr>
          </a:p>
          <a:p>
            <a:pPr marL="114300" indent="0">
              <a:buNone/>
            </a:pPr>
            <a:r>
              <a:rPr lang="en-IN" sz="2050">
                <a:latin typeface="Times New Roman" panose="02020603050405020304" pitchFamily="18" charset="0"/>
                <a:cs typeface="Times New Roman" panose="02020603050405020304" pitchFamily="18" charset="0"/>
              </a:rPr>
              <a:t>[6] Authors "Ander Salaberria, Gorka Azkune, Oier Lopez de Lacalle, Aitor Soroa, Eneko Agirre" have implemented "Analyzing Image Captioning for Effective Language Model Use in Knowledge-Based VQA" in "IRJET", 2022.</a:t>
            </a:r>
          </a:p>
          <a:p>
            <a:pPr marL="114300" indent="0">
              <a:buNone/>
            </a:pPr>
            <a:endParaRPr lang="en-IN" sz="2050">
              <a:latin typeface="Times New Roman" panose="02020603050405020304" pitchFamily="18" charset="0"/>
              <a:cs typeface="Times New Roman" panose="02020603050405020304" pitchFamily="18" charset="0"/>
            </a:endParaRPr>
          </a:p>
          <a:p>
            <a:pPr marL="114300" indent="0">
              <a:buNone/>
            </a:pPr>
            <a:r>
              <a:rPr lang="en-IN" sz="2050">
                <a:latin typeface="Times New Roman" panose="02020603050405020304" pitchFamily="18" charset="0"/>
                <a:cs typeface="Times New Roman" panose="02020603050405020304" pitchFamily="18" charset="0"/>
              </a:rPr>
              <a:t>[7] Authors " Jie Ma, Pinghui Wang, Dechen Kong, Zewei Wang, Jun Liu, Hongbin Pei, Junzhou Zhao" have implemented "Robust Visual Question Answering: Datasets, Methods, and Future Challenges" in "IEEE", 2021.</a:t>
            </a:r>
          </a:p>
          <a:p>
            <a:pPr marL="114300" indent="0">
              <a:buNone/>
            </a:pPr>
            <a:endParaRPr lang="en-IN" sz="2050">
              <a:latin typeface="Times New Roman" panose="02020603050405020304" pitchFamily="18" charset="0"/>
              <a:cs typeface="Times New Roman" panose="02020603050405020304" pitchFamily="18" charset="0"/>
            </a:endParaRPr>
          </a:p>
          <a:p>
            <a:pPr marL="114300" indent="0">
              <a:buNone/>
            </a:pPr>
            <a:r>
              <a:rPr lang="en-IN" sz="2050">
                <a:latin typeface="Times New Roman" panose="02020603050405020304" pitchFamily="18" charset="0"/>
                <a:cs typeface="Times New Roman" panose="02020603050405020304" pitchFamily="18" charset="0"/>
              </a:rPr>
              <a:t>[8] Authors " Junnan Li, Dongxu Li, Caiming Xiong, Steven Hoi" have implemented "Bootstrapping Language-Image Pre-training (BLIP)" in "CVPR", 2022.</a:t>
            </a:r>
          </a:p>
          <a:p>
            <a:pPr marL="0" indent="0">
              <a:lnSpc>
                <a:spcPct val="70000"/>
              </a:lnSpc>
              <a:buNone/>
            </a:pPr>
            <a:endParaRPr sz="205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38200" y="1690700"/>
            <a:ext cx="10515600" cy="4910100"/>
          </a:xfrm>
          <a:prstGeom prst="rect">
            <a:avLst/>
          </a:prstGeom>
          <a:noFill/>
          <a:ln>
            <a:noFill/>
          </a:ln>
        </p:spPr>
        <p:txBody>
          <a:bodyPr spcFirstLastPara="1" wrap="square" lIns="91425" tIns="45700" rIns="91425" bIns="45700" anchor="t" anchorCtr="0">
            <a:noAutofit/>
          </a:bodyPr>
          <a:lstStyle/>
          <a:p>
            <a:pPr marL="228600" lvl="0" indent="-322580" algn="l" rtl="0">
              <a:lnSpc>
                <a:spcPct val="95000"/>
              </a:lnSpc>
              <a:spcBef>
                <a:spcPts val="100"/>
              </a:spcBef>
              <a:spcAft>
                <a:spcPts val="0"/>
              </a:spcAft>
              <a:buSzPts val="3280"/>
              <a:buFont typeface="Times New Roman"/>
              <a:buChar char="•"/>
            </a:pPr>
            <a:r>
              <a:rPr lang="en-US" sz="2047">
                <a:latin typeface="Times New Roman"/>
                <a:ea typeface="Times New Roman"/>
                <a:cs typeface="Times New Roman"/>
                <a:sym typeface="Times New Roman"/>
              </a:rPr>
              <a:t>Introduction</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Motivation</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Issues and Challenges</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Literature Survey</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Problem Statement</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Objectives and Scope </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Proposed System (System architecture)</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Methodology</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Conclusions and Future scope</a:t>
            </a:r>
            <a:endParaRPr sz="2047">
              <a:latin typeface="Times New Roman"/>
              <a:ea typeface="Times New Roman"/>
              <a:cs typeface="Times New Roman"/>
              <a:sym typeface="Times New Roman"/>
            </a:endParaRPr>
          </a:p>
          <a:p>
            <a:pPr marL="228600" lvl="0" indent="-322580" algn="l" rtl="0">
              <a:lnSpc>
                <a:spcPct val="95000"/>
              </a:lnSpc>
              <a:spcBef>
                <a:spcPts val="0"/>
              </a:spcBef>
              <a:spcAft>
                <a:spcPts val="0"/>
              </a:spcAft>
              <a:buSzPts val="3280"/>
              <a:buFont typeface="Times New Roman"/>
              <a:buChar char="•"/>
            </a:pPr>
            <a:r>
              <a:rPr lang="en-US" sz="2047">
                <a:latin typeface="Times New Roman"/>
                <a:ea typeface="Times New Roman"/>
                <a:cs typeface="Times New Roman"/>
                <a:sym typeface="Times New Roman"/>
              </a:rPr>
              <a:t>References</a:t>
            </a:r>
            <a:endParaRPr sz="2047">
              <a:latin typeface="Times New Roman"/>
              <a:ea typeface="Times New Roman"/>
              <a:cs typeface="Times New Roman"/>
              <a:sym typeface="Times New Roman"/>
            </a:endParaRPr>
          </a:p>
          <a:p>
            <a:pPr marL="0" lvl="0" indent="0" algn="l" rtl="0">
              <a:lnSpc>
                <a:spcPct val="70000"/>
              </a:lnSpc>
              <a:spcBef>
                <a:spcPts val="0"/>
              </a:spcBef>
              <a:spcAft>
                <a:spcPts val="0"/>
              </a:spcAft>
              <a:buSzPts val="935"/>
              <a:buNone/>
            </a:pPr>
            <a:endParaRPr sz="338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380"/>
              <a:buNone/>
            </a:pPr>
            <a:endParaRPr sz="328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3308a554da5_0_3"/>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g3308a554da5_0_3"/>
          <p:cNvSpPr txBox="1">
            <a:spLocks noGrp="1"/>
          </p:cNvSpPr>
          <p:nvPr>
            <p:ph type="body" idx="1"/>
          </p:nvPr>
        </p:nvSpPr>
        <p:spPr>
          <a:xfrm>
            <a:off x="900880" y="1904283"/>
            <a:ext cx="10390239" cy="4142555"/>
          </a:xfrm>
          <a:prstGeom prst="rect">
            <a:avLst/>
          </a:prstGeom>
          <a:noFill/>
          <a:ln>
            <a:noFill/>
          </a:ln>
        </p:spPr>
        <p:txBody>
          <a:bodyPr spcFirstLastPara="1" wrap="square" lIns="91425" tIns="45700" rIns="91425" bIns="45700" anchor="t" anchorCtr="0">
            <a:noAutofit/>
          </a:bodyPr>
          <a:lstStyle/>
          <a:p>
            <a:pPr marL="114300" indent="0" algn="l">
              <a:buNone/>
            </a:pPr>
            <a:r>
              <a:rPr lang="en-US" sz="2150" b="1" i="0">
                <a:solidFill>
                  <a:schemeClr val="tx1"/>
                </a:solidFill>
                <a:effectLst/>
                <a:latin typeface="Times New Roman" panose="02020603050405020304" pitchFamily="18" charset="0"/>
                <a:cs typeface="Times New Roman" panose="02020603050405020304" pitchFamily="18" charset="0"/>
              </a:rPr>
              <a:t>Visual Question Answering (VQA)</a:t>
            </a:r>
            <a:r>
              <a:rPr lang="en-US" sz="2150" b="0" i="0">
                <a:solidFill>
                  <a:schemeClr val="tx1"/>
                </a:solidFill>
                <a:effectLst/>
                <a:latin typeface="Times New Roman" panose="02020603050405020304" pitchFamily="18" charset="0"/>
                <a:cs typeface="Times New Roman" panose="02020603050405020304" pitchFamily="18" charset="0"/>
              </a:rPr>
              <a:t> combines </a:t>
            </a:r>
            <a:r>
              <a:rPr lang="en-US" sz="2150" b="1" i="0">
                <a:solidFill>
                  <a:schemeClr val="tx1"/>
                </a:solidFill>
                <a:effectLst/>
                <a:latin typeface="Times New Roman" panose="02020603050405020304" pitchFamily="18" charset="0"/>
                <a:cs typeface="Times New Roman" panose="02020603050405020304" pitchFamily="18" charset="0"/>
              </a:rPr>
              <a:t>computer vision and natural language processing</a:t>
            </a:r>
            <a:r>
              <a:rPr lang="en-US" sz="2150" b="0" i="0">
                <a:solidFill>
                  <a:schemeClr val="tx1"/>
                </a:solidFill>
                <a:effectLst/>
                <a:latin typeface="Times New Roman" panose="02020603050405020304" pitchFamily="18" charset="0"/>
                <a:cs typeface="Times New Roman" panose="02020603050405020304" pitchFamily="18" charset="0"/>
              </a:rPr>
              <a:t> to answer questions about images. While promising for applications like education and tourism, </a:t>
            </a:r>
            <a:r>
              <a:rPr lang="en-US" sz="2150" b="1" i="0">
                <a:solidFill>
                  <a:schemeClr val="tx1"/>
                </a:solidFill>
                <a:effectLst/>
                <a:latin typeface="Times New Roman" panose="02020603050405020304" pitchFamily="18" charset="0"/>
                <a:cs typeface="Times New Roman" panose="02020603050405020304" pitchFamily="18" charset="0"/>
              </a:rPr>
              <a:t>existing systems struggle with culturally rich datasets</a:t>
            </a:r>
            <a:r>
              <a:rPr lang="en-US" sz="2150" b="0" i="0">
                <a:solidFill>
                  <a:schemeClr val="tx1"/>
                </a:solidFill>
                <a:effectLst/>
                <a:latin typeface="Times New Roman" panose="02020603050405020304" pitchFamily="18" charset="0"/>
                <a:cs typeface="Times New Roman" panose="02020603050405020304" pitchFamily="18" charset="0"/>
              </a:rPr>
              <a:t> like Indian heritage sites due to </a:t>
            </a:r>
            <a:r>
              <a:rPr lang="en-US" sz="2150" b="1" i="0">
                <a:solidFill>
                  <a:schemeClr val="tx1"/>
                </a:solidFill>
                <a:effectLst/>
                <a:latin typeface="Times New Roman" panose="02020603050405020304" pitchFamily="18" charset="0"/>
                <a:cs typeface="Times New Roman" panose="02020603050405020304" pitchFamily="18" charset="0"/>
              </a:rPr>
              <a:t>limited contextual understanding.</a:t>
            </a:r>
            <a:endParaRPr lang="en-US" sz="2150" b="1">
              <a:solidFill>
                <a:schemeClr val="tx1"/>
              </a:solidFill>
              <a:latin typeface="Times New Roman" panose="02020603050405020304" pitchFamily="18" charset="0"/>
              <a:cs typeface="Times New Roman" panose="02020603050405020304" pitchFamily="18" charset="0"/>
            </a:endParaRPr>
          </a:p>
          <a:p>
            <a:pPr algn="l"/>
            <a:endParaRPr lang="en-US" sz="2150" b="0" i="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sz="2150" b="0" i="0">
                <a:solidFill>
                  <a:schemeClr val="tx1"/>
                </a:solidFill>
                <a:effectLst/>
                <a:latin typeface="Times New Roman" panose="02020603050405020304" pitchFamily="18" charset="0"/>
                <a:cs typeface="Times New Roman" panose="02020603050405020304" pitchFamily="18" charset="0"/>
              </a:rPr>
              <a:t>In this work, we fine-tune the </a:t>
            </a:r>
            <a:r>
              <a:rPr lang="en-US" sz="2150" b="1" i="0">
                <a:solidFill>
                  <a:schemeClr val="tx1"/>
                </a:solidFill>
                <a:effectLst/>
                <a:latin typeface="Times New Roman" panose="02020603050405020304" pitchFamily="18" charset="0"/>
                <a:cs typeface="Times New Roman" panose="02020603050405020304" pitchFamily="18" charset="0"/>
              </a:rPr>
              <a:t>BLIP model</a:t>
            </a:r>
            <a:r>
              <a:rPr lang="en-US" sz="2150" b="0" i="0">
                <a:solidFill>
                  <a:schemeClr val="tx1"/>
                </a:solidFill>
                <a:effectLst/>
                <a:latin typeface="Times New Roman" panose="02020603050405020304" pitchFamily="18" charset="0"/>
                <a:cs typeface="Times New Roman" panose="02020603050405020304" pitchFamily="18" charset="0"/>
              </a:rPr>
              <a:t> on the </a:t>
            </a:r>
            <a:r>
              <a:rPr lang="en-US" sz="2150" b="1" i="0">
                <a:solidFill>
                  <a:schemeClr val="tx1"/>
                </a:solidFill>
                <a:effectLst/>
                <a:latin typeface="Times New Roman" panose="02020603050405020304" pitchFamily="18" charset="0"/>
                <a:cs typeface="Times New Roman" panose="02020603050405020304" pitchFamily="18" charset="0"/>
              </a:rPr>
              <a:t>Indian Heritage in Digital Space (IHDS) dataset</a:t>
            </a:r>
            <a:r>
              <a:rPr lang="en-US" sz="2150" b="0" i="0">
                <a:solidFill>
                  <a:schemeClr val="tx1"/>
                </a:solidFill>
                <a:effectLst/>
                <a:latin typeface="Times New Roman" panose="02020603050405020304" pitchFamily="18" charset="0"/>
                <a:cs typeface="Times New Roman" panose="02020603050405020304" pitchFamily="18" charset="0"/>
              </a:rPr>
              <a:t>, achieving </a:t>
            </a:r>
            <a:r>
              <a:rPr lang="en-US" sz="2150" b="1" i="0">
                <a:solidFill>
                  <a:schemeClr val="tx1"/>
                </a:solidFill>
                <a:effectLst/>
                <a:latin typeface="Times New Roman" panose="02020603050405020304" pitchFamily="18" charset="0"/>
                <a:cs typeface="Times New Roman" panose="02020603050405020304" pitchFamily="18" charset="0"/>
              </a:rPr>
              <a:t>86.42% accuracy</a:t>
            </a:r>
            <a:r>
              <a:rPr lang="en-US" sz="2150" b="0" i="0">
                <a:solidFill>
                  <a:schemeClr val="tx1"/>
                </a:solidFill>
                <a:effectLst/>
                <a:latin typeface="Times New Roman" panose="02020603050405020304" pitchFamily="18" charset="0"/>
                <a:cs typeface="Times New Roman" panose="02020603050405020304" pitchFamily="18" charset="0"/>
              </a:rPr>
              <a:t> on unseen data. Our approach bridges visual and textual modalities to interpret architectural, historical, and regional nuances, enabling precise answers to various different queries. This work advances AI-driven cultural preservation and sets a benchmark for heritage-specific VQA.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308a554da5_0_9"/>
          <p:cNvSpPr txBox="1">
            <a:spLocks noGrp="1"/>
          </p:cNvSpPr>
          <p:nvPr>
            <p:ph type="title"/>
          </p:nvPr>
        </p:nvSpPr>
        <p:spPr>
          <a:xfrm>
            <a:off x="650567"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6FF9A052-AA3B-8AF0-69A8-B8E88A118732}"/>
              </a:ext>
            </a:extLst>
          </p:cNvPr>
          <p:cNvSpPr>
            <a:spLocks noGrp="1" noChangeArrowheads="1"/>
          </p:cNvSpPr>
          <p:nvPr>
            <p:ph type="body" idx="1"/>
          </p:nvPr>
        </p:nvSpPr>
        <p:spPr bwMode="auto">
          <a:xfrm>
            <a:off x="838199" y="1304898"/>
            <a:ext cx="1032796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eaLnBrk="0" fontAlgn="base" hangingPunct="0">
              <a:lnSpc>
                <a:spcPct val="100000"/>
              </a:lnSpc>
              <a:spcBef>
                <a:spcPct val="0"/>
              </a:spcBef>
              <a:spcAft>
                <a:spcPct val="0"/>
              </a:spcAft>
              <a:buClrTx/>
              <a:buSzTx/>
            </a:pPr>
            <a:r>
              <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Lack of Domain-Specific VQA</a:t>
            </a:r>
            <a:b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Generic models often struggle to capture the cultural and historical nuances of </a:t>
            </a:r>
            <a:r>
              <a:rPr kumimoji="0" lang="en-US" altLang="en-US" sz="205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Indian heritage sites</a:t>
            </a:r>
            <a: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necessitating specialized solutions.</a:t>
            </a:r>
          </a:p>
          <a:p>
            <a:pPr marL="342900" eaLnBrk="0" fontAlgn="base" hangingPunct="0">
              <a:lnSpc>
                <a:spcPct val="100000"/>
              </a:lnSpc>
              <a:spcBef>
                <a:spcPct val="0"/>
              </a:spcBef>
              <a:spcAft>
                <a:spcPct val="0"/>
              </a:spcAft>
              <a:buClrTx/>
              <a:buSzTx/>
            </a:pPr>
            <a:endPar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eaLnBrk="0" fontAlgn="base" hangingPunct="0">
              <a:lnSpc>
                <a:spcPct val="100000"/>
              </a:lnSpc>
              <a:spcBef>
                <a:spcPct val="0"/>
              </a:spcBef>
              <a:spcAft>
                <a:spcPct val="0"/>
              </a:spcAft>
              <a:buClrTx/>
              <a:buSzTx/>
            </a:pPr>
            <a:r>
              <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Educational and Tourism Potential</a:t>
            </a:r>
            <a:b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 interactive VQA system can enrich visitor experiences, providing deeper insights into heritage landmarks and enabling immersive learning.</a:t>
            </a:r>
          </a:p>
          <a:p>
            <a:pPr marL="342900" eaLnBrk="0" fontAlgn="base" hangingPunct="0">
              <a:lnSpc>
                <a:spcPct val="100000"/>
              </a:lnSpc>
              <a:spcBef>
                <a:spcPct val="0"/>
              </a:spcBef>
              <a:spcAft>
                <a:spcPct val="0"/>
              </a:spcAft>
              <a:buClrTx/>
              <a:buSzTx/>
            </a:pPr>
            <a:endPar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eaLnBrk="0" fontAlgn="base" hangingPunct="0">
              <a:lnSpc>
                <a:spcPct val="100000"/>
              </a:lnSpc>
              <a:spcBef>
                <a:spcPct val="0"/>
              </a:spcBef>
              <a:spcAft>
                <a:spcPct val="0"/>
              </a:spcAft>
              <a:buClrTx/>
              <a:buSzTx/>
            </a:pPr>
            <a:r>
              <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Challenges in Contextual Understanding</a:t>
            </a:r>
            <a:b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Traditional image classification methods are limited to surface-level recognition, highlighting the need for </a:t>
            </a:r>
            <a:r>
              <a:rPr kumimoji="0" lang="en-US" altLang="en-US" sz="205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multimodal</a:t>
            </a:r>
            <a:r>
              <a:rPr kumimoji="0" lang="en-US" altLang="en-US" sz="205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approaches that integrate both visual and textual data.</a:t>
            </a:r>
          </a:p>
          <a:p>
            <a:pPr marL="342900" eaLnBrk="0" fontAlgn="base" hangingPunct="0">
              <a:lnSpc>
                <a:spcPct val="100000"/>
              </a:lnSpc>
              <a:spcBef>
                <a:spcPct val="0"/>
              </a:spcBef>
              <a:spcAft>
                <a:spcPct val="0"/>
              </a:spcAft>
              <a:buClrTx/>
              <a:buSzTx/>
            </a:pPr>
            <a:endPar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eaLnBrk="0" fontAlgn="base" hangingPunct="0">
              <a:lnSpc>
                <a:spcPct val="100000"/>
              </a:lnSpc>
              <a:spcBef>
                <a:spcPct val="0"/>
              </a:spcBef>
              <a:spcAft>
                <a:spcPct val="0"/>
              </a:spcAft>
              <a:buClrTx/>
              <a:buSzTx/>
            </a:pPr>
            <a:r>
              <a:rPr kumimoji="0" lang="en-US" altLang="en-US" sz="205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lang="en-US" sz="2050" b="1">
                <a:latin typeface="Times New Roman" panose="02020603050405020304" pitchFamily="18" charset="0"/>
                <a:cs typeface="Times New Roman" panose="02020603050405020304" pitchFamily="18" charset="0"/>
              </a:rPr>
              <a:t>reservation of Cultural Heritage</a:t>
            </a:r>
            <a:br>
              <a:rPr lang="en-US" sz="2050">
                <a:latin typeface="Times New Roman" panose="02020603050405020304" pitchFamily="18" charset="0"/>
                <a:cs typeface="Times New Roman" panose="02020603050405020304" pitchFamily="18" charset="0"/>
              </a:rPr>
            </a:br>
            <a:r>
              <a:rPr lang="en-US" sz="2050">
                <a:latin typeface="Times New Roman" panose="02020603050405020304" pitchFamily="18" charset="0"/>
                <a:cs typeface="Times New Roman" panose="02020603050405020304" pitchFamily="18" charset="0"/>
              </a:rPr>
              <a:t>	As many heritage sites face degradation or risk over time, a robust VQA system can digitally document and disseminate knowledge, ensuring that future generations continue to learn about and appreciate these 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308a554da5_0_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Issues and challenges</a:t>
            </a:r>
            <a:endParaRPr>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15AFC0CE-06C4-1A0F-65FE-D208F74B6AA2}"/>
              </a:ext>
            </a:extLst>
          </p:cNvPr>
          <p:cNvSpPr>
            <a:spLocks noGrp="1" noChangeArrowheads="1"/>
          </p:cNvSpPr>
          <p:nvPr>
            <p:ph type="body" idx="1"/>
          </p:nvPr>
        </p:nvSpPr>
        <p:spPr bwMode="auto">
          <a:xfrm>
            <a:off x="838200" y="1284716"/>
            <a:ext cx="6486832" cy="522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mj-lt"/>
              <a:buAutoNum type="arabicPeriod"/>
            </a:pPr>
            <a:r>
              <a:rPr lang="en-IN" sz="1750" b="1" i="0">
                <a:solidFill>
                  <a:schemeClr val="tx1"/>
                </a:solidFill>
                <a:effectLst/>
                <a:latin typeface="Times New Roman" panose="02020603050405020304" pitchFamily="18" charset="0"/>
                <a:cs typeface="Times New Roman" panose="02020603050405020304" pitchFamily="18" charset="0"/>
              </a:rPr>
              <a:t>Cultural Context Gap</a:t>
            </a:r>
            <a:br>
              <a:rPr lang="en-IN" sz="1750" b="0" i="0">
                <a:solidFill>
                  <a:schemeClr val="tx1"/>
                </a:solidFill>
                <a:effectLst/>
                <a:latin typeface="Times New Roman" panose="02020603050405020304" pitchFamily="18" charset="0"/>
                <a:cs typeface="Times New Roman" panose="02020603050405020304" pitchFamily="18" charset="0"/>
              </a:rPr>
            </a:br>
            <a:r>
              <a:rPr lang="en-IN" sz="1750" b="0" i="0">
                <a:solidFill>
                  <a:schemeClr val="tx1"/>
                </a:solidFill>
                <a:effectLst/>
                <a:latin typeface="Times New Roman" panose="02020603050405020304" pitchFamily="18" charset="0"/>
                <a:cs typeface="Times New Roman" panose="02020603050405020304" pitchFamily="18" charset="0"/>
              </a:rPr>
              <a:t>Pre-trained VQA models lack </a:t>
            </a:r>
            <a:r>
              <a:rPr lang="en-IN" sz="1750" b="1" i="0">
                <a:solidFill>
                  <a:schemeClr val="tx1"/>
                </a:solidFill>
                <a:effectLst/>
                <a:latin typeface="Times New Roman" panose="02020603050405020304" pitchFamily="18" charset="0"/>
                <a:cs typeface="Times New Roman" panose="02020603050405020304" pitchFamily="18" charset="0"/>
              </a:rPr>
              <a:t>domain-specific training</a:t>
            </a:r>
            <a:r>
              <a:rPr lang="en-IN" sz="1750" b="0" i="0">
                <a:solidFill>
                  <a:schemeClr val="tx1"/>
                </a:solidFill>
                <a:effectLst/>
                <a:latin typeface="Times New Roman" panose="02020603050405020304" pitchFamily="18" charset="0"/>
                <a:cs typeface="Times New Roman" panose="02020603050405020304" pitchFamily="18" charset="0"/>
              </a:rPr>
              <a:t> for Indian heritage’s historical/architectural details.</a:t>
            </a:r>
          </a:p>
          <a:p>
            <a:pPr algn="l">
              <a:buFont typeface="+mj-lt"/>
              <a:buAutoNum type="arabicPeriod"/>
            </a:pPr>
            <a:endParaRPr lang="en-IN" sz="1750" b="0" i="0">
              <a:solidFill>
                <a:schemeClr val="tx1"/>
              </a:solidFill>
              <a:effectLst/>
              <a:latin typeface="Times New Roman" panose="02020603050405020304" pitchFamily="18" charset="0"/>
              <a:cs typeface="Times New Roman" panose="02020603050405020304" pitchFamily="18" charset="0"/>
            </a:endParaRPr>
          </a:p>
          <a:p>
            <a:pPr algn="l">
              <a:spcBef>
                <a:spcPts val="300"/>
              </a:spcBef>
              <a:buFont typeface="+mj-lt"/>
              <a:buAutoNum type="arabicPeriod"/>
            </a:pPr>
            <a:r>
              <a:rPr lang="en-IN" sz="1750" b="1" i="0">
                <a:solidFill>
                  <a:schemeClr val="tx1"/>
                </a:solidFill>
                <a:effectLst/>
                <a:latin typeface="Times New Roman" panose="02020603050405020304" pitchFamily="18" charset="0"/>
                <a:cs typeface="Times New Roman" panose="02020603050405020304" pitchFamily="18" charset="0"/>
              </a:rPr>
              <a:t>Visual &amp; Textual Challenges</a:t>
            </a:r>
            <a:br>
              <a:rPr lang="en-IN" sz="1750" b="0" i="0">
                <a:solidFill>
                  <a:schemeClr val="tx1"/>
                </a:solidFill>
                <a:effectLst/>
                <a:latin typeface="Times New Roman" panose="02020603050405020304" pitchFamily="18" charset="0"/>
                <a:cs typeface="Times New Roman" panose="02020603050405020304" pitchFamily="18" charset="0"/>
              </a:rPr>
            </a:br>
            <a:r>
              <a:rPr lang="en-IN" sz="1750" b="1" i="0">
                <a:solidFill>
                  <a:schemeClr val="tx1"/>
                </a:solidFill>
                <a:effectLst/>
                <a:latin typeface="Times New Roman" panose="02020603050405020304" pitchFamily="18" charset="0"/>
                <a:cs typeface="Times New Roman" panose="02020603050405020304" pitchFamily="18" charset="0"/>
              </a:rPr>
              <a:t>Inconsistent lighting/angles </a:t>
            </a:r>
            <a:r>
              <a:rPr lang="en-IN" sz="1750" b="0" i="0">
                <a:solidFill>
                  <a:schemeClr val="tx1"/>
                </a:solidFill>
                <a:effectLst/>
                <a:latin typeface="Times New Roman" panose="02020603050405020304" pitchFamily="18" charset="0"/>
                <a:cs typeface="Times New Roman" panose="02020603050405020304" pitchFamily="18" charset="0"/>
              </a:rPr>
              <a:t>and </a:t>
            </a:r>
            <a:r>
              <a:rPr lang="en-IN" sz="1750" b="1" i="0">
                <a:solidFill>
                  <a:schemeClr val="tx1"/>
                </a:solidFill>
                <a:effectLst/>
                <a:latin typeface="Times New Roman" panose="02020603050405020304" pitchFamily="18" charset="0"/>
                <a:cs typeface="Times New Roman" panose="02020603050405020304" pitchFamily="18" charset="0"/>
              </a:rPr>
              <a:t>ambiguous terms </a:t>
            </a:r>
            <a:r>
              <a:rPr lang="en-IN" sz="1750" b="0" i="0">
                <a:solidFill>
                  <a:schemeClr val="tx1"/>
                </a:solidFill>
                <a:effectLst/>
                <a:latin typeface="Times New Roman" panose="02020603050405020304" pitchFamily="18" charset="0"/>
                <a:cs typeface="Times New Roman" panose="02020603050405020304" pitchFamily="18" charset="0"/>
              </a:rPr>
              <a:t>can cause confusion in feature alignment.</a:t>
            </a:r>
          </a:p>
          <a:p>
            <a:pPr algn="l">
              <a:spcBef>
                <a:spcPts val="300"/>
              </a:spcBef>
              <a:buFont typeface="+mj-lt"/>
              <a:buAutoNum type="arabicPeriod"/>
            </a:pPr>
            <a:endParaRPr lang="en-IN" sz="1750" b="0" i="0">
              <a:solidFill>
                <a:schemeClr val="tx1"/>
              </a:solidFill>
              <a:effectLst/>
              <a:latin typeface="Times New Roman" panose="02020603050405020304" pitchFamily="18" charset="0"/>
              <a:cs typeface="Times New Roman" panose="02020603050405020304" pitchFamily="18" charset="0"/>
            </a:endParaRPr>
          </a:p>
          <a:p>
            <a:pPr algn="l">
              <a:spcBef>
                <a:spcPts val="300"/>
              </a:spcBef>
              <a:buFont typeface="+mj-lt"/>
              <a:buAutoNum type="arabicPeriod"/>
            </a:pPr>
            <a:r>
              <a:rPr lang="en-IN" sz="1750" b="1" i="0">
                <a:solidFill>
                  <a:schemeClr val="tx1"/>
                </a:solidFill>
                <a:effectLst/>
                <a:latin typeface="Times New Roman" panose="02020603050405020304" pitchFamily="18" charset="0"/>
                <a:cs typeface="Times New Roman" panose="02020603050405020304" pitchFamily="18" charset="0"/>
              </a:rPr>
              <a:t>Data &amp; Annotation Scarcity</a:t>
            </a:r>
            <a:br>
              <a:rPr lang="en-IN" sz="1750" b="0" i="0">
                <a:solidFill>
                  <a:schemeClr val="tx1"/>
                </a:solidFill>
                <a:effectLst/>
                <a:latin typeface="Times New Roman" panose="02020603050405020304" pitchFamily="18" charset="0"/>
                <a:cs typeface="Times New Roman" panose="02020603050405020304" pitchFamily="18" charset="0"/>
              </a:rPr>
            </a:br>
            <a:r>
              <a:rPr lang="en-IN" sz="1750" b="0" i="0">
                <a:solidFill>
                  <a:schemeClr val="tx1"/>
                </a:solidFill>
                <a:effectLst/>
                <a:latin typeface="Times New Roman" panose="02020603050405020304" pitchFamily="18" charset="0"/>
                <a:cs typeface="Times New Roman" panose="02020603050405020304" pitchFamily="18" charset="0"/>
              </a:rPr>
              <a:t>Limited </a:t>
            </a:r>
            <a:r>
              <a:rPr lang="en-IN" sz="1750" b="1" i="0">
                <a:solidFill>
                  <a:schemeClr val="tx1"/>
                </a:solidFill>
                <a:effectLst/>
                <a:latin typeface="Times New Roman" panose="02020603050405020304" pitchFamily="18" charset="0"/>
                <a:cs typeface="Times New Roman" panose="02020603050405020304" pitchFamily="18" charset="0"/>
              </a:rPr>
              <a:t>heritage-specific QA pairs</a:t>
            </a:r>
            <a:r>
              <a:rPr lang="en-IN" sz="1750" b="0" i="0">
                <a:solidFill>
                  <a:schemeClr val="tx1"/>
                </a:solidFill>
                <a:effectLst/>
                <a:latin typeface="Times New Roman" panose="02020603050405020304" pitchFamily="18" charset="0"/>
                <a:cs typeface="Times New Roman" panose="02020603050405020304" pitchFamily="18" charset="0"/>
              </a:rPr>
              <a:t> hinder nuanced cultural training.</a:t>
            </a:r>
          </a:p>
          <a:p>
            <a:pPr algn="l">
              <a:spcBef>
                <a:spcPts val="300"/>
              </a:spcBef>
              <a:buFont typeface="+mj-lt"/>
              <a:buAutoNum type="arabicPeriod"/>
            </a:pPr>
            <a:endParaRPr lang="en-IN" sz="1750" b="0" i="0">
              <a:solidFill>
                <a:schemeClr val="tx1"/>
              </a:solidFill>
              <a:effectLst/>
              <a:latin typeface="Times New Roman" panose="02020603050405020304" pitchFamily="18" charset="0"/>
              <a:cs typeface="Times New Roman" panose="02020603050405020304" pitchFamily="18" charset="0"/>
            </a:endParaRPr>
          </a:p>
          <a:p>
            <a:pPr algn="l">
              <a:spcBef>
                <a:spcPts val="300"/>
              </a:spcBef>
              <a:buFont typeface="+mj-lt"/>
              <a:buAutoNum type="arabicPeriod"/>
            </a:pPr>
            <a:r>
              <a:rPr lang="en-IN" sz="1750" b="1" i="0">
                <a:solidFill>
                  <a:schemeClr val="tx1"/>
                </a:solidFill>
                <a:effectLst/>
                <a:latin typeface="Times New Roman" panose="02020603050405020304" pitchFamily="18" charset="0"/>
                <a:cs typeface="Times New Roman" panose="02020603050405020304" pitchFamily="18" charset="0"/>
              </a:rPr>
              <a:t>Vision-Language Misalignment</a:t>
            </a:r>
            <a:br>
              <a:rPr lang="en-IN" sz="1750" b="0" i="0">
                <a:solidFill>
                  <a:schemeClr val="tx1"/>
                </a:solidFill>
                <a:effectLst/>
                <a:latin typeface="Times New Roman" panose="02020603050405020304" pitchFamily="18" charset="0"/>
                <a:cs typeface="Times New Roman" panose="02020603050405020304" pitchFamily="18" charset="0"/>
              </a:rPr>
            </a:br>
            <a:r>
              <a:rPr lang="en-IN" sz="1750" b="0" i="0">
                <a:solidFill>
                  <a:schemeClr val="tx1"/>
                </a:solidFill>
                <a:effectLst/>
                <a:latin typeface="Times New Roman" panose="02020603050405020304" pitchFamily="18" charset="0"/>
                <a:cs typeface="Times New Roman" panose="02020603050405020304" pitchFamily="18" charset="0"/>
              </a:rPr>
              <a:t>Struggles to synchronize </a:t>
            </a:r>
            <a:r>
              <a:rPr lang="en-IN" sz="1750" b="1" i="0">
                <a:solidFill>
                  <a:schemeClr val="tx1"/>
                </a:solidFill>
                <a:effectLst/>
                <a:latin typeface="Times New Roman" panose="02020603050405020304" pitchFamily="18" charset="0"/>
                <a:cs typeface="Times New Roman" panose="02020603050405020304" pitchFamily="18" charset="0"/>
              </a:rPr>
              <a:t>visual cues</a:t>
            </a:r>
            <a:r>
              <a:rPr lang="en-IN" sz="1750" b="0" i="0">
                <a:solidFill>
                  <a:schemeClr val="tx1"/>
                </a:solidFill>
                <a:effectLst/>
                <a:latin typeface="Times New Roman" panose="02020603050405020304" pitchFamily="18" charset="0"/>
                <a:cs typeface="Times New Roman" panose="02020603050405020304" pitchFamily="18" charset="0"/>
              </a:rPr>
              <a:t> (e.g., temple carvings) with ambiguous textual queries.</a:t>
            </a:r>
          </a:p>
          <a:p>
            <a:pPr algn="l">
              <a:spcBef>
                <a:spcPts val="300"/>
              </a:spcBef>
              <a:buFont typeface="+mj-lt"/>
              <a:buAutoNum type="arabicPeriod"/>
            </a:pPr>
            <a:endParaRPr lang="en-IN" sz="1750" b="0" i="0">
              <a:solidFill>
                <a:schemeClr val="tx1"/>
              </a:solidFill>
              <a:effectLst/>
              <a:latin typeface="Times New Roman" panose="02020603050405020304" pitchFamily="18" charset="0"/>
              <a:cs typeface="Times New Roman" panose="02020603050405020304" pitchFamily="18" charset="0"/>
            </a:endParaRPr>
          </a:p>
          <a:p>
            <a:pPr algn="l">
              <a:spcBef>
                <a:spcPts val="300"/>
              </a:spcBef>
              <a:buFont typeface="+mj-lt"/>
              <a:buAutoNum type="arabicPeriod"/>
            </a:pPr>
            <a:r>
              <a:rPr lang="en-IN" sz="1750" b="1" i="0">
                <a:solidFill>
                  <a:schemeClr val="tx1"/>
                </a:solidFill>
                <a:effectLst/>
                <a:latin typeface="Times New Roman" panose="02020603050405020304" pitchFamily="18" charset="0"/>
                <a:cs typeface="Times New Roman" panose="02020603050405020304" pitchFamily="18" charset="0"/>
              </a:rPr>
              <a:t>Ambiguity &amp; Robustness</a:t>
            </a:r>
            <a:br>
              <a:rPr lang="en-IN" sz="1750" b="0" i="0">
                <a:solidFill>
                  <a:schemeClr val="tx1"/>
                </a:solidFill>
                <a:effectLst/>
                <a:latin typeface="Times New Roman" panose="02020603050405020304" pitchFamily="18" charset="0"/>
                <a:cs typeface="Times New Roman" panose="02020603050405020304" pitchFamily="18" charset="0"/>
              </a:rPr>
            </a:br>
            <a:r>
              <a:rPr lang="en-IN" sz="1750" b="0" i="0">
                <a:solidFill>
                  <a:schemeClr val="tx1"/>
                </a:solidFill>
                <a:effectLst/>
                <a:latin typeface="Times New Roman" panose="02020603050405020304" pitchFamily="18" charset="0"/>
                <a:cs typeface="Times New Roman" panose="02020603050405020304" pitchFamily="18" charset="0"/>
              </a:rPr>
              <a:t>Vague user questions and </a:t>
            </a:r>
            <a:r>
              <a:rPr lang="en-IN" sz="1750" b="1" i="0">
                <a:solidFill>
                  <a:schemeClr val="tx1"/>
                </a:solidFill>
                <a:effectLst/>
                <a:latin typeface="Times New Roman" panose="02020603050405020304" pitchFamily="18" charset="0"/>
                <a:cs typeface="Times New Roman" panose="02020603050405020304" pitchFamily="18" charset="0"/>
              </a:rPr>
              <a:t>unpredictable real-world conditions</a:t>
            </a:r>
            <a:r>
              <a:rPr lang="en-IN" sz="1750" b="0" i="0">
                <a:solidFill>
                  <a:schemeClr val="tx1"/>
                </a:solidFill>
                <a:effectLst/>
                <a:latin typeface="Times New Roman" panose="02020603050405020304" pitchFamily="18" charset="0"/>
                <a:cs typeface="Times New Roman" panose="02020603050405020304" pitchFamily="18" charset="0"/>
              </a:rPr>
              <a:t> challenge reliability.</a:t>
            </a:r>
          </a:p>
        </p:txBody>
      </p:sp>
      <p:pic>
        <p:nvPicPr>
          <p:cNvPr id="4" name="Picture 3">
            <a:extLst>
              <a:ext uri="{FF2B5EF4-FFF2-40B4-BE49-F238E27FC236}">
                <a16:creationId xmlns:a16="http://schemas.microsoft.com/office/drawing/2014/main" id="{CD231BCF-A398-9B8A-E6FE-96402878B7B0}"/>
              </a:ext>
            </a:extLst>
          </p:cNvPr>
          <p:cNvPicPr>
            <a:picLocks noChangeAspect="1"/>
          </p:cNvPicPr>
          <p:nvPr/>
        </p:nvPicPr>
        <p:blipFill>
          <a:blip r:embed="rId3"/>
          <a:stretch>
            <a:fillRect/>
          </a:stretch>
        </p:blipFill>
        <p:spPr>
          <a:xfrm>
            <a:off x="8166631" y="2081982"/>
            <a:ext cx="3649286" cy="2594264"/>
          </a:xfrm>
          <a:prstGeom prst="rect">
            <a:avLst/>
          </a:prstGeom>
        </p:spPr>
      </p:pic>
      <p:pic>
        <p:nvPicPr>
          <p:cNvPr id="6" name="Picture 5">
            <a:extLst>
              <a:ext uri="{FF2B5EF4-FFF2-40B4-BE49-F238E27FC236}">
                <a16:creationId xmlns:a16="http://schemas.microsoft.com/office/drawing/2014/main" id="{FA6AB6F8-7B00-891B-220E-790F55FAF52A}"/>
              </a:ext>
            </a:extLst>
          </p:cNvPr>
          <p:cNvPicPr>
            <a:picLocks noChangeAspect="1"/>
          </p:cNvPicPr>
          <p:nvPr/>
        </p:nvPicPr>
        <p:blipFill>
          <a:blip r:embed="rId4"/>
          <a:stretch>
            <a:fillRect/>
          </a:stretch>
        </p:blipFill>
        <p:spPr>
          <a:xfrm>
            <a:off x="8166631" y="4676246"/>
            <a:ext cx="3649286" cy="9145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308a554da5_0_28"/>
          <p:cNvSpPr txBox="1">
            <a:spLocks noGrp="1"/>
          </p:cNvSpPr>
          <p:nvPr>
            <p:ph type="title"/>
          </p:nvPr>
        </p:nvSpPr>
        <p:spPr>
          <a:xfrm>
            <a:off x="838200" y="0"/>
            <a:ext cx="10515600" cy="110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panose="02020603050405020304" pitchFamily="18" charset="0"/>
                <a:cs typeface="Times New Roman" panose="02020603050405020304" pitchFamily="18" charset="0"/>
              </a:rPr>
              <a:t>Literature Survey</a:t>
            </a:r>
            <a:endParaRPr>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0E9C2C11-FF2C-3305-713F-70EFD5EA4923}"/>
              </a:ext>
            </a:extLst>
          </p:cNvPr>
          <p:cNvSpPr>
            <a:spLocks noChangeArrowheads="1"/>
          </p:cNvSpPr>
          <p:nvPr/>
        </p:nvSpPr>
        <p:spPr bwMode="auto">
          <a:xfrm>
            <a:off x="1441450" y="243214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3713C6D-FF73-91AA-4C35-2E38DFA08DD5}"/>
              </a:ext>
            </a:extLst>
          </p:cNvPr>
          <p:cNvPicPr>
            <a:picLocks noChangeAspect="1"/>
          </p:cNvPicPr>
          <p:nvPr/>
        </p:nvPicPr>
        <p:blipFill>
          <a:blip r:embed="rId3"/>
          <a:stretch>
            <a:fillRect/>
          </a:stretch>
        </p:blipFill>
        <p:spPr>
          <a:xfrm>
            <a:off x="960523" y="1351738"/>
            <a:ext cx="10526594" cy="5039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a:extLst>
              <a:ext uri="{FF2B5EF4-FFF2-40B4-BE49-F238E27FC236}">
                <a16:creationId xmlns:a16="http://schemas.microsoft.com/office/drawing/2014/main" id="{73174954-93CB-6FD6-8E6C-2AB03CC97418}"/>
              </a:ext>
            </a:extLst>
          </p:cNvPr>
          <p:cNvPicPr>
            <a:picLocks noChangeAspect="1"/>
          </p:cNvPicPr>
          <p:nvPr/>
        </p:nvPicPr>
        <p:blipFill>
          <a:blip r:embed="rId3"/>
          <a:stretch>
            <a:fillRect/>
          </a:stretch>
        </p:blipFill>
        <p:spPr>
          <a:xfrm>
            <a:off x="851755" y="804496"/>
            <a:ext cx="10488489" cy="52490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308a554da5_0_4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33" name="Google Shape;133;g3308a554da5_0_40"/>
          <p:cNvSpPr txBox="1">
            <a:spLocks noGrp="1"/>
          </p:cNvSpPr>
          <p:nvPr>
            <p:ph type="body" idx="1"/>
          </p:nvPr>
        </p:nvSpPr>
        <p:spPr>
          <a:xfrm>
            <a:off x="437535" y="2553213"/>
            <a:ext cx="11316929" cy="2097446"/>
          </a:xfrm>
          <a:prstGeom prst="rect">
            <a:avLst/>
          </a:prstGeom>
          <a:noFill/>
          <a:ln>
            <a:noFill/>
          </a:ln>
        </p:spPr>
        <p:txBody>
          <a:bodyPr spcFirstLastPara="1" wrap="square" lIns="91425" tIns="45700" rIns="91425" bIns="45700" anchor="t" anchorCtr="0">
            <a:noAutofit/>
          </a:bodyPr>
          <a:lstStyle/>
          <a:p>
            <a:pPr marL="114300" indent="0" defTabSz="914400">
              <a:lnSpc>
                <a:spcPct val="100000"/>
              </a:lnSpc>
              <a:spcBef>
                <a:spcPts val="1191"/>
              </a:spcBef>
              <a:spcAft>
                <a:spcPts val="992"/>
              </a:spcAft>
              <a:buNone/>
            </a:pPr>
            <a:r>
              <a:rPr lang="en-IN" sz="2400" b="0">
                <a:solidFill>
                  <a:schemeClr val="tx1"/>
                </a:solidFill>
                <a:effectLst/>
                <a:latin typeface="Times New Roman" panose="02020603050405020304" pitchFamily="18" charset="0"/>
                <a:cs typeface="Times New Roman" panose="02020603050405020304" pitchFamily="18" charset="0"/>
              </a:rPr>
              <a:t>To enable accurate Visual Question Answering (VQA) for Indian heritage sites by adapting the BLIP model to the Indian Heritage in Digital Space (IHDS) dataset. This addresses gaps in cultural context understanding and aligns vision-language modalities for domain-specific queries.</a:t>
            </a:r>
            <a:endParaRPr lang="en-US" sz="2400" b="0" strike="noStrike" spc="-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308a554da5_0_4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latin typeface="Times New Roman" panose="02020603050405020304" pitchFamily="18" charset="0"/>
                <a:cs typeface="Times New Roman" panose="02020603050405020304" pitchFamily="18" charset="0"/>
              </a:rPr>
              <a:t>Objectives</a:t>
            </a:r>
            <a:endParaRPr>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7F0A38-A5F7-320B-9FC9-D2C9B1F0FE92}"/>
              </a:ext>
            </a:extLst>
          </p:cNvPr>
          <p:cNvSpPr txBox="1"/>
          <p:nvPr/>
        </p:nvSpPr>
        <p:spPr>
          <a:xfrm>
            <a:off x="1130710" y="2084116"/>
            <a:ext cx="10353368" cy="3070071"/>
          </a:xfrm>
          <a:prstGeom prst="rect">
            <a:avLst/>
          </a:prstGeom>
          <a:noFill/>
        </p:spPr>
        <p:txBody>
          <a:bodyPr wrap="square">
            <a:spAutoFit/>
          </a:bodyPr>
          <a:lstStyle/>
          <a:p>
            <a:pPr marL="285750" indent="-285750">
              <a:buFont typeface="Arial" panose="020B0604020202020204" pitchFamily="34" charset="0"/>
              <a:buChar char="•"/>
            </a:pPr>
            <a:r>
              <a:rPr lang="en-IN" sz="2150">
                <a:latin typeface="Times New Roman" panose="02020603050405020304" pitchFamily="18" charset="0"/>
                <a:cs typeface="Times New Roman" panose="02020603050405020304" pitchFamily="18" charset="0"/>
              </a:rPr>
              <a:t>Develop a domain-specific VQA system for Indian heritage using BLIP fine-tuning.</a:t>
            </a:r>
          </a:p>
          <a:p>
            <a:pPr marL="285750" indent="-285750">
              <a:buFont typeface="Arial" panose="020B0604020202020204" pitchFamily="34" charset="0"/>
              <a:buChar char="•"/>
            </a:pPr>
            <a:endParaRPr lang="en-IN" sz="215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150">
                <a:latin typeface="Times New Roman" panose="02020603050405020304" pitchFamily="18" charset="0"/>
                <a:cs typeface="Times New Roman" panose="02020603050405020304" pitchFamily="18" charset="0"/>
              </a:rPr>
              <a:t>Capture cultural/historical nuances via curated annotations and multimodal fusion.</a:t>
            </a:r>
          </a:p>
          <a:p>
            <a:pPr marL="285750" indent="-285750">
              <a:buFont typeface="Arial" panose="020B0604020202020204" pitchFamily="34" charset="0"/>
              <a:buChar char="•"/>
            </a:pPr>
            <a:endParaRPr lang="en-IN" sz="215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150">
                <a:latin typeface="Times New Roman" panose="02020603050405020304" pitchFamily="18" charset="0"/>
                <a:cs typeface="Times New Roman" panose="02020603050405020304" pitchFamily="18" charset="0"/>
              </a:rPr>
              <a:t>Ensure robustness for real-world educational/tourism applications.</a:t>
            </a:r>
          </a:p>
          <a:p>
            <a:pPr marL="285750" indent="-285750">
              <a:buFont typeface="Arial" panose="020B0604020202020204" pitchFamily="34" charset="0"/>
              <a:buChar char="•"/>
            </a:pPr>
            <a:endParaRPr lang="en-IN" sz="215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150">
                <a:latin typeface="Times New Roman" panose="02020603050405020304" pitchFamily="18" charset="0"/>
                <a:cs typeface="Times New Roman" panose="02020603050405020304" pitchFamily="18" charset="0"/>
              </a:rPr>
              <a:t>Optimize training under hardware constraints using appropriate optimization techniques.</a:t>
            </a:r>
          </a:p>
          <a:p>
            <a:pPr marL="285750" indent="-285750">
              <a:buFont typeface="Arial" panose="020B0604020202020204" pitchFamily="34" charset="0"/>
              <a:buChar char="•"/>
            </a:pPr>
            <a:endParaRPr lang="en-IN" sz="215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150">
                <a:latin typeface="Times New Roman" panose="02020603050405020304" pitchFamily="18" charset="0"/>
                <a:cs typeface="Times New Roman" panose="02020603050405020304" pitchFamily="18" charset="0"/>
              </a:rPr>
              <a:t>Establish benchmarks for heritage-specific VQA performance.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1268</Words>
  <Application>Microsoft Office PowerPoint</Application>
  <PresentationFormat>Widescreen</PresentationFormat>
  <Paragraphs>97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 3rd INTERNATIONAL CONFERENCE ON FUTURISTIC TECHNOLOGIES (3rd INCOFT 2025)</vt:lpstr>
      <vt:lpstr>Outline</vt:lpstr>
      <vt:lpstr>Introduction</vt:lpstr>
      <vt:lpstr>Motivation</vt:lpstr>
      <vt:lpstr>Issues and challenges</vt:lpstr>
      <vt:lpstr>Literature Survey</vt:lpstr>
      <vt:lpstr>PowerPoint Presentation</vt:lpstr>
      <vt:lpstr>Problem Statement</vt:lpstr>
      <vt:lpstr>Objectives</vt:lpstr>
      <vt:lpstr>Proposed System</vt:lpstr>
      <vt:lpstr>Methodology</vt:lpstr>
      <vt:lpstr>Results and Analysis</vt:lpstr>
      <vt:lpstr>Conclusion and 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aryan phadnis</cp:lastModifiedBy>
  <cp:revision>10</cp:revision>
  <dcterms:created xsi:type="dcterms:W3CDTF">2021-06-10T05:32:34Z</dcterms:created>
  <dcterms:modified xsi:type="dcterms:W3CDTF">2025-02-21T02:02:45Z</dcterms:modified>
</cp:coreProperties>
</file>