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58" r:id="rId4"/>
    <p:sldId id="261" r:id="rId5"/>
    <p:sldId id="266" r:id="rId6"/>
    <p:sldId id="259" r:id="rId7"/>
    <p:sldId id="262" r:id="rId8"/>
    <p:sldId id="265" r:id="rId9"/>
    <p:sldId id="264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1E95C-FF4F-4B99-959E-E40A2FC8AE1D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D09B3-C4CA-431D-887C-48DFE23B22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776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D09B3-C4CA-431D-887C-48DFE23B227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778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59E5B-C6DF-5C23-802E-A56EE6662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189B8F-667E-A5B8-6C93-538A95910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9604B-7D0E-784D-C715-5C20C1F2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E729-B24D-4C9D-88DD-13F4496A3684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80AFD-F1F9-C631-D717-3F5B3B4E0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23B88-DE1F-4FD0-D76A-086FE2BA8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D6F4-AD76-41F2-98C0-5F1251794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184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EF612-BFF5-D79A-8302-C3684B6B6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6BF829-C53D-5692-0B78-CF6E7CE3B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81287-E29F-5B49-55C2-0E3B1E81B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E729-B24D-4C9D-88DD-13F4496A3684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7EB2B-5C0B-5465-BADD-76601CF3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CB694-CA1E-7403-3C74-251B6932B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D6F4-AD76-41F2-98C0-5F1251794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442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F26733-5A8F-3584-6739-9B16E6E5F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83B18-29A7-F654-6B8D-3AF84413E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BB840-0C8F-8077-75A7-DC1B950AB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E729-B24D-4C9D-88DD-13F4496A3684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17727-8B91-6EE4-128E-2BE2E16AC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DC27D-874D-D273-1CE8-25C7CB75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D6F4-AD76-41F2-98C0-5F1251794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31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BDD9A-9982-28AC-4C67-BB8D7940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8B4B3-B8C9-33B8-A053-5B246AAC8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11D17-6154-8329-1E24-A35FC7510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E729-B24D-4C9D-88DD-13F4496A3684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6B437-9301-BB2E-F080-75C8BD5C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F6779-923C-F4CE-A300-78002919A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D6F4-AD76-41F2-98C0-5F1251794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075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5321-D834-806C-DEAC-BC4E09CE7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21EC9-E4F4-5F56-7FDC-5DB03A372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FDCE6-3DE0-599A-F9ED-40C126540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E729-B24D-4C9D-88DD-13F4496A3684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999C4-3727-C77B-853F-F0FCC3968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61EBD-AE31-FB05-8963-57FBA1C78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D6F4-AD76-41F2-98C0-5F1251794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62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5380-754A-5285-610D-F14BC0D32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AA941-A444-C3C2-7126-A17DEAB7B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910AE-DB6C-95AE-1B05-99D3B0C8D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9DF3A-E13C-33F9-2783-29EF9519B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E729-B24D-4C9D-88DD-13F4496A3684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740F5-BC91-4F84-3915-6FFBDD1D7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8B42D-9B76-5DB5-D3C4-89B55F9F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D6F4-AD76-41F2-98C0-5F1251794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007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39750-9895-874B-4073-4439C2EE8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77CCB-A737-B361-4816-982C93A96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D2F45-5D97-F828-E647-BEE56D5C1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37BB1D-43E1-D341-2BD2-28E028F38C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2A454-2B83-04FB-FD7B-989809B71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BC0DF5-7761-ABA5-E099-6FCA1D649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E729-B24D-4C9D-88DD-13F4496A3684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55CDD3-94A5-1F8D-9E2B-D5135B452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5B5C1D-464B-4EDC-D877-A00FD25CA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D6F4-AD76-41F2-98C0-5F1251794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465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B8755-CB3C-0EA8-8F51-5DCB4BCC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55DD45-847F-1BC7-CA7E-9827F6A2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E729-B24D-4C9D-88DD-13F4496A3684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664735-DA71-1D7A-D9EE-E5D47979E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955C8E-A4AA-BF5D-0A40-88EDA082B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D6F4-AD76-41F2-98C0-5F1251794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68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70C6B3-A2E8-24E9-A4C0-96052D6A7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E729-B24D-4C9D-88DD-13F4496A3684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43AC1E-63CC-F29D-70C9-6FC3E5583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B811C-8F72-A670-3644-897BABF35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D6F4-AD76-41F2-98C0-5F1251794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29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F33E-9034-AB16-EDC0-0CC24595A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55-DA92-96C9-C3BF-C783E2947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5FA97-F511-4391-3040-2FBE702A3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F72AAB-1292-7F0F-E01D-CB0D77D5E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E729-B24D-4C9D-88DD-13F4496A3684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AAA68-B36E-B160-0C12-1FD562A8B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D6FDF-F42C-EE77-8F82-70784474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D6F4-AD76-41F2-98C0-5F1251794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861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210D-DE33-A3CC-A0B7-564F33679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5D4C6-8F11-1AF1-595B-C06655EE59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5722D-0398-417D-348E-A00055384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FB18E-1B30-CC3C-29BA-B06F5A31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8E729-B24D-4C9D-88DD-13F4496A3684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B25AC7-2BF2-EA18-2BB9-C5443B395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7463C-0BCF-0B8E-0AD5-463513B39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2D6F4-AD76-41F2-98C0-5F1251794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69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AF9BDC-43D5-90B2-3AB5-8CC9625F9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07111-2758-87C3-0EF1-B952F9705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05549-680F-F5AC-705A-C32BF595E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8E729-B24D-4C9D-88DD-13F4496A3684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2526F-B33A-3E26-C5C6-7A416EC91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21A71-E919-A4C4-A2CD-012C25C04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2D6F4-AD76-41F2-98C0-5F12517940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0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asc-csa.gc.ca/eng/youth-educators/toolkits/mental-health-and-isolation/how-space-and-isolation-affect-astronauts-mental-health.asp" TargetMode="Externa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bbc.com/news/technology-44655675" TargetMode="External"/><Relationship Id="rId5" Type="http://schemas.openxmlformats.org/officeDocument/2006/relationships/image" Target="../media/image6.jpe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7436696-0ECB-73B7-70D1-41E2AF387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025" y="747024"/>
            <a:ext cx="7349706" cy="5929223"/>
          </a:xfrm>
        </p:spPr>
        <p:txBody>
          <a:bodyPr/>
          <a:lstStyle/>
          <a:p>
            <a:pPr algn="l"/>
            <a:r>
              <a:rPr lang="en-IN" sz="1800" b="1" dirty="0"/>
              <a:t>Problem statement </a:t>
            </a:r>
            <a:r>
              <a:rPr lang="en-IN" sz="1800" b="1"/>
              <a:t>id</a:t>
            </a:r>
            <a:r>
              <a:rPr lang="en-IN" sz="1800"/>
              <a:t>: 25175</a:t>
            </a:r>
            <a:endParaRPr lang="en-IN" sz="1800" dirty="0"/>
          </a:p>
          <a:p>
            <a:pPr algn="l"/>
            <a:r>
              <a:rPr lang="en-IN" sz="1800" b="1"/>
              <a:t>Title: </a:t>
            </a:r>
            <a:r>
              <a:rPr lang="en-US" sz="1800"/>
              <a:t>MAITRI : An AI Assistant for Psychological &amp; Physical Well-Being of Astronauts</a:t>
            </a:r>
          </a:p>
          <a:p>
            <a:pPr algn="l"/>
            <a:r>
              <a:rPr lang="en-US" sz="1800" b="1"/>
              <a:t>Theme: </a:t>
            </a:r>
            <a:r>
              <a:rPr lang="en-IN" sz="1800"/>
              <a:t>Space Technology</a:t>
            </a:r>
          </a:p>
          <a:p>
            <a:pPr algn="l"/>
            <a:r>
              <a:rPr lang="en-US" sz="1800" b="1"/>
              <a:t>Category</a:t>
            </a:r>
            <a:r>
              <a:rPr lang="en-US" sz="1800" b="1" dirty="0"/>
              <a:t>: </a:t>
            </a:r>
            <a:r>
              <a:rPr lang="en-US" sz="1800" dirty="0"/>
              <a:t>Software</a:t>
            </a:r>
          </a:p>
          <a:p>
            <a:pPr algn="l"/>
            <a:r>
              <a:rPr lang="en-IN" sz="1800" b="1" dirty="0"/>
              <a:t>Team no:</a:t>
            </a:r>
            <a:r>
              <a:rPr lang="en-IN" sz="1800" dirty="0"/>
              <a:t>103</a:t>
            </a:r>
          </a:p>
          <a:p>
            <a:pPr algn="l"/>
            <a:r>
              <a:rPr lang="en-IN" sz="1800" b="1" dirty="0"/>
              <a:t>Team name</a:t>
            </a:r>
            <a:r>
              <a:rPr lang="en-IN" sz="1800" dirty="0"/>
              <a:t>: </a:t>
            </a:r>
            <a:r>
              <a:rPr lang="en-IN" sz="1800" dirty="0" err="1"/>
              <a:t>Penguino</a:t>
            </a:r>
            <a:endParaRPr lang="en-IN" sz="1800" dirty="0"/>
          </a:p>
          <a:p>
            <a:pPr algn="l"/>
            <a:r>
              <a:rPr lang="en-IN" sz="1800" b="1" dirty="0"/>
              <a:t>Team details:</a:t>
            </a:r>
          </a:p>
          <a:p>
            <a:pPr algn="l"/>
            <a:endParaRPr lang="en-IN" sz="1800" dirty="0"/>
          </a:p>
          <a:p>
            <a:pPr algn="l"/>
            <a:endParaRPr lang="en-IN" sz="1800" dirty="0"/>
          </a:p>
          <a:p>
            <a:pPr algn="l"/>
            <a:endParaRPr lang="en-IN" sz="1800" dirty="0"/>
          </a:p>
          <a:p>
            <a:pPr algn="l"/>
            <a:endParaRPr lang="en-IN" sz="1800" dirty="0"/>
          </a:p>
          <a:p>
            <a:pPr algn="l"/>
            <a:endParaRPr lang="en-IN" sz="1800" dirty="0"/>
          </a:p>
          <a:p>
            <a:pPr algn="l"/>
            <a:endParaRPr lang="en-IN" sz="1800" dirty="0"/>
          </a:p>
          <a:p>
            <a:pPr algn="l"/>
            <a:endParaRPr lang="en-US" sz="1800" dirty="0"/>
          </a:p>
          <a:p>
            <a:pPr algn="l"/>
            <a:endParaRPr lang="en-US" sz="18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 descr="kle tech logo">
            <a:extLst>
              <a:ext uri="{FF2B5EF4-FFF2-40B4-BE49-F238E27FC236}">
                <a16:creationId xmlns:a16="http://schemas.microsoft.com/office/drawing/2014/main" id="{804FE214-7E1D-0513-45F6-3DEAEE04575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1" y="48120"/>
            <a:ext cx="2438400" cy="561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0EFA79-DE0A-F18B-504A-CB91B73B3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7230" y="-53914"/>
            <a:ext cx="1575759" cy="80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9E5FCC-205C-76B3-4673-CED3C919AB96}"/>
              </a:ext>
            </a:extLst>
          </p:cNvPr>
          <p:cNvSpPr/>
          <p:nvPr/>
        </p:nvSpPr>
        <p:spPr>
          <a:xfrm>
            <a:off x="4621575" y="54167"/>
            <a:ext cx="332841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Internal hackathon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9090EE-C0FF-1EB8-1CF2-F61D84823CA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630" t="1426" r="1473" b="2650"/>
          <a:stretch>
            <a:fillRect/>
          </a:stretch>
        </p:blipFill>
        <p:spPr>
          <a:xfrm>
            <a:off x="7722477" y="1305463"/>
            <a:ext cx="4469523" cy="4911305"/>
          </a:xfrm>
          <a:prstGeom prst="rect">
            <a:avLst/>
          </a:prstGeom>
        </p:spPr>
      </p:pic>
      <p:pic>
        <p:nvPicPr>
          <p:cNvPr id="6" name="table">
            <a:extLst>
              <a:ext uri="{FF2B5EF4-FFF2-40B4-BE49-F238E27FC236}">
                <a16:creationId xmlns:a16="http://schemas.microsoft.com/office/drawing/2014/main" id="{2DF286A6-8D42-D1BC-2CF8-2D3DE7E71F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898" y="3861538"/>
            <a:ext cx="7349706" cy="259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11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C20F24-7E3E-34D2-954E-108C17D1E9D4}"/>
              </a:ext>
            </a:extLst>
          </p:cNvPr>
          <p:cNvSpPr/>
          <p:nvPr/>
        </p:nvSpPr>
        <p:spPr>
          <a:xfrm>
            <a:off x="3597002" y="2438248"/>
            <a:ext cx="4652941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9718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25E93-6E3B-DA5C-D1B1-43A3380CA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le tech logo">
            <a:extLst>
              <a:ext uri="{FF2B5EF4-FFF2-40B4-BE49-F238E27FC236}">
                <a16:creationId xmlns:a16="http://schemas.microsoft.com/office/drawing/2014/main" id="{BF4622D4-75F5-0BB3-C16C-B2C39650D97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2" y="48121"/>
            <a:ext cx="2346385" cy="552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646273-C1B7-D83B-830D-98F1D0D0C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059" y="48121"/>
            <a:ext cx="1547357" cy="67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D2E65D-3A28-B03A-707F-C583626930C5}"/>
              </a:ext>
            </a:extLst>
          </p:cNvPr>
          <p:cNvCxnSpPr>
            <a:cxnSpLocks/>
          </p:cNvCxnSpPr>
          <p:nvPr/>
        </p:nvCxnSpPr>
        <p:spPr>
          <a:xfrm>
            <a:off x="258792" y="719555"/>
            <a:ext cx="11737590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CCD0C7D-BE48-69D3-5730-91F5F92167DD}"/>
              </a:ext>
            </a:extLst>
          </p:cNvPr>
          <p:cNvSpPr/>
          <p:nvPr/>
        </p:nvSpPr>
        <p:spPr>
          <a:xfrm>
            <a:off x="430661" y="793663"/>
            <a:ext cx="144693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Content: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75E267-4309-DE7D-BA38-2A6D09FF7EE1}"/>
              </a:ext>
            </a:extLst>
          </p:cNvPr>
          <p:cNvSpPr txBox="1"/>
          <p:nvPr/>
        </p:nvSpPr>
        <p:spPr>
          <a:xfrm>
            <a:off x="477328" y="1472241"/>
            <a:ext cx="50665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/>
              <a:t>1. Background</a:t>
            </a:r>
            <a:endParaRPr lang="en-IN" dirty="0"/>
          </a:p>
          <a:p>
            <a:r>
              <a:rPr lang="en-IN" dirty="0"/>
              <a:t>2.</a:t>
            </a:r>
            <a:r>
              <a:rPr lang="en-US" dirty="0"/>
              <a:t> Why we need to solve this </a:t>
            </a:r>
            <a:r>
              <a:rPr lang="en-US"/>
              <a:t>issue?</a:t>
            </a:r>
          </a:p>
          <a:p>
            <a:r>
              <a:rPr lang="en-US"/>
              <a:t>3. Existing Solutions</a:t>
            </a:r>
            <a:endParaRPr lang="en-US" dirty="0"/>
          </a:p>
          <a:p>
            <a:r>
              <a:rPr lang="en-US"/>
              <a:t>4.</a:t>
            </a:r>
            <a:r>
              <a:rPr lang="en-US">
                <a:ln w="0"/>
              </a:rPr>
              <a:t> Problem statement description</a:t>
            </a:r>
          </a:p>
          <a:p>
            <a:r>
              <a:rPr lang="en-US"/>
              <a:t>5.</a:t>
            </a:r>
            <a:r>
              <a:rPr lang="en-US">
                <a:ln w="0"/>
              </a:rPr>
              <a:t> Proposed solution</a:t>
            </a:r>
          </a:p>
          <a:p>
            <a:r>
              <a:rPr lang="en-US">
                <a:ln w="0"/>
              </a:rPr>
              <a:t>6.</a:t>
            </a:r>
            <a:r>
              <a:rPr lang="en-IN">
                <a:ln w="0"/>
              </a:rPr>
              <a:t> </a:t>
            </a:r>
            <a:r>
              <a:rPr lang="en-IN" dirty="0">
                <a:ln w="0"/>
              </a:rPr>
              <a:t>Expected Outcomes</a:t>
            </a:r>
          </a:p>
          <a:p>
            <a:r>
              <a:rPr lang="en-IN"/>
              <a:t>7.</a:t>
            </a:r>
            <a:r>
              <a:rPr lang="en-US">
                <a:ln w="0"/>
              </a:rPr>
              <a:t> Impact</a:t>
            </a:r>
            <a:endParaRPr lang="en-US" dirty="0">
              <a:ln w="0"/>
            </a:endParaRPr>
          </a:p>
          <a:p>
            <a:endParaRPr lang="en-IN" dirty="0"/>
          </a:p>
          <a:p>
            <a:endParaRPr lang="en-US" dirty="0"/>
          </a:p>
          <a:p>
            <a:endParaRPr lang="en-US" dirty="0">
              <a:ln w="0"/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645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02E66-AC86-3D50-DEB9-12BE1B67F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le tech logo">
            <a:extLst>
              <a:ext uri="{FF2B5EF4-FFF2-40B4-BE49-F238E27FC236}">
                <a16:creationId xmlns:a16="http://schemas.microsoft.com/office/drawing/2014/main" id="{525D2387-AC82-935F-098F-48D937348221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2" y="48121"/>
            <a:ext cx="2346385" cy="552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76738DF-1AA3-9A52-F707-6B0E42976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059" y="48121"/>
            <a:ext cx="1547357" cy="67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CA29AF-0DC7-C27D-4FEB-C4F6772D947E}"/>
              </a:ext>
            </a:extLst>
          </p:cNvPr>
          <p:cNvCxnSpPr>
            <a:cxnSpLocks/>
          </p:cNvCxnSpPr>
          <p:nvPr/>
        </p:nvCxnSpPr>
        <p:spPr>
          <a:xfrm>
            <a:off x="258792" y="719555"/>
            <a:ext cx="11737590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1F6E54F-FD58-FAF7-C221-643B73EEE636}"/>
              </a:ext>
            </a:extLst>
          </p:cNvPr>
          <p:cNvSpPr/>
          <p:nvPr/>
        </p:nvSpPr>
        <p:spPr>
          <a:xfrm>
            <a:off x="150171" y="793663"/>
            <a:ext cx="200792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Backgroun</a:t>
            </a:r>
            <a:r>
              <a:rPr lang="en-US" sz="28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D74E93-D19B-FC60-83DE-61F629938542}"/>
              </a:ext>
            </a:extLst>
          </p:cNvPr>
          <p:cNvSpPr txBox="1"/>
          <p:nvPr/>
        </p:nvSpPr>
        <p:spPr>
          <a:xfrm>
            <a:off x="258792" y="1582340"/>
            <a:ext cx="115469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Machines struggle to recognize human emotions reliably, yet emotion understanding is key for human-computer interaction.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Existing approaches :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Audio-only and video-only methods exist, but each has limitations in accuracy and robustness.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Gaps :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Current systems often ignore multimodal cues, rely on small datasets, and lack generalization to real-world settings.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Need: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 multimodal (audio + video) system can capture richer emotional signals, leading to higher accuracy and broader applications in healthcare, education, and AI assistants.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52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A21B5-A9B9-2BEC-AE9C-F94971CD7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le tech logo">
            <a:extLst>
              <a:ext uri="{FF2B5EF4-FFF2-40B4-BE49-F238E27FC236}">
                <a16:creationId xmlns:a16="http://schemas.microsoft.com/office/drawing/2014/main" id="{064C5529-7ED4-B1B0-FE8E-18C5F7A177C0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2" y="48121"/>
            <a:ext cx="2346385" cy="513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43C0C9-7021-35F4-D967-6DFF445D1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059" y="48121"/>
            <a:ext cx="1547357" cy="67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560421-FEDE-1673-7C47-F67A4B8B3F67}"/>
              </a:ext>
            </a:extLst>
          </p:cNvPr>
          <p:cNvCxnSpPr>
            <a:cxnSpLocks/>
          </p:cNvCxnSpPr>
          <p:nvPr/>
        </p:nvCxnSpPr>
        <p:spPr>
          <a:xfrm>
            <a:off x="258792" y="719555"/>
            <a:ext cx="11723942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920AAA3-4A57-9495-E6F3-8A67ABFFE351}"/>
              </a:ext>
            </a:extLst>
          </p:cNvPr>
          <p:cNvSpPr txBox="1"/>
          <p:nvPr/>
        </p:nvSpPr>
        <p:spPr>
          <a:xfrm>
            <a:off x="170598" y="771099"/>
            <a:ext cx="6417015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Why we need to solve 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this issue?</a:t>
            </a:r>
          </a:p>
          <a:p>
            <a:endParaRPr lang="en-US" sz="20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Astronauts experience isolation, confinement, and communication delays during long missions.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Prolonged stress and sleep disruption impair performance, decision-making, and health.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Current psychological monitoring relies on manual self-reports or ground-based assessments, which are slow and subjective.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No real-time AI-driven emotional support system is currently deployed in space missions.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Existing tools (wearables, surveys, basic monitoring apps) lack multimodal emotion analysis and adaptability to extreme conditions.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b="1" dirty="0"/>
          </a:p>
          <a:p>
            <a:endParaRPr lang="en-IN" sz="2000" b="1" dirty="0"/>
          </a:p>
        </p:txBody>
      </p:sp>
      <p:pic>
        <p:nvPicPr>
          <p:cNvPr id="2055" name="Picture 7" descr="Infographic that summarizes the main ways that space affects astronauts' mental health">
            <a:extLst>
              <a:ext uri="{FF2B5EF4-FFF2-40B4-BE49-F238E27FC236}">
                <a16:creationId xmlns:a16="http://schemas.microsoft.com/office/drawing/2014/main" id="{303FBC3D-033E-B613-6F04-4A38733C7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429" y="1251828"/>
            <a:ext cx="5444973" cy="408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97F34E-3158-B38D-3E4F-08AA5FD5F062}"/>
              </a:ext>
            </a:extLst>
          </p:cNvPr>
          <p:cNvSpPr txBox="1"/>
          <p:nvPr/>
        </p:nvSpPr>
        <p:spPr>
          <a:xfrm>
            <a:off x="6551503" y="5332356"/>
            <a:ext cx="544497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>
                <a:hlinkClick r:id="rId5"/>
              </a:rPr>
              <a:t>https://www.asc-csa.gc.ca/eng/youth-educators/toolkits/mental-health-and-isolation/how-space-and-isolation-affect-astronauts-mental-health.asp</a:t>
            </a:r>
            <a:endParaRPr lang="en-IN" sz="1100"/>
          </a:p>
        </p:txBody>
      </p:sp>
    </p:spTree>
    <p:extLst>
      <p:ext uri="{BB962C8B-B14F-4D97-AF65-F5344CB8AC3E}">
        <p14:creationId xmlns:p14="http://schemas.microsoft.com/office/powerpoint/2010/main" val="340800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C1E06-CE48-A20B-6EE6-8C2294E07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le tech logo">
            <a:extLst>
              <a:ext uri="{FF2B5EF4-FFF2-40B4-BE49-F238E27FC236}">
                <a16:creationId xmlns:a16="http://schemas.microsoft.com/office/drawing/2014/main" id="{DC26D6FD-8B88-F528-CA8C-3F991D8760A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2" y="48121"/>
            <a:ext cx="2346385" cy="513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5ACD88-6B7D-A575-8605-10136999D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059" y="48121"/>
            <a:ext cx="1547357" cy="67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A3515C3-1C85-EA51-25A3-9C19542677A6}"/>
              </a:ext>
            </a:extLst>
          </p:cNvPr>
          <p:cNvCxnSpPr>
            <a:cxnSpLocks/>
          </p:cNvCxnSpPr>
          <p:nvPr/>
        </p:nvCxnSpPr>
        <p:spPr>
          <a:xfrm>
            <a:off x="258792" y="719555"/>
            <a:ext cx="11696647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F024E82-29C1-B024-B4AE-DBF61C2CC2DA}"/>
              </a:ext>
            </a:extLst>
          </p:cNvPr>
          <p:cNvSpPr txBox="1"/>
          <p:nvPr/>
        </p:nvSpPr>
        <p:spPr>
          <a:xfrm>
            <a:off x="258792" y="1013708"/>
            <a:ext cx="31728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Existing solutions:</a:t>
            </a:r>
            <a:endParaRPr lang="en-IN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E6CD3-80A6-B4EB-F19F-0B068D5D0A55}"/>
              </a:ext>
            </a:extLst>
          </p:cNvPr>
          <p:cNvSpPr txBox="1"/>
          <p:nvPr/>
        </p:nvSpPr>
        <p:spPr>
          <a:xfrm>
            <a:off x="465270" y="1905230"/>
            <a:ext cx="563073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NASA &amp; Google’s Crew Medical Officer Digital Assistant (CMO-DA): </a:t>
            </a:r>
            <a:r>
              <a:rPr lang="en-US" sz="2000"/>
              <a:t>An AI medical assistant designed to help astronauts diagnose and treat symptoms autonomously.</a:t>
            </a:r>
          </a:p>
          <a:p>
            <a:endParaRPr lang="en-US" sz="2000"/>
          </a:p>
          <a:p>
            <a:r>
              <a:rPr lang="en-US" sz="2000" b="1"/>
              <a:t>Akin’s AI Robots: </a:t>
            </a:r>
            <a:r>
              <a:rPr lang="en-US" sz="2000"/>
              <a:t>AI robots support astronauts both technically and emotionally on complex space missions.</a:t>
            </a:r>
          </a:p>
          <a:p>
            <a:endParaRPr lang="en-US" sz="2000"/>
          </a:p>
          <a:p>
            <a:r>
              <a:rPr lang="en-US" sz="2000" b="1"/>
              <a:t>CIMON-2 by IBM and the German Aerospace Center : </a:t>
            </a:r>
            <a:r>
              <a:rPr lang="en-US" sz="2000"/>
              <a:t>An AI-powered robot that assists astronauts with tasks and provides emotional support.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</p:txBody>
      </p:sp>
      <p:pic>
        <p:nvPicPr>
          <p:cNvPr id="1026" name="Picture 2" descr="Floating robot Cimon sent to International Space Station">
            <a:extLst>
              <a:ext uri="{FF2B5EF4-FFF2-40B4-BE49-F238E27FC236}">
                <a16:creationId xmlns:a16="http://schemas.microsoft.com/office/drawing/2014/main" id="{CD96C9CB-F669-EE47-20F4-AC9F2ED65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848" y="2394151"/>
            <a:ext cx="4327948" cy="242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89059E-AD29-967A-FFCA-7D93146DB547}"/>
              </a:ext>
            </a:extLst>
          </p:cNvPr>
          <p:cNvSpPr txBox="1"/>
          <p:nvPr/>
        </p:nvSpPr>
        <p:spPr>
          <a:xfrm>
            <a:off x="7430467" y="4817803"/>
            <a:ext cx="417871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>
                <a:hlinkClick r:id="rId6"/>
              </a:rPr>
              <a:t>https://www.bbc.com/news/technology-44655675</a:t>
            </a:r>
            <a:endParaRPr lang="en-IN" sz="1100"/>
          </a:p>
        </p:txBody>
      </p:sp>
    </p:spTree>
    <p:extLst>
      <p:ext uri="{BB962C8B-B14F-4D97-AF65-F5344CB8AC3E}">
        <p14:creationId xmlns:p14="http://schemas.microsoft.com/office/powerpoint/2010/main" val="1415488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6B099-A4DD-3AEE-8B25-E51873DC0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le tech logo">
            <a:extLst>
              <a:ext uri="{FF2B5EF4-FFF2-40B4-BE49-F238E27FC236}">
                <a16:creationId xmlns:a16="http://schemas.microsoft.com/office/drawing/2014/main" id="{897F539C-D93F-2A27-D623-0914EC893C3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2" y="48121"/>
            <a:ext cx="2346385" cy="513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C46F56-ED6C-C3CF-2DD4-558750C2C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059" y="48121"/>
            <a:ext cx="1547357" cy="67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0CE5F9-A629-35B3-94BD-2BB89FD60650}"/>
              </a:ext>
            </a:extLst>
          </p:cNvPr>
          <p:cNvCxnSpPr>
            <a:cxnSpLocks/>
          </p:cNvCxnSpPr>
          <p:nvPr/>
        </p:nvCxnSpPr>
        <p:spPr>
          <a:xfrm>
            <a:off x="258792" y="719555"/>
            <a:ext cx="11744414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3E45BE3-A99C-A8F9-DF77-5027967E3695}"/>
              </a:ext>
            </a:extLst>
          </p:cNvPr>
          <p:cNvSpPr/>
          <p:nvPr/>
        </p:nvSpPr>
        <p:spPr>
          <a:xfrm>
            <a:off x="258792" y="920621"/>
            <a:ext cx="469968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Problem statement description</a:t>
            </a:r>
            <a:endParaRPr lang="en-US" sz="28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99048A-281C-45C1-A0C8-FB86B0818FFB}"/>
              </a:ext>
            </a:extLst>
          </p:cNvPr>
          <p:cNvSpPr txBox="1"/>
          <p:nvPr/>
        </p:nvSpPr>
        <p:spPr>
          <a:xfrm>
            <a:off x="258792" y="1644907"/>
            <a:ext cx="1158862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Crew members onboard space stations face isolation, sleep disruption, tight schedules, and physical discomforts.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These factors can trigger psychological issues, stress, and errors in performance if not addressed early.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There is currently no dedicated AI-based assistant to continuously monitor and support astronaut well-being.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2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200" b="1" dirty="0"/>
              <a:t>What’s Needed?</a:t>
            </a:r>
            <a:endParaRPr lang="en-US" sz="2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An AI companion that can engage astronauts in short, meaningful conversations.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 system to detect emotions in real-time using voice and facial cues.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Ability to provide psychological support and maintain emotional balance.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Early detection of critical issues and reporting them to mission control.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Assistance in reducing discomfort and improving morale during long missions.</a:t>
            </a:r>
            <a:endParaRPr lang="en-IN" sz="2200" dirty="0"/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95955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26631-2ECF-1A9C-F71C-F82618125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le tech logo">
            <a:extLst>
              <a:ext uri="{FF2B5EF4-FFF2-40B4-BE49-F238E27FC236}">
                <a16:creationId xmlns:a16="http://schemas.microsoft.com/office/drawing/2014/main" id="{026B0CF9-C193-EDE5-6E8B-5DF75CC1D162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2" y="48121"/>
            <a:ext cx="2346385" cy="513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A6BFD0-1F69-7F9D-A660-5766919C8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059" y="48121"/>
            <a:ext cx="1547357" cy="67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BFF889-44C9-CAC1-9190-27218B22BEF2}"/>
              </a:ext>
            </a:extLst>
          </p:cNvPr>
          <p:cNvCxnSpPr>
            <a:cxnSpLocks/>
          </p:cNvCxnSpPr>
          <p:nvPr/>
        </p:nvCxnSpPr>
        <p:spPr>
          <a:xfrm>
            <a:off x="258792" y="719555"/>
            <a:ext cx="11696647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8233374-48BF-FFBA-7706-354A312CCAEF}"/>
              </a:ext>
            </a:extLst>
          </p:cNvPr>
          <p:cNvSpPr txBox="1"/>
          <p:nvPr/>
        </p:nvSpPr>
        <p:spPr>
          <a:xfrm>
            <a:off x="489514" y="1477649"/>
            <a:ext cx="574413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Multimodal Emotion Recognition: Combines facial (SigLIP2) and voice (Voice Emotion Detection) analysis for real-time emotion capture.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Continuous Monitoring: Tracks emotional cues throughout missions to detect stress, anxiety, or fatigue.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Personalized Support: Provides tailored coping strategies, conversation prompts, and relaxation guidance.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Adaptive Interaction: Engages astronauts through meaningful dialogues based on current mood and context.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Early Alerts: Flags critical psychological risks to mission control for timely intervention.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56F1B7-1633-6FDD-72DE-21265B23CECC}"/>
              </a:ext>
            </a:extLst>
          </p:cNvPr>
          <p:cNvSpPr txBox="1"/>
          <p:nvPr/>
        </p:nvSpPr>
        <p:spPr>
          <a:xfrm>
            <a:off x="489514" y="806215"/>
            <a:ext cx="3207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Proposed solution</a:t>
            </a:r>
            <a:endParaRPr lang="en-IN" sz="3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94F404-CD69-9724-A1A1-256576AAE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1216" y="958405"/>
            <a:ext cx="4801270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035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ADBC8-031B-3191-16A4-F27BE8840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le tech logo">
            <a:extLst>
              <a:ext uri="{FF2B5EF4-FFF2-40B4-BE49-F238E27FC236}">
                <a16:creationId xmlns:a16="http://schemas.microsoft.com/office/drawing/2014/main" id="{B8ADD0FD-08AF-7066-F3D6-688A53A38F9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2" y="48121"/>
            <a:ext cx="2346385" cy="513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A3017D-94F3-0E36-8365-1B6D59494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059" y="48121"/>
            <a:ext cx="1547357" cy="67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2AD6A6-2A76-4572-9C74-0BB2FA57FD2A}"/>
              </a:ext>
            </a:extLst>
          </p:cNvPr>
          <p:cNvCxnSpPr>
            <a:cxnSpLocks/>
          </p:cNvCxnSpPr>
          <p:nvPr/>
        </p:nvCxnSpPr>
        <p:spPr>
          <a:xfrm>
            <a:off x="258792" y="719555"/>
            <a:ext cx="11696647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43A49F44-1529-A8A8-44DB-0DD1DAC21974}"/>
              </a:ext>
            </a:extLst>
          </p:cNvPr>
          <p:cNvSpPr/>
          <p:nvPr/>
        </p:nvSpPr>
        <p:spPr>
          <a:xfrm>
            <a:off x="258792" y="927810"/>
            <a:ext cx="350288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Expected Outcomes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4F658E-D8E6-11FE-F748-F33EBF6F3716}"/>
              </a:ext>
            </a:extLst>
          </p:cNvPr>
          <p:cNvSpPr txBox="1"/>
          <p:nvPr/>
        </p:nvSpPr>
        <p:spPr>
          <a:xfrm>
            <a:off x="258792" y="1720840"/>
            <a:ext cx="102897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24/7 Accessible Support :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Instant mental health guidance anytime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Personalized &amp; Empathetic Responses :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Tailored to user emotions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Higher Engagement :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Users stay connected and build trust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Early Intervention :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Timely detection of stress or harmful patterns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Scalable &amp; Inclusive :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Support for many users, reducing stigma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9737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92FAE-87A6-BD3B-BC24-2D848ECD0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le tech logo">
            <a:extLst>
              <a:ext uri="{FF2B5EF4-FFF2-40B4-BE49-F238E27FC236}">
                <a16:creationId xmlns:a16="http://schemas.microsoft.com/office/drawing/2014/main" id="{CFF7DC98-00C6-420D-B3A4-C4FB4C96117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92" y="48121"/>
            <a:ext cx="2346385" cy="513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3A1C36-1282-29DC-9119-2D84157B2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0059" y="48121"/>
            <a:ext cx="1547357" cy="671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9D25A54-0DD6-FDBD-FAF5-22F7F2E01416}"/>
              </a:ext>
            </a:extLst>
          </p:cNvPr>
          <p:cNvCxnSpPr>
            <a:cxnSpLocks/>
          </p:cNvCxnSpPr>
          <p:nvPr/>
        </p:nvCxnSpPr>
        <p:spPr>
          <a:xfrm>
            <a:off x="258792" y="719555"/>
            <a:ext cx="11696647" cy="0"/>
          </a:xfrm>
          <a:prstGeom prst="line">
            <a:avLst/>
          </a:prstGeom>
          <a:ln w="38100" cmpd="thickThin">
            <a:gradFill flip="none" rotWithShape="1">
              <a:gsLst>
                <a:gs pos="73000">
                  <a:srgbClr val="0070C0"/>
                </a:gs>
                <a:gs pos="100000">
                  <a:srgbClr val="FF0000"/>
                </a:gs>
                <a:gs pos="48000">
                  <a:srgbClr val="002060"/>
                </a:gs>
                <a:gs pos="25000">
                  <a:srgbClr val="0070C0"/>
                </a:gs>
                <a:gs pos="0">
                  <a:srgbClr val="FF0000"/>
                </a:gs>
                <a:gs pos="100000">
                  <a:schemeClr val="accent1">
                    <a:tint val="44500"/>
                    <a:satMod val="160000"/>
                  </a:schemeClr>
                </a:gs>
                <a:gs pos="100000">
                  <a:srgbClr val="FF0000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A395363-E238-12A3-8339-38EB61DD319F}"/>
              </a:ext>
            </a:extLst>
          </p:cNvPr>
          <p:cNvSpPr/>
          <p:nvPr/>
        </p:nvSpPr>
        <p:spPr>
          <a:xfrm>
            <a:off x="646177" y="1048446"/>
            <a:ext cx="145264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Impact: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0434FD-D4B8-84F2-E0E1-EB01DC8F3119}"/>
              </a:ext>
            </a:extLst>
          </p:cNvPr>
          <p:cNvSpPr txBox="1"/>
          <p:nvPr/>
        </p:nvSpPr>
        <p:spPr>
          <a:xfrm>
            <a:off x="646177" y="1997839"/>
            <a:ext cx="857798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Boosts Astronaut Well-being : reduces stress, anxiety, and sleep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Enhances Mission Performance : healthier crew → fewer errors, better focus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Provides Continuous Support : fills gap left by delayed ground monitoring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Adaptable : can extend to other high-stress, isolated environments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Informs Mission Planning : data-driven insights for schedules and crew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940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662</Words>
  <Application>Microsoft Office PowerPoint</Application>
  <PresentationFormat>Widescreen</PresentationFormat>
  <Paragraphs>105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aishwarya naik</dc:creator>
  <cp:lastModifiedBy>aryan phadnis</cp:lastModifiedBy>
  <cp:revision>4</cp:revision>
  <dcterms:created xsi:type="dcterms:W3CDTF">2025-09-19T12:50:10Z</dcterms:created>
  <dcterms:modified xsi:type="dcterms:W3CDTF">2025-09-20T08:01:46Z</dcterms:modified>
</cp:coreProperties>
</file>