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8" r:id="rId5"/>
    <p:sldId id="259" r:id="rId6"/>
    <p:sldId id="260" r:id="rId7"/>
    <p:sldId id="261" r:id="rId8"/>
    <p:sldId id="276" r:id="rId9"/>
    <p:sldId id="274" r:id="rId10"/>
    <p:sldId id="275" r:id="rId11"/>
    <p:sldId id="271" r:id="rId12"/>
    <p:sldId id="272" r:id="rId13"/>
    <p:sldId id="270" r:id="rId14"/>
    <p:sldId id="273" r:id="rId15"/>
    <p:sldId id="267" r:id="rId16"/>
    <p:sldId id="269"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21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644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252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570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818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45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214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1645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442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74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951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013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383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5/2/2025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716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349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251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063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9812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hydolabz.com/documents/GlobalTop-Ivory-3(Gmm-u2p)-Datasheet-V0D.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70995F-60CE-03BD-53DF-B173DD0D577D}"/>
              </a:ext>
            </a:extLst>
          </p:cNvPr>
          <p:cNvSpPr/>
          <p:nvPr/>
        </p:nvSpPr>
        <p:spPr>
          <a:xfrm>
            <a:off x="1563" y="5171"/>
            <a:ext cx="4511730" cy="6840656"/>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dirty="0">
              <a:latin typeface="Times New Roman"/>
              <a:cs typeface="Angsana New"/>
            </a:endParaRPr>
          </a:p>
          <a:p>
            <a:pPr algn="ctr"/>
            <a:r>
              <a:rPr lang="en-US" sz="6000" dirty="0">
                <a:latin typeface="Times New Roman"/>
                <a:cs typeface="Angsana New"/>
              </a:rPr>
              <a:t>ACCIDENT DETECTION</a:t>
            </a:r>
          </a:p>
          <a:p>
            <a:pPr algn="ctr"/>
            <a:endParaRPr lang="en-US" sz="6000" dirty="0">
              <a:latin typeface="Times New Roman"/>
              <a:cs typeface="Angsana New"/>
            </a:endParaRPr>
          </a:p>
          <a:p>
            <a:pPr algn="ctr"/>
            <a:endParaRPr lang="en-US" sz="2000" dirty="0">
              <a:latin typeface="Times New Roman"/>
              <a:cs typeface="Angsana New"/>
            </a:endParaRPr>
          </a:p>
          <a:p>
            <a:pPr algn="ctr"/>
            <a:r>
              <a:rPr lang="en-US" sz="2000" dirty="0">
                <a:latin typeface="Times New Roman"/>
                <a:cs typeface="Angsana New"/>
              </a:rPr>
              <a:t>                           </a:t>
            </a:r>
            <a:r>
              <a:rPr lang="en-US" dirty="0"/>
              <a:t>Presented by:-</a:t>
            </a:r>
          </a:p>
          <a:p>
            <a:pPr algn="ctr"/>
            <a:r>
              <a:rPr lang="en-US" dirty="0"/>
              <a:t>                                    Suraj Nayak</a:t>
            </a:r>
          </a:p>
          <a:p>
            <a:pPr algn="ctr"/>
            <a:r>
              <a:rPr lang="en-US" dirty="0"/>
              <a:t>                                         Asmit Panigrahi</a:t>
            </a:r>
          </a:p>
          <a:p>
            <a:pPr algn="ctr"/>
            <a:r>
              <a:rPr lang="en-US" dirty="0"/>
              <a:t>                                         Aryan Padhiary</a:t>
            </a:r>
          </a:p>
          <a:p>
            <a:pPr algn="ctr"/>
            <a:r>
              <a:rPr lang="en-US" dirty="0"/>
              <a:t>                                        Sai Satyam Pal</a:t>
            </a:r>
          </a:p>
          <a:p>
            <a:pPr algn="ctr"/>
            <a:endParaRPr lang="en-US" sz="2000" dirty="0">
              <a:latin typeface="Times New Roman"/>
              <a:cs typeface="Angsana New"/>
            </a:endParaRPr>
          </a:p>
        </p:txBody>
      </p:sp>
      <p:pic>
        <p:nvPicPr>
          <p:cNvPr id="7" name="Picture 6" descr="A car with a damaged front end&#10;&#10;AI-generated content may be incorrect.">
            <a:extLst>
              <a:ext uri="{FF2B5EF4-FFF2-40B4-BE49-F238E27FC236}">
                <a16:creationId xmlns:a16="http://schemas.microsoft.com/office/drawing/2014/main" id="{A6F683C1-0643-BBE5-C756-4DDA487DCBEB}"/>
              </a:ext>
            </a:extLst>
          </p:cNvPr>
          <p:cNvPicPr>
            <a:picLocks noChangeAspect="1"/>
          </p:cNvPicPr>
          <p:nvPr/>
        </p:nvPicPr>
        <p:blipFill>
          <a:blip r:embed="rId2"/>
          <a:stretch>
            <a:fillRect/>
          </a:stretch>
        </p:blipFill>
        <p:spPr>
          <a:xfrm>
            <a:off x="4506384" y="5292"/>
            <a:ext cx="7687733" cy="684741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28C3-96EE-634A-AEF1-DB46053E23EB}"/>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4A9A5D87-C744-24DD-A11C-F258FBC90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60" y="2607049"/>
            <a:ext cx="4185434" cy="3355599"/>
          </a:xfrm>
        </p:spPr>
      </p:pic>
      <p:pic>
        <p:nvPicPr>
          <p:cNvPr id="7" name="Picture 6">
            <a:extLst>
              <a:ext uri="{FF2B5EF4-FFF2-40B4-BE49-F238E27FC236}">
                <a16:creationId xmlns:a16="http://schemas.microsoft.com/office/drawing/2014/main" id="{FC921FE9-92AB-F452-6F9E-600008ABD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526" y="2607050"/>
            <a:ext cx="3771900" cy="3355600"/>
          </a:xfrm>
          <a:prstGeom prst="rect">
            <a:avLst/>
          </a:prstGeom>
        </p:spPr>
      </p:pic>
      <p:pic>
        <p:nvPicPr>
          <p:cNvPr id="9" name="Picture 8">
            <a:extLst>
              <a:ext uri="{FF2B5EF4-FFF2-40B4-BE49-F238E27FC236}">
                <a16:creationId xmlns:a16="http://schemas.microsoft.com/office/drawing/2014/main" id="{01F4ED40-9C78-6AC0-507C-8DED38EA4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565" y="2607049"/>
            <a:ext cx="3883275" cy="3355600"/>
          </a:xfrm>
          <a:prstGeom prst="rect">
            <a:avLst/>
          </a:prstGeom>
        </p:spPr>
      </p:pic>
    </p:spTree>
    <p:extLst>
      <p:ext uri="{BB962C8B-B14F-4D97-AF65-F5344CB8AC3E}">
        <p14:creationId xmlns:p14="http://schemas.microsoft.com/office/powerpoint/2010/main" val="50901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168E-42DC-C0E6-BED3-B1AF6DB05484}"/>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1BAEF79-07DD-81CD-F445-2070AE0DB25E}"/>
              </a:ext>
            </a:extLst>
          </p:cNvPr>
          <p:cNvSpPr>
            <a:spLocks noGrp="1"/>
          </p:cNvSpPr>
          <p:nvPr>
            <p:ph idx="1"/>
          </p:nvPr>
        </p:nvSpPr>
        <p:spPr>
          <a:xfrm>
            <a:off x="1154954" y="2348753"/>
            <a:ext cx="8825659" cy="4509247"/>
          </a:xfrm>
        </p:spPr>
        <p:txBody>
          <a:bodyPr/>
          <a:lstStyle/>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Iteration   Latitude  Longitude  Accel X (m/s^2)  Accel Y (m/s^2)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0          1   0.000000   0.000000            -7.53            27.04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1          2  12.971158  77.594966             5.92           -20.64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2          3  12.972070  77.594932             6.07            12.48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3          4   0.000000   0.000000           -17.26           -19.09   </a:t>
            </a:r>
          </a:p>
          <a:p>
            <a:pPr>
              <a:lnSpc>
                <a:spcPct val="115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4          5  12.971391  77.594712           -11.75             1.49   </a:t>
            </a:r>
          </a:p>
          <a:p>
            <a:endParaRPr lang="en-US" dirty="0"/>
          </a:p>
        </p:txBody>
      </p:sp>
    </p:spTree>
    <p:extLst>
      <p:ext uri="{BB962C8B-B14F-4D97-AF65-F5344CB8AC3E}">
        <p14:creationId xmlns:p14="http://schemas.microsoft.com/office/powerpoint/2010/main" val="215766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8830-CD9C-E2E2-BC9F-3DDF942CEE0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0F090141-CD08-A809-AFB4-339E8CF28F41}"/>
              </a:ext>
            </a:extLst>
          </p:cNvPr>
          <p:cNvSpPr>
            <a:spLocks noGrp="1"/>
          </p:cNvSpPr>
          <p:nvPr>
            <p:ph idx="1"/>
          </p:nvPr>
        </p:nvSpPr>
        <p:spPr/>
        <p:txBody>
          <a:bodyPr/>
          <a:lstStyle/>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Accel Z (m/s^2)  Pitch (°)  Roll (°)  Accident Detected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0            13.92     -13.90     59.67               True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1           -20.64      11.46    -43.87              False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2           -28.76      10.95     23.01              False  </a:t>
            </a: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3           -19.00     -32.66    -36.64               True  </a:t>
            </a:r>
          </a:p>
          <a:p>
            <a:pPr>
              <a:lnSpc>
                <a:spcPct val="115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4            -4.08     -69.70      6.81               True</a:t>
            </a:r>
          </a:p>
          <a:p>
            <a:endParaRPr lang="en-US" dirty="0"/>
          </a:p>
        </p:txBody>
      </p:sp>
    </p:spTree>
    <p:extLst>
      <p:ext uri="{BB962C8B-B14F-4D97-AF65-F5344CB8AC3E}">
        <p14:creationId xmlns:p14="http://schemas.microsoft.com/office/powerpoint/2010/main" val="272057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B0C-232D-72E3-868B-4C8FE304D418}"/>
              </a:ext>
            </a:extLst>
          </p:cNvPr>
          <p:cNvSpPr>
            <a:spLocks noGrp="1"/>
          </p:cNvSpPr>
          <p:nvPr>
            <p:ph type="title"/>
          </p:nvPr>
        </p:nvSpPr>
        <p:spPr/>
        <p:txBody>
          <a:bodyPr/>
          <a:lstStyle/>
          <a:p>
            <a:r>
              <a:rPr lang="en-US" dirty="0"/>
              <a:t>ACHIEVEMENT</a:t>
            </a:r>
          </a:p>
        </p:txBody>
      </p:sp>
      <p:pic>
        <p:nvPicPr>
          <p:cNvPr id="5" name="Content Placeholder 4">
            <a:extLst>
              <a:ext uri="{FF2B5EF4-FFF2-40B4-BE49-F238E27FC236}">
                <a16:creationId xmlns:a16="http://schemas.microsoft.com/office/drawing/2014/main" id="{3F912A7B-244A-F1FC-41E8-E19FAB065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852" y="2603500"/>
            <a:ext cx="5636608" cy="3416300"/>
          </a:xfrm>
        </p:spPr>
      </p:pic>
    </p:spTree>
    <p:extLst>
      <p:ext uri="{BB962C8B-B14F-4D97-AF65-F5344CB8AC3E}">
        <p14:creationId xmlns:p14="http://schemas.microsoft.com/office/powerpoint/2010/main" val="353655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1CB-FA99-21CC-2578-086E28F320DE}"/>
              </a:ext>
            </a:extLst>
          </p:cNvPr>
          <p:cNvSpPr>
            <a:spLocks noGrp="1"/>
          </p:cNvSpPr>
          <p:nvPr>
            <p:ph type="title"/>
          </p:nvPr>
        </p:nvSpPr>
        <p:spPr/>
        <p:txBody>
          <a:bodyPr/>
          <a:lstStyle/>
          <a:p>
            <a:r>
              <a:rPr lang="en-US" dirty="0"/>
              <a:t>LIMITATION</a:t>
            </a:r>
          </a:p>
        </p:txBody>
      </p:sp>
      <p:sp>
        <p:nvSpPr>
          <p:cNvPr id="4" name="Rectangle 1">
            <a:extLst>
              <a:ext uri="{FF2B5EF4-FFF2-40B4-BE49-F238E27FC236}">
                <a16:creationId xmlns:a16="http://schemas.microsoft.com/office/drawing/2014/main" id="{5691CA9D-1E87-C594-F3A8-E8FFEC6038E1}"/>
              </a:ext>
            </a:extLst>
          </p:cNvPr>
          <p:cNvSpPr>
            <a:spLocks noGrp="1" noChangeArrowheads="1"/>
          </p:cNvSpPr>
          <p:nvPr>
            <p:ph idx="1"/>
          </p:nvPr>
        </p:nvSpPr>
        <p:spPr bwMode="auto">
          <a:xfrm>
            <a:off x="1154954" y="3295987"/>
            <a:ext cx="858968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May produce false alarms or miss minor accidents.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Sensor/device failure can affect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Weather and lighting conditions reduce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Raises privacy and data security concerns.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Requires stable network for real-time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High setup and maintenance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Poor handling of uncommon or complex accident scenarios.</a:t>
            </a:r>
          </a:p>
        </p:txBody>
      </p:sp>
    </p:spTree>
    <p:extLst>
      <p:ext uri="{BB962C8B-B14F-4D97-AF65-F5344CB8AC3E}">
        <p14:creationId xmlns:p14="http://schemas.microsoft.com/office/powerpoint/2010/main" val="313965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7311-CC7E-F852-A464-D7C664BD2474}"/>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985B3630-C526-6ECC-030B-683F716E7825}"/>
              </a:ext>
            </a:extLst>
          </p:cNvPr>
          <p:cNvSpPr>
            <a:spLocks noGrp="1"/>
          </p:cNvSpPr>
          <p:nvPr>
            <p:ph idx="1"/>
          </p:nvPr>
        </p:nvSpPr>
        <p:spPr/>
        <p:txBody>
          <a:bodyPr/>
          <a:lstStyle/>
          <a:p>
            <a:pPr marL="0" indent="0">
              <a:buNone/>
            </a:pPr>
            <a:endParaRPr lang="en-US" dirty="0"/>
          </a:p>
        </p:txBody>
      </p:sp>
      <p:sp>
        <p:nvSpPr>
          <p:cNvPr id="7" name="Rectangle 4">
            <a:extLst>
              <a:ext uri="{FF2B5EF4-FFF2-40B4-BE49-F238E27FC236}">
                <a16:creationId xmlns:a16="http://schemas.microsoft.com/office/drawing/2014/main" id="{4A250A19-7929-39D4-F8B3-F8CE9EE73FC1}"/>
              </a:ext>
            </a:extLst>
          </p:cNvPr>
          <p:cNvSpPr>
            <a:spLocks noChangeArrowheads="1"/>
          </p:cNvSpPr>
          <p:nvPr/>
        </p:nvSpPr>
        <p:spPr bwMode="auto">
          <a:xfrm>
            <a:off x="1154954" y="2991561"/>
            <a:ext cx="882565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extensive field testing across diverse scenarios to improve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AI/ML models to reduce false alerts and improve detection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vehicle-to-vehicle (V2V) or vehicle-to-infrastructure (V2I) communication for enhanced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Incorporate voice/video data for contextual analysis and emergency response optimization.</a:t>
            </a:r>
          </a:p>
        </p:txBody>
      </p:sp>
    </p:spTree>
    <p:extLst>
      <p:ext uri="{BB962C8B-B14F-4D97-AF65-F5344CB8AC3E}">
        <p14:creationId xmlns:p14="http://schemas.microsoft.com/office/powerpoint/2010/main" val="272224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9859-2FBE-DAD8-889B-CC93D1FE489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F93886-8297-EBA9-B709-6AD6FB7C084F}"/>
              </a:ext>
            </a:extLst>
          </p:cNvPr>
          <p:cNvSpPr>
            <a:spLocks noGrp="1"/>
          </p:cNvSpPr>
          <p:nvPr>
            <p:ph idx="1"/>
          </p:nvPr>
        </p:nvSpPr>
        <p:spPr/>
        <p:txBody>
          <a:bodyPr/>
          <a:lstStyle/>
          <a:p>
            <a:pPr>
              <a:buNone/>
            </a:pPr>
            <a:r>
              <a:rPr lang="en-US" dirty="0"/>
              <a:t>Accident detection systems play a vital role in enhancing road safety by providing real-time alerts and facilitating faster emergency responses. By utilizing sensors, computer vision, and machine learning algorithms, such systems can accurately identify collisions or abnormal vehicle behavior.</a:t>
            </a:r>
          </a:p>
          <a:p>
            <a:pPr marL="0" indent="0">
              <a:buNone/>
            </a:pPr>
            <a:r>
              <a:rPr lang="en-US" dirty="0"/>
              <a:t> These systems not only help in minimizing fatalities by reducing response time but also assist in traffic management, data analysis, and preventive measures. Continued advancement in technologies like AI, GPS, IoT, and video surveillance will further improve the accuracy, efficiency, and reliability of accident detection systems, making roads safer for everyone.</a:t>
            </a:r>
          </a:p>
          <a:p>
            <a:pPr marL="0" indent="0">
              <a:buNone/>
            </a:pPr>
            <a:endParaRPr lang="en-US" dirty="0"/>
          </a:p>
        </p:txBody>
      </p:sp>
    </p:spTree>
    <p:extLst>
      <p:ext uri="{BB962C8B-B14F-4D97-AF65-F5344CB8AC3E}">
        <p14:creationId xmlns:p14="http://schemas.microsoft.com/office/powerpoint/2010/main" val="382135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t>THANK YOU</a:t>
            </a:r>
            <a:br>
              <a:rPr lang="en-US" b="1" dirty="0">
                <a:solidFill>
                  <a:schemeClr val="accent5">
                    <a:lumMod val="40000"/>
                    <a:lumOff val="60000"/>
                  </a:schemeClr>
                </a:solidFill>
                <a:latin typeface="Times New Roman" panose="02020603050405020304" pitchFamily="18" charset="0"/>
                <a:cs typeface="Times New Roman" panose="02020603050405020304" pitchFamily="18" charset="0"/>
              </a:rPr>
            </a:br>
            <a:endParaRPr lang="en-IN" dirty="0"/>
          </a:p>
        </p:txBody>
      </p:sp>
      <p:sp>
        <p:nvSpPr>
          <p:cNvPr id="3" name="TextBox 2"/>
          <p:cNvSpPr txBox="1"/>
          <p:nvPr/>
        </p:nvSpPr>
        <p:spPr>
          <a:xfrm>
            <a:off x="675861" y="2743200"/>
            <a:ext cx="4929809" cy="2308324"/>
          </a:xfrm>
          <a:prstGeom prst="rect">
            <a:avLst/>
          </a:prstGeom>
          <a:noFill/>
        </p:spPr>
        <p:txBody>
          <a:bodyPr wrap="square" rtlCol="0">
            <a:spAutoFit/>
          </a:bodyPr>
          <a:lstStyle/>
          <a:p>
            <a:r>
              <a:rPr lang="en-IN" dirty="0" err="1" smtClean="0"/>
              <a:t>Refernces</a:t>
            </a:r>
            <a:r>
              <a:rPr lang="en-IN" dirty="0" smtClean="0"/>
              <a:t>:-</a:t>
            </a:r>
          </a:p>
          <a:p>
            <a:r>
              <a:rPr lang="en-IN" dirty="0">
                <a:hlinkClick r:id="rId2"/>
              </a:rPr>
              <a:t>https://www.rhydolabz.com/documents/GlobalTop-Ivory-3(Gmm-u2p)-</a:t>
            </a:r>
            <a:r>
              <a:rPr lang="en-IN" dirty="0" smtClean="0">
                <a:hlinkClick r:id="rId2"/>
              </a:rPr>
              <a:t>Datasheet-V0D.pdf</a:t>
            </a:r>
            <a:endParaRPr lang="en-IN" dirty="0" smtClean="0"/>
          </a:p>
          <a:p>
            <a:endParaRPr lang="en-IN" dirty="0"/>
          </a:p>
          <a:p>
            <a:r>
              <a:rPr lang="en-IN" dirty="0"/>
              <a:t>https://www.espressif.com/sites/default/files/documentation/esp32_datasheet_en.pdf</a:t>
            </a:r>
          </a:p>
        </p:txBody>
      </p:sp>
      <p:sp>
        <p:nvSpPr>
          <p:cNvPr id="5" name="TextBox 4"/>
          <p:cNvSpPr txBox="1"/>
          <p:nvPr/>
        </p:nvSpPr>
        <p:spPr>
          <a:xfrm>
            <a:off x="7991061" y="3604591"/>
            <a:ext cx="3286539" cy="923330"/>
          </a:xfrm>
          <a:prstGeom prst="rect">
            <a:avLst/>
          </a:prstGeom>
          <a:noFill/>
        </p:spPr>
        <p:txBody>
          <a:bodyPr wrap="square" rtlCol="0">
            <a:spAutoFit/>
          </a:bodyPr>
          <a:lstStyle/>
          <a:p>
            <a:r>
              <a:rPr lang="en-IN" dirty="0" smtClean="0"/>
              <a:t>Submitted by:- </a:t>
            </a:r>
            <a:r>
              <a:rPr lang="en-IN" dirty="0" err="1" smtClean="0"/>
              <a:t>suraj</a:t>
            </a:r>
            <a:r>
              <a:rPr lang="en-IN" dirty="0" smtClean="0"/>
              <a:t> </a:t>
            </a:r>
            <a:r>
              <a:rPr lang="en-IN" dirty="0" err="1" smtClean="0"/>
              <a:t>kumar</a:t>
            </a:r>
            <a:r>
              <a:rPr lang="en-IN" dirty="0" smtClean="0"/>
              <a:t> Nayak</a:t>
            </a:r>
          </a:p>
          <a:p>
            <a:r>
              <a:rPr lang="en-IN" dirty="0" smtClean="0"/>
              <a:t>Roll no 122ec0135</a:t>
            </a:r>
            <a:endParaRPr lang="en-IN" dirty="0"/>
          </a:p>
        </p:txBody>
      </p:sp>
    </p:spTree>
    <p:extLst>
      <p:ext uri="{BB962C8B-B14F-4D97-AF65-F5344CB8AC3E}">
        <p14:creationId xmlns:p14="http://schemas.microsoft.com/office/powerpoint/2010/main" val="3629616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BA95-96F8-FF63-3C81-D76BE579A3B5}"/>
              </a:ext>
            </a:extLst>
          </p:cNvPr>
          <p:cNvSpPr>
            <a:spLocks noGrp="1"/>
          </p:cNvSpPr>
          <p:nvPr>
            <p:ph type="title"/>
          </p:nvPr>
        </p:nvSpPr>
        <p:spPr>
          <a:xfrm>
            <a:off x="1154954" y="973668"/>
            <a:ext cx="8761413" cy="706964"/>
          </a:xfrm>
        </p:spPr>
        <p:txBody>
          <a:bodyPr>
            <a:normAutofit/>
          </a:bodyPr>
          <a:lstStyle/>
          <a:p>
            <a:r>
              <a:rPr lang="en-US" dirty="0">
                <a:latin typeface="Times New Roman"/>
                <a:cs typeface="Times New Roman"/>
              </a:rPr>
              <a:t>INTRODUCTION</a:t>
            </a:r>
          </a:p>
        </p:txBody>
      </p:sp>
      <p:sp>
        <p:nvSpPr>
          <p:cNvPr id="3" name="Content Placeholder 2">
            <a:extLst>
              <a:ext uri="{FF2B5EF4-FFF2-40B4-BE49-F238E27FC236}">
                <a16:creationId xmlns:a16="http://schemas.microsoft.com/office/drawing/2014/main" id="{55F72F74-B49C-977F-1E2A-85040A1B4654}"/>
              </a:ext>
            </a:extLst>
          </p:cNvPr>
          <p:cNvSpPr>
            <a:spLocks noGrp="1"/>
          </p:cNvSpPr>
          <p:nvPr>
            <p:ph idx="1"/>
          </p:nvPr>
        </p:nvSpPr>
        <p:spPr>
          <a:xfrm>
            <a:off x="814295" y="2348754"/>
            <a:ext cx="10271159" cy="3745998"/>
          </a:xfrm>
        </p:spPr>
        <p:txBody>
          <a:bodyPr vert="horz" lIns="91440" tIns="45720" rIns="91440" bIns="45720" rtlCol="0" anchor="ctr">
            <a:noAutofit/>
          </a:bodyPr>
          <a:lstStyle/>
          <a:p>
            <a:pPr>
              <a:lnSpc>
                <a:spcPct val="90000"/>
              </a:lnSpc>
            </a:pPr>
            <a:r>
              <a:rPr lang="en-US" sz="2400" b="1" dirty="0">
                <a:latin typeface="Times New Roman"/>
                <a:ea typeface="+mn-lt"/>
                <a:cs typeface="+mn-lt"/>
              </a:rPr>
              <a:t>Accident detector</a:t>
            </a:r>
            <a:r>
              <a:rPr lang="en-US" sz="2400" dirty="0">
                <a:latin typeface="Times New Roman"/>
                <a:ea typeface="+mn-lt"/>
                <a:cs typeface="+mn-lt"/>
              </a:rPr>
              <a:t> is an all-in-one smart system designed to enhance vehicle safety, user convenience, and real-time connectivity.</a:t>
            </a:r>
          </a:p>
          <a:p>
            <a:pPr>
              <a:lnSpc>
                <a:spcPct val="90000"/>
              </a:lnSpc>
            </a:pPr>
            <a:r>
              <a:rPr lang="en-US" sz="2400" dirty="0">
                <a:latin typeface="Times New Roman"/>
                <a:ea typeface="+mn-lt"/>
                <a:cs typeface="+mn-lt"/>
              </a:rPr>
              <a:t>It offers real-time features like GPS-based navigation, accident detection with instant alerts, and vehicle booking options.</a:t>
            </a:r>
          </a:p>
          <a:p>
            <a:pPr>
              <a:lnSpc>
                <a:spcPct val="90000"/>
              </a:lnSpc>
            </a:pPr>
            <a:r>
              <a:rPr lang="en-US" sz="2400" dirty="0">
                <a:latin typeface="Times New Roman"/>
                <a:ea typeface="+mn-lt"/>
                <a:cs typeface="+mn-lt"/>
              </a:rPr>
              <a:t>Users receive timely reminders for insurance and pollution certificate renewals, helping them stay compliant effortlessly.</a:t>
            </a:r>
          </a:p>
          <a:p>
            <a:pPr>
              <a:lnSpc>
                <a:spcPct val="90000"/>
              </a:lnSpc>
            </a:pPr>
            <a:r>
              <a:rPr lang="en-US" sz="2400" dirty="0">
                <a:latin typeface="Times New Roman"/>
                <a:ea typeface="+mn-lt"/>
                <a:cs typeface="+mn-lt"/>
              </a:rPr>
              <a:t>An integrated </a:t>
            </a:r>
            <a:r>
              <a:rPr lang="en-US" sz="2400" b="1" dirty="0">
                <a:latin typeface="Times New Roman"/>
                <a:ea typeface="+mn-lt"/>
                <a:cs typeface="+mn-lt"/>
              </a:rPr>
              <a:t>panic button</a:t>
            </a:r>
            <a:r>
              <a:rPr lang="en-US" sz="2400" dirty="0">
                <a:latin typeface="Times New Roman"/>
                <a:ea typeface="+mn-lt"/>
                <a:cs typeface="+mn-lt"/>
              </a:rPr>
              <a:t> ensures emergency assistance is just a tap away, enhancing driver security.</a:t>
            </a:r>
          </a:p>
          <a:p>
            <a:pPr>
              <a:lnSpc>
                <a:spcPct val="90000"/>
              </a:lnSpc>
            </a:pPr>
            <a:r>
              <a:rPr lang="en-US" sz="2400" dirty="0">
                <a:latin typeface="Times New Roman"/>
                <a:ea typeface="+mn-lt"/>
                <a:cs typeface="+mn-lt"/>
              </a:rPr>
              <a:t>Vehicle-to-vehicle message communication allows for real-time interaction, promoting smarter and safer roads.</a:t>
            </a:r>
            <a:endParaRPr lang="en-US" sz="2400" dirty="0">
              <a:latin typeface="Times New Roman"/>
              <a:cs typeface="Times New Roman"/>
            </a:endParaRPr>
          </a:p>
        </p:txBody>
      </p:sp>
    </p:spTree>
    <p:extLst>
      <p:ext uri="{BB962C8B-B14F-4D97-AF65-F5344CB8AC3E}">
        <p14:creationId xmlns:p14="http://schemas.microsoft.com/office/powerpoint/2010/main" val="1024371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422F-3140-F303-1889-DF250C980B5E}"/>
              </a:ext>
            </a:extLst>
          </p:cNvPr>
          <p:cNvSpPr>
            <a:spLocks noGrp="1"/>
          </p:cNvSpPr>
          <p:nvPr>
            <p:ph type="title"/>
          </p:nvPr>
        </p:nvSpPr>
        <p:spPr/>
        <p:txBody>
          <a:bodyPr/>
          <a:lstStyle/>
          <a:p>
            <a:r>
              <a:rPr lang="en-US" dirty="0">
                <a:latin typeface="Times New Roman"/>
                <a:cs typeface="Times New Roman"/>
              </a:rPr>
              <a:t>OBJECTIVES</a:t>
            </a:r>
          </a:p>
        </p:txBody>
      </p:sp>
      <p:sp>
        <p:nvSpPr>
          <p:cNvPr id="3" name="Content Placeholder 2">
            <a:extLst>
              <a:ext uri="{FF2B5EF4-FFF2-40B4-BE49-F238E27FC236}">
                <a16:creationId xmlns:a16="http://schemas.microsoft.com/office/drawing/2014/main" id="{E8B82F84-A9B0-24D6-617B-A48E8076EBFC}"/>
              </a:ext>
            </a:extLst>
          </p:cNvPr>
          <p:cNvSpPr>
            <a:spLocks noGrp="1"/>
          </p:cNvSpPr>
          <p:nvPr>
            <p:ph idx="1"/>
          </p:nvPr>
        </p:nvSpPr>
        <p:spPr>
          <a:xfrm>
            <a:off x="805704" y="2370666"/>
            <a:ext cx="10878825" cy="3395133"/>
          </a:xfrm>
        </p:spPr>
        <p:txBody>
          <a:bodyPr vert="horz" lIns="91440" tIns="45720" rIns="91440" bIns="45720" rtlCol="0" anchor="t">
            <a:noAutofit/>
          </a:bodyPr>
          <a:lstStyle/>
          <a:p>
            <a:r>
              <a:rPr lang="en-US" sz="2400" b="1" dirty="0">
                <a:latin typeface="Times New Roman"/>
                <a:ea typeface="+mn-lt"/>
                <a:cs typeface="+mn-lt"/>
              </a:rPr>
              <a:t>To enhance vehicle safety</a:t>
            </a:r>
            <a:r>
              <a:rPr lang="en-US" sz="2400" dirty="0">
                <a:latin typeface="Times New Roman"/>
                <a:ea typeface="+mn-lt"/>
                <a:cs typeface="+mn-lt"/>
              </a:rPr>
              <a:t> through real-time accident detection and instant alert mechanisms.</a:t>
            </a:r>
          </a:p>
          <a:p>
            <a:r>
              <a:rPr lang="en-US" sz="2400" b="1" dirty="0">
                <a:latin typeface="Times New Roman"/>
                <a:ea typeface="+mn-lt"/>
                <a:cs typeface="+mn-lt"/>
              </a:rPr>
              <a:t>To simplify vehicle management</a:t>
            </a:r>
            <a:r>
              <a:rPr lang="en-US" sz="2400" dirty="0">
                <a:latin typeface="Times New Roman"/>
                <a:ea typeface="+mn-lt"/>
                <a:cs typeface="+mn-lt"/>
              </a:rPr>
              <a:t> with features like GPS tracking, booking, and renewal reminders.</a:t>
            </a:r>
          </a:p>
          <a:p>
            <a:r>
              <a:rPr lang="en-US" sz="2400" b="1" dirty="0">
                <a:latin typeface="Times New Roman"/>
                <a:ea typeface="+mn-lt"/>
                <a:cs typeface="+mn-lt"/>
              </a:rPr>
              <a:t>To provide quick emergency assistance</a:t>
            </a:r>
            <a:r>
              <a:rPr lang="en-US" sz="2400" dirty="0">
                <a:latin typeface="Times New Roman"/>
                <a:ea typeface="+mn-lt"/>
                <a:cs typeface="+mn-lt"/>
              </a:rPr>
              <a:t> via an integrated panic button system.</a:t>
            </a:r>
          </a:p>
          <a:p>
            <a:r>
              <a:rPr lang="en-US" sz="2400" b="1" dirty="0">
                <a:latin typeface="Times New Roman"/>
                <a:ea typeface="+mn-lt"/>
                <a:cs typeface="+mn-lt"/>
              </a:rPr>
              <a:t>To enable seamless communication</a:t>
            </a:r>
            <a:r>
              <a:rPr lang="en-US" sz="2400" dirty="0">
                <a:latin typeface="Times New Roman"/>
                <a:ea typeface="+mn-lt"/>
                <a:cs typeface="+mn-lt"/>
              </a:rPr>
              <a:t> between nearby vehicles for smarter and safer roads.</a:t>
            </a:r>
          </a:p>
          <a:p>
            <a:r>
              <a:rPr lang="en-US" sz="2400" b="1" dirty="0">
                <a:latin typeface="Times New Roman"/>
                <a:ea typeface="+mn-lt"/>
                <a:cs typeface="+mn-lt"/>
              </a:rPr>
              <a:t>To ensure user convenience</a:t>
            </a:r>
            <a:r>
              <a:rPr lang="en-US" sz="2400" dirty="0">
                <a:latin typeface="Times New Roman"/>
                <a:ea typeface="+mn-lt"/>
                <a:cs typeface="+mn-lt"/>
              </a:rPr>
              <a:t> by integrating multiple services into a single, easy-to-use platform.</a:t>
            </a:r>
          </a:p>
        </p:txBody>
      </p:sp>
    </p:spTree>
    <p:extLst>
      <p:ext uri="{BB962C8B-B14F-4D97-AF65-F5344CB8AC3E}">
        <p14:creationId xmlns:p14="http://schemas.microsoft.com/office/powerpoint/2010/main" val="2832457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F4E7-864D-71F9-8DFB-142D6D72859F}"/>
              </a:ext>
            </a:extLst>
          </p:cNvPr>
          <p:cNvSpPr>
            <a:spLocks noGrp="1"/>
          </p:cNvSpPr>
          <p:nvPr>
            <p:ph type="title"/>
          </p:nvPr>
        </p:nvSpPr>
        <p:spPr/>
        <p:txBody>
          <a:bodyPr/>
          <a:lstStyle/>
          <a:p>
            <a:r>
              <a:rPr lang="en-US" b="1" dirty="0"/>
              <a:t>Project Summary:</a:t>
            </a:r>
            <a:endParaRPr lang="en-US" dirty="0"/>
          </a:p>
        </p:txBody>
      </p:sp>
      <p:sp>
        <p:nvSpPr>
          <p:cNvPr id="3" name="Content Placeholder 2">
            <a:extLst>
              <a:ext uri="{FF2B5EF4-FFF2-40B4-BE49-F238E27FC236}">
                <a16:creationId xmlns:a16="http://schemas.microsoft.com/office/drawing/2014/main" id="{69E9ECA2-B1F2-8AA4-2AEB-54342397E504}"/>
              </a:ext>
            </a:extLst>
          </p:cNvPr>
          <p:cNvSpPr>
            <a:spLocks noGrp="1"/>
          </p:cNvSpPr>
          <p:nvPr>
            <p:ph idx="1"/>
          </p:nvPr>
        </p:nvSpPr>
        <p:spPr>
          <a:xfrm>
            <a:off x="1154954" y="2603499"/>
            <a:ext cx="8825659" cy="3815229"/>
          </a:xfrm>
        </p:spPr>
        <p:txBody>
          <a:bodyPr>
            <a:noAutofit/>
          </a:bodyPr>
          <a:lstStyle/>
          <a:p>
            <a:pPr marL="0" indent="0">
              <a:buNone/>
            </a:pPr>
            <a:r>
              <a:rPr lang="en-US" sz="2000" dirty="0"/>
              <a:t>This project focuses on the development of an intelligent accident detection system designed to enhance road safety by providing real-time alerts during vehicular accidents. Using sensor data such as accelerometer, GPS, and optionally video feeds, the system identifies sudden changes in motion or collisions that indicate an accident. Once detected, the system automatically sends an alert to emergency contacts or services with the location details, enabling faster response times. The solution is aimed at reducing fatalities and injuries by minimizing the delay in post-accident assistance. The project demonstrates the feasibility of implementing smart safety systems in modern transportation and lays the groundwork for future integration with smart vehicles and traffic management infrastructure.</a:t>
            </a:r>
          </a:p>
          <a:p>
            <a:endParaRPr lang="en-US" sz="2000" dirty="0"/>
          </a:p>
        </p:txBody>
      </p:sp>
    </p:spTree>
    <p:extLst>
      <p:ext uri="{BB962C8B-B14F-4D97-AF65-F5344CB8AC3E}">
        <p14:creationId xmlns:p14="http://schemas.microsoft.com/office/powerpoint/2010/main" val="406561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4619-4CAC-77CC-534B-DA25B4350FA4}"/>
              </a:ext>
            </a:extLst>
          </p:cNvPr>
          <p:cNvSpPr>
            <a:spLocks noGrp="1"/>
          </p:cNvSpPr>
          <p:nvPr>
            <p:ph type="title"/>
          </p:nvPr>
        </p:nvSpPr>
        <p:spPr/>
        <p:txBody>
          <a:bodyPr/>
          <a:lstStyle/>
          <a:p>
            <a:r>
              <a:rPr lang="en-US" dirty="0">
                <a:latin typeface="Times New Roman"/>
                <a:cs typeface="Times New Roman"/>
              </a:rPr>
              <a:t>FEATURES</a:t>
            </a:r>
          </a:p>
        </p:txBody>
      </p:sp>
      <p:sp>
        <p:nvSpPr>
          <p:cNvPr id="3" name="Content Placeholder 2">
            <a:extLst>
              <a:ext uri="{FF2B5EF4-FFF2-40B4-BE49-F238E27FC236}">
                <a16:creationId xmlns:a16="http://schemas.microsoft.com/office/drawing/2014/main" id="{8A659E76-0FDD-22EF-ED2B-6F17A5BAA5EF}"/>
              </a:ext>
            </a:extLst>
          </p:cNvPr>
          <p:cNvSpPr>
            <a:spLocks noGrp="1"/>
          </p:cNvSpPr>
          <p:nvPr>
            <p:ph idx="1"/>
          </p:nvPr>
        </p:nvSpPr>
        <p:spPr>
          <a:xfrm>
            <a:off x="1154954" y="2603500"/>
            <a:ext cx="9756992" cy="3712633"/>
          </a:xfrm>
        </p:spPr>
        <p:txBody>
          <a:bodyPr vert="horz" lIns="91440" tIns="45720" rIns="91440" bIns="45720" rtlCol="0" anchor="t">
            <a:normAutofit/>
          </a:bodyPr>
          <a:lstStyle/>
          <a:p>
            <a:r>
              <a:rPr lang="en-US" sz="2800" dirty="0">
                <a:latin typeface="Times New Roman"/>
                <a:ea typeface="+mn-lt"/>
                <a:cs typeface="+mn-lt"/>
              </a:rPr>
              <a:t>Navigation</a:t>
            </a:r>
          </a:p>
          <a:p>
            <a:r>
              <a:rPr lang="en-US" sz="2800" dirty="0">
                <a:latin typeface="Times New Roman"/>
                <a:ea typeface="+mn-lt"/>
                <a:cs typeface="+mn-lt"/>
              </a:rPr>
              <a:t>Accident Alert</a:t>
            </a:r>
          </a:p>
          <a:p>
            <a:r>
              <a:rPr lang="en-US" sz="2800" dirty="0">
                <a:latin typeface="Times New Roman"/>
                <a:ea typeface="+mn-lt"/>
                <a:cs typeface="+mn-lt"/>
              </a:rPr>
              <a:t>Booking</a:t>
            </a:r>
          </a:p>
          <a:p>
            <a:r>
              <a:rPr lang="en-US" sz="2800" dirty="0">
                <a:latin typeface="Times New Roman"/>
                <a:ea typeface="+mn-lt"/>
                <a:cs typeface="+mn-lt"/>
              </a:rPr>
              <a:t>Panic Button</a:t>
            </a:r>
          </a:p>
          <a:p>
            <a:r>
              <a:rPr lang="en-US" sz="2800" dirty="0">
                <a:latin typeface="Times New Roman"/>
                <a:ea typeface="+mn-lt"/>
                <a:cs typeface="+mn-lt"/>
              </a:rPr>
              <a:t>V2V Communication</a:t>
            </a:r>
          </a:p>
          <a:p>
            <a:r>
              <a:rPr lang="en-US" sz="2800" dirty="0">
                <a:latin typeface="Times New Roman"/>
                <a:ea typeface="+mn-lt"/>
                <a:cs typeface="+mn-lt"/>
              </a:rPr>
              <a:t>Insurance Alerts</a:t>
            </a:r>
            <a:endParaRPr lang="en-US" sz="2800">
              <a:latin typeface="Times New Roman"/>
              <a:cs typeface="Times New Roman"/>
            </a:endParaRPr>
          </a:p>
        </p:txBody>
      </p:sp>
    </p:spTree>
    <p:extLst>
      <p:ext uri="{BB962C8B-B14F-4D97-AF65-F5344CB8AC3E}">
        <p14:creationId xmlns:p14="http://schemas.microsoft.com/office/powerpoint/2010/main" val="968739231"/>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B11F-A9D8-CE4F-54F5-56DEA7FDB884}"/>
              </a:ext>
            </a:extLst>
          </p:cNvPr>
          <p:cNvSpPr>
            <a:spLocks noGrp="1"/>
          </p:cNvSpPr>
          <p:nvPr>
            <p:ph type="title"/>
          </p:nvPr>
        </p:nvSpPr>
        <p:spPr/>
        <p:txBody>
          <a:bodyPr/>
          <a:lstStyle/>
          <a:p>
            <a:r>
              <a:rPr lang="en-US" dirty="0">
                <a:latin typeface="Times New Roman"/>
                <a:cs typeface="Times New Roman"/>
              </a:rPr>
              <a:t>CORE COMPONENTS AND PLATFORMS</a:t>
            </a:r>
          </a:p>
        </p:txBody>
      </p:sp>
      <p:sp>
        <p:nvSpPr>
          <p:cNvPr id="3" name="Content Placeholder 2">
            <a:extLst>
              <a:ext uri="{FF2B5EF4-FFF2-40B4-BE49-F238E27FC236}">
                <a16:creationId xmlns:a16="http://schemas.microsoft.com/office/drawing/2014/main" id="{8DE58F17-F4B8-0C64-219F-67F3E287D7AB}"/>
              </a:ext>
            </a:extLst>
          </p:cNvPr>
          <p:cNvSpPr>
            <a:spLocks noGrp="1"/>
          </p:cNvSpPr>
          <p:nvPr>
            <p:ph idx="1"/>
          </p:nvPr>
        </p:nvSpPr>
        <p:spPr/>
        <p:txBody>
          <a:bodyPr vert="horz" lIns="91440" tIns="45720" rIns="91440" bIns="45720" rtlCol="0" anchor="t">
            <a:normAutofit/>
          </a:bodyPr>
          <a:lstStyle/>
          <a:p>
            <a:r>
              <a:rPr lang="en-US" sz="2800" b="1" dirty="0">
                <a:latin typeface="Times New Roman"/>
                <a:ea typeface="+mn-lt"/>
                <a:cs typeface="+mn-lt"/>
              </a:rPr>
              <a:t>Frontend</a:t>
            </a:r>
            <a:r>
              <a:rPr lang="en-US" sz="2800" dirty="0">
                <a:latin typeface="Times New Roman"/>
                <a:ea typeface="+mn-lt"/>
                <a:cs typeface="+mn-lt"/>
              </a:rPr>
              <a:t>: React</a:t>
            </a:r>
          </a:p>
          <a:p>
            <a:r>
              <a:rPr lang="en-US" sz="2800" b="1" dirty="0">
                <a:latin typeface="Times New Roman"/>
                <a:ea typeface="+mn-lt"/>
                <a:cs typeface="+mn-lt"/>
              </a:rPr>
              <a:t>Backend</a:t>
            </a:r>
            <a:r>
              <a:rPr lang="en-US" sz="2800" dirty="0">
                <a:latin typeface="Times New Roman"/>
                <a:ea typeface="+mn-lt"/>
                <a:cs typeface="+mn-lt"/>
              </a:rPr>
              <a:t>: Node.js</a:t>
            </a:r>
          </a:p>
          <a:p>
            <a:r>
              <a:rPr lang="en-US" sz="2800" b="1" dirty="0">
                <a:latin typeface="Times New Roman"/>
                <a:ea typeface="+mn-lt"/>
                <a:cs typeface="+mn-lt"/>
              </a:rPr>
              <a:t>Database</a:t>
            </a:r>
            <a:r>
              <a:rPr lang="en-US" sz="2800" dirty="0">
                <a:latin typeface="Times New Roman"/>
                <a:ea typeface="+mn-lt"/>
                <a:cs typeface="+mn-lt"/>
              </a:rPr>
              <a:t>: MongoDB</a:t>
            </a:r>
          </a:p>
          <a:p>
            <a:r>
              <a:rPr lang="en-US" sz="2800" b="1" dirty="0">
                <a:latin typeface="Times New Roman"/>
                <a:ea typeface="+mn-lt"/>
                <a:cs typeface="+mn-lt"/>
              </a:rPr>
              <a:t>Hardware</a:t>
            </a:r>
            <a:r>
              <a:rPr lang="en-US" sz="2800" dirty="0">
                <a:latin typeface="Times New Roman"/>
                <a:ea typeface="+mn-lt"/>
                <a:cs typeface="+mn-lt"/>
              </a:rPr>
              <a:t>: ESP32, GPS, GSM, Vibration Sensor, Accelerometer, Voltage Regulator, Battery, Breadboard, Jumper Wires etc.</a:t>
            </a:r>
            <a:endParaRPr lang="en-US" sz="2800">
              <a:latin typeface="Times New Roman"/>
              <a:cs typeface="Times New Roman"/>
            </a:endParaRPr>
          </a:p>
        </p:txBody>
      </p:sp>
    </p:spTree>
    <p:extLst>
      <p:ext uri="{BB962C8B-B14F-4D97-AF65-F5344CB8AC3E}">
        <p14:creationId xmlns:p14="http://schemas.microsoft.com/office/powerpoint/2010/main" val="11300948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8884-7A6D-090E-977A-E4F12AC2FA14}"/>
              </a:ext>
            </a:extLst>
          </p:cNvPr>
          <p:cNvSpPr>
            <a:spLocks noGrp="1"/>
          </p:cNvSpPr>
          <p:nvPr>
            <p:ph type="title"/>
          </p:nvPr>
        </p:nvSpPr>
        <p:spPr/>
        <p:txBody>
          <a:bodyPr/>
          <a:lstStyle/>
          <a:p>
            <a:r>
              <a:rPr lang="en-US" dirty="0">
                <a:latin typeface="Times New Roman"/>
                <a:cs typeface="Times New Roman"/>
              </a:rPr>
              <a:t>SYSTEM ARCHITECTURE</a:t>
            </a:r>
          </a:p>
        </p:txBody>
      </p:sp>
      <p:pic>
        <p:nvPicPr>
          <p:cNvPr id="4" name="Picture 3">
            <a:extLst>
              <a:ext uri="{FF2B5EF4-FFF2-40B4-BE49-F238E27FC236}">
                <a16:creationId xmlns:a16="http://schemas.microsoft.com/office/drawing/2014/main" id="{9860D74B-CD75-E484-ED08-876A3578F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500" y="2457448"/>
            <a:ext cx="5827618" cy="4332282"/>
          </a:xfrm>
          <a:prstGeom prst="rect">
            <a:avLst/>
          </a:prstGeom>
        </p:spPr>
      </p:pic>
      <p:sp>
        <p:nvSpPr>
          <p:cNvPr id="6" name="TextBox 5">
            <a:extLst>
              <a:ext uri="{FF2B5EF4-FFF2-40B4-BE49-F238E27FC236}">
                <a16:creationId xmlns:a16="http://schemas.microsoft.com/office/drawing/2014/main" id="{C22E468D-6BD0-230C-A9FD-D5073C0CAB88}"/>
              </a:ext>
            </a:extLst>
          </p:cNvPr>
          <p:cNvSpPr txBox="1"/>
          <p:nvPr/>
        </p:nvSpPr>
        <p:spPr>
          <a:xfrm>
            <a:off x="3469341" y="5100918"/>
            <a:ext cx="74892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GPS</a:t>
            </a:r>
          </a:p>
        </p:txBody>
      </p:sp>
      <p:sp>
        <p:nvSpPr>
          <p:cNvPr id="8" name="TextBox 7">
            <a:extLst>
              <a:ext uri="{FF2B5EF4-FFF2-40B4-BE49-F238E27FC236}">
                <a16:creationId xmlns:a16="http://schemas.microsoft.com/office/drawing/2014/main" id="{B9AF561D-73A2-70CB-B107-7E5204166E4F}"/>
              </a:ext>
            </a:extLst>
          </p:cNvPr>
          <p:cNvSpPr txBox="1"/>
          <p:nvPr/>
        </p:nvSpPr>
        <p:spPr>
          <a:xfrm>
            <a:off x="5378823" y="5129592"/>
            <a:ext cx="83869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ESP32</a:t>
            </a:r>
          </a:p>
        </p:txBody>
      </p:sp>
      <p:sp>
        <p:nvSpPr>
          <p:cNvPr id="10" name="TextBox 9">
            <a:extLst>
              <a:ext uri="{FF2B5EF4-FFF2-40B4-BE49-F238E27FC236}">
                <a16:creationId xmlns:a16="http://schemas.microsoft.com/office/drawing/2014/main" id="{3F45EFDE-5FCE-BBE3-521B-C5D79B4DA792}"/>
              </a:ext>
            </a:extLst>
          </p:cNvPr>
          <p:cNvSpPr txBox="1"/>
          <p:nvPr/>
        </p:nvSpPr>
        <p:spPr>
          <a:xfrm>
            <a:off x="7646894" y="5285584"/>
            <a:ext cx="119616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MPU6050</a:t>
            </a:r>
          </a:p>
        </p:txBody>
      </p:sp>
      <p:sp>
        <p:nvSpPr>
          <p:cNvPr id="12" name="TextBox 11">
            <a:extLst>
              <a:ext uri="{FF2B5EF4-FFF2-40B4-BE49-F238E27FC236}">
                <a16:creationId xmlns:a16="http://schemas.microsoft.com/office/drawing/2014/main" id="{D0FCC186-8BC0-5E9A-B79A-71913D0E8CFE}"/>
              </a:ext>
            </a:extLst>
          </p:cNvPr>
          <p:cNvSpPr txBox="1"/>
          <p:nvPr/>
        </p:nvSpPr>
        <p:spPr>
          <a:xfrm>
            <a:off x="6804212" y="6302188"/>
            <a:ext cx="127509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BATTERY</a:t>
            </a:r>
          </a:p>
        </p:txBody>
      </p:sp>
    </p:spTree>
    <p:extLst>
      <p:ext uri="{BB962C8B-B14F-4D97-AF65-F5344CB8AC3E}">
        <p14:creationId xmlns:p14="http://schemas.microsoft.com/office/powerpoint/2010/main" val="37656279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3105835"/>
            <a:ext cx="6096000" cy="646331"/>
          </a:xfrm>
          <a:prstGeom prst="rect">
            <a:avLst/>
          </a:prstGeom>
        </p:spPr>
        <p:txBody>
          <a:bodyPr>
            <a:spAutoFit/>
          </a:bodyPr>
          <a:lstStyle/>
          <a:p>
            <a:pPr>
              <a:buFont typeface="Arial" panose="020B0604020202020204" pitchFamily="34" charset="0"/>
              <a:buChar char="•"/>
            </a:pPr>
            <a:r>
              <a:rPr lang="en-IN" dirty="0">
                <a:solidFill>
                  <a:srgbClr val="FFFFFF"/>
                </a:solidFill>
                <a:latin typeface="-apple-system"/>
              </a:rPr>
              <a:t>Development process</a:t>
            </a:r>
          </a:p>
          <a:p>
            <a:pPr>
              <a:buFont typeface="Arial" panose="020B0604020202020204" pitchFamily="34" charset="0"/>
              <a:buChar char="•"/>
            </a:pPr>
            <a:r>
              <a:rPr lang="en-IN" dirty="0">
                <a:solidFill>
                  <a:srgbClr val="FFFFFF"/>
                </a:solidFill>
                <a:latin typeface="-apple-system"/>
              </a:rPr>
              <a:t>Testing approach</a:t>
            </a:r>
            <a:endParaRPr lang="en-IN" b="0" i="0" dirty="0">
              <a:solidFill>
                <a:srgbClr val="FFFFFF"/>
              </a:solidFill>
              <a:effectLst/>
              <a:latin typeface="-apple-system"/>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226" y="676841"/>
            <a:ext cx="5963478" cy="5790077"/>
          </a:xfrm>
          <a:prstGeom prst="rect">
            <a:avLst/>
          </a:prstGeom>
        </p:spPr>
      </p:pic>
    </p:spTree>
    <p:extLst>
      <p:ext uri="{BB962C8B-B14F-4D97-AF65-F5344CB8AC3E}">
        <p14:creationId xmlns:p14="http://schemas.microsoft.com/office/powerpoint/2010/main" val="132958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DEE2-E214-A9F4-02E1-6C78EB045749}"/>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01366A08-8373-B706-16FD-BF090893B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681" y="2773829"/>
            <a:ext cx="3571586" cy="3416300"/>
          </a:xfrm>
        </p:spPr>
      </p:pic>
      <p:pic>
        <p:nvPicPr>
          <p:cNvPr id="7" name="Picture 6">
            <a:extLst>
              <a:ext uri="{FF2B5EF4-FFF2-40B4-BE49-F238E27FC236}">
                <a16:creationId xmlns:a16="http://schemas.microsoft.com/office/drawing/2014/main" id="{693918F3-249D-9AB3-6A0C-D5EA17DDB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228" y="2773830"/>
            <a:ext cx="3048620" cy="3416300"/>
          </a:xfrm>
          <a:prstGeom prst="rect">
            <a:avLst/>
          </a:prstGeom>
        </p:spPr>
      </p:pic>
      <p:pic>
        <p:nvPicPr>
          <p:cNvPr id="9" name="Picture 8">
            <a:extLst>
              <a:ext uri="{FF2B5EF4-FFF2-40B4-BE49-F238E27FC236}">
                <a16:creationId xmlns:a16="http://schemas.microsoft.com/office/drawing/2014/main" id="{03FD89EE-A2FB-2E53-A39A-2561891BF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5809" y="2773829"/>
            <a:ext cx="4146435" cy="3416300"/>
          </a:xfrm>
          <a:prstGeom prst="rect">
            <a:avLst/>
          </a:prstGeom>
        </p:spPr>
      </p:pic>
    </p:spTree>
    <p:extLst>
      <p:ext uri="{BB962C8B-B14F-4D97-AF65-F5344CB8AC3E}">
        <p14:creationId xmlns:p14="http://schemas.microsoft.com/office/powerpoint/2010/main" val="842419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497</TotalTime>
  <Words>702</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Angsana New</vt:lpstr>
      <vt:lpstr>-apple-system</vt:lpstr>
      <vt:lpstr>Arial</vt:lpstr>
      <vt:lpstr>Calibri</vt:lpstr>
      <vt:lpstr>Century Gothic</vt:lpstr>
      <vt:lpstr>Mangal</vt:lpstr>
      <vt:lpstr>Times New Roman</vt:lpstr>
      <vt:lpstr>Wingdings 3</vt:lpstr>
      <vt:lpstr>Ion Boardroom</vt:lpstr>
      <vt:lpstr>PowerPoint Presentation</vt:lpstr>
      <vt:lpstr>INTRODUCTION</vt:lpstr>
      <vt:lpstr>OBJECTIVES</vt:lpstr>
      <vt:lpstr>Project Summary:</vt:lpstr>
      <vt:lpstr>FEATURES</vt:lpstr>
      <vt:lpstr>CORE COMPONENTS AND PLATFORMS</vt:lpstr>
      <vt:lpstr>SYSTEM ARCHITECTURE</vt:lpstr>
      <vt:lpstr>PowerPoint Presentation</vt:lpstr>
      <vt:lpstr>Code:</vt:lpstr>
      <vt:lpstr>Code:</vt:lpstr>
      <vt:lpstr>RESULT:</vt:lpstr>
      <vt:lpstr>RESULT:</vt:lpstr>
      <vt:lpstr>ACHIEVEMENT</vt:lpstr>
      <vt:lpstr>LIMITATION</vt:lpstr>
      <vt:lpstr>Future Improvements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Manisha Nayak</cp:lastModifiedBy>
  <cp:revision>361</cp:revision>
  <dcterms:created xsi:type="dcterms:W3CDTF">2025-04-10T10:12:12Z</dcterms:created>
  <dcterms:modified xsi:type="dcterms:W3CDTF">2025-05-02T13:44:09Z</dcterms:modified>
</cp:coreProperties>
</file>