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65" r:id="rId5"/>
    <p:sldId id="268" r:id="rId6"/>
    <p:sldId id="263" r:id="rId7"/>
    <p:sldId id="262" r:id="rId8"/>
    <p:sldId id="270" r:id="rId9"/>
    <p:sldId id="267" r:id="rId10"/>
    <p:sldId id="264"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97" d="100"/>
          <a:sy n="97" d="100"/>
        </p:scale>
        <p:origin x="77"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09/ICECDS.2017.8389644"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2A59-A3FC-F777-B821-EC0663DD05D2}"/>
              </a:ext>
            </a:extLst>
          </p:cNvPr>
          <p:cNvSpPr txBox="1">
            <a:spLocks/>
          </p:cNvSpPr>
          <p:nvPr/>
        </p:nvSpPr>
        <p:spPr>
          <a:xfrm>
            <a:off x="918883" y="798987"/>
            <a:ext cx="10354234" cy="1506070"/>
          </a:xfrm>
          <a:prstGeom prst="rect">
            <a:avLst/>
          </a:prstGeom>
          <a:noFill/>
          <a:ln>
            <a:noFill/>
          </a:ln>
        </p:spPr>
        <p:style>
          <a:lnRef idx="0">
            <a:scrgbClr r="0" g="0" b="0"/>
          </a:lnRef>
          <a:fillRef idx="0">
            <a:scrgbClr r="0" g="0" b="0"/>
          </a:fillRef>
          <a:effectRef idx="0">
            <a:scrgbClr r="0" g="0" b="0"/>
          </a:effectRef>
          <a:fontRef idx="minor">
            <a:schemeClr val="dk1"/>
          </a:fontRef>
        </p:style>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Biometric Guardian : Advancing Facial Recognition Security  </a:t>
            </a:r>
            <a:endParaRPr lang="en-IN" sz="5400" b="1"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43F0BB44-FE82-B1C2-54AB-58A83C7606D2}"/>
              </a:ext>
            </a:extLst>
          </p:cNvPr>
          <p:cNvSpPr txBox="1">
            <a:spLocks/>
          </p:cNvSpPr>
          <p:nvPr/>
        </p:nvSpPr>
        <p:spPr>
          <a:xfrm>
            <a:off x="1299634" y="2229478"/>
            <a:ext cx="9592732" cy="3936859"/>
          </a:xfrm>
          <a:prstGeom prst="rect">
            <a:avLst/>
          </a:prstGeom>
        </p:spPr>
        <p:txBody>
          <a:bodyPr>
            <a:normAutofit fontScale="6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US" b="1" dirty="0">
                <a:solidFill>
                  <a:schemeClr val="accent5">
                    <a:lumMod val="60000"/>
                    <a:lumOff val="40000"/>
                  </a:schemeClr>
                </a:solidFill>
              </a:rPr>
              <a:t>Presented by</a:t>
            </a:r>
          </a:p>
          <a:p>
            <a:pPr marL="0" indent="0" algn="ctr">
              <a:buNone/>
            </a:pPr>
            <a:r>
              <a:rPr lang="en-US" dirty="0"/>
              <a:t>Aryan Pal Singh(22MCS004)</a:t>
            </a:r>
          </a:p>
          <a:p>
            <a:pPr marL="0" indent="0" algn="ctr">
              <a:buNone/>
            </a:pPr>
            <a:r>
              <a:rPr lang="en-US" b="1" dirty="0">
                <a:solidFill>
                  <a:schemeClr val="accent5">
                    <a:lumMod val="60000"/>
                    <a:lumOff val="40000"/>
                  </a:schemeClr>
                </a:solidFill>
              </a:rPr>
              <a:t>under the supervision of</a:t>
            </a:r>
          </a:p>
          <a:p>
            <a:pPr marL="0" indent="0" algn="ctr">
              <a:buNone/>
            </a:pPr>
            <a:r>
              <a:rPr lang="en-US" sz="3300" b="1" dirty="0"/>
              <a:t>Dr. Siddhartha Chauhan</a:t>
            </a:r>
          </a:p>
          <a:p>
            <a:pPr marL="0" indent="0" algn="ctr">
              <a:buNone/>
            </a:pPr>
            <a:endParaRPr lang="en-US" sz="2800" b="1" dirty="0"/>
          </a:p>
          <a:p>
            <a:pPr marL="0" indent="0" algn="ctr">
              <a:buNone/>
            </a:pPr>
            <a:endParaRPr lang="en-US" sz="2800" b="1" dirty="0"/>
          </a:p>
          <a:p>
            <a:pPr marL="0" indent="0" algn="ctr">
              <a:buNone/>
            </a:pPr>
            <a:endParaRPr lang="en-US" sz="2800" b="1" dirty="0"/>
          </a:p>
          <a:p>
            <a:pPr marL="0" indent="0" algn="ctr">
              <a:buNone/>
            </a:pPr>
            <a:endParaRPr lang="en-US" dirty="0"/>
          </a:p>
          <a:p>
            <a:pPr marL="0" indent="0" algn="ctr">
              <a:buNone/>
            </a:pPr>
            <a:endParaRPr lang="en-US" dirty="0"/>
          </a:p>
          <a:p>
            <a:pPr marL="0" indent="0" algn="ctr">
              <a:buNone/>
            </a:pPr>
            <a:r>
              <a:rPr lang="en-US" sz="3200" b="1" dirty="0"/>
              <a:t>Department of Computer Science &amp; Technology</a:t>
            </a:r>
            <a:br>
              <a:rPr lang="en-US" sz="3200" b="1" dirty="0"/>
            </a:br>
            <a:r>
              <a:rPr lang="en-US" sz="3200" b="1" dirty="0"/>
              <a:t>National Institute of Technology Hamirpur, 177005</a:t>
            </a:r>
            <a:br>
              <a:rPr lang="en-US" sz="3200" b="1" dirty="0"/>
            </a:br>
            <a:r>
              <a:rPr lang="en-US" sz="3200" b="1" dirty="0"/>
              <a:t>26</a:t>
            </a:r>
            <a:r>
              <a:rPr lang="en-US" sz="3200" b="1" baseline="30000" dirty="0"/>
              <a:t>th</a:t>
            </a:r>
            <a:r>
              <a:rPr lang="en-US" sz="3200" b="1" dirty="0"/>
              <a:t>  September 2023</a:t>
            </a:r>
            <a:endParaRPr lang="en-IN" sz="3200" b="1" dirty="0"/>
          </a:p>
          <a:p>
            <a:pPr marL="0" indent="0" algn="ctr">
              <a:buNone/>
            </a:pPr>
            <a:endParaRPr lang="en-IN" sz="2800" dirty="0"/>
          </a:p>
        </p:txBody>
      </p:sp>
      <p:pic>
        <p:nvPicPr>
          <p:cNvPr id="5" name="Picture 4">
            <a:extLst>
              <a:ext uri="{FF2B5EF4-FFF2-40B4-BE49-F238E27FC236}">
                <a16:creationId xmlns:a16="http://schemas.microsoft.com/office/drawing/2014/main" id="{826C5CE7-443B-64B6-BA3F-C394D24BB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877" y="3735549"/>
            <a:ext cx="1432246" cy="1404162"/>
          </a:xfrm>
          <a:prstGeom prst="rect">
            <a:avLst/>
          </a:prstGeom>
        </p:spPr>
      </p:pic>
    </p:spTree>
    <p:extLst>
      <p:ext uri="{BB962C8B-B14F-4D97-AF65-F5344CB8AC3E}">
        <p14:creationId xmlns:p14="http://schemas.microsoft.com/office/powerpoint/2010/main" val="9969807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982132"/>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CONCLUSION</a:t>
            </a:r>
            <a:endParaRPr lang="en-IN" sz="5400" b="1" dirty="0"/>
          </a:p>
        </p:txBody>
      </p:sp>
      <p:sp>
        <p:nvSpPr>
          <p:cNvPr id="3" name="Text Placeholder 2">
            <a:extLst>
              <a:ext uri="{FF2B5EF4-FFF2-40B4-BE49-F238E27FC236}">
                <a16:creationId xmlns:a16="http://schemas.microsoft.com/office/drawing/2014/main" id="{8F3D5E2F-5737-7F20-4754-3B9F3F3B03E7}"/>
              </a:ext>
            </a:extLst>
          </p:cNvPr>
          <p:cNvSpPr txBox="1">
            <a:spLocks/>
          </p:cNvSpPr>
          <p:nvPr/>
        </p:nvSpPr>
        <p:spPr>
          <a:xfrm>
            <a:off x="1303868" y="1932495"/>
            <a:ext cx="9592732" cy="376129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sz="2800" dirty="0"/>
          </a:p>
        </p:txBody>
      </p:sp>
      <p:sp>
        <p:nvSpPr>
          <p:cNvPr id="6" name="Text Placeholder 2">
            <a:extLst>
              <a:ext uri="{FF2B5EF4-FFF2-40B4-BE49-F238E27FC236}">
                <a16:creationId xmlns:a16="http://schemas.microsoft.com/office/drawing/2014/main" id="{AA4886AC-156C-0F21-3B8E-B114E6B56C25}"/>
              </a:ext>
            </a:extLst>
          </p:cNvPr>
          <p:cNvSpPr txBox="1">
            <a:spLocks/>
          </p:cNvSpPr>
          <p:nvPr/>
        </p:nvSpPr>
        <p:spPr>
          <a:xfrm>
            <a:off x="1456268" y="2084895"/>
            <a:ext cx="9592732" cy="376129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dirty="0">
                <a:solidFill>
                  <a:schemeClr val="tx1"/>
                </a:solidFill>
                <a:latin typeface="Times New Roman" panose="02020603050405020304" pitchFamily="18" charset="0"/>
                <a:cs typeface="Times New Roman" panose="02020603050405020304" pitchFamily="18" charset="0"/>
              </a:rPr>
              <a:t>To work on this topic comes from the fact that we still faces ambiguity in output of some applications which needs to be improved by using some better techniques so that we can have more accurate results which we can rely on</a:t>
            </a:r>
            <a:r>
              <a:rPr lang="en-US" b="0" i="0" dirty="0">
                <a:solidFill>
                  <a:schemeClr val="tx1"/>
                </a:solidFill>
                <a:effectLst/>
                <a:latin typeface="Times New Roman" panose="02020603050405020304" pitchFamily="18" charset="0"/>
                <a:cs typeface="Times New Roman" panose="02020603050405020304" pitchFamily="18" charset="0"/>
              </a:rPr>
              <a:t>. </a:t>
            </a:r>
          </a:p>
          <a:p>
            <a:pPr algn="just"/>
            <a:r>
              <a:rPr lang="en-US" b="0" i="0" dirty="0">
                <a:solidFill>
                  <a:schemeClr val="tx1"/>
                </a:solidFill>
                <a:effectLst/>
                <a:latin typeface="Times New Roman" panose="02020603050405020304" pitchFamily="18" charset="0"/>
                <a:cs typeface="Times New Roman" panose="02020603050405020304" pitchFamily="18" charset="0"/>
              </a:rPr>
              <a:t>We also require existing applications to speed up processing with security which can give real time results on different domain of inputs. So, for that we need to have different aspect of view on generative models.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67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825824"/>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References</a:t>
            </a:r>
            <a:endParaRPr lang="en-IN" sz="5400" b="1" dirty="0"/>
          </a:p>
        </p:txBody>
      </p:sp>
      <p:sp>
        <p:nvSpPr>
          <p:cNvPr id="3" name="Text Placeholder 2">
            <a:extLst>
              <a:ext uri="{FF2B5EF4-FFF2-40B4-BE49-F238E27FC236}">
                <a16:creationId xmlns:a16="http://schemas.microsoft.com/office/drawing/2014/main" id="{8F3D5E2F-5737-7F20-4754-3B9F3F3B03E7}"/>
              </a:ext>
            </a:extLst>
          </p:cNvPr>
          <p:cNvSpPr txBox="1">
            <a:spLocks/>
          </p:cNvSpPr>
          <p:nvPr/>
        </p:nvSpPr>
        <p:spPr>
          <a:xfrm>
            <a:off x="1303868" y="1932495"/>
            <a:ext cx="9592732" cy="376129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2000" b="1" dirty="0">
                <a:latin typeface="Times New Roman" panose="02020603050405020304" pitchFamily="18" charset="0"/>
                <a:cs typeface="Times New Roman" panose="02020603050405020304" pitchFamily="18" charset="0"/>
              </a:rPr>
              <a:t>Face Recognition: A Literature Survey</a:t>
            </a:r>
            <a:r>
              <a:rPr lang="en-US" sz="2000" dirty="0">
                <a:latin typeface="Times New Roman" panose="02020603050405020304" pitchFamily="18" charset="0"/>
                <a:cs typeface="Times New Roman" panose="02020603050405020304" pitchFamily="18" charset="0"/>
              </a:rPr>
              <a:t>. Authors: W. Zhao, R. </a:t>
            </a:r>
            <a:r>
              <a:rPr lang="en-US" sz="2000" dirty="0" err="1">
                <a:latin typeface="Times New Roman" panose="02020603050405020304" pitchFamily="18" charset="0"/>
                <a:cs typeface="Times New Roman" panose="02020603050405020304" pitchFamily="18" charset="0"/>
              </a:rPr>
              <a:t>Chellappa</a:t>
            </a:r>
            <a:r>
              <a:rPr lang="en-US" sz="2000" dirty="0">
                <a:latin typeface="Times New Roman" panose="02020603050405020304" pitchFamily="18" charset="0"/>
                <a:cs typeface="Times New Roman" panose="02020603050405020304" pitchFamily="18" charset="0"/>
              </a:rPr>
              <a:t>, P. J. Phillips, and A. Rosenfeld. Published in: ACM Computing Surveys, 2003. This survey provides a comprehensive overview of face recognition techniques, including traditional methods and emerging trends. </a:t>
            </a:r>
            <a:r>
              <a:rPr lang="en-US" sz="2000" b="1" dirty="0">
                <a:latin typeface="Times New Roman" panose="02020603050405020304" pitchFamily="18" charset="0"/>
                <a:cs typeface="Times New Roman" panose="02020603050405020304" pitchFamily="18" charset="0"/>
              </a:rPr>
              <a:t>DOI : </a:t>
            </a:r>
            <a:r>
              <a:rPr lang="en-US" sz="2000" b="1" u="sng" dirty="0">
                <a:solidFill>
                  <a:schemeClr val="accent1">
                    <a:lumMod val="60000"/>
                    <a:lumOff val="40000"/>
                  </a:schemeClr>
                </a:solidFill>
                <a:latin typeface="Times New Roman" panose="02020603050405020304" pitchFamily="18" charset="0"/>
                <a:cs typeface="Times New Roman" panose="02020603050405020304" pitchFamily="18" charset="0"/>
              </a:rPr>
              <a:t>10.1145/954339</a:t>
            </a:r>
          </a:p>
          <a:p>
            <a:pPr algn="just"/>
            <a:r>
              <a:rPr lang="en-US" sz="2000" b="1" dirty="0">
                <a:latin typeface="Times New Roman" panose="02020603050405020304" pitchFamily="18" charset="0"/>
                <a:cs typeface="Times New Roman" panose="02020603050405020304" pitchFamily="18" charset="0"/>
              </a:rPr>
              <a:t>Face Recognition in the Wild: A Survey. </a:t>
            </a:r>
            <a:r>
              <a:rPr lang="en-US" sz="2000" dirty="0">
                <a:latin typeface="Times New Roman" panose="02020603050405020304" pitchFamily="18" charset="0"/>
                <a:cs typeface="Times New Roman" panose="02020603050405020304" pitchFamily="18" charset="0"/>
              </a:rPr>
              <a:t>Authors: </a:t>
            </a:r>
            <a:r>
              <a:rPr lang="en-US" sz="2000" dirty="0" err="1">
                <a:latin typeface="Times New Roman" panose="02020603050405020304" pitchFamily="18" charset="0"/>
                <a:cs typeface="Times New Roman" panose="02020603050405020304" pitchFamily="18" charset="0"/>
              </a:rPr>
              <a:t>Lior</a:t>
            </a:r>
            <a:r>
              <a:rPr lang="en-US" sz="2000" dirty="0">
                <a:latin typeface="Times New Roman" panose="02020603050405020304" pitchFamily="18" charset="0"/>
                <a:cs typeface="Times New Roman" panose="02020603050405020304" pitchFamily="18" charset="0"/>
              </a:rPr>
              <a:t> Wolf, Tal Hassner, and </a:t>
            </a:r>
            <a:r>
              <a:rPr lang="en-US" sz="2000" dirty="0" err="1">
                <a:latin typeface="Times New Roman" panose="02020603050405020304" pitchFamily="18" charset="0"/>
                <a:cs typeface="Times New Roman" panose="02020603050405020304" pitchFamily="18" charset="0"/>
              </a:rPr>
              <a:t>Itay</a:t>
            </a:r>
            <a:r>
              <a:rPr lang="en-US" sz="2000" dirty="0">
                <a:latin typeface="Times New Roman" panose="02020603050405020304" pitchFamily="18" charset="0"/>
                <a:cs typeface="Times New Roman" panose="02020603050405020304" pitchFamily="18" charset="0"/>
              </a:rPr>
              <a:t> Maoz. Published in: Advances in Computational Intelligence, 2011. This survey discusses challenges and approaches in face recognition under unconstrained conditions, where variations in lighting, pose, and expression are significant. </a:t>
            </a:r>
            <a:r>
              <a:rPr lang="en-US" sz="2000" b="1" dirty="0">
                <a:latin typeface="Times New Roman" panose="02020603050405020304" pitchFamily="18" charset="0"/>
                <a:cs typeface="Times New Roman" panose="02020603050405020304" pitchFamily="18" charset="0"/>
              </a:rPr>
              <a:t>DOI: </a:t>
            </a:r>
            <a:r>
              <a:rPr lang="en-US" sz="2000" b="1" u="sng" dirty="0">
                <a:solidFill>
                  <a:schemeClr val="accent1">
                    <a:lumMod val="60000"/>
                    <a:lumOff val="40000"/>
                  </a:schemeClr>
                </a:solidFill>
                <a:latin typeface="Times New Roman" panose="02020603050405020304" pitchFamily="18" charset="0"/>
                <a:cs typeface="Times New Roman" panose="02020603050405020304" pitchFamily="18" charset="0"/>
              </a:rPr>
              <a:t>10.1109/CVPR.2011.5995566</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825824"/>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References</a:t>
            </a:r>
            <a:endParaRPr lang="en-IN" sz="5400" b="1" dirty="0"/>
          </a:p>
        </p:txBody>
      </p:sp>
      <p:sp>
        <p:nvSpPr>
          <p:cNvPr id="3" name="Text Placeholder 2">
            <a:extLst>
              <a:ext uri="{FF2B5EF4-FFF2-40B4-BE49-F238E27FC236}">
                <a16:creationId xmlns:a16="http://schemas.microsoft.com/office/drawing/2014/main" id="{8F3D5E2F-5737-7F20-4754-3B9F3F3B03E7}"/>
              </a:ext>
            </a:extLst>
          </p:cNvPr>
          <p:cNvSpPr txBox="1">
            <a:spLocks/>
          </p:cNvSpPr>
          <p:nvPr/>
        </p:nvSpPr>
        <p:spPr>
          <a:xfrm>
            <a:off x="1303868" y="1932495"/>
            <a:ext cx="9592732" cy="376129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2000" b="1" dirty="0">
                <a:latin typeface="Times New Roman" panose="02020603050405020304" pitchFamily="18" charset="0"/>
                <a:cs typeface="Times New Roman" panose="02020603050405020304" pitchFamily="18" charset="0"/>
              </a:rPr>
              <a:t>Face Verification Across Age Progression</a:t>
            </a:r>
            <a:r>
              <a:rPr lang="en-US" sz="2000" dirty="0">
                <a:latin typeface="Times New Roman" panose="02020603050405020304" pitchFamily="18" charset="0"/>
                <a:cs typeface="Times New Roman" panose="02020603050405020304" pitchFamily="18" charset="0"/>
              </a:rPr>
              <a:t>. Authors: N. Ramanathan, R. </a:t>
            </a:r>
            <a:r>
              <a:rPr lang="en-US" sz="2000" dirty="0" err="1">
                <a:latin typeface="Times New Roman" panose="02020603050405020304" pitchFamily="18" charset="0"/>
                <a:cs typeface="Times New Roman" panose="02020603050405020304" pitchFamily="18" charset="0"/>
              </a:rPr>
              <a:t>Chellappa</a:t>
            </a:r>
            <a:r>
              <a:rPr lang="en-US" sz="2000" dirty="0">
                <a:latin typeface="Times New Roman" panose="02020603050405020304" pitchFamily="18" charset="0"/>
                <a:cs typeface="Times New Roman" panose="02020603050405020304" pitchFamily="18" charset="0"/>
              </a:rPr>
              <a:t>. Date of Publication: 16 October 2006 , IEEE. This survey explores the challenges and solutions in recognizing faces that change due to aging, making it relevant for applications like age-invariant face recognition</a:t>
            </a:r>
            <a:r>
              <a:rPr lang="en-US" sz="2000" b="1" dirty="0">
                <a:latin typeface="Times New Roman" panose="02020603050405020304" pitchFamily="18" charset="0"/>
                <a:cs typeface="Times New Roman" panose="02020603050405020304" pitchFamily="18" charset="0"/>
              </a:rPr>
              <a:t>. DOI: </a:t>
            </a:r>
            <a:r>
              <a:rPr lang="en-US" sz="2000" b="1" u="sng" dirty="0">
                <a:solidFill>
                  <a:schemeClr val="accent1">
                    <a:lumMod val="60000"/>
                    <a:lumOff val="40000"/>
                  </a:schemeClr>
                </a:solidFill>
                <a:latin typeface="Times New Roman" panose="02020603050405020304" pitchFamily="18" charset="0"/>
                <a:cs typeface="Times New Roman" panose="02020603050405020304" pitchFamily="18" charset="0"/>
              </a:rPr>
              <a:t>10.1109/TIP.2006.881993</a:t>
            </a:r>
          </a:p>
          <a:p>
            <a:pPr algn="just"/>
            <a:r>
              <a:rPr lang="en-IN" sz="2000" b="1" dirty="0">
                <a:latin typeface="Times New Roman" panose="02020603050405020304" pitchFamily="18" charset="0"/>
                <a:cs typeface="Times New Roman" panose="02020603050405020304" pitchFamily="18" charset="0"/>
              </a:rPr>
              <a:t>Facial expression detection using facial expression model. </a:t>
            </a:r>
            <a:r>
              <a:rPr lang="en-IN" sz="2000" dirty="0">
                <a:latin typeface="Times New Roman" panose="02020603050405020304" pitchFamily="18" charset="0"/>
                <a:cs typeface="Times New Roman" panose="02020603050405020304" pitchFamily="18" charset="0"/>
              </a:rPr>
              <a:t>Authors: Hari Prasad Mal, P. </a:t>
            </a:r>
            <a:r>
              <a:rPr lang="en-IN" sz="2000" dirty="0" err="1">
                <a:latin typeface="Times New Roman" panose="02020603050405020304" pitchFamily="18" charset="0"/>
                <a:cs typeface="Times New Roman" panose="02020603050405020304" pitchFamily="18" charset="0"/>
              </a:rPr>
              <a:t>Swarnalatha</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Date of Conference: 01-02 August 2017. Published in: 2017 International Conference on Energy, Communication, Data Analytics and Soft Computing (ICECDS). </a:t>
            </a:r>
            <a:r>
              <a:rPr lang="en-US" sz="1600" b="1" i="0" dirty="0">
                <a:solidFill>
                  <a:srgbClr val="333333"/>
                </a:solidFill>
                <a:effectLst/>
                <a:latin typeface="HelveticaNeue Regular"/>
              </a:rPr>
              <a:t>DOI: </a:t>
            </a:r>
            <a:r>
              <a:rPr lang="en-US" sz="1600" b="0" i="0" u="none" strike="noStrike" dirty="0">
                <a:solidFill>
                  <a:srgbClr val="006699"/>
                </a:solidFill>
                <a:effectLst/>
                <a:latin typeface="HelveticaNeue Regular"/>
                <a:hlinkClick r:id="rId2"/>
              </a:rPr>
              <a:t>10.1109/ICECDS.2017.8389644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12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299634" y="2953818"/>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THANK YOU</a:t>
            </a:r>
            <a:endParaRPr lang="en-IN" sz="5400" b="1" dirty="0"/>
          </a:p>
        </p:txBody>
      </p:sp>
    </p:spTree>
    <p:extLst>
      <p:ext uri="{BB962C8B-B14F-4D97-AF65-F5344CB8AC3E}">
        <p14:creationId xmlns:p14="http://schemas.microsoft.com/office/powerpoint/2010/main" val="340278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982132"/>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OUTLINE</a:t>
            </a:r>
            <a:endParaRPr lang="en-IN" sz="5400" b="1" dirty="0"/>
          </a:p>
        </p:txBody>
      </p:sp>
      <p:sp>
        <p:nvSpPr>
          <p:cNvPr id="3" name="Text Placeholder 2">
            <a:extLst>
              <a:ext uri="{FF2B5EF4-FFF2-40B4-BE49-F238E27FC236}">
                <a16:creationId xmlns:a16="http://schemas.microsoft.com/office/drawing/2014/main" id="{8F3D5E2F-5737-7F20-4754-3B9F3F3B03E7}"/>
              </a:ext>
            </a:extLst>
          </p:cNvPr>
          <p:cNvSpPr txBox="1">
            <a:spLocks/>
          </p:cNvSpPr>
          <p:nvPr/>
        </p:nvSpPr>
        <p:spPr>
          <a:xfrm>
            <a:off x="1303868" y="1932495"/>
            <a:ext cx="9592732" cy="3761295"/>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800" dirty="0"/>
              <a:t>Introduction</a:t>
            </a:r>
          </a:p>
          <a:p>
            <a:r>
              <a:rPr lang="en-US" sz="2800" dirty="0"/>
              <a:t>Literature Survey</a:t>
            </a:r>
          </a:p>
          <a:p>
            <a:r>
              <a:rPr lang="en-US" sz="2800" dirty="0"/>
              <a:t>Problem Formulation</a:t>
            </a:r>
          </a:p>
          <a:p>
            <a:r>
              <a:rPr lang="en-US" sz="2800" dirty="0"/>
              <a:t>Application</a:t>
            </a:r>
          </a:p>
          <a:p>
            <a:r>
              <a:rPr lang="en-US" sz="2800" dirty="0"/>
              <a:t>Objective</a:t>
            </a:r>
          </a:p>
          <a:p>
            <a:r>
              <a:rPr lang="en-US" sz="2800" dirty="0"/>
              <a:t>Methodology</a:t>
            </a:r>
          </a:p>
          <a:p>
            <a:r>
              <a:rPr lang="en-US" sz="2800" dirty="0"/>
              <a:t>Conclusion</a:t>
            </a:r>
          </a:p>
          <a:p>
            <a:r>
              <a:rPr lang="en-IN" sz="2800" dirty="0"/>
              <a:t>References</a:t>
            </a:r>
          </a:p>
        </p:txBody>
      </p:sp>
    </p:spTree>
    <p:extLst>
      <p:ext uri="{BB962C8B-B14F-4D97-AF65-F5344CB8AC3E}">
        <p14:creationId xmlns:p14="http://schemas.microsoft.com/office/powerpoint/2010/main" val="207413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982132"/>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INTRODUCTION</a:t>
            </a:r>
            <a:endParaRPr lang="en-IN" sz="5400" b="1" dirty="0"/>
          </a:p>
        </p:txBody>
      </p:sp>
      <p:sp>
        <p:nvSpPr>
          <p:cNvPr id="3" name="Text Placeholder 2">
            <a:extLst>
              <a:ext uri="{FF2B5EF4-FFF2-40B4-BE49-F238E27FC236}">
                <a16:creationId xmlns:a16="http://schemas.microsoft.com/office/drawing/2014/main" id="{8F3D5E2F-5737-7F20-4754-3B9F3F3B03E7}"/>
              </a:ext>
            </a:extLst>
          </p:cNvPr>
          <p:cNvSpPr txBox="1">
            <a:spLocks/>
          </p:cNvSpPr>
          <p:nvPr/>
        </p:nvSpPr>
        <p:spPr>
          <a:xfrm>
            <a:off x="1303868" y="1932495"/>
            <a:ext cx="9592732" cy="376129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b="0" i="0" dirty="0">
                <a:solidFill>
                  <a:srgbClr val="374151"/>
                </a:solidFill>
                <a:effectLst/>
                <a:latin typeface="Söhne"/>
              </a:rPr>
              <a:t>In an increasingly digital and interconnected world, security has become a paramount concern for individuals, businesses, and governments alike</a:t>
            </a:r>
            <a:r>
              <a:rPr lang="en-US" dirty="0">
                <a:solidFill>
                  <a:schemeClr val="tx1"/>
                </a:solidFill>
                <a:latin typeface="Times New Roman" panose="02020603050405020304" pitchFamily="18" charset="0"/>
                <a:cs typeface="Times New Roman" panose="02020603050405020304" pitchFamily="18" charset="0"/>
              </a:rPr>
              <a:t>.</a:t>
            </a:r>
          </a:p>
          <a:p>
            <a:pPr algn="just"/>
            <a:r>
              <a:rPr lang="en-US" sz="2400" b="0" i="0" dirty="0">
                <a:solidFill>
                  <a:srgbClr val="374151"/>
                </a:solidFill>
                <a:effectLst/>
                <a:latin typeface="Söhne"/>
              </a:rPr>
              <a:t>Facial recognition security systems leverage the unique features of an individual's face to provide access control, identity verification, and surveillance capabilities.</a:t>
            </a:r>
          </a:p>
          <a:p>
            <a:pPr algn="just"/>
            <a:r>
              <a:rPr lang="en-US" sz="2400" b="0" i="0" dirty="0">
                <a:solidFill>
                  <a:srgbClr val="374151"/>
                </a:solidFill>
                <a:effectLst/>
                <a:latin typeface="Söhne"/>
              </a:rPr>
              <a:t>Facial recognition technology has evolved significantly over the years, driven by advancements in computer vision, machine learning, and artificial intelligence.</a:t>
            </a:r>
            <a:endParaRPr lang="en-US" sz="31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16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982132"/>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LITERATURE SURVEY</a:t>
            </a:r>
            <a:endParaRPr lang="en-IN" sz="5400" b="1" dirty="0"/>
          </a:p>
        </p:txBody>
      </p:sp>
      <p:graphicFrame>
        <p:nvGraphicFramePr>
          <p:cNvPr id="4" name="Table 5">
            <a:extLst>
              <a:ext uri="{FF2B5EF4-FFF2-40B4-BE49-F238E27FC236}">
                <a16:creationId xmlns:a16="http://schemas.microsoft.com/office/drawing/2014/main" id="{2AABEC87-52EC-8F0A-E248-08153EBB565E}"/>
              </a:ext>
            </a:extLst>
          </p:cNvPr>
          <p:cNvGraphicFramePr>
            <a:graphicFrameLocks noGrp="1"/>
          </p:cNvGraphicFramePr>
          <p:nvPr>
            <p:extLst>
              <p:ext uri="{D42A27DB-BD31-4B8C-83A1-F6EECF244321}">
                <p14:modId xmlns:p14="http://schemas.microsoft.com/office/powerpoint/2010/main" val="3281151117"/>
              </p:ext>
            </p:extLst>
          </p:nvPr>
        </p:nvGraphicFramePr>
        <p:xfrm>
          <a:off x="989106" y="1849217"/>
          <a:ext cx="10213788" cy="3500225"/>
        </p:xfrm>
        <a:graphic>
          <a:graphicData uri="http://schemas.openxmlformats.org/drawingml/2006/table">
            <a:tbl>
              <a:tblPr firstRow="1" bandRow="1">
                <a:tableStyleId>{21E4AEA4-8DFA-4A89-87EB-49C32662AFE0}</a:tableStyleId>
              </a:tblPr>
              <a:tblGrid>
                <a:gridCol w="2553447">
                  <a:extLst>
                    <a:ext uri="{9D8B030D-6E8A-4147-A177-3AD203B41FA5}">
                      <a16:colId xmlns:a16="http://schemas.microsoft.com/office/drawing/2014/main" val="1440395785"/>
                    </a:ext>
                  </a:extLst>
                </a:gridCol>
                <a:gridCol w="2553447">
                  <a:extLst>
                    <a:ext uri="{9D8B030D-6E8A-4147-A177-3AD203B41FA5}">
                      <a16:colId xmlns:a16="http://schemas.microsoft.com/office/drawing/2014/main" val="89535253"/>
                    </a:ext>
                  </a:extLst>
                </a:gridCol>
                <a:gridCol w="2553447">
                  <a:extLst>
                    <a:ext uri="{9D8B030D-6E8A-4147-A177-3AD203B41FA5}">
                      <a16:colId xmlns:a16="http://schemas.microsoft.com/office/drawing/2014/main" val="2179826352"/>
                    </a:ext>
                  </a:extLst>
                </a:gridCol>
                <a:gridCol w="2553447">
                  <a:extLst>
                    <a:ext uri="{9D8B030D-6E8A-4147-A177-3AD203B41FA5}">
                      <a16:colId xmlns:a16="http://schemas.microsoft.com/office/drawing/2014/main" val="4050605614"/>
                    </a:ext>
                  </a:extLst>
                </a:gridCol>
              </a:tblGrid>
              <a:tr h="482705">
                <a:tc>
                  <a:txBody>
                    <a:bodyPr/>
                    <a:lstStyle/>
                    <a:p>
                      <a:pPr algn="ctr"/>
                      <a:r>
                        <a:rPr lang="en-IN" sz="1800" b="1" kern="100" dirty="0">
                          <a:effectLst/>
                        </a:rPr>
                        <a:t>Authors</a:t>
                      </a:r>
                      <a:endParaRPr lang="en-IN" b="1" dirty="0"/>
                    </a:p>
                  </a:txBody>
                  <a:tcPr/>
                </a:tc>
                <a:tc>
                  <a:txBody>
                    <a:bodyPr/>
                    <a:lstStyle/>
                    <a:p>
                      <a:pPr algn="ctr"/>
                      <a:r>
                        <a:rPr lang="en-IN" b="1" dirty="0"/>
                        <a:t>Method</a:t>
                      </a:r>
                    </a:p>
                  </a:txBody>
                  <a:tcPr/>
                </a:tc>
                <a:tc>
                  <a:txBody>
                    <a:bodyPr/>
                    <a:lstStyle/>
                    <a:p>
                      <a:pPr algn="ctr"/>
                      <a:r>
                        <a:rPr lang="en-IN" b="1" dirty="0"/>
                        <a:t>Pros</a:t>
                      </a:r>
                    </a:p>
                  </a:txBody>
                  <a:tcPr/>
                </a:tc>
                <a:tc>
                  <a:txBody>
                    <a:bodyPr/>
                    <a:lstStyle/>
                    <a:p>
                      <a:pPr algn="ctr"/>
                      <a:r>
                        <a:rPr lang="en-IN" b="1" dirty="0"/>
                        <a:t>Cons</a:t>
                      </a:r>
                    </a:p>
                  </a:txBody>
                  <a:tcPr/>
                </a:tc>
                <a:extLst>
                  <a:ext uri="{0D108BD9-81ED-4DB2-BD59-A6C34878D82A}">
                    <a16:rowId xmlns:a16="http://schemas.microsoft.com/office/drawing/2014/main" val="3412373687"/>
                  </a:ext>
                </a:extLst>
              </a:tr>
              <a:tr h="825052">
                <a:tc>
                  <a:txBody>
                    <a:bodyPr/>
                    <a:lstStyle/>
                    <a:p>
                      <a:pPr algn="ctr"/>
                      <a:r>
                        <a:rPr lang="en-US" sz="1800" b="0" i="0" kern="1200" dirty="0">
                          <a:solidFill>
                            <a:schemeClr val="dk1"/>
                          </a:solidFill>
                          <a:effectLst/>
                          <a:latin typeface="+mn-lt"/>
                          <a:ea typeface="+mn-ea"/>
                          <a:cs typeface="+mn-cs"/>
                        </a:rPr>
                        <a:t>W. Zhao, R. </a:t>
                      </a:r>
                      <a:r>
                        <a:rPr lang="en-US" sz="1800" b="0" i="0" kern="1200" dirty="0" err="1">
                          <a:solidFill>
                            <a:schemeClr val="dk1"/>
                          </a:solidFill>
                          <a:effectLst/>
                          <a:latin typeface="+mn-lt"/>
                          <a:ea typeface="+mn-ea"/>
                          <a:cs typeface="+mn-cs"/>
                        </a:rPr>
                        <a:t>Chellappa</a:t>
                      </a:r>
                      <a:r>
                        <a:rPr lang="en-US" sz="1800" b="0" i="0" kern="1200" dirty="0">
                          <a:solidFill>
                            <a:schemeClr val="dk1"/>
                          </a:solidFill>
                          <a:effectLst/>
                          <a:latin typeface="+mn-lt"/>
                          <a:ea typeface="+mn-ea"/>
                          <a:cs typeface="+mn-cs"/>
                        </a:rPr>
                        <a:t>, P. J. Phillips, and A. Rosenfeld</a:t>
                      </a:r>
                      <a:endParaRPr lang="en-IN" dirty="0"/>
                    </a:p>
                  </a:txBody>
                  <a:tcPr/>
                </a:tc>
                <a:tc>
                  <a:txBody>
                    <a:bodyPr/>
                    <a:lstStyle/>
                    <a:p>
                      <a:pPr algn="ctr"/>
                      <a:r>
                        <a:rPr lang="en-US" sz="1800" b="0" i="0" kern="1200" dirty="0">
                          <a:solidFill>
                            <a:schemeClr val="dk1"/>
                          </a:solidFill>
                          <a:effectLst/>
                          <a:latin typeface="+mn-lt"/>
                          <a:ea typeface="+mn-ea"/>
                          <a:cs typeface="+mn-cs"/>
                        </a:rPr>
                        <a:t>Classical machine learning algorithms</a:t>
                      </a:r>
                      <a:endParaRPr lang="en-IN" dirty="0"/>
                    </a:p>
                  </a:txBody>
                  <a:tcPr/>
                </a:tc>
                <a:tc>
                  <a:txBody>
                    <a:bodyPr/>
                    <a:lstStyle/>
                    <a:p>
                      <a:pPr algn="ctr"/>
                      <a:r>
                        <a:rPr lang="en-IN" dirty="0"/>
                        <a:t>Easy to implement as we have pre-defined libraries.</a:t>
                      </a:r>
                    </a:p>
                  </a:txBody>
                  <a:tcPr/>
                </a:tc>
                <a:tc>
                  <a:txBody>
                    <a:bodyPr/>
                    <a:lstStyle/>
                    <a:p>
                      <a:pPr algn="ctr"/>
                      <a:r>
                        <a:rPr lang="en-IN" dirty="0"/>
                        <a:t>No use of deep learning gives ambiguous results.</a:t>
                      </a:r>
                    </a:p>
                  </a:txBody>
                  <a:tcPr/>
                </a:tc>
                <a:extLst>
                  <a:ext uri="{0D108BD9-81ED-4DB2-BD59-A6C34878D82A}">
                    <a16:rowId xmlns:a16="http://schemas.microsoft.com/office/drawing/2014/main" val="3396714535"/>
                  </a:ext>
                </a:extLst>
              </a:tr>
              <a:tr h="825052">
                <a:tc>
                  <a:txBody>
                    <a:bodyPr/>
                    <a:lstStyle/>
                    <a:p>
                      <a:pPr algn="ctr"/>
                      <a:r>
                        <a:rPr lang="en-US" sz="1800" b="0" i="0" kern="1200" dirty="0">
                          <a:solidFill>
                            <a:schemeClr val="dk1"/>
                          </a:solidFill>
                          <a:effectLst/>
                          <a:latin typeface="+mn-lt"/>
                          <a:ea typeface="+mn-ea"/>
                          <a:cs typeface="+mn-cs"/>
                        </a:rPr>
                        <a:t>Hang Du, Xin Liu, </a:t>
                      </a:r>
                      <a:r>
                        <a:rPr lang="en-US" sz="1800" b="0" i="0" kern="1200" dirty="0" err="1">
                          <a:solidFill>
                            <a:schemeClr val="dk1"/>
                          </a:solidFill>
                          <a:effectLst/>
                          <a:latin typeface="+mn-lt"/>
                          <a:ea typeface="+mn-ea"/>
                          <a:cs typeface="+mn-cs"/>
                        </a:rPr>
                        <a:t>Shiguang</a:t>
                      </a:r>
                      <a:r>
                        <a:rPr lang="en-US" sz="1800" b="0" i="0" kern="1200" dirty="0">
                          <a:solidFill>
                            <a:schemeClr val="dk1"/>
                          </a:solidFill>
                          <a:effectLst/>
                          <a:latin typeface="+mn-lt"/>
                          <a:ea typeface="+mn-ea"/>
                          <a:cs typeface="+mn-cs"/>
                        </a:rPr>
                        <a:t> Shan, and </a:t>
                      </a:r>
                      <a:r>
                        <a:rPr lang="en-US" sz="1800" b="0" i="0" kern="1200" dirty="0" err="1">
                          <a:solidFill>
                            <a:schemeClr val="dk1"/>
                          </a:solidFill>
                          <a:effectLst/>
                          <a:latin typeface="+mn-lt"/>
                          <a:ea typeface="+mn-ea"/>
                          <a:cs typeface="+mn-cs"/>
                        </a:rPr>
                        <a:t>Xilin</a:t>
                      </a:r>
                      <a:r>
                        <a:rPr lang="en-US" sz="1800" b="0" i="0" kern="1200" dirty="0">
                          <a:solidFill>
                            <a:schemeClr val="dk1"/>
                          </a:solidFill>
                          <a:effectLst/>
                          <a:latin typeface="+mn-lt"/>
                          <a:ea typeface="+mn-ea"/>
                          <a:cs typeface="+mn-cs"/>
                        </a:rPr>
                        <a:t> Chen</a:t>
                      </a:r>
                      <a:endParaRPr lang="en-IN" dirty="0"/>
                    </a:p>
                  </a:txBody>
                  <a:tcPr/>
                </a:tc>
                <a:tc>
                  <a:txBody>
                    <a:bodyPr/>
                    <a:lstStyle/>
                    <a:p>
                      <a:pPr algn="ctr"/>
                      <a:r>
                        <a:rPr lang="en-US" sz="1800" b="0" i="0" kern="1200" dirty="0">
                          <a:solidFill>
                            <a:schemeClr val="dk1"/>
                          </a:solidFill>
                          <a:effectLst/>
                          <a:latin typeface="+mn-lt"/>
                          <a:ea typeface="+mn-ea"/>
                          <a:cs typeface="+mn-cs"/>
                        </a:rPr>
                        <a:t>Pattern Analysis and Machine Intelligence</a:t>
                      </a:r>
                      <a:endParaRPr lang="en-IN" dirty="0"/>
                    </a:p>
                  </a:txBody>
                  <a:tcPr/>
                </a:tc>
                <a:tc>
                  <a:txBody>
                    <a:bodyPr/>
                    <a:lstStyle/>
                    <a:p>
                      <a:pPr algn="l"/>
                      <a:r>
                        <a:rPr lang="en-US" sz="1800" b="0" i="0" kern="1200" dirty="0">
                          <a:solidFill>
                            <a:schemeClr val="dk1"/>
                          </a:solidFill>
                          <a:effectLst/>
                          <a:latin typeface="+mn-lt"/>
                          <a:ea typeface="+mn-ea"/>
                          <a:cs typeface="+mn-cs"/>
                        </a:rPr>
                        <a:t>Deep learning techniques for face recognition and covers the latest advancements in the field</a:t>
                      </a:r>
                      <a:endParaRPr lang="en-IN" dirty="0"/>
                    </a:p>
                  </a:txBody>
                  <a:tcPr/>
                </a:tc>
                <a:tc>
                  <a:txBody>
                    <a:bodyPr/>
                    <a:lstStyle/>
                    <a:p>
                      <a:pPr algn="ctr"/>
                      <a:r>
                        <a:rPr lang="en-US" dirty="0"/>
                        <a:t>Computation is slow and sometimes gives wrong output.</a:t>
                      </a:r>
                      <a:endParaRPr lang="en-IN" dirty="0"/>
                    </a:p>
                  </a:txBody>
                  <a:tcPr/>
                </a:tc>
                <a:extLst>
                  <a:ext uri="{0D108BD9-81ED-4DB2-BD59-A6C34878D82A}">
                    <a16:rowId xmlns:a16="http://schemas.microsoft.com/office/drawing/2014/main" val="534241367"/>
                  </a:ext>
                </a:extLst>
              </a:tr>
              <a:tr h="825052">
                <a:tc>
                  <a:txBody>
                    <a:bodyPr/>
                    <a:lstStyle/>
                    <a:p>
                      <a:pPr algn="ctr"/>
                      <a:r>
                        <a:rPr lang="en-US" sz="1800" b="0" i="0" kern="1200" dirty="0" err="1">
                          <a:solidFill>
                            <a:schemeClr val="dk1"/>
                          </a:solidFill>
                          <a:effectLst/>
                          <a:latin typeface="+mn-lt"/>
                          <a:ea typeface="+mn-ea"/>
                          <a:cs typeface="+mn-cs"/>
                        </a:rPr>
                        <a:t>Lior</a:t>
                      </a:r>
                      <a:r>
                        <a:rPr lang="en-US" sz="1800" b="0" i="0" kern="1200" dirty="0">
                          <a:solidFill>
                            <a:schemeClr val="dk1"/>
                          </a:solidFill>
                          <a:effectLst/>
                          <a:latin typeface="+mn-lt"/>
                          <a:ea typeface="+mn-ea"/>
                          <a:cs typeface="+mn-cs"/>
                        </a:rPr>
                        <a:t> Wolf, Tal Hassner, and </a:t>
                      </a:r>
                      <a:r>
                        <a:rPr lang="en-US" sz="1800" b="0" i="0" kern="1200" dirty="0" err="1">
                          <a:solidFill>
                            <a:schemeClr val="dk1"/>
                          </a:solidFill>
                          <a:effectLst/>
                          <a:latin typeface="+mn-lt"/>
                          <a:ea typeface="+mn-ea"/>
                          <a:cs typeface="+mn-cs"/>
                        </a:rPr>
                        <a:t>Itay</a:t>
                      </a:r>
                      <a:r>
                        <a:rPr lang="en-US" sz="1800" b="0" i="0" kern="1200" dirty="0">
                          <a:solidFill>
                            <a:schemeClr val="dk1"/>
                          </a:solidFill>
                          <a:effectLst/>
                          <a:latin typeface="+mn-lt"/>
                          <a:ea typeface="+mn-ea"/>
                          <a:cs typeface="+mn-cs"/>
                        </a:rPr>
                        <a:t> Maoz</a:t>
                      </a:r>
                      <a:endParaRPr lang="en-IN" dirty="0"/>
                    </a:p>
                  </a:txBody>
                  <a:tcPr/>
                </a:tc>
                <a:tc>
                  <a:txBody>
                    <a:bodyPr/>
                    <a:lstStyle/>
                    <a:p>
                      <a:pPr algn="ctr"/>
                      <a:r>
                        <a:rPr lang="en-US" sz="1800" b="0" i="0" kern="1200" dirty="0">
                          <a:solidFill>
                            <a:schemeClr val="dk1"/>
                          </a:solidFill>
                          <a:effectLst/>
                          <a:latin typeface="+mn-lt"/>
                          <a:ea typeface="+mn-ea"/>
                          <a:cs typeface="+mn-cs"/>
                        </a:rPr>
                        <a:t>Advances in Computational Intelligence</a:t>
                      </a:r>
                      <a:endParaRPr lang="en-IN" dirty="0"/>
                    </a:p>
                  </a:txBody>
                  <a:tcPr/>
                </a:tc>
                <a:tc>
                  <a:txBody>
                    <a:bodyPr/>
                    <a:lstStyle/>
                    <a:p>
                      <a:pPr algn="ctr"/>
                      <a:r>
                        <a:rPr lang="en-US" sz="1800" b="0" i="0" kern="1200" dirty="0">
                          <a:solidFill>
                            <a:schemeClr val="dk1"/>
                          </a:solidFill>
                          <a:effectLst/>
                          <a:latin typeface="+mn-lt"/>
                          <a:ea typeface="+mn-ea"/>
                          <a:cs typeface="+mn-cs"/>
                        </a:rPr>
                        <a:t>Model works well under unconstrained conditions of light, pose, expression. </a:t>
                      </a:r>
                      <a:endParaRPr lang="en-IN" dirty="0"/>
                    </a:p>
                  </a:txBody>
                  <a:tcPr/>
                </a:tc>
                <a:tc>
                  <a:txBody>
                    <a:bodyPr/>
                    <a:lstStyle/>
                    <a:p>
                      <a:pPr algn="ctr"/>
                      <a:r>
                        <a:rPr lang="en-US" sz="1800" b="0" i="0" kern="1200" dirty="0">
                          <a:solidFill>
                            <a:schemeClr val="dk1"/>
                          </a:solidFill>
                          <a:effectLst/>
                          <a:latin typeface="+mn-lt"/>
                          <a:ea typeface="+mn-ea"/>
                          <a:cs typeface="+mn-cs"/>
                        </a:rPr>
                        <a:t>Computationally expensive and time taking</a:t>
                      </a:r>
                      <a:endParaRPr lang="en-IN" dirty="0"/>
                    </a:p>
                  </a:txBody>
                  <a:tcPr/>
                </a:tc>
                <a:extLst>
                  <a:ext uri="{0D108BD9-81ED-4DB2-BD59-A6C34878D82A}">
                    <a16:rowId xmlns:a16="http://schemas.microsoft.com/office/drawing/2014/main" val="545342494"/>
                  </a:ext>
                </a:extLst>
              </a:tr>
            </a:tbl>
          </a:graphicData>
        </a:graphic>
      </p:graphicFrame>
    </p:spTree>
    <p:extLst>
      <p:ext uri="{BB962C8B-B14F-4D97-AF65-F5344CB8AC3E}">
        <p14:creationId xmlns:p14="http://schemas.microsoft.com/office/powerpoint/2010/main" val="371410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982132"/>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LITERATURE SURVEY</a:t>
            </a:r>
            <a:endParaRPr lang="en-IN" sz="5400" b="1" dirty="0"/>
          </a:p>
        </p:txBody>
      </p:sp>
      <p:graphicFrame>
        <p:nvGraphicFramePr>
          <p:cNvPr id="4" name="Table 5">
            <a:extLst>
              <a:ext uri="{FF2B5EF4-FFF2-40B4-BE49-F238E27FC236}">
                <a16:creationId xmlns:a16="http://schemas.microsoft.com/office/drawing/2014/main" id="{2AABEC87-52EC-8F0A-E248-08153EBB565E}"/>
              </a:ext>
            </a:extLst>
          </p:cNvPr>
          <p:cNvGraphicFramePr>
            <a:graphicFrameLocks noGrp="1"/>
          </p:cNvGraphicFramePr>
          <p:nvPr>
            <p:extLst>
              <p:ext uri="{D42A27DB-BD31-4B8C-83A1-F6EECF244321}">
                <p14:modId xmlns:p14="http://schemas.microsoft.com/office/powerpoint/2010/main" val="3749881233"/>
              </p:ext>
            </p:extLst>
          </p:nvPr>
        </p:nvGraphicFramePr>
        <p:xfrm>
          <a:off x="989106" y="1849217"/>
          <a:ext cx="10213788" cy="4323185"/>
        </p:xfrm>
        <a:graphic>
          <a:graphicData uri="http://schemas.openxmlformats.org/drawingml/2006/table">
            <a:tbl>
              <a:tblPr firstRow="1" bandRow="1">
                <a:tableStyleId>{21E4AEA4-8DFA-4A89-87EB-49C32662AFE0}</a:tableStyleId>
              </a:tblPr>
              <a:tblGrid>
                <a:gridCol w="2553447">
                  <a:extLst>
                    <a:ext uri="{9D8B030D-6E8A-4147-A177-3AD203B41FA5}">
                      <a16:colId xmlns:a16="http://schemas.microsoft.com/office/drawing/2014/main" val="1440395785"/>
                    </a:ext>
                  </a:extLst>
                </a:gridCol>
                <a:gridCol w="2553447">
                  <a:extLst>
                    <a:ext uri="{9D8B030D-6E8A-4147-A177-3AD203B41FA5}">
                      <a16:colId xmlns:a16="http://schemas.microsoft.com/office/drawing/2014/main" val="89535253"/>
                    </a:ext>
                  </a:extLst>
                </a:gridCol>
                <a:gridCol w="2553447">
                  <a:extLst>
                    <a:ext uri="{9D8B030D-6E8A-4147-A177-3AD203B41FA5}">
                      <a16:colId xmlns:a16="http://schemas.microsoft.com/office/drawing/2014/main" val="2179826352"/>
                    </a:ext>
                  </a:extLst>
                </a:gridCol>
                <a:gridCol w="2553447">
                  <a:extLst>
                    <a:ext uri="{9D8B030D-6E8A-4147-A177-3AD203B41FA5}">
                      <a16:colId xmlns:a16="http://schemas.microsoft.com/office/drawing/2014/main" val="4050605614"/>
                    </a:ext>
                  </a:extLst>
                </a:gridCol>
              </a:tblGrid>
              <a:tr h="482705">
                <a:tc>
                  <a:txBody>
                    <a:bodyPr/>
                    <a:lstStyle/>
                    <a:p>
                      <a:pPr algn="ctr"/>
                      <a:r>
                        <a:rPr lang="en-IN" sz="1800" b="1" kern="100" dirty="0">
                          <a:effectLst/>
                        </a:rPr>
                        <a:t>Authors</a:t>
                      </a:r>
                      <a:endParaRPr lang="en-IN" b="1" dirty="0"/>
                    </a:p>
                  </a:txBody>
                  <a:tcPr/>
                </a:tc>
                <a:tc>
                  <a:txBody>
                    <a:bodyPr/>
                    <a:lstStyle/>
                    <a:p>
                      <a:pPr algn="ctr"/>
                      <a:r>
                        <a:rPr lang="en-IN" b="1" dirty="0"/>
                        <a:t>Method</a:t>
                      </a:r>
                    </a:p>
                  </a:txBody>
                  <a:tcPr/>
                </a:tc>
                <a:tc>
                  <a:txBody>
                    <a:bodyPr/>
                    <a:lstStyle/>
                    <a:p>
                      <a:pPr algn="ctr"/>
                      <a:r>
                        <a:rPr lang="en-IN" b="1" dirty="0"/>
                        <a:t>Pros</a:t>
                      </a:r>
                    </a:p>
                  </a:txBody>
                  <a:tcPr/>
                </a:tc>
                <a:tc>
                  <a:txBody>
                    <a:bodyPr/>
                    <a:lstStyle/>
                    <a:p>
                      <a:pPr algn="ctr"/>
                      <a:r>
                        <a:rPr lang="en-IN" b="1" dirty="0"/>
                        <a:t>Cons</a:t>
                      </a:r>
                    </a:p>
                  </a:txBody>
                  <a:tcPr/>
                </a:tc>
                <a:extLst>
                  <a:ext uri="{0D108BD9-81ED-4DB2-BD59-A6C34878D82A}">
                    <a16:rowId xmlns:a16="http://schemas.microsoft.com/office/drawing/2014/main" val="3412373687"/>
                  </a:ext>
                </a:extLst>
              </a:tr>
              <a:tr h="825052">
                <a:tc>
                  <a:txBody>
                    <a:bodyPr/>
                    <a:lstStyle/>
                    <a:p>
                      <a:pPr algn="ctr"/>
                      <a:r>
                        <a:rPr lang="en-US" sz="1800" b="0" i="0" kern="1200" dirty="0">
                          <a:solidFill>
                            <a:schemeClr val="dk1"/>
                          </a:solidFill>
                          <a:effectLst/>
                          <a:latin typeface="+mn-lt"/>
                          <a:ea typeface="+mn-ea"/>
                          <a:cs typeface="+mn-cs"/>
                        </a:rPr>
                        <a:t>Zhen Cui, Wen Li, Dong Xu, </a:t>
                      </a:r>
                      <a:r>
                        <a:rPr lang="en-US" sz="1800" b="0" i="0" kern="1200" dirty="0" err="1">
                          <a:solidFill>
                            <a:schemeClr val="dk1"/>
                          </a:solidFill>
                          <a:effectLst/>
                          <a:latin typeface="+mn-lt"/>
                          <a:ea typeface="+mn-ea"/>
                          <a:cs typeface="+mn-cs"/>
                        </a:rPr>
                        <a:t>Shiguang</a:t>
                      </a:r>
                      <a:r>
                        <a:rPr lang="en-US" sz="1800" b="0" i="0" kern="1200" dirty="0">
                          <a:solidFill>
                            <a:schemeClr val="dk1"/>
                          </a:solidFill>
                          <a:effectLst/>
                          <a:latin typeface="+mn-lt"/>
                          <a:ea typeface="+mn-ea"/>
                          <a:cs typeface="+mn-cs"/>
                        </a:rPr>
                        <a:t> Shan, and </a:t>
                      </a:r>
                      <a:r>
                        <a:rPr lang="en-US" sz="1800" b="0" i="0" kern="1200" dirty="0" err="1">
                          <a:solidFill>
                            <a:schemeClr val="dk1"/>
                          </a:solidFill>
                          <a:effectLst/>
                          <a:latin typeface="+mn-lt"/>
                          <a:ea typeface="+mn-ea"/>
                          <a:cs typeface="+mn-cs"/>
                        </a:rPr>
                        <a:t>Xilin</a:t>
                      </a:r>
                      <a:r>
                        <a:rPr lang="en-US" sz="1800" b="0" i="0" kern="1200" dirty="0">
                          <a:solidFill>
                            <a:schemeClr val="dk1"/>
                          </a:solidFill>
                          <a:effectLst/>
                          <a:latin typeface="+mn-lt"/>
                          <a:ea typeface="+mn-ea"/>
                          <a:cs typeface="+mn-cs"/>
                        </a:rPr>
                        <a:t> Chen</a:t>
                      </a:r>
                      <a:endParaRPr lang="en-IN" dirty="0"/>
                    </a:p>
                  </a:txBody>
                  <a:tcPr/>
                </a:tc>
                <a:tc>
                  <a:txBody>
                    <a:bodyPr/>
                    <a:lstStyle/>
                    <a:p>
                      <a:pPr algn="ctr"/>
                      <a:r>
                        <a:rPr lang="en-US" sz="1800" b="0" i="0" kern="1200" dirty="0">
                          <a:solidFill>
                            <a:schemeClr val="dk1"/>
                          </a:solidFill>
                          <a:effectLst/>
                          <a:latin typeface="+mn-lt"/>
                          <a:ea typeface="+mn-ea"/>
                          <a:cs typeface="+mn-cs"/>
                        </a:rPr>
                        <a:t>Convolutional Neural Networks (CNNs), Generative Adversarial Networks (GANs), and for age progression</a:t>
                      </a:r>
                      <a:endParaRPr lang="en-IN" dirty="0"/>
                    </a:p>
                  </a:txBody>
                  <a:tcPr/>
                </a:tc>
                <a:tc>
                  <a:txBody>
                    <a:bodyPr/>
                    <a:lstStyle/>
                    <a:p>
                      <a:pPr algn="ctr"/>
                      <a:r>
                        <a:rPr lang="en-US" sz="1800" b="0" i="0" kern="1200" dirty="0">
                          <a:solidFill>
                            <a:schemeClr val="dk1"/>
                          </a:solidFill>
                          <a:effectLst/>
                          <a:latin typeface="+mn-lt"/>
                          <a:ea typeface="+mn-ea"/>
                          <a:cs typeface="+mn-cs"/>
                        </a:rPr>
                        <a:t>Making it relevant for applications like age-invariant face recognition.</a:t>
                      </a:r>
                      <a:endParaRPr lang="en-IN" dirty="0"/>
                    </a:p>
                  </a:txBody>
                  <a:tcPr/>
                </a:tc>
                <a:tc>
                  <a:txBody>
                    <a:bodyPr/>
                    <a:lstStyle/>
                    <a:p>
                      <a:pPr algn="ctr"/>
                      <a:r>
                        <a:rPr lang="en-US" sz="1800" b="0" i="0" kern="1200" dirty="0">
                          <a:solidFill>
                            <a:schemeClr val="dk1"/>
                          </a:solidFill>
                          <a:effectLst/>
                          <a:latin typeface="+mn-lt"/>
                          <a:ea typeface="+mn-ea"/>
                          <a:cs typeface="+mn-cs"/>
                        </a:rPr>
                        <a:t>Limited to bounded scenarios, may not handle all cases.</a:t>
                      </a:r>
                      <a:endParaRPr lang="en-IN" dirty="0"/>
                    </a:p>
                  </a:txBody>
                  <a:tcPr/>
                </a:tc>
                <a:extLst>
                  <a:ext uri="{0D108BD9-81ED-4DB2-BD59-A6C34878D82A}">
                    <a16:rowId xmlns:a16="http://schemas.microsoft.com/office/drawing/2014/main" val="3396714535"/>
                  </a:ext>
                </a:extLst>
              </a:tr>
              <a:tr h="825052">
                <a:tc>
                  <a:txBody>
                    <a:bodyPr/>
                    <a:lstStyle/>
                    <a:p>
                      <a:pPr algn="ctr"/>
                      <a:r>
                        <a:rPr lang="en-US" sz="1800" b="0" i="0" kern="1200" dirty="0" err="1">
                          <a:solidFill>
                            <a:schemeClr val="dk1"/>
                          </a:solidFill>
                          <a:effectLst/>
                          <a:latin typeface="+mn-lt"/>
                          <a:ea typeface="+mn-ea"/>
                          <a:cs typeface="+mn-cs"/>
                        </a:rPr>
                        <a:t>Yonghong</a:t>
                      </a:r>
                      <a:r>
                        <a:rPr lang="en-US" sz="1800" b="0" i="0" kern="1200" dirty="0">
                          <a:solidFill>
                            <a:schemeClr val="dk1"/>
                          </a:solidFill>
                          <a:effectLst/>
                          <a:latin typeface="+mn-lt"/>
                          <a:ea typeface="+mn-ea"/>
                          <a:cs typeface="+mn-cs"/>
                        </a:rPr>
                        <a:t> Tian, Tom Huang, and Terry S. </a:t>
                      </a:r>
                      <a:r>
                        <a:rPr lang="en-US" sz="1800" b="0" i="0" kern="1200" dirty="0" err="1">
                          <a:solidFill>
                            <a:schemeClr val="dk1"/>
                          </a:solidFill>
                          <a:effectLst/>
                          <a:latin typeface="+mn-lt"/>
                          <a:ea typeface="+mn-ea"/>
                          <a:cs typeface="+mn-cs"/>
                        </a:rPr>
                        <a:t>Caelli</a:t>
                      </a:r>
                      <a:endParaRPr lang="en-IN" dirty="0"/>
                    </a:p>
                  </a:txBody>
                  <a:tcPr/>
                </a:tc>
                <a:tc>
                  <a:txBody>
                    <a:bodyPr/>
                    <a:lstStyle/>
                    <a:p>
                      <a:pPr algn="ctr"/>
                      <a:r>
                        <a:rPr lang="en-US" sz="1800" b="0" i="0" kern="1200" dirty="0">
                          <a:solidFill>
                            <a:schemeClr val="dk1"/>
                          </a:solidFill>
                          <a:effectLst/>
                          <a:latin typeface="+mn-lt"/>
                          <a:ea typeface="+mn-ea"/>
                          <a:cs typeface="+mn-cs"/>
                        </a:rPr>
                        <a:t>Support Vector Machines (SVM), Recurrent Neural Networks (RNNs), and hybrid architectures</a:t>
                      </a:r>
                      <a:endParaRPr lang="en-IN" dirty="0"/>
                    </a:p>
                  </a:txBody>
                  <a:tcPr/>
                </a:tc>
                <a:tc>
                  <a:txBody>
                    <a:bodyPr/>
                    <a:lstStyle/>
                    <a:p>
                      <a:pPr algn="ctr"/>
                      <a:r>
                        <a:rPr lang="en-US" sz="1800" b="0" i="0" kern="1200" dirty="0">
                          <a:solidFill>
                            <a:schemeClr val="dk1"/>
                          </a:solidFill>
                          <a:effectLst/>
                          <a:latin typeface="+mn-lt"/>
                          <a:ea typeface="+mn-ea"/>
                          <a:cs typeface="+mn-cs"/>
                        </a:rPr>
                        <a:t>Facial Expression recognition.</a:t>
                      </a:r>
                      <a:endParaRPr lang="en-IN" dirty="0"/>
                    </a:p>
                  </a:txBody>
                  <a:tcPr/>
                </a:tc>
                <a:tc>
                  <a:txBody>
                    <a:bodyPr/>
                    <a:lstStyle/>
                    <a:p>
                      <a:pPr algn="ctr"/>
                      <a:r>
                        <a:rPr lang="en-US" sz="1800" b="0" i="0" kern="1200" dirty="0">
                          <a:solidFill>
                            <a:schemeClr val="dk1"/>
                          </a:solidFill>
                          <a:effectLst/>
                          <a:latin typeface="+mn-lt"/>
                          <a:ea typeface="+mn-ea"/>
                          <a:cs typeface="+mn-cs"/>
                        </a:rPr>
                        <a:t>Drawbacks on constraints like low light, pose.  </a:t>
                      </a:r>
                      <a:endParaRPr lang="en-IN" dirty="0"/>
                    </a:p>
                  </a:txBody>
                  <a:tcPr/>
                </a:tc>
                <a:extLst>
                  <a:ext uri="{0D108BD9-81ED-4DB2-BD59-A6C34878D82A}">
                    <a16:rowId xmlns:a16="http://schemas.microsoft.com/office/drawing/2014/main" val="534241367"/>
                  </a:ext>
                </a:extLst>
              </a:tr>
              <a:tr h="82505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Zhengming</a:t>
                      </a:r>
                      <a:r>
                        <a:rPr lang="en-US" sz="1800" b="0" i="0" kern="1200" dirty="0">
                          <a:solidFill>
                            <a:schemeClr val="dk1"/>
                          </a:solidFill>
                          <a:effectLst/>
                          <a:latin typeface="+mn-lt"/>
                          <a:ea typeface="+mn-ea"/>
                          <a:cs typeface="+mn-cs"/>
                        </a:rPr>
                        <a:t> Ding, </a:t>
                      </a:r>
                      <a:r>
                        <a:rPr lang="en-US" sz="1800" b="0" i="0" kern="1200" dirty="0" err="1">
                          <a:solidFill>
                            <a:schemeClr val="dk1"/>
                          </a:solidFill>
                          <a:effectLst/>
                          <a:latin typeface="+mn-lt"/>
                          <a:ea typeface="+mn-ea"/>
                          <a:cs typeface="+mn-cs"/>
                        </a:rPr>
                        <a:t>Shengcai</a:t>
                      </a:r>
                      <a:r>
                        <a:rPr lang="en-US" sz="1800" b="0" i="0" kern="1200" dirty="0">
                          <a:solidFill>
                            <a:schemeClr val="dk1"/>
                          </a:solidFill>
                          <a:effectLst/>
                          <a:latin typeface="+mn-lt"/>
                          <a:ea typeface="+mn-ea"/>
                          <a:cs typeface="+mn-cs"/>
                        </a:rPr>
                        <a:t> Liao, </a:t>
                      </a:r>
                      <a:r>
                        <a:rPr lang="en-US" sz="1800" b="0" i="0" kern="1200" dirty="0" err="1">
                          <a:solidFill>
                            <a:schemeClr val="dk1"/>
                          </a:solidFill>
                          <a:effectLst/>
                          <a:latin typeface="+mn-lt"/>
                          <a:ea typeface="+mn-ea"/>
                          <a:cs typeface="+mn-cs"/>
                        </a:rPr>
                        <a:t>Mianlong</a:t>
                      </a:r>
                      <a:r>
                        <a:rPr lang="en-US" sz="1800" b="0" i="0" kern="1200" dirty="0">
                          <a:solidFill>
                            <a:schemeClr val="dk1"/>
                          </a:solidFill>
                          <a:effectLst/>
                          <a:latin typeface="+mn-lt"/>
                          <a:ea typeface="+mn-ea"/>
                          <a:cs typeface="+mn-cs"/>
                        </a:rPr>
                        <a:t> Zhang, and </a:t>
                      </a:r>
                      <a:r>
                        <a:rPr lang="en-US" sz="1800" b="0" i="0" kern="1200" dirty="0" err="1">
                          <a:solidFill>
                            <a:schemeClr val="dk1"/>
                          </a:solidFill>
                          <a:effectLst/>
                          <a:latin typeface="+mn-lt"/>
                          <a:ea typeface="+mn-ea"/>
                          <a:cs typeface="+mn-cs"/>
                        </a:rPr>
                        <a:t>Shiguang</a:t>
                      </a:r>
                      <a:r>
                        <a:rPr lang="en-US" sz="1800" b="0" i="0" kern="1200" dirty="0">
                          <a:solidFill>
                            <a:schemeClr val="dk1"/>
                          </a:solidFill>
                          <a:effectLst/>
                          <a:latin typeface="+mn-lt"/>
                          <a:ea typeface="+mn-ea"/>
                          <a:cs typeface="+mn-cs"/>
                        </a:rPr>
                        <a:t> Shan</a:t>
                      </a:r>
                      <a:endParaRPr lang="en-IN" dirty="0"/>
                    </a:p>
                  </a:txBody>
                  <a:tcPr/>
                </a:tc>
                <a:tc>
                  <a:txBody>
                    <a:bodyPr/>
                    <a:lstStyle/>
                    <a:p>
                      <a:pPr algn="ctr"/>
                      <a:r>
                        <a:rPr lang="en-US" sz="1800" b="0" i="0" kern="1200" dirty="0">
                          <a:solidFill>
                            <a:schemeClr val="dk1"/>
                          </a:solidFill>
                          <a:effectLst/>
                          <a:latin typeface="+mn-lt"/>
                          <a:ea typeface="+mn-ea"/>
                          <a:cs typeface="+mn-cs"/>
                        </a:rPr>
                        <a:t>Convolutional Neural Networks (CNNs), Generative Adversarial Networks (GANs)</a:t>
                      </a:r>
                      <a:endParaRPr lang="en-IN" dirty="0"/>
                    </a:p>
                  </a:txBody>
                  <a:tcPr/>
                </a:tc>
                <a:tc>
                  <a:txBody>
                    <a:bodyPr/>
                    <a:lstStyle/>
                    <a:p>
                      <a:pPr algn="ctr"/>
                      <a:r>
                        <a:rPr lang="en-US" sz="1800" b="0" i="0" kern="1200" dirty="0">
                          <a:solidFill>
                            <a:schemeClr val="dk1"/>
                          </a:solidFill>
                          <a:effectLst/>
                          <a:latin typeface="+mn-lt"/>
                          <a:ea typeface="+mn-ea"/>
                          <a:cs typeface="+mn-cs"/>
                        </a:rPr>
                        <a:t>Recognizing faces among different age groups.</a:t>
                      </a:r>
                      <a:endParaRPr lang="en-IN" dirty="0"/>
                    </a:p>
                  </a:txBody>
                  <a:tcPr/>
                </a:tc>
                <a:tc>
                  <a:txBody>
                    <a:bodyPr/>
                    <a:lstStyle/>
                    <a:p>
                      <a:pPr algn="ctr"/>
                      <a:r>
                        <a:rPr lang="en-IN" dirty="0"/>
                        <a:t>Not much accurate to give age in particular range.</a:t>
                      </a:r>
                    </a:p>
                  </a:txBody>
                  <a:tcPr/>
                </a:tc>
                <a:extLst>
                  <a:ext uri="{0D108BD9-81ED-4DB2-BD59-A6C34878D82A}">
                    <a16:rowId xmlns:a16="http://schemas.microsoft.com/office/drawing/2014/main" val="545342494"/>
                  </a:ext>
                </a:extLst>
              </a:tr>
            </a:tbl>
          </a:graphicData>
        </a:graphic>
      </p:graphicFrame>
    </p:spTree>
    <p:extLst>
      <p:ext uri="{BB962C8B-B14F-4D97-AF65-F5344CB8AC3E}">
        <p14:creationId xmlns:p14="http://schemas.microsoft.com/office/powerpoint/2010/main" val="227993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982132"/>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PROBLEM FORMULATION</a:t>
            </a:r>
            <a:endParaRPr lang="en-IN" sz="5400" b="1" dirty="0"/>
          </a:p>
        </p:txBody>
      </p:sp>
      <p:sp>
        <p:nvSpPr>
          <p:cNvPr id="3" name="Text Placeholder 2">
            <a:extLst>
              <a:ext uri="{FF2B5EF4-FFF2-40B4-BE49-F238E27FC236}">
                <a16:creationId xmlns:a16="http://schemas.microsoft.com/office/drawing/2014/main" id="{8F3D5E2F-5737-7F20-4754-3B9F3F3B03E7}"/>
              </a:ext>
            </a:extLst>
          </p:cNvPr>
          <p:cNvSpPr txBox="1">
            <a:spLocks/>
          </p:cNvSpPr>
          <p:nvPr/>
        </p:nvSpPr>
        <p:spPr>
          <a:xfrm>
            <a:off x="1303868" y="1932495"/>
            <a:ext cx="9592732" cy="376129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dirty="0">
                <a:solidFill>
                  <a:schemeClr val="tx1"/>
                </a:solidFill>
                <a:latin typeface="Times New Roman" panose="02020603050405020304" pitchFamily="18" charset="0"/>
                <a:cs typeface="Times New Roman" panose="02020603050405020304" pitchFamily="18" charset="0"/>
              </a:rPr>
              <a:t>In my base paper of “</a:t>
            </a:r>
            <a:r>
              <a:rPr lang="en-US" b="1" u="sng" dirty="0">
                <a:latin typeface="Times New Roman" panose="02020603050405020304" pitchFamily="18" charset="0"/>
                <a:cs typeface="Times New Roman" panose="02020603050405020304" pitchFamily="18" charset="0"/>
              </a:rPr>
              <a:t>Research on Face Recognition Algorithm Based on Image Processing </a:t>
            </a:r>
            <a:r>
              <a:rPr lang="en-US" b="1" u="sng" dirty="0">
                <a:solidFill>
                  <a:schemeClr val="tx1"/>
                </a:solidFill>
                <a:latin typeface="Times New Roman" panose="02020603050405020304" pitchFamily="18" charset="0"/>
                <a:cs typeface="Times New Roman" panose="02020603050405020304" pitchFamily="18" charset="0"/>
              </a:rPr>
              <a:t>”, published on 18th March 2022,  </a:t>
            </a:r>
            <a:r>
              <a:rPr lang="en-US" u="sng" dirty="0"/>
              <a:t>https://doi.org/10.1155/2022/9224203</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I have found a scope of future work : </a:t>
            </a:r>
          </a:p>
          <a:p>
            <a:pPr lvl="1" algn="just"/>
            <a:r>
              <a:rPr lang="en-IN" sz="2400" dirty="0">
                <a:solidFill>
                  <a:schemeClr val="tx1"/>
                </a:solidFill>
                <a:latin typeface="Times New Roman" panose="02020603050405020304" pitchFamily="18" charset="0"/>
                <a:cs typeface="Times New Roman" panose="02020603050405020304" pitchFamily="18" charset="0"/>
              </a:rPr>
              <a:t>Applying Generative models to optimize the face recognition for surveillance systems during low resolution also.  </a:t>
            </a:r>
          </a:p>
        </p:txBody>
      </p:sp>
    </p:spTree>
    <p:extLst>
      <p:ext uri="{BB962C8B-B14F-4D97-AF65-F5344CB8AC3E}">
        <p14:creationId xmlns:p14="http://schemas.microsoft.com/office/powerpoint/2010/main" val="90655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1067F10-B649-110E-7500-CDB5C0FA67E2}"/>
              </a:ext>
            </a:extLst>
          </p:cNvPr>
          <p:cNvSpPr/>
          <p:nvPr/>
        </p:nvSpPr>
        <p:spPr>
          <a:xfrm>
            <a:off x="3404580" y="4073671"/>
            <a:ext cx="1559859" cy="95036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b="1" dirty="0">
                <a:latin typeface="Söhne"/>
              </a:rPr>
              <a:t>Criminal Identification</a:t>
            </a:r>
            <a:endParaRPr lang="en-IN" dirty="0"/>
          </a:p>
        </p:txBody>
      </p:sp>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982132"/>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APPLICATION</a:t>
            </a:r>
            <a:endParaRPr lang="en-IN" sz="5400" b="1" dirty="0"/>
          </a:p>
        </p:txBody>
      </p:sp>
      <p:sp>
        <p:nvSpPr>
          <p:cNvPr id="3" name="Text Placeholder 2">
            <a:extLst>
              <a:ext uri="{FF2B5EF4-FFF2-40B4-BE49-F238E27FC236}">
                <a16:creationId xmlns:a16="http://schemas.microsoft.com/office/drawing/2014/main" id="{8F3D5E2F-5737-7F20-4754-3B9F3F3B03E7}"/>
              </a:ext>
            </a:extLst>
          </p:cNvPr>
          <p:cNvSpPr txBox="1">
            <a:spLocks/>
          </p:cNvSpPr>
          <p:nvPr/>
        </p:nvSpPr>
        <p:spPr>
          <a:xfrm>
            <a:off x="1303868" y="1932495"/>
            <a:ext cx="9592732" cy="261261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sz="2000" b="1" i="0" dirty="0">
                <a:solidFill>
                  <a:schemeClr val="tx1"/>
                </a:solidFill>
                <a:effectLst/>
                <a:latin typeface="Söhne"/>
              </a:rPr>
              <a:t>Home Security :  </a:t>
            </a:r>
            <a:r>
              <a:rPr lang="en-IN" sz="2000" i="0" dirty="0">
                <a:solidFill>
                  <a:schemeClr val="tx1"/>
                </a:solidFill>
                <a:effectLst/>
                <a:latin typeface="Söhne"/>
              </a:rPr>
              <a:t>FR can be embedded with home camera which can help in detecting unknown human </a:t>
            </a:r>
            <a:r>
              <a:rPr lang="en-IN" sz="2000" dirty="0">
                <a:solidFill>
                  <a:schemeClr val="tx1"/>
                </a:solidFill>
                <a:latin typeface="Söhne"/>
              </a:rPr>
              <a:t>even if we have low resolution</a:t>
            </a:r>
            <a:r>
              <a:rPr lang="en-US" sz="2000" i="0" dirty="0">
                <a:solidFill>
                  <a:schemeClr val="tx1"/>
                </a:solidFill>
                <a:effectLst/>
                <a:latin typeface="Söhne"/>
              </a:rPr>
              <a:t>.</a:t>
            </a:r>
            <a:endParaRPr lang="en-IN" sz="2000" i="0" dirty="0">
              <a:solidFill>
                <a:schemeClr val="tx1"/>
              </a:solidFill>
              <a:effectLst/>
              <a:latin typeface="Söhne"/>
            </a:endParaRPr>
          </a:p>
          <a:p>
            <a:r>
              <a:rPr lang="en-IN" sz="2000" b="1" i="0" dirty="0">
                <a:solidFill>
                  <a:schemeClr val="tx1"/>
                </a:solidFill>
                <a:effectLst/>
                <a:latin typeface="Söhne"/>
              </a:rPr>
              <a:t>Biometric Systems : </a:t>
            </a:r>
            <a:r>
              <a:rPr lang="en-US" sz="2000" i="0" dirty="0">
                <a:solidFill>
                  <a:schemeClr val="tx1"/>
                </a:solidFill>
                <a:effectLst/>
                <a:latin typeface="Söhne"/>
              </a:rPr>
              <a:t>Can be used to have automatic attendance system.</a:t>
            </a:r>
          </a:p>
          <a:p>
            <a:r>
              <a:rPr lang="en-IN" sz="2000" b="1" dirty="0">
                <a:solidFill>
                  <a:schemeClr val="tx1"/>
                </a:solidFill>
                <a:latin typeface="Söhne"/>
              </a:rPr>
              <a:t>Face Recommendation</a:t>
            </a:r>
            <a:r>
              <a:rPr lang="en-IN" sz="2000" b="1" i="0" dirty="0">
                <a:solidFill>
                  <a:schemeClr val="tx1"/>
                </a:solidFill>
                <a:effectLst/>
                <a:latin typeface="Söhne"/>
              </a:rPr>
              <a:t> :</a:t>
            </a:r>
            <a:r>
              <a:rPr lang="en-US" sz="2000" b="1" dirty="0">
                <a:solidFill>
                  <a:schemeClr val="tx1"/>
                </a:solidFill>
                <a:latin typeface="Söhne"/>
              </a:rPr>
              <a:t> </a:t>
            </a:r>
            <a:r>
              <a:rPr lang="en-US" sz="2000" dirty="0">
                <a:solidFill>
                  <a:schemeClr val="tx1"/>
                </a:solidFill>
                <a:latin typeface="Söhne"/>
              </a:rPr>
              <a:t>Can be used by to match faces using AI. </a:t>
            </a:r>
          </a:p>
          <a:p>
            <a:pPr marL="0" indent="0">
              <a:buNone/>
            </a:pPr>
            <a:endParaRPr lang="en-IN" sz="3200" dirty="0"/>
          </a:p>
        </p:txBody>
      </p:sp>
      <p:sp>
        <p:nvSpPr>
          <p:cNvPr id="4" name="Rectangle 3">
            <a:extLst>
              <a:ext uri="{FF2B5EF4-FFF2-40B4-BE49-F238E27FC236}">
                <a16:creationId xmlns:a16="http://schemas.microsoft.com/office/drawing/2014/main" id="{0BDBAF25-0BD4-05A1-E81B-9D0EDDA3BB19}"/>
              </a:ext>
            </a:extLst>
          </p:cNvPr>
          <p:cNvSpPr/>
          <p:nvPr/>
        </p:nvSpPr>
        <p:spPr>
          <a:xfrm>
            <a:off x="1786894" y="5024034"/>
            <a:ext cx="1559859" cy="95036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b="1" dirty="0">
                <a:latin typeface="Söhne"/>
              </a:rPr>
              <a:t>Identification Verification</a:t>
            </a:r>
            <a:endParaRPr lang="en-IN" dirty="0"/>
          </a:p>
        </p:txBody>
      </p:sp>
      <p:sp>
        <p:nvSpPr>
          <p:cNvPr id="6" name="Rectangle 5">
            <a:extLst>
              <a:ext uri="{FF2B5EF4-FFF2-40B4-BE49-F238E27FC236}">
                <a16:creationId xmlns:a16="http://schemas.microsoft.com/office/drawing/2014/main" id="{2F506562-0421-5E8C-C556-54A6B7B14449}"/>
              </a:ext>
            </a:extLst>
          </p:cNvPr>
          <p:cNvSpPr/>
          <p:nvPr/>
        </p:nvSpPr>
        <p:spPr>
          <a:xfrm>
            <a:off x="6554900" y="4073671"/>
            <a:ext cx="1559859" cy="95036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i="0" dirty="0">
                <a:effectLst/>
                <a:latin typeface="Söhne"/>
              </a:rPr>
              <a:t>Social Media</a:t>
            </a:r>
            <a:endParaRPr lang="en-IN" dirty="0"/>
          </a:p>
        </p:txBody>
      </p:sp>
      <p:sp>
        <p:nvSpPr>
          <p:cNvPr id="7" name="Rectangle 6">
            <a:extLst>
              <a:ext uri="{FF2B5EF4-FFF2-40B4-BE49-F238E27FC236}">
                <a16:creationId xmlns:a16="http://schemas.microsoft.com/office/drawing/2014/main" id="{1C662DB0-DC55-E82F-1823-71039356B3B7}"/>
              </a:ext>
            </a:extLst>
          </p:cNvPr>
          <p:cNvSpPr/>
          <p:nvPr/>
        </p:nvSpPr>
        <p:spPr>
          <a:xfrm>
            <a:off x="8162415" y="5079432"/>
            <a:ext cx="1559859" cy="95036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b="1" i="0" dirty="0">
                <a:effectLst/>
                <a:latin typeface="Söhne"/>
              </a:rPr>
              <a:t>Gaming</a:t>
            </a:r>
            <a:endParaRPr lang="en-IN" dirty="0"/>
          </a:p>
        </p:txBody>
      </p:sp>
      <p:sp>
        <p:nvSpPr>
          <p:cNvPr id="8" name="Rectangle 7">
            <a:extLst>
              <a:ext uri="{FF2B5EF4-FFF2-40B4-BE49-F238E27FC236}">
                <a16:creationId xmlns:a16="http://schemas.microsoft.com/office/drawing/2014/main" id="{978BDE04-4E82-4FFA-F5F7-B88C5D6E4C53}"/>
              </a:ext>
            </a:extLst>
          </p:cNvPr>
          <p:cNvSpPr/>
          <p:nvPr/>
        </p:nvSpPr>
        <p:spPr>
          <a:xfrm>
            <a:off x="4979740" y="5024034"/>
            <a:ext cx="1559859" cy="95036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b="1" i="0" dirty="0">
                <a:effectLst/>
                <a:latin typeface="Söhne"/>
              </a:rPr>
              <a:t>Surveillance</a:t>
            </a:r>
            <a:endParaRPr lang="en-IN" dirty="0"/>
          </a:p>
        </p:txBody>
      </p:sp>
    </p:spTree>
    <p:extLst>
      <p:ext uri="{BB962C8B-B14F-4D97-AF65-F5344CB8AC3E}">
        <p14:creationId xmlns:p14="http://schemas.microsoft.com/office/powerpoint/2010/main" val="305689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303868" y="982132"/>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OBJECTIVE</a:t>
            </a:r>
            <a:endParaRPr lang="en-IN" sz="5400" b="1" dirty="0"/>
          </a:p>
        </p:txBody>
      </p:sp>
      <p:sp>
        <p:nvSpPr>
          <p:cNvPr id="3" name="Text Placeholder 2">
            <a:extLst>
              <a:ext uri="{FF2B5EF4-FFF2-40B4-BE49-F238E27FC236}">
                <a16:creationId xmlns:a16="http://schemas.microsoft.com/office/drawing/2014/main" id="{8F3D5E2F-5737-7F20-4754-3B9F3F3B03E7}"/>
              </a:ext>
            </a:extLst>
          </p:cNvPr>
          <p:cNvSpPr txBox="1">
            <a:spLocks/>
          </p:cNvSpPr>
          <p:nvPr/>
        </p:nvSpPr>
        <p:spPr>
          <a:xfrm>
            <a:off x="1303868" y="1932495"/>
            <a:ext cx="9592732" cy="376129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sz="2800" dirty="0"/>
          </a:p>
        </p:txBody>
      </p:sp>
      <p:sp>
        <p:nvSpPr>
          <p:cNvPr id="6" name="Text Placeholder 2">
            <a:extLst>
              <a:ext uri="{FF2B5EF4-FFF2-40B4-BE49-F238E27FC236}">
                <a16:creationId xmlns:a16="http://schemas.microsoft.com/office/drawing/2014/main" id="{AA4886AC-156C-0F21-3B8E-B114E6B56C25}"/>
              </a:ext>
            </a:extLst>
          </p:cNvPr>
          <p:cNvSpPr txBox="1">
            <a:spLocks/>
          </p:cNvSpPr>
          <p:nvPr/>
        </p:nvSpPr>
        <p:spPr>
          <a:xfrm>
            <a:off x="1456268" y="2084895"/>
            <a:ext cx="9592732" cy="376129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b="1" i="0" dirty="0">
                <a:solidFill>
                  <a:schemeClr val="tx1"/>
                </a:solidFill>
                <a:effectLst/>
                <a:latin typeface="Söhne"/>
              </a:rPr>
              <a:t>Optimizing Face Recognition using Generative Model:</a:t>
            </a:r>
            <a:r>
              <a:rPr lang="en-US" b="0" i="0" dirty="0">
                <a:solidFill>
                  <a:schemeClr val="tx1"/>
                </a:solidFill>
                <a:effectLst/>
                <a:latin typeface="Söhne"/>
              </a:rPr>
              <a:t> We have a strong objective here is to make existing facial recognition system much advance so that it can identify the face using model in real time even if we have low light, less visibility so that our applications using FR principle gets more reliable and gives us more accurate recommendations and predictions</a:t>
            </a:r>
            <a:r>
              <a:rPr lang="en-US" sz="2300" b="0" i="0" dirty="0">
                <a:solidFill>
                  <a:schemeClr val="tx1"/>
                </a:solidFill>
                <a:effectLst/>
                <a:latin typeface="Söhne"/>
              </a:rPr>
              <a:t>.</a:t>
            </a:r>
          </a:p>
          <a:p>
            <a:pPr marL="0" indent="0" algn="just">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72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371-F514-31C8-EEB3-B13E0B37D030}"/>
              </a:ext>
            </a:extLst>
          </p:cNvPr>
          <p:cNvSpPr txBox="1">
            <a:spLocks/>
          </p:cNvSpPr>
          <p:nvPr/>
        </p:nvSpPr>
        <p:spPr>
          <a:xfrm>
            <a:off x="1299634" y="910220"/>
            <a:ext cx="9592732" cy="9503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Methodology</a:t>
            </a:r>
            <a:endParaRPr lang="en-IN" sz="5400" b="1" dirty="0"/>
          </a:p>
        </p:txBody>
      </p:sp>
      <p:sp>
        <p:nvSpPr>
          <p:cNvPr id="14" name="Rectangle: Rounded Corners 13">
            <a:extLst>
              <a:ext uri="{FF2B5EF4-FFF2-40B4-BE49-F238E27FC236}">
                <a16:creationId xmlns:a16="http://schemas.microsoft.com/office/drawing/2014/main" id="{7A1D30B3-8E88-2175-E585-99BCF1444F89}"/>
              </a:ext>
            </a:extLst>
          </p:cNvPr>
          <p:cNvSpPr/>
          <p:nvPr/>
        </p:nvSpPr>
        <p:spPr>
          <a:xfrm>
            <a:off x="875025" y="3177671"/>
            <a:ext cx="1189709" cy="7268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bg1"/>
                </a:solidFill>
                <a:effectLst/>
                <a:latin typeface="Times New Roman" panose="02020603050405020304" pitchFamily="18" charset="0"/>
                <a:cs typeface="Times New Roman" panose="02020603050405020304" pitchFamily="18" charset="0"/>
              </a:rPr>
              <a:t>Input Image</a:t>
            </a:r>
            <a:endParaRPr lang="en-US" sz="1600" b="1" dirty="0">
              <a:solidFill>
                <a:schemeClr val="bg1"/>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61D532D8-13E9-D174-DEF1-83A908D53B1E}"/>
              </a:ext>
            </a:extLst>
          </p:cNvPr>
          <p:cNvCxnSpPr>
            <a:cxnSpLocks/>
            <a:stCxn id="14" idx="3"/>
          </p:cNvCxnSpPr>
          <p:nvPr/>
        </p:nvCxnSpPr>
        <p:spPr>
          <a:xfrm flipV="1">
            <a:off x="2064734" y="3528838"/>
            <a:ext cx="780942" cy="122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E20C7A4-7160-07AF-1198-BE19D66283DE}"/>
              </a:ext>
            </a:extLst>
          </p:cNvPr>
          <p:cNvCxnSpPr>
            <a:cxnSpLocks/>
          </p:cNvCxnSpPr>
          <p:nvPr/>
        </p:nvCxnSpPr>
        <p:spPr>
          <a:xfrm>
            <a:off x="2514872" y="3429070"/>
            <a:ext cx="125575" cy="998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8781BD1-6E17-8F4F-863D-A9BEF4D1E630}"/>
              </a:ext>
            </a:extLst>
          </p:cNvPr>
          <p:cNvCxnSpPr>
            <a:cxnSpLocks/>
          </p:cNvCxnSpPr>
          <p:nvPr/>
        </p:nvCxnSpPr>
        <p:spPr>
          <a:xfrm flipH="1">
            <a:off x="2519578" y="3541086"/>
            <a:ext cx="116162" cy="919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F4A577D2-A9CB-F15C-EDAF-E9CC48C2370B}"/>
              </a:ext>
            </a:extLst>
          </p:cNvPr>
          <p:cNvSpPr/>
          <p:nvPr/>
        </p:nvSpPr>
        <p:spPr>
          <a:xfrm>
            <a:off x="2845676" y="1932495"/>
            <a:ext cx="1476160" cy="361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bg1"/>
                </a:solidFill>
                <a:effectLst/>
                <a:latin typeface="Times New Roman" panose="02020603050405020304" pitchFamily="18" charset="0"/>
                <a:cs typeface="Times New Roman" panose="02020603050405020304" pitchFamily="18" charset="0"/>
              </a:rPr>
              <a:t>Encoder</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ABCFB178-0AF1-482F-EBFB-EB8A65874765}"/>
              </a:ext>
            </a:extLst>
          </p:cNvPr>
          <p:cNvSpPr/>
          <p:nvPr/>
        </p:nvSpPr>
        <p:spPr>
          <a:xfrm>
            <a:off x="5364696" y="2399508"/>
            <a:ext cx="997895" cy="6623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Times New Roman" panose="02020603050405020304" pitchFamily="18" charset="0"/>
                <a:cs typeface="Times New Roman" panose="02020603050405020304" pitchFamily="18" charset="0"/>
              </a:rPr>
              <a:t>µ</a:t>
            </a:r>
          </a:p>
        </p:txBody>
      </p:sp>
      <p:sp>
        <p:nvSpPr>
          <p:cNvPr id="25" name="Rectangle: Rounded Corners 24">
            <a:extLst>
              <a:ext uri="{FF2B5EF4-FFF2-40B4-BE49-F238E27FC236}">
                <a16:creationId xmlns:a16="http://schemas.microsoft.com/office/drawing/2014/main" id="{D6B4B35E-BE55-8D0D-5997-B77557D213B3}"/>
              </a:ext>
            </a:extLst>
          </p:cNvPr>
          <p:cNvSpPr/>
          <p:nvPr/>
        </p:nvSpPr>
        <p:spPr>
          <a:xfrm>
            <a:off x="5364696" y="4093826"/>
            <a:ext cx="997895" cy="6623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1600" b="0" i="0" dirty="0">
                <a:solidFill>
                  <a:schemeClr val="bg1"/>
                </a:solidFill>
                <a:effectLst/>
                <a:latin typeface="Söhne"/>
              </a:rPr>
              <a:t>σ</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91DE6E0B-C321-1524-B2EA-C44B78C407B4}"/>
              </a:ext>
            </a:extLst>
          </p:cNvPr>
          <p:cNvSpPr/>
          <p:nvPr/>
        </p:nvSpPr>
        <p:spPr>
          <a:xfrm>
            <a:off x="6968380" y="3301848"/>
            <a:ext cx="997895" cy="6623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Times New Roman" panose="02020603050405020304" pitchFamily="18" charset="0"/>
                <a:cs typeface="Times New Roman" panose="02020603050405020304" pitchFamily="18" charset="0"/>
              </a:rPr>
              <a:t>z</a:t>
            </a:r>
          </a:p>
        </p:txBody>
      </p:sp>
      <p:cxnSp>
        <p:nvCxnSpPr>
          <p:cNvPr id="29" name="Straight Connector 28">
            <a:extLst>
              <a:ext uri="{FF2B5EF4-FFF2-40B4-BE49-F238E27FC236}">
                <a16:creationId xmlns:a16="http://schemas.microsoft.com/office/drawing/2014/main" id="{C3733051-2917-6150-92F3-9EF762235B81}"/>
              </a:ext>
            </a:extLst>
          </p:cNvPr>
          <p:cNvCxnSpPr>
            <a:cxnSpLocks/>
            <a:endCxn id="23" idx="1"/>
          </p:cNvCxnSpPr>
          <p:nvPr/>
        </p:nvCxnSpPr>
        <p:spPr>
          <a:xfrm flipV="1">
            <a:off x="4321836" y="2730666"/>
            <a:ext cx="1042860" cy="61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30C239-A833-B3E5-9365-F9422B289FFC}"/>
              </a:ext>
            </a:extLst>
          </p:cNvPr>
          <p:cNvCxnSpPr>
            <a:cxnSpLocks/>
          </p:cNvCxnSpPr>
          <p:nvPr/>
        </p:nvCxnSpPr>
        <p:spPr>
          <a:xfrm flipV="1">
            <a:off x="4321836" y="4461765"/>
            <a:ext cx="1042860" cy="61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66929E-F133-0301-2C53-59A8F249D56B}"/>
              </a:ext>
            </a:extLst>
          </p:cNvPr>
          <p:cNvCxnSpPr>
            <a:cxnSpLocks/>
          </p:cNvCxnSpPr>
          <p:nvPr/>
        </p:nvCxnSpPr>
        <p:spPr>
          <a:xfrm>
            <a:off x="4917123" y="2642680"/>
            <a:ext cx="115168" cy="930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DE3C18-F698-8FEB-065D-C39803291E10}"/>
              </a:ext>
            </a:extLst>
          </p:cNvPr>
          <p:cNvCxnSpPr>
            <a:cxnSpLocks/>
          </p:cNvCxnSpPr>
          <p:nvPr/>
        </p:nvCxnSpPr>
        <p:spPr>
          <a:xfrm>
            <a:off x="4922061" y="4370477"/>
            <a:ext cx="125575" cy="998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68B1A56-971F-E57C-AC04-F45F2182A5B9}"/>
              </a:ext>
            </a:extLst>
          </p:cNvPr>
          <p:cNvCxnSpPr>
            <a:cxnSpLocks/>
          </p:cNvCxnSpPr>
          <p:nvPr/>
        </p:nvCxnSpPr>
        <p:spPr>
          <a:xfrm flipH="1">
            <a:off x="4917123" y="2725617"/>
            <a:ext cx="115168" cy="964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7FEF57-F6BE-2F88-6F2A-387E9909CFBE}"/>
              </a:ext>
            </a:extLst>
          </p:cNvPr>
          <p:cNvCxnSpPr>
            <a:cxnSpLocks/>
          </p:cNvCxnSpPr>
          <p:nvPr/>
        </p:nvCxnSpPr>
        <p:spPr>
          <a:xfrm flipH="1">
            <a:off x="4917123" y="4473108"/>
            <a:ext cx="115168" cy="964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4D20BAB-B636-5ED2-E2D7-DB75EE42001E}"/>
              </a:ext>
            </a:extLst>
          </p:cNvPr>
          <p:cNvCxnSpPr>
            <a:cxnSpLocks/>
          </p:cNvCxnSpPr>
          <p:nvPr/>
        </p:nvCxnSpPr>
        <p:spPr>
          <a:xfrm>
            <a:off x="6365682" y="2725617"/>
            <a:ext cx="8706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AD7D514-8F03-A5D0-D44E-BD9819E39B83}"/>
              </a:ext>
            </a:extLst>
          </p:cNvPr>
          <p:cNvCxnSpPr>
            <a:cxnSpLocks/>
          </p:cNvCxnSpPr>
          <p:nvPr/>
        </p:nvCxnSpPr>
        <p:spPr>
          <a:xfrm>
            <a:off x="6365682" y="4420379"/>
            <a:ext cx="8706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A4C505F-DEE5-BA10-FF80-B43E19B5C614}"/>
              </a:ext>
            </a:extLst>
          </p:cNvPr>
          <p:cNvCxnSpPr>
            <a:cxnSpLocks/>
          </p:cNvCxnSpPr>
          <p:nvPr/>
        </p:nvCxnSpPr>
        <p:spPr>
          <a:xfrm>
            <a:off x="7236372" y="2715793"/>
            <a:ext cx="0" cy="5860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F28DEC0-C63C-8FD0-7896-1B101BFF52FA}"/>
              </a:ext>
            </a:extLst>
          </p:cNvPr>
          <p:cNvCxnSpPr>
            <a:cxnSpLocks/>
          </p:cNvCxnSpPr>
          <p:nvPr/>
        </p:nvCxnSpPr>
        <p:spPr>
          <a:xfrm>
            <a:off x="7223234" y="3964164"/>
            <a:ext cx="0" cy="4562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19B896E-5CE4-D6B3-3140-847D7CE2E72F}"/>
              </a:ext>
            </a:extLst>
          </p:cNvPr>
          <p:cNvCxnSpPr>
            <a:cxnSpLocks/>
          </p:cNvCxnSpPr>
          <p:nvPr/>
        </p:nvCxnSpPr>
        <p:spPr>
          <a:xfrm>
            <a:off x="7966275" y="3633006"/>
            <a:ext cx="8706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4EC1B056-FC00-0DC0-A642-29E9FDD3667E}"/>
              </a:ext>
            </a:extLst>
          </p:cNvPr>
          <p:cNvSpPr/>
          <p:nvPr/>
        </p:nvSpPr>
        <p:spPr>
          <a:xfrm>
            <a:off x="8812371" y="1932495"/>
            <a:ext cx="1476160" cy="361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Times New Roman" panose="02020603050405020304" pitchFamily="18" charset="0"/>
                <a:cs typeface="Times New Roman" panose="02020603050405020304" pitchFamily="18" charset="0"/>
              </a:rPr>
              <a:t>De</a:t>
            </a:r>
            <a:r>
              <a:rPr lang="en-US" sz="1600" b="1" i="0" dirty="0">
                <a:solidFill>
                  <a:schemeClr val="bg1"/>
                </a:solidFill>
                <a:effectLst/>
                <a:latin typeface="Times New Roman" panose="02020603050405020304" pitchFamily="18" charset="0"/>
                <a:cs typeface="Times New Roman" panose="02020603050405020304" pitchFamily="18" charset="0"/>
              </a:rPr>
              <a:t>coder</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3" name="Rectangle: Rounded Corners 72">
            <a:extLst>
              <a:ext uri="{FF2B5EF4-FFF2-40B4-BE49-F238E27FC236}">
                <a16:creationId xmlns:a16="http://schemas.microsoft.com/office/drawing/2014/main" id="{B213B442-799B-8D57-32CA-7A1197FC32E9}"/>
              </a:ext>
            </a:extLst>
          </p:cNvPr>
          <p:cNvSpPr/>
          <p:nvPr/>
        </p:nvSpPr>
        <p:spPr>
          <a:xfrm>
            <a:off x="10854966" y="3115556"/>
            <a:ext cx="1189709" cy="7268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bg1"/>
                </a:solidFill>
                <a:effectLst/>
                <a:latin typeface="Times New Roman" panose="02020603050405020304" pitchFamily="18" charset="0"/>
                <a:cs typeface="Times New Roman" panose="02020603050405020304" pitchFamily="18" charset="0"/>
              </a:rPr>
              <a:t>Output Image</a:t>
            </a:r>
            <a:endParaRPr lang="en-US" sz="1600" b="1" dirty="0">
              <a:solidFill>
                <a:schemeClr val="bg1"/>
              </a:solidFill>
              <a:latin typeface="Times New Roman" panose="02020603050405020304" pitchFamily="18" charset="0"/>
              <a:cs typeface="Times New Roman" panose="02020603050405020304" pitchFamily="18" charset="0"/>
            </a:endParaRPr>
          </a:p>
        </p:txBody>
      </p:sp>
      <p:cxnSp>
        <p:nvCxnSpPr>
          <p:cNvPr id="74" name="Straight Connector 73">
            <a:extLst>
              <a:ext uri="{FF2B5EF4-FFF2-40B4-BE49-F238E27FC236}">
                <a16:creationId xmlns:a16="http://schemas.microsoft.com/office/drawing/2014/main" id="{4767F450-9698-9057-DA82-A7B9420B3B69}"/>
              </a:ext>
            </a:extLst>
          </p:cNvPr>
          <p:cNvCxnSpPr>
            <a:cxnSpLocks/>
            <a:endCxn id="73" idx="1"/>
          </p:cNvCxnSpPr>
          <p:nvPr/>
        </p:nvCxnSpPr>
        <p:spPr>
          <a:xfrm>
            <a:off x="10320673" y="3478972"/>
            <a:ext cx="53429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6D6463-6102-C73E-2624-39B2A3E0A828}"/>
              </a:ext>
            </a:extLst>
          </p:cNvPr>
          <p:cNvCxnSpPr>
            <a:cxnSpLocks/>
          </p:cNvCxnSpPr>
          <p:nvPr/>
        </p:nvCxnSpPr>
        <p:spPr>
          <a:xfrm flipH="1">
            <a:off x="10582569" y="3478971"/>
            <a:ext cx="115168" cy="964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1E550BB-D506-49C8-701A-E2ECDABB6567}"/>
              </a:ext>
            </a:extLst>
          </p:cNvPr>
          <p:cNvCxnSpPr>
            <a:cxnSpLocks/>
          </p:cNvCxnSpPr>
          <p:nvPr/>
        </p:nvCxnSpPr>
        <p:spPr>
          <a:xfrm>
            <a:off x="10582569" y="3386911"/>
            <a:ext cx="115168" cy="930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B5E5F73-A9A1-C4E2-E2A0-03671A4EE68D}"/>
              </a:ext>
            </a:extLst>
          </p:cNvPr>
          <p:cNvCxnSpPr>
            <a:cxnSpLocks/>
          </p:cNvCxnSpPr>
          <p:nvPr/>
        </p:nvCxnSpPr>
        <p:spPr>
          <a:xfrm>
            <a:off x="8274155" y="3528869"/>
            <a:ext cx="115168" cy="930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E69CD3-AAB7-E7FD-2872-041BAEA3B6B5}"/>
              </a:ext>
            </a:extLst>
          </p:cNvPr>
          <p:cNvCxnSpPr>
            <a:cxnSpLocks/>
          </p:cNvCxnSpPr>
          <p:nvPr/>
        </p:nvCxnSpPr>
        <p:spPr>
          <a:xfrm flipH="1">
            <a:off x="8286452" y="3634666"/>
            <a:ext cx="115168" cy="964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4A5C64E-F6E1-9F8D-DF7E-CDD24E03B7B0}"/>
              </a:ext>
            </a:extLst>
          </p:cNvPr>
          <p:cNvCxnSpPr>
            <a:cxnSpLocks/>
          </p:cNvCxnSpPr>
          <p:nvPr/>
        </p:nvCxnSpPr>
        <p:spPr>
          <a:xfrm>
            <a:off x="6713464" y="2630458"/>
            <a:ext cx="125575" cy="998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8401087-10CA-7423-F395-D38382BD1114}"/>
              </a:ext>
            </a:extLst>
          </p:cNvPr>
          <p:cNvCxnSpPr>
            <a:cxnSpLocks/>
          </p:cNvCxnSpPr>
          <p:nvPr/>
        </p:nvCxnSpPr>
        <p:spPr>
          <a:xfrm>
            <a:off x="6706686" y="4309804"/>
            <a:ext cx="125575" cy="998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03A56E0-32DA-ECE1-9D59-54E3674A11AC}"/>
              </a:ext>
            </a:extLst>
          </p:cNvPr>
          <p:cNvCxnSpPr>
            <a:cxnSpLocks/>
          </p:cNvCxnSpPr>
          <p:nvPr/>
        </p:nvCxnSpPr>
        <p:spPr>
          <a:xfrm flipH="1">
            <a:off x="6714787" y="2724412"/>
            <a:ext cx="116162" cy="919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6D8143C-1BFF-B8E2-B540-A0E450B35527}"/>
              </a:ext>
            </a:extLst>
          </p:cNvPr>
          <p:cNvCxnSpPr>
            <a:cxnSpLocks/>
          </p:cNvCxnSpPr>
          <p:nvPr/>
        </p:nvCxnSpPr>
        <p:spPr>
          <a:xfrm flipH="1">
            <a:off x="6711393" y="4429406"/>
            <a:ext cx="116162" cy="9192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661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754</TotalTime>
  <Words>886</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Garamond</vt:lpstr>
      <vt:lpstr>HelveticaNeue Regular</vt:lpstr>
      <vt:lpstr>Söhne</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Sudhanshu Sharma</dc:creator>
  <cp:lastModifiedBy>Singh, Aryan Pal (Intern)</cp:lastModifiedBy>
  <cp:revision>19</cp:revision>
  <dcterms:created xsi:type="dcterms:W3CDTF">2023-09-17T16:38:44Z</dcterms:created>
  <dcterms:modified xsi:type="dcterms:W3CDTF">2023-09-23T16:41:03Z</dcterms:modified>
</cp:coreProperties>
</file>