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1" r:id="rId6"/>
    <p:sldId id="262" r:id="rId7"/>
    <p:sldId id="263" r:id="rId8"/>
    <p:sldId id="264" r:id="rId9"/>
    <p:sldId id="265" r:id="rId10"/>
    <p:sldId id="272" r:id="rId11"/>
    <p:sldId id="273" r:id="rId12"/>
    <p:sldId id="266" r:id="rId13"/>
    <p:sldId id="275" r:id="rId14"/>
    <p:sldId id="276" r:id="rId15"/>
    <p:sldId id="269" r:id="rId16"/>
    <p:sldId id="270" r:id="rId17"/>
    <p:sldId id="271"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C658CD6-B8DC-4F10-A910-8C692CE74AF3}" type="datetimeFigureOut">
              <a:rPr lang="en-IN" smtClean="0"/>
              <a:t>02-06-2021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61CA9355-19A1-47DF-8F79-7C8E269679E5}" type="slidenum">
              <a:rPr lang="en-IN" smtClean="0"/>
              <a:t>‹#›</a:t>
            </a:fld>
            <a:endParaRPr lang="en-IN"/>
          </a:p>
        </p:txBody>
      </p:sp>
    </p:spTree>
    <p:extLst>
      <p:ext uri="{BB962C8B-B14F-4D97-AF65-F5344CB8AC3E}">
        <p14:creationId xmlns:p14="http://schemas.microsoft.com/office/powerpoint/2010/main" val="1899913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658CD6-B8DC-4F10-A910-8C692CE74AF3}"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CA9355-19A1-47DF-8F79-7C8E269679E5}" type="slidenum">
              <a:rPr lang="en-IN" smtClean="0"/>
              <a:t>‹#›</a:t>
            </a:fld>
            <a:endParaRPr lang="en-IN"/>
          </a:p>
        </p:txBody>
      </p:sp>
    </p:spTree>
    <p:extLst>
      <p:ext uri="{BB962C8B-B14F-4D97-AF65-F5344CB8AC3E}">
        <p14:creationId xmlns:p14="http://schemas.microsoft.com/office/powerpoint/2010/main" val="218846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C658CD6-B8DC-4F10-A910-8C692CE74AF3}" type="datetimeFigureOut">
              <a:rPr lang="en-IN" smtClean="0"/>
              <a:t>02-06-2021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1CA9355-19A1-47DF-8F79-7C8E269679E5}" type="slidenum">
              <a:rPr lang="en-IN" smtClean="0"/>
              <a:t>‹#›</a:t>
            </a:fld>
            <a:endParaRPr lang="en-IN"/>
          </a:p>
        </p:txBody>
      </p:sp>
    </p:spTree>
    <p:extLst>
      <p:ext uri="{BB962C8B-B14F-4D97-AF65-F5344CB8AC3E}">
        <p14:creationId xmlns:p14="http://schemas.microsoft.com/office/powerpoint/2010/main" val="1082431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C658CD6-B8DC-4F10-A910-8C692CE74AF3}" type="datetimeFigureOut">
              <a:rPr lang="en-IN" smtClean="0"/>
              <a:t>02-06-2021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1CA9355-19A1-47DF-8F79-7C8E269679E5}"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70927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C658CD6-B8DC-4F10-A910-8C692CE74AF3}" type="datetimeFigureOut">
              <a:rPr lang="en-IN" smtClean="0"/>
              <a:t>02-06-2021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1CA9355-19A1-47DF-8F79-7C8E269679E5}" type="slidenum">
              <a:rPr lang="en-IN" smtClean="0"/>
              <a:t>‹#›</a:t>
            </a:fld>
            <a:endParaRPr lang="en-IN"/>
          </a:p>
        </p:txBody>
      </p:sp>
    </p:spTree>
    <p:extLst>
      <p:ext uri="{BB962C8B-B14F-4D97-AF65-F5344CB8AC3E}">
        <p14:creationId xmlns:p14="http://schemas.microsoft.com/office/powerpoint/2010/main" val="3109620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658CD6-B8DC-4F10-A910-8C692CE74AF3}" type="datetimeFigureOut">
              <a:rPr lang="en-IN" smtClean="0"/>
              <a:t>02-06-2021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CA9355-19A1-47DF-8F79-7C8E269679E5}" type="slidenum">
              <a:rPr lang="en-IN" smtClean="0"/>
              <a:t>‹#›</a:t>
            </a:fld>
            <a:endParaRPr lang="en-IN"/>
          </a:p>
        </p:txBody>
      </p:sp>
    </p:spTree>
    <p:extLst>
      <p:ext uri="{BB962C8B-B14F-4D97-AF65-F5344CB8AC3E}">
        <p14:creationId xmlns:p14="http://schemas.microsoft.com/office/powerpoint/2010/main" val="972355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658CD6-B8DC-4F10-A910-8C692CE74AF3}" type="datetimeFigureOut">
              <a:rPr lang="en-IN" smtClean="0"/>
              <a:t>02-06-2021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CA9355-19A1-47DF-8F79-7C8E269679E5}" type="slidenum">
              <a:rPr lang="en-IN" smtClean="0"/>
              <a:t>‹#›</a:t>
            </a:fld>
            <a:endParaRPr lang="en-IN"/>
          </a:p>
        </p:txBody>
      </p:sp>
    </p:spTree>
    <p:extLst>
      <p:ext uri="{BB962C8B-B14F-4D97-AF65-F5344CB8AC3E}">
        <p14:creationId xmlns:p14="http://schemas.microsoft.com/office/powerpoint/2010/main" val="700379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658CD6-B8DC-4F10-A910-8C692CE74AF3}"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CA9355-19A1-47DF-8F79-7C8E269679E5}" type="slidenum">
              <a:rPr lang="en-IN" smtClean="0"/>
              <a:t>‹#›</a:t>
            </a:fld>
            <a:endParaRPr lang="en-IN"/>
          </a:p>
        </p:txBody>
      </p:sp>
    </p:spTree>
    <p:extLst>
      <p:ext uri="{BB962C8B-B14F-4D97-AF65-F5344CB8AC3E}">
        <p14:creationId xmlns:p14="http://schemas.microsoft.com/office/powerpoint/2010/main" val="876433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C658CD6-B8DC-4F10-A910-8C692CE74AF3}" type="datetimeFigureOut">
              <a:rPr lang="en-IN" smtClean="0"/>
              <a:t>02-06-2021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1CA9355-19A1-47DF-8F79-7C8E269679E5}" type="slidenum">
              <a:rPr lang="en-IN" smtClean="0"/>
              <a:t>‹#›</a:t>
            </a:fld>
            <a:endParaRPr lang="en-IN"/>
          </a:p>
        </p:txBody>
      </p:sp>
    </p:spTree>
    <p:extLst>
      <p:ext uri="{BB962C8B-B14F-4D97-AF65-F5344CB8AC3E}">
        <p14:creationId xmlns:p14="http://schemas.microsoft.com/office/powerpoint/2010/main" val="166440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658CD6-B8DC-4F10-A910-8C692CE74AF3}"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CA9355-19A1-47DF-8F79-7C8E269679E5}" type="slidenum">
              <a:rPr lang="en-IN" smtClean="0"/>
              <a:t>‹#›</a:t>
            </a:fld>
            <a:endParaRPr lang="en-IN"/>
          </a:p>
        </p:txBody>
      </p:sp>
    </p:spTree>
    <p:extLst>
      <p:ext uri="{BB962C8B-B14F-4D97-AF65-F5344CB8AC3E}">
        <p14:creationId xmlns:p14="http://schemas.microsoft.com/office/powerpoint/2010/main" val="351139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C658CD6-B8DC-4F10-A910-8C692CE74AF3}" type="datetimeFigureOut">
              <a:rPr lang="en-IN" smtClean="0"/>
              <a:t>02-06-2021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1CA9355-19A1-47DF-8F79-7C8E269679E5}" type="slidenum">
              <a:rPr lang="en-IN" smtClean="0"/>
              <a:t>‹#›</a:t>
            </a:fld>
            <a:endParaRPr lang="en-IN"/>
          </a:p>
        </p:txBody>
      </p:sp>
    </p:spTree>
    <p:extLst>
      <p:ext uri="{BB962C8B-B14F-4D97-AF65-F5344CB8AC3E}">
        <p14:creationId xmlns:p14="http://schemas.microsoft.com/office/powerpoint/2010/main" val="932972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658CD6-B8DC-4F10-A910-8C692CE74AF3}"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CA9355-19A1-47DF-8F79-7C8E269679E5}" type="slidenum">
              <a:rPr lang="en-IN" smtClean="0"/>
              <a:t>‹#›</a:t>
            </a:fld>
            <a:endParaRPr lang="en-IN"/>
          </a:p>
        </p:txBody>
      </p:sp>
    </p:spTree>
    <p:extLst>
      <p:ext uri="{BB962C8B-B14F-4D97-AF65-F5344CB8AC3E}">
        <p14:creationId xmlns:p14="http://schemas.microsoft.com/office/powerpoint/2010/main" val="4292647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658CD6-B8DC-4F10-A910-8C692CE74AF3}" type="datetimeFigureOut">
              <a:rPr lang="en-IN" smtClean="0"/>
              <a:t>02-06-2021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CA9355-19A1-47DF-8F79-7C8E269679E5}" type="slidenum">
              <a:rPr lang="en-IN" smtClean="0"/>
              <a:t>‹#›</a:t>
            </a:fld>
            <a:endParaRPr lang="en-IN"/>
          </a:p>
        </p:txBody>
      </p:sp>
    </p:spTree>
    <p:extLst>
      <p:ext uri="{BB962C8B-B14F-4D97-AF65-F5344CB8AC3E}">
        <p14:creationId xmlns:p14="http://schemas.microsoft.com/office/powerpoint/2010/main" val="2219607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658CD6-B8DC-4F10-A910-8C692CE74AF3}" type="datetimeFigureOut">
              <a:rPr lang="en-IN" smtClean="0"/>
              <a:t>02-06-2021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CA9355-19A1-47DF-8F79-7C8E269679E5}" type="slidenum">
              <a:rPr lang="en-IN" smtClean="0"/>
              <a:t>‹#›</a:t>
            </a:fld>
            <a:endParaRPr lang="en-IN"/>
          </a:p>
        </p:txBody>
      </p:sp>
    </p:spTree>
    <p:extLst>
      <p:ext uri="{BB962C8B-B14F-4D97-AF65-F5344CB8AC3E}">
        <p14:creationId xmlns:p14="http://schemas.microsoft.com/office/powerpoint/2010/main" val="271352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658CD6-B8DC-4F10-A910-8C692CE74AF3}" type="datetimeFigureOut">
              <a:rPr lang="en-IN" smtClean="0"/>
              <a:t>02-06-2021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CA9355-19A1-47DF-8F79-7C8E269679E5}" type="slidenum">
              <a:rPr lang="en-IN" smtClean="0"/>
              <a:t>‹#›</a:t>
            </a:fld>
            <a:endParaRPr lang="en-IN"/>
          </a:p>
        </p:txBody>
      </p:sp>
    </p:spTree>
    <p:extLst>
      <p:ext uri="{BB962C8B-B14F-4D97-AF65-F5344CB8AC3E}">
        <p14:creationId xmlns:p14="http://schemas.microsoft.com/office/powerpoint/2010/main" val="299524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658CD6-B8DC-4F10-A910-8C692CE74AF3}"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CA9355-19A1-47DF-8F79-7C8E269679E5}" type="slidenum">
              <a:rPr lang="en-IN" smtClean="0"/>
              <a:t>‹#›</a:t>
            </a:fld>
            <a:endParaRPr lang="en-IN"/>
          </a:p>
        </p:txBody>
      </p:sp>
    </p:spTree>
    <p:extLst>
      <p:ext uri="{BB962C8B-B14F-4D97-AF65-F5344CB8AC3E}">
        <p14:creationId xmlns:p14="http://schemas.microsoft.com/office/powerpoint/2010/main" val="58056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658CD6-B8DC-4F10-A910-8C692CE74AF3}"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CA9355-19A1-47DF-8F79-7C8E269679E5}" type="slidenum">
              <a:rPr lang="en-IN" smtClean="0"/>
              <a:t>‹#›</a:t>
            </a:fld>
            <a:endParaRPr lang="en-IN"/>
          </a:p>
        </p:txBody>
      </p:sp>
    </p:spTree>
    <p:extLst>
      <p:ext uri="{BB962C8B-B14F-4D97-AF65-F5344CB8AC3E}">
        <p14:creationId xmlns:p14="http://schemas.microsoft.com/office/powerpoint/2010/main" val="349791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658CD6-B8DC-4F10-A910-8C692CE74AF3}" type="datetimeFigureOut">
              <a:rPr lang="en-IN" smtClean="0"/>
              <a:t>02-06-2021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CA9355-19A1-47DF-8F79-7C8E269679E5}" type="slidenum">
              <a:rPr lang="en-IN" smtClean="0"/>
              <a:t>‹#›</a:t>
            </a:fld>
            <a:endParaRPr lang="en-IN"/>
          </a:p>
        </p:txBody>
      </p:sp>
    </p:spTree>
    <p:extLst>
      <p:ext uri="{BB962C8B-B14F-4D97-AF65-F5344CB8AC3E}">
        <p14:creationId xmlns:p14="http://schemas.microsoft.com/office/powerpoint/2010/main" val="386163272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7B52-D09F-4ACE-8DEC-3288A2C2B5DE}"/>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F117432F-553B-452A-A1E1-3E0DAC2C2F5A}"/>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52AE4B8C-7FBF-4810-B1B1-30FBE2799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0099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B8450-63C1-4613-A049-626DDEE56DE8}"/>
              </a:ext>
            </a:extLst>
          </p:cNvPr>
          <p:cNvSpPr>
            <a:spLocks noGrp="1"/>
          </p:cNvSpPr>
          <p:nvPr>
            <p:ph idx="1"/>
          </p:nvPr>
        </p:nvSpPr>
        <p:spPr>
          <a:xfrm>
            <a:off x="685800" y="2592493"/>
            <a:ext cx="10820400" cy="2580640"/>
          </a:xfrm>
        </p:spPr>
        <p:txBody>
          <a:bodyPr>
            <a:normAutofit fontScale="92500"/>
          </a:bodyPr>
          <a:lstStyle/>
          <a:p>
            <a:pPr>
              <a:lnSpc>
                <a:spcPct val="150000"/>
              </a:lnSpc>
              <a:spcAft>
                <a:spcPts val="800"/>
              </a:spcAft>
            </a:pPr>
            <a:r>
              <a:rPr lang="en-US" sz="1900" i="1" dirty="0">
                <a:solidFill>
                  <a:schemeClr val="accent1"/>
                </a:solidFill>
                <a:effectLst/>
                <a:latin typeface="Times New Roman" panose="02020603050405020304" pitchFamily="18" charset="0"/>
                <a:ea typeface="Georgia" panose="02040502050405020303" pitchFamily="18" charset="0"/>
                <a:cs typeface="Times New Roman" panose="02020603050405020304" pitchFamily="18" charset="0"/>
              </a:rPr>
              <a:t>Comparative Evaluation of Face Detection Algorithms</a:t>
            </a:r>
          </a:p>
          <a:p>
            <a:pPr marL="0" marR="0" indent="0">
              <a:spcBef>
                <a:spcPts val="0"/>
              </a:spcBef>
              <a:spcAft>
                <a:spcPts val="0"/>
              </a:spcAft>
              <a:buNone/>
            </a:pPr>
            <a:r>
              <a:rPr lang="en-US" sz="1900" dirty="0">
                <a:effectLst/>
                <a:latin typeface="Times New Roman" panose="02020603050405020304" pitchFamily="18" charset="0"/>
                <a:ea typeface="Calibri" panose="020F0502020204030204" pitchFamily="34" charset="0"/>
              </a:rPr>
              <a:t>Computer vision is shaping a new era with its constant development of SOTA algorithms. One heavily contested sub-field of computer vision is face detection, due to its versatile usage in many fields such as security, medical diagnosis, entertainment, and military applications. As the technology develops, it aims to run faster and more accurately on mobile devices and remote computers. In this paper, we aim to compare a number</a:t>
            </a:r>
            <a:r>
              <a:rPr lang="en-US" sz="1900" dirty="0">
                <a:latin typeface="Times New Roman" panose="02020603050405020304" pitchFamily="18" charset="0"/>
                <a:ea typeface="Calibri" panose="020F0502020204030204" pitchFamily="34" charset="0"/>
              </a:rPr>
              <a:t> </a:t>
            </a:r>
            <a:r>
              <a:rPr lang="en-US" sz="1900" dirty="0">
                <a:effectLst/>
                <a:latin typeface="Times New Roman" panose="02020603050405020304" pitchFamily="18" charset="0"/>
                <a:ea typeface="Calibri" panose="020F0502020204030204" pitchFamily="34" charset="0"/>
              </a:rPr>
              <a:t>of the best face recognition algorithms and analyze the performance of each of them by deploying each algorithm on a Jetson Nano Developer Kit. Among the 6 algorithms discussed, Haar_FA1 showed the best performance in terms of precision. On the other hand, OpenCV_dnn had the best results in terms of recall. Lastly, in terms of execution time - as it is an important metric- face detectors that belong to the Haar classifier family dominated the comparison.</a:t>
            </a:r>
            <a:endParaRPr lang="en-IN" sz="1900" dirty="0"/>
          </a:p>
        </p:txBody>
      </p:sp>
    </p:spTree>
    <p:extLst>
      <p:ext uri="{BB962C8B-B14F-4D97-AF65-F5344CB8AC3E}">
        <p14:creationId xmlns:p14="http://schemas.microsoft.com/office/powerpoint/2010/main" val="3916882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B8450-63C1-4613-A049-626DDEE56DE8}"/>
              </a:ext>
            </a:extLst>
          </p:cNvPr>
          <p:cNvSpPr>
            <a:spLocks noGrp="1"/>
          </p:cNvSpPr>
          <p:nvPr>
            <p:ph idx="1"/>
          </p:nvPr>
        </p:nvSpPr>
        <p:spPr>
          <a:xfrm>
            <a:off x="685800" y="2727961"/>
            <a:ext cx="10820400" cy="1962574"/>
          </a:xfrm>
        </p:spPr>
        <p:txBody>
          <a:bodyPr>
            <a:normAutofit/>
          </a:bodyPr>
          <a:lstStyle/>
          <a:p>
            <a:pPr marL="0" marR="0">
              <a:spcBef>
                <a:spcPts val="0"/>
              </a:spcBef>
              <a:spcAft>
                <a:spcPts val="0"/>
              </a:spcAft>
            </a:pPr>
            <a:r>
              <a:rPr lang="en-US" sz="1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Adaptive Nonlinear Tracking Approach for Motion Tracking</a:t>
            </a:r>
            <a:r>
              <a:rPr lang="en-US" sz="18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Applications</a:t>
            </a:r>
            <a:endParaRPr lang="en-US" sz="18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US" sz="1800" dirty="0">
              <a:solidFill>
                <a:srgbClr val="59595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problem of output regulation for systems affected by nonlinear reference signal, which is caused by exosystem with parametric uncertainties, is addressed. The control law for a nonlinear trajectory is proposed with the design of an adaptive internal model. The efficiency of the proposed algorithm was proved by experiments using the setup that includes an articulated robot. The experimental results are presented.</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49587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3893-0BBF-4ABF-B474-658798B3CDA1}"/>
              </a:ext>
            </a:extLst>
          </p:cNvPr>
          <p:cNvSpPr>
            <a:spLocks noGrp="1"/>
          </p:cNvSpPr>
          <p:nvPr>
            <p:ph type="title"/>
          </p:nvPr>
        </p:nvSpPr>
        <p:spPr>
          <a:xfrm>
            <a:off x="685800" y="825919"/>
            <a:ext cx="8610600" cy="1293028"/>
          </a:xfrm>
        </p:spPr>
        <p:txBody>
          <a:bodyPr/>
          <a:lstStyle/>
          <a:p>
            <a:pPr algn="l"/>
            <a:r>
              <a:rPr lang="en-IN" sz="4000" b="1" spc="25" dirty="0">
                <a:effectLst/>
                <a:latin typeface="Times New Roman" panose="02020603050405020304" pitchFamily="18" charset="0"/>
                <a:ea typeface="Calibri" panose="020F0502020204030204" pitchFamily="34" charset="0"/>
                <a:cs typeface="Times New Roman" panose="02020603050405020304" pitchFamily="18" charset="0"/>
              </a:rPr>
              <a:t>ALGORITHM:</a:t>
            </a:r>
            <a:endParaRPr lang="en-IN" dirty="0"/>
          </a:p>
        </p:txBody>
      </p:sp>
      <p:sp>
        <p:nvSpPr>
          <p:cNvPr id="3" name="Content Placeholder 2">
            <a:extLst>
              <a:ext uri="{FF2B5EF4-FFF2-40B4-BE49-F238E27FC236}">
                <a16:creationId xmlns:a16="http://schemas.microsoft.com/office/drawing/2014/main" id="{C71FFAF5-863D-4A54-8A54-3574E31E7CEB}"/>
              </a:ext>
            </a:extLst>
          </p:cNvPr>
          <p:cNvSpPr>
            <a:spLocks noGrp="1"/>
          </p:cNvSpPr>
          <p:nvPr>
            <p:ph idx="1"/>
          </p:nvPr>
        </p:nvSpPr>
        <p:spPr>
          <a:xfrm>
            <a:off x="149469" y="1916723"/>
            <a:ext cx="11939954" cy="4510453"/>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step-by step process involved in this project are as follows:</a:t>
            </a:r>
          </a:p>
          <a:p>
            <a:r>
              <a:rPr lang="en-IN" sz="2400" dirty="0">
                <a:latin typeface="Times New Roman" panose="02020603050405020304" pitchFamily="18" charset="0"/>
                <a:cs typeface="Times New Roman" panose="02020603050405020304" pitchFamily="18" charset="0"/>
              </a:rPr>
              <a:t>In the main file, we will create object for tracker file.</a:t>
            </a:r>
          </a:p>
          <a:p>
            <a:r>
              <a:rPr lang="en-IN" sz="2400" dirty="0">
                <a:latin typeface="Times New Roman" panose="02020603050405020304" pitchFamily="18" charset="0"/>
                <a:cs typeface="Times New Roman" panose="02020603050405020304" pitchFamily="18" charset="0"/>
              </a:rPr>
              <a:t>We will take the input of video file using cv2 library.</a:t>
            </a:r>
          </a:p>
          <a:p>
            <a:r>
              <a:rPr lang="en-IN" sz="2400" dirty="0">
                <a:latin typeface="Times New Roman" panose="02020603050405020304" pitchFamily="18" charset="0"/>
                <a:cs typeface="Times New Roman" panose="02020603050405020304" pitchFamily="18" charset="0"/>
              </a:rPr>
              <a:t>We will create an object for image subtraction, which will further be used for creating mask.</a:t>
            </a:r>
          </a:p>
          <a:p>
            <a:r>
              <a:rPr lang="en-IN" sz="2400" dirty="0">
                <a:latin typeface="Times New Roman" panose="02020603050405020304" pitchFamily="18" charset="0"/>
                <a:cs typeface="Times New Roman" panose="02020603050405020304" pitchFamily="18" charset="0"/>
              </a:rPr>
              <a:t>Now the while loop will be initiated which will break only when the video ends or by using esc key.</a:t>
            </a:r>
          </a:p>
          <a:p>
            <a:r>
              <a:rPr lang="en-IN" sz="2400" dirty="0">
                <a:latin typeface="Times New Roman" panose="02020603050405020304" pitchFamily="18" charset="0"/>
                <a:cs typeface="Times New Roman" panose="02020603050405020304" pitchFamily="18" charset="0"/>
              </a:rPr>
              <a:t>We will capture frames with its height and the width.</a:t>
            </a:r>
          </a:p>
          <a:p>
            <a:r>
              <a:rPr lang="en-IN" sz="2400" dirty="0">
                <a:latin typeface="Times New Roman" panose="02020603050405020304" pitchFamily="18" charset="0"/>
                <a:cs typeface="Times New Roman" panose="02020603050405020304" pitchFamily="18" charset="0"/>
              </a:rPr>
              <a:t>From that, we will take out the region of interest that is only the roads as it is the necessity and rest surroundings will be cut out.</a:t>
            </a:r>
          </a:p>
          <a:p>
            <a:r>
              <a:rPr lang="en-IN" sz="2400" dirty="0">
                <a:latin typeface="Times New Roman" panose="02020603050405020304" pitchFamily="18" charset="0"/>
                <a:cs typeface="Times New Roman" panose="02020603050405020304" pitchFamily="18" charset="0"/>
              </a:rPr>
              <a:t>Now for obtaining mask, we will apply background subtraction on our region of interest.</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612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3893-0BBF-4ABF-B474-658798B3CDA1}"/>
              </a:ext>
            </a:extLst>
          </p:cNvPr>
          <p:cNvSpPr>
            <a:spLocks noGrp="1"/>
          </p:cNvSpPr>
          <p:nvPr>
            <p:ph type="title"/>
          </p:nvPr>
        </p:nvSpPr>
        <p:spPr>
          <a:xfrm>
            <a:off x="685800" y="825919"/>
            <a:ext cx="8610600" cy="1293028"/>
          </a:xfrm>
        </p:spPr>
        <p:txBody>
          <a:bodyPr/>
          <a:lstStyle/>
          <a:p>
            <a:pPr algn="l"/>
            <a:r>
              <a:rPr lang="en-IN" sz="4000" b="1" spc="25" dirty="0">
                <a:effectLst/>
                <a:latin typeface="Times New Roman" panose="02020603050405020304" pitchFamily="18" charset="0"/>
                <a:ea typeface="Calibri" panose="020F0502020204030204" pitchFamily="34" charset="0"/>
                <a:cs typeface="Times New Roman" panose="02020603050405020304" pitchFamily="18" charset="0"/>
              </a:rPr>
              <a:t>ALGORITHM (contd</a:t>
            </a:r>
            <a:r>
              <a:rPr lang="en-IN" b="1" spc="25" dirty="0">
                <a:latin typeface="Times New Roman" panose="02020603050405020304" pitchFamily="18" charset="0"/>
                <a:ea typeface="Calibri" panose="020F0502020204030204" pitchFamily="34"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C71FFAF5-863D-4A54-8A54-3574E31E7CEB}"/>
              </a:ext>
            </a:extLst>
          </p:cNvPr>
          <p:cNvSpPr>
            <a:spLocks noGrp="1"/>
          </p:cNvSpPr>
          <p:nvPr>
            <p:ph idx="1"/>
          </p:nvPr>
        </p:nvSpPr>
        <p:spPr>
          <a:xfrm>
            <a:off x="149469" y="1916723"/>
            <a:ext cx="11939954" cy="4510453"/>
          </a:xfrm>
        </p:spPr>
        <p:txBody>
          <a:bodyPr>
            <a:normAutofit/>
          </a:bodyPr>
          <a:lstStyle/>
          <a:p>
            <a:r>
              <a:rPr lang="en-IN" sz="2400" dirty="0">
                <a:latin typeface="Times New Roman" panose="02020603050405020304" pitchFamily="18" charset="0"/>
                <a:cs typeface="Times New Roman" panose="02020603050405020304" pitchFamily="18" charset="0"/>
              </a:rPr>
              <a:t>Now the contours are made using threshold on image subtraction which will mark the moving objects(vehicles in this case).</a:t>
            </a:r>
          </a:p>
          <a:p>
            <a:r>
              <a:rPr lang="en-IN" sz="2400" dirty="0">
                <a:latin typeface="Times New Roman" panose="02020603050405020304" pitchFamily="18" charset="0"/>
                <a:cs typeface="Times New Roman" panose="02020603050405020304" pitchFamily="18" charset="0"/>
              </a:rPr>
              <a:t>Now the detections made using contours are sent to tracker.py file where the remaining process will happen.</a:t>
            </a:r>
          </a:p>
          <a:p>
            <a:r>
              <a:rPr lang="en-IN" sz="2400" dirty="0">
                <a:latin typeface="Times New Roman" panose="02020603050405020304" pitchFamily="18" charset="0"/>
                <a:cs typeface="Times New Roman" panose="02020603050405020304" pitchFamily="18" charset="0"/>
              </a:rPr>
              <a:t>Now in here, we will find out the x and y coordinates of centre points.</a:t>
            </a:r>
          </a:p>
          <a:p>
            <a:r>
              <a:rPr lang="en-IN" sz="2400" dirty="0">
                <a:latin typeface="Times New Roman" panose="02020603050405020304" pitchFamily="18" charset="0"/>
                <a:cs typeface="Times New Roman" panose="02020603050405020304" pitchFamily="18" charset="0"/>
              </a:rPr>
              <a:t>Once the centre point is achieved, now we will calculate Euclidean distance and check if it is less than 25, then we will update  the coordinates of box in the </a:t>
            </a:r>
            <a:r>
              <a:rPr lang="en-IN" sz="2400" dirty="0" err="1">
                <a:latin typeface="Times New Roman" panose="02020603050405020304" pitchFamily="18" charset="0"/>
                <a:cs typeface="Times New Roman" panose="02020603050405020304" pitchFamily="18" charset="0"/>
              </a:rPr>
              <a:t>objects_bbs_ids</a:t>
            </a:r>
            <a:r>
              <a:rPr lang="en-IN" sz="2400" dirty="0">
                <a:latin typeface="Times New Roman" panose="02020603050405020304" pitchFamily="18" charset="0"/>
                <a:cs typeface="Times New Roman" panose="02020603050405020304" pitchFamily="18" charset="0"/>
              </a:rPr>
              <a:t> array.</a:t>
            </a:r>
          </a:p>
          <a:p>
            <a:r>
              <a:rPr lang="en-IN" sz="2400" dirty="0">
                <a:latin typeface="Times New Roman" panose="02020603050405020304" pitchFamily="18" charset="0"/>
                <a:cs typeface="Times New Roman" panose="02020603050405020304" pitchFamily="18" charset="0"/>
              </a:rPr>
              <a:t>In the next step, we will make sure that no object is being counted more than once.</a:t>
            </a:r>
          </a:p>
          <a:p>
            <a:r>
              <a:rPr lang="en-IN" sz="2400" dirty="0">
                <a:latin typeface="Times New Roman" panose="02020603050405020304" pitchFamily="18" charset="0"/>
                <a:cs typeface="Times New Roman" panose="02020603050405020304" pitchFamily="18" charset="0"/>
              </a:rPr>
              <a:t>Now we will clean the dictionary by removing IDs of the centre points that are no longer in use.</a:t>
            </a:r>
          </a:p>
          <a:p>
            <a:r>
              <a:rPr lang="en-IN" sz="2400" dirty="0">
                <a:latin typeface="Times New Roman" panose="02020603050405020304" pitchFamily="18" charset="0"/>
                <a:cs typeface="Times New Roman" panose="02020603050405020304" pitchFamily="18" charset="0"/>
              </a:rPr>
              <a:t>We return the </a:t>
            </a:r>
            <a:r>
              <a:rPr lang="en-IN" sz="2400" dirty="0" err="1">
                <a:latin typeface="Times New Roman" panose="02020603050405020304" pitchFamily="18" charset="0"/>
                <a:cs typeface="Times New Roman" panose="02020603050405020304" pitchFamily="18" charset="0"/>
              </a:rPr>
              <a:t>objects_bbs_ids</a:t>
            </a:r>
            <a:r>
              <a:rPr lang="en-IN" sz="2400" dirty="0">
                <a:latin typeface="Times New Roman" panose="02020603050405020304" pitchFamily="18" charset="0"/>
                <a:cs typeface="Times New Roman" panose="02020603050405020304" pitchFamily="18" charset="0"/>
              </a:rPr>
              <a:t> array to the main.py.</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9020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3893-0BBF-4ABF-B474-658798B3CDA1}"/>
              </a:ext>
            </a:extLst>
          </p:cNvPr>
          <p:cNvSpPr>
            <a:spLocks noGrp="1"/>
          </p:cNvSpPr>
          <p:nvPr>
            <p:ph type="title"/>
          </p:nvPr>
        </p:nvSpPr>
        <p:spPr>
          <a:xfrm>
            <a:off x="685800" y="825919"/>
            <a:ext cx="8610600" cy="1293028"/>
          </a:xfrm>
        </p:spPr>
        <p:txBody>
          <a:bodyPr/>
          <a:lstStyle/>
          <a:p>
            <a:pPr algn="l"/>
            <a:r>
              <a:rPr lang="en-IN" sz="4000" b="1" spc="25" dirty="0">
                <a:effectLst/>
                <a:latin typeface="Times New Roman" panose="02020603050405020304" pitchFamily="18" charset="0"/>
                <a:ea typeface="Calibri" panose="020F0502020204030204" pitchFamily="34" charset="0"/>
                <a:cs typeface="Times New Roman" panose="02020603050405020304" pitchFamily="18" charset="0"/>
              </a:rPr>
              <a:t>ALGORITHM (contd</a:t>
            </a:r>
            <a:r>
              <a:rPr lang="en-IN" b="1" spc="25" dirty="0">
                <a:latin typeface="Times New Roman" panose="02020603050405020304" pitchFamily="18" charset="0"/>
                <a:ea typeface="Calibri" panose="020F0502020204030204" pitchFamily="34"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C71FFAF5-863D-4A54-8A54-3574E31E7CEB}"/>
              </a:ext>
            </a:extLst>
          </p:cNvPr>
          <p:cNvSpPr>
            <a:spLocks noGrp="1"/>
          </p:cNvSpPr>
          <p:nvPr>
            <p:ph idx="1"/>
          </p:nvPr>
        </p:nvSpPr>
        <p:spPr>
          <a:xfrm>
            <a:off x="149469" y="1916723"/>
            <a:ext cx="11939954" cy="4510453"/>
          </a:xfrm>
        </p:spPr>
        <p:txBody>
          <a:bodyPr>
            <a:normAutofit/>
          </a:bodyPr>
          <a:lstStyle/>
          <a:p>
            <a:r>
              <a:rPr lang="en-IN" sz="2400" dirty="0">
                <a:latin typeface="Times New Roman" panose="02020603050405020304" pitchFamily="18" charset="0"/>
                <a:cs typeface="Times New Roman" panose="02020603050405020304" pitchFamily="18" charset="0"/>
              </a:rPr>
              <a:t>Now, we will bound rectangles around the moving objects and also number them.</a:t>
            </a:r>
          </a:p>
          <a:p>
            <a:r>
              <a:rPr lang="en-IN" sz="2400" dirty="0">
                <a:latin typeface="Times New Roman" panose="02020603050405020304" pitchFamily="18" charset="0"/>
                <a:cs typeface="Times New Roman" panose="02020603050405020304" pitchFamily="18" charset="0"/>
              </a:rPr>
              <a:t>At last, the results will get displayed in which one window the subtracted mask will be shown, one for the region of interest and the last one for the main video.</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87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D776F-011F-4A29-AD78-68642E9F120A}"/>
              </a:ext>
            </a:extLst>
          </p:cNvPr>
          <p:cNvSpPr>
            <a:spLocks noGrp="1"/>
          </p:cNvSpPr>
          <p:nvPr>
            <p:ph type="title"/>
          </p:nvPr>
        </p:nvSpPr>
        <p:spPr>
          <a:xfrm>
            <a:off x="685800" y="1368018"/>
            <a:ext cx="8610600" cy="606671"/>
          </a:xfrm>
        </p:spPr>
        <p:txBody>
          <a:bodyPr/>
          <a:lstStyle/>
          <a:p>
            <a:pPr algn="l"/>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REQUIREMENTS:</a:t>
            </a:r>
            <a:endParaRPr lang="en-IN" dirty="0"/>
          </a:p>
        </p:txBody>
      </p:sp>
      <p:sp>
        <p:nvSpPr>
          <p:cNvPr id="3" name="Content Placeholder 2">
            <a:extLst>
              <a:ext uri="{FF2B5EF4-FFF2-40B4-BE49-F238E27FC236}">
                <a16:creationId xmlns:a16="http://schemas.microsoft.com/office/drawing/2014/main" id="{FFF9C533-AA77-4199-B607-F5639583C20B}"/>
              </a:ext>
            </a:extLst>
          </p:cNvPr>
          <p:cNvSpPr>
            <a:spLocks noGrp="1"/>
          </p:cNvSpPr>
          <p:nvPr>
            <p:ph idx="1"/>
          </p:nvPr>
        </p:nvSpPr>
        <p:spPr>
          <a:xfrm>
            <a:off x="685800" y="2184399"/>
            <a:ext cx="10820400" cy="4309533"/>
          </a:xfrm>
        </p:spPr>
        <p:txBody>
          <a:bodyPr>
            <a:normAutofit/>
          </a:bodyPr>
          <a:lstStyle/>
          <a:p>
            <a:pPr>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spcBef>
                <a:spcPts val="0"/>
              </a:spcBef>
              <a:spcAft>
                <a:spcPts val="0"/>
              </a:spcAft>
              <a:buSzPts val="1400"/>
              <a:buFont typeface="Symbol" panose="05050102010706020507" pitchFamily="18" charset="2"/>
              <a:buChar char=""/>
              <a:tabLst>
                <a:tab pos="824865" algn="l"/>
                <a:tab pos="825500"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i7 processor</a:t>
            </a:r>
          </a:p>
          <a:p>
            <a:pPr marL="1143000" marR="0" lvl="2" indent="-228600">
              <a:spcBef>
                <a:spcPts val="0"/>
              </a:spcBef>
              <a:spcAft>
                <a:spcPts val="0"/>
              </a:spcAft>
              <a:buSzPts val="1400"/>
              <a:buFont typeface="Symbol" panose="05050102010706020507" pitchFamily="18" charset="2"/>
              <a:buChar char=""/>
              <a:tabLst>
                <a:tab pos="824865" algn="l"/>
                <a:tab pos="825500"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8gb</a:t>
            </a:r>
            <a:r>
              <a:rPr lang="en-US" spc="-8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ram</a:t>
            </a:r>
          </a:p>
          <a:p>
            <a:pPr marL="1143000" marR="0" lvl="2" indent="-228600">
              <a:spcBef>
                <a:spcPts val="100"/>
              </a:spcBef>
              <a:spcAft>
                <a:spcPts val="0"/>
              </a:spcAft>
              <a:buSzPts val="1400"/>
              <a:buFont typeface="Symbol" panose="05050102010706020507" pitchFamily="18" charset="2"/>
              <a:buChar char=""/>
              <a:tabLst>
                <a:tab pos="824865" algn="l"/>
                <a:tab pos="825500"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Webcam/Camera</a:t>
            </a:r>
          </a:p>
          <a:p>
            <a:pPr marL="0" indent="0">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spcBef>
                <a:spcPts val="0"/>
              </a:spcBef>
              <a:spcAft>
                <a:spcPts val="0"/>
              </a:spcAft>
              <a:buSzPts val="1400"/>
              <a:buFont typeface="Symbol" panose="05050102010706020507" pitchFamily="18" charset="2"/>
              <a:buChar char=""/>
              <a:tabLst>
                <a:tab pos="824865" algn="l"/>
                <a:tab pos="825500" algn="l"/>
              </a:tabLst>
            </a:pPr>
            <a:r>
              <a:rPr lang="en-US" dirty="0">
                <a:effectLst/>
                <a:latin typeface="Times New Roman" panose="02020603050405020304" pitchFamily="18" charset="0"/>
                <a:ea typeface="Times New Roman" panose="02020603050405020304" pitchFamily="18" charset="0"/>
              </a:rPr>
              <a:t>Windows-10</a:t>
            </a:r>
          </a:p>
          <a:p>
            <a:pPr marL="1143000" marR="0" lvl="2" indent="-228600">
              <a:spcBef>
                <a:spcPts val="0"/>
              </a:spcBef>
              <a:spcAft>
                <a:spcPts val="0"/>
              </a:spcAft>
              <a:buSzPts val="1400"/>
              <a:buFont typeface="Symbol" panose="05050102010706020507" pitchFamily="18" charset="2"/>
              <a:buChar char=""/>
              <a:tabLst>
                <a:tab pos="824865" algn="l"/>
                <a:tab pos="825500"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PyCharm</a:t>
            </a:r>
            <a:r>
              <a:rPr lang="en-US" spc="-4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2018.2.3</a:t>
            </a:r>
          </a:p>
          <a:p>
            <a:pPr marL="1143000" marR="0" lvl="2" indent="-228600">
              <a:lnSpc>
                <a:spcPts val="2110"/>
              </a:lnSpc>
              <a:spcBef>
                <a:spcPts val="100"/>
              </a:spcBef>
              <a:spcAft>
                <a:spcPts val="0"/>
              </a:spcAft>
              <a:buSzPts val="1400"/>
              <a:buFont typeface="Symbol" panose="05050102010706020507" pitchFamily="18" charset="2"/>
              <a:buChar char=""/>
              <a:tabLst>
                <a:tab pos="824865" algn="l"/>
                <a:tab pos="825500"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Additional</a:t>
            </a:r>
            <a:r>
              <a:rPr lang="en-US" spc="-2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libraries:</a:t>
            </a:r>
          </a:p>
          <a:p>
            <a:pPr marL="1600200" marR="0" lvl="3" indent="-228600">
              <a:lnSpc>
                <a:spcPts val="1820"/>
              </a:lnSpc>
              <a:spcBef>
                <a:spcPts val="0"/>
              </a:spcBef>
              <a:spcAft>
                <a:spcPts val="0"/>
              </a:spcAft>
              <a:buSzPts val="1400"/>
              <a:buFont typeface="Courier New" panose="02070309020205020404" pitchFamily="49" charset="0"/>
              <a:buChar char="o"/>
              <a:tabLst>
                <a:tab pos="1282700" algn="l"/>
              </a:tabLst>
            </a:pPr>
            <a:r>
              <a:rPr lang="en-US" sz="1800" dirty="0">
                <a:effectLst/>
                <a:latin typeface="Times New Roman" panose="02020603050405020304" pitchFamily="18" charset="0"/>
                <a:ea typeface="Courier New" panose="02070309020205020404" pitchFamily="49" charset="0"/>
              </a:rPr>
              <a:t>OpenCV</a:t>
            </a:r>
          </a:p>
          <a:p>
            <a:pPr marL="1600200" marR="0" lvl="3" indent="-228600">
              <a:lnSpc>
                <a:spcPts val="1720"/>
              </a:lnSpc>
              <a:spcBef>
                <a:spcPts val="0"/>
              </a:spcBef>
              <a:spcAft>
                <a:spcPts val="0"/>
              </a:spcAft>
              <a:buSzPts val="1400"/>
              <a:buFont typeface="Courier New" panose="02070309020205020404" pitchFamily="49" charset="0"/>
              <a:buChar char="o"/>
              <a:tabLst>
                <a:tab pos="1282700" algn="l"/>
              </a:tabLst>
            </a:pPr>
            <a:r>
              <a:rPr lang="en-US" sz="1800" dirty="0">
                <a:effectLst/>
                <a:latin typeface="Times New Roman" panose="02020603050405020304" pitchFamily="18" charset="0"/>
                <a:ea typeface="Courier New" panose="02070309020205020404" pitchFamily="49" charset="0"/>
              </a:rPr>
              <a:t>NumPy</a:t>
            </a:r>
          </a:p>
          <a:p>
            <a:pPr marL="0" indent="0">
              <a:buNone/>
            </a:pPr>
            <a:endParaRPr lang="en-IN" dirty="0"/>
          </a:p>
        </p:txBody>
      </p:sp>
    </p:spTree>
    <p:extLst>
      <p:ext uri="{BB962C8B-B14F-4D97-AF65-F5344CB8AC3E}">
        <p14:creationId xmlns:p14="http://schemas.microsoft.com/office/powerpoint/2010/main" val="2792109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6B79-8288-4569-B9B3-4BE00E48EA2C}"/>
              </a:ext>
            </a:extLst>
          </p:cNvPr>
          <p:cNvSpPr>
            <a:spLocks noGrp="1"/>
          </p:cNvSpPr>
          <p:nvPr>
            <p:ph type="title"/>
          </p:nvPr>
        </p:nvSpPr>
        <p:spPr>
          <a:xfrm>
            <a:off x="685800" y="1160027"/>
            <a:ext cx="8610600" cy="1293028"/>
          </a:xfrm>
        </p:spPr>
        <p:txBody>
          <a:bodyPr/>
          <a:lstStyle/>
          <a:p>
            <a:pPr algn="l"/>
            <a:r>
              <a:rPr lang="en-IN" dirty="0"/>
              <a:t>RESULT:</a:t>
            </a:r>
          </a:p>
        </p:txBody>
      </p:sp>
      <p:sp>
        <p:nvSpPr>
          <p:cNvPr id="3" name="Content Placeholder 2">
            <a:extLst>
              <a:ext uri="{FF2B5EF4-FFF2-40B4-BE49-F238E27FC236}">
                <a16:creationId xmlns:a16="http://schemas.microsoft.com/office/drawing/2014/main" id="{39EB54EF-139A-48AA-B3A7-C040C6191C20}"/>
              </a:ext>
            </a:extLst>
          </p:cNvPr>
          <p:cNvSpPr>
            <a:spLocks noGrp="1"/>
          </p:cNvSpPr>
          <p:nvPr>
            <p:ph idx="1"/>
          </p:nvPr>
        </p:nvSpPr>
        <p:spPr>
          <a:xfrm>
            <a:off x="685800" y="2374900"/>
            <a:ext cx="10820400" cy="3839633"/>
          </a:xfrm>
        </p:spPr>
        <p:txBody>
          <a:bodyPr>
            <a:normAutofit/>
          </a:bodyPr>
          <a:lstStyle/>
          <a:p>
            <a:pPr marL="139700" marR="92710" indent="0">
              <a:lnSpc>
                <a:spcPct val="105000"/>
              </a:lnSpc>
              <a:spcBef>
                <a:spcPts val="1020"/>
              </a:spcBef>
              <a:spcAft>
                <a:spcPts val="0"/>
              </a:spcAft>
              <a:buNone/>
            </a:pPr>
            <a:r>
              <a:rPr lang="en-US" sz="1800" dirty="0">
                <a:effectLst/>
                <a:latin typeface="Times New Roman" panose="02020603050405020304" pitchFamily="18" charset="0"/>
                <a:ea typeface="Times New Roman" panose="02020603050405020304" pitchFamily="18" charset="0"/>
              </a:rPr>
              <a:t>While our centroid tracker worked great in this example, there are two primary drawbacks of this object tracking algorithm. The first is that it requires that object detection step to be run on every frame of the input </a:t>
            </a:r>
            <a:r>
              <a:rPr lang="en-US" sz="1800" dirty="0" err="1">
                <a:effectLst/>
                <a:latin typeface="Times New Roman" panose="02020603050405020304" pitchFamily="18" charset="0"/>
                <a:ea typeface="Times New Roman" panose="02020603050405020304" pitchFamily="18" charset="0"/>
              </a:rPr>
              <a:t>video.The</a:t>
            </a: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second drawback is related to the underlying assumptions of the centroid tracking algorithm itself — </a:t>
            </a:r>
            <a:r>
              <a:rPr lang="en-US" sz="1800" i="1" dirty="0">
                <a:effectLst/>
                <a:latin typeface="Times New Roman" panose="02020603050405020304" pitchFamily="18" charset="0"/>
                <a:ea typeface="Times New Roman" panose="02020603050405020304" pitchFamily="18" charset="0"/>
              </a:rPr>
              <a:t>centroids must lie close together between subsequent frames.</a:t>
            </a:r>
            <a:r>
              <a:rPr lang="en-US" sz="1800" i="1"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Courier New" panose="02070309020205020404" pitchFamily="49" charset="0"/>
              </a:rPr>
              <a:t>This assumption typically holds, but keep in mind we are representing our 3D world with 2D</a:t>
            </a:r>
            <a:r>
              <a:rPr lang="en-US" sz="1800" spc="140" dirty="0">
                <a:effectLst/>
                <a:latin typeface="Times New Roman" panose="02020603050405020304" pitchFamily="18" charset="0"/>
                <a:ea typeface="Courier New" panose="02070309020205020404" pitchFamily="49" charset="0"/>
              </a:rPr>
              <a:t> </a:t>
            </a:r>
            <a:r>
              <a:rPr lang="en-US" sz="1800" dirty="0">
                <a:effectLst/>
                <a:latin typeface="Times New Roman" panose="02020603050405020304" pitchFamily="18" charset="0"/>
                <a:ea typeface="Courier New" panose="02070309020205020404" pitchFamily="49" charset="0"/>
              </a:rPr>
              <a:t>frames</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what happens when an object overlaps with another one? </a:t>
            </a:r>
            <a:r>
              <a:rPr lang="en-US" sz="1800" dirty="0">
                <a:effectLst/>
                <a:latin typeface="Times New Roman" panose="02020603050405020304" pitchFamily="18" charset="0"/>
                <a:ea typeface="Times New Roman" panose="02020603050405020304" pitchFamily="18" charset="0"/>
              </a:rPr>
              <a:t>The answer is that </a:t>
            </a:r>
            <a:r>
              <a:rPr lang="en-US" sz="1800" b="1" dirty="0">
                <a:effectLst/>
                <a:latin typeface="Times New Roman" panose="02020603050405020304" pitchFamily="18" charset="0"/>
                <a:ea typeface="Times New Roman" panose="02020603050405020304" pitchFamily="18" charset="0"/>
              </a:rPr>
              <a:t>object ID switching could occur</a:t>
            </a:r>
            <a:r>
              <a:rPr lang="en-US"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Courier New" panose="02070309020205020404" pitchFamily="49" charset="0"/>
              </a:rPr>
              <a:t>If two or more objects overlap each other to the point where their centroids intersect and instead have the minimum distance to the other respective object, the algorithm may (unknowingly) swap the object</a:t>
            </a:r>
            <a:r>
              <a:rPr lang="en-US" sz="1800" spc="-90" dirty="0">
                <a:effectLst/>
                <a:latin typeface="Times New Roman" panose="02020603050405020304" pitchFamily="18" charset="0"/>
                <a:ea typeface="Courier New" panose="02070309020205020404" pitchFamily="49" charset="0"/>
              </a:rPr>
              <a:t> </a:t>
            </a:r>
            <a:r>
              <a:rPr lang="en-US" sz="1800" dirty="0">
                <a:effectLst/>
                <a:latin typeface="Times New Roman" panose="02020603050405020304" pitchFamily="18" charset="0"/>
                <a:ea typeface="Courier New" panose="02070309020205020404" pitchFamily="49" charset="0"/>
              </a:rPr>
              <a:t>ID. However, the problem is more pronounced with centroid tracking as we relying strictly on the Euclidean distances between centroids and no additional metrics, heuristics, or learned</a:t>
            </a:r>
            <a:r>
              <a:rPr lang="en-US" sz="1800" spc="-120" dirty="0">
                <a:effectLst/>
                <a:latin typeface="Times New Roman" panose="02020603050405020304" pitchFamily="18" charset="0"/>
                <a:ea typeface="Courier New" panose="02070309020205020404" pitchFamily="49" charset="0"/>
              </a:rPr>
              <a:t> </a:t>
            </a:r>
            <a:r>
              <a:rPr lang="en-US" sz="1800" dirty="0">
                <a:effectLst/>
                <a:latin typeface="Times New Roman" panose="02020603050405020304" pitchFamily="18" charset="0"/>
                <a:ea typeface="Courier New" panose="02070309020205020404" pitchFamily="49" charset="0"/>
              </a:rPr>
              <a:t>patterns.</a:t>
            </a:r>
          </a:p>
          <a:p>
            <a:pPr marL="0" indent="0">
              <a:buNone/>
            </a:pPr>
            <a:endParaRPr lang="en-IN" dirty="0"/>
          </a:p>
        </p:txBody>
      </p:sp>
    </p:spTree>
    <p:extLst>
      <p:ext uri="{BB962C8B-B14F-4D97-AF65-F5344CB8AC3E}">
        <p14:creationId xmlns:p14="http://schemas.microsoft.com/office/powerpoint/2010/main" val="3739217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E3267-5274-40FC-A2EE-CA6D11B7B7ED}"/>
              </a:ext>
            </a:extLst>
          </p:cNvPr>
          <p:cNvSpPr>
            <a:spLocks noGrp="1"/>
          </p:cNvSpPr>
          <p:nvPr>
            <p:ph type="title"/>
          </p:nvPr>
        </p:nvSpPr>
        <p:spPr>
          <a:xfrm>
            <a:off x="685800" y="1160585"/>
            <a:ext cx="8610600" cy="771758"/>
          </a:xfrm>
        </p:spPr>
        <p:txBody>
          <a:bodyPr/>
          <a:lstStyle/>
          <a:p>
            <a:pPr algn="l"/>
            <a:r>
              <a:rPr lang="en-IN" dirty="0"/>
              <a:t>CONCLUSION:</a:t>
            </a:r>
          </a:p>
        </p:txBody>
      </p:sp>
      <p:sp>
        <p:nvSpPr>
          <p:cNvPr id="3" name="Content Placeholder 2">
            <a:extLst>
              <a:ext uri="{FF2B5EF4-FFF2-40B4-BE49-F238E27FC236}">
                <a16:creationId xmlns:a16="http://schemas.microsoft.com/office/drawing/2014/main" id="{D21F9D81-51A3-4783-AA35-383D1E373832}"/>
              </a:ext>
            </a:extLst>
          </p:cNvPr>
          <p:cNvSpPr>
            <a:spLocks noGrp="1"/>
          </p:cNvSpPr>
          <p:nvPr>
            <p:ph idx="1"/>
          </p:nvPr>
        </p:nvSpPr>
        <p:spPr/>
        <p:txBody>
          <a:bodyPr>
            <a:normAutofit fontScale="92500" lnSpcReduction="10000"/>
          </a:bodyPr>
          <a:lstStyle/>
          <a:p>
            <a:pPr marL="139700" marR="143510" indent="0">
              <a:spcBef>
                <a:spcPts val="1705"/>
              </a:spcBef>
              <a:spcAft>
                <a:spcPts val="0"/>
              </a:spcAft>
              <a:buNone/>
            </a:pPr>
            <a:r>
              <a:rPr lang="en-US" sz="1800" dirty="0">
                <a:effectLst/>
                <a:latin typeface="Times New Roman" panose="02020603050405020304" pitchFamily="18" charset="0"/>
                <a:ea typeface="Times New Roman" panose="02020603050405020304" pitchFamily="18" charset="0"/>
              </a:rPr>
              <a:t>From this project we learned that how to perform object tracking using OpenCV library and Centroid tracking algorithm. The centroid tracking algorithm works by:</a:t>
            </a:r>
          </a:p>
          <a:p>
            <a:pPr marL="342900" marR="69215" lvl="0" indent="-342900">
              <a:lnSpc>
                <a:spcPct val="71000"/>
              </a:lnSpc>
              <a:spcBef>
                <a:spcPts val="0"/>
              </a:spcBef>
              <a:spcAft>
                <a:spcPts val="0"/>
              </a:spcAft>
              <a:buSzPts val="1400"/>
              <a:buFont typeface="Courier New" panose="02070309020205020404" pitchFamily="49" charset="0"/>
              <a:buChar char="o"/>
              <a:tabLst>
                <a:tab pos="825500" algn="l"/>
              </a:tabLst>
            </a:pPr>
            <a:r>
              <a:rPr lang="en-US" sz="1800" dirty="0">
                <a:effectLst/>
                <a:latin typeface="Times New Roman" panose="02020603050405020304" pitchFamily="18" charset="0"/>
                <a:ea typeface="Courier New" panose="02070309020205020404" pitchFamily="49" charset="0"/>
              </a:rPr>
              <a:t>Accepting bounding box coordinates for each object in every</a:t>
            </a:r>
            <a:r>
              <a:rPr lang="en-US" sz="1800" spc="-85" dirty="0">
                <a:effectLst/>
                <a:latin typeface="Times New Roman" panose="02020603050405020304" pitchFamily="18" charset="0"/>
                <a:ea typeface="Courier New" panose="02070309020205020404" pitchFamily="49" charset="0"/>
              </a:rPr>
              <a:t> </a:t>
            </a:r>
            <a:r>
              <a:rPr lang="en-US" sz="1800" dirty="0">
                <a:effectLst/>
                <a:latin typeface="Times New Roman" panose="02020603050405020304" pitchFamily="18" charset="0"/>
                <a:ea typeface="Courier New" panose="02070309020205020404" pitchFamily="49" charset="0"/>
              </a:rPr>
              <a:t>frame</a:t>
            </a:r>
          </a:p>
          <a:p>
            <a:pPr marL="342900" marR="151765" lvl="0" indent="-342900">
              <a:lnSpc>
                <a:spcPct val="96000"/>
              </a:lnSpc>
              <a:spcBef>
                <a:spcPts val="25"/>
              </a:spcBef>
              <a:spcAft>
                <a:spcPts val="0"/>
              </a:spcAft>
              <a:buSzPts val="1400"/>
              <a:buFont typeface="Courier New" panose="02070309020205020404" pitchFamily="49" charset="0"/>
              <a:buChar char="o"/>
              <a:tabLst>
                <a:tab pos="825500" algn="l"/>
              </a:tabLst>
            </a:pPr>
            <a:r>
              <a:rPr lang="en-US" sz="1800" dirty="0">
                <a:effectLst/>
                <a:latin typeface="Times New Roman" panose="02020603050405020304" pitchFamily="18" charset="0"/>
                <a:ea typeface="Courier New" panose="02070309020205020404" pitchFamily="49" charset="0"/>
              </a:rPr>
              <a:t>Computing the Euclidean distance between the centroids of the </a:t>
            </a:r>
            <a:r>
              <a:rPr lang="en-US" sz="1800" i="1" dirty="0">
                <a:effectLst/>
                <a:latin typeface="Times New Roman" panose="02020603050405020304" pitchFamily="18" charset="0"/>
                <a:ea typeface="Courier New" panose="02070309020205020404" pitchFamily="49" charset="0"/>
              </a:rPr>
              <a:t>input </a:t>
            </a:r>
            <a:r>
              <a:rPr lang="en-US" sz="1800" dirty="0">
                <a:effectLst/>
                <a:latin typeface="Times New Roman" panose="02020603050405020304" pitchFamily="18" charset="0"/>
                <a:ea typeface="Courier New" panose="02070309020205020404" pitchFamily="49" charset="0"/>
              </a:rPr>
              <a:t>bounding boxes and the centroids of </a:t>
            </a:r>
            <a:r>
              <a:rPr lang="en-US" sz="1800" i="1" dirty="0">
                <a:effectLst/>
                <a:latin typeface="Times New Roman" panose="02020603050405020304" pitchFamily="18" charset="0"/>
                <a:ea typeface="Courier New" panose="02070309020205020404" pitchFamily="49" charset="0"/>
              </a:rPr>
              <a:t>existing </a:t>
            </a:r>
            <a:r>
              <a:rPr lang="en-US" sz="1800" dirty="0">
                <a:effectLst/>
                <a:latin typeface="Times New Roman" panose="02020603050405020304" pitchFamily="18" charset="0"/>
                <a:ea typeface="Courier New" panose="02070309020205020404" pitchFamily="49" charset="0"/>
              </a:rPr>
              <a:t>objects that we already have examined.</a:t>
            </a:r>
          </a:p>
          <a:p>
            <a:pPr marL="342900" marR="160020" lvl="0" indent="-342900">
              <a:lnSpc>
                <a:spcPct val="92000"/>
              </a:lnSpc>
              <a:spcBef>
                <a:spcPts val="20"/>
              </a:spcBef>
              <a:spcAft>
                <a:spcPts val="0"/>
              </a:spcAft>
              <a:buSzPts val="1400"/>
              <a:buFont typeface="Courier New" panose="02070309020205020404" pitchFamily="49" charset="0"/>
              <a:buChar char="o"/>
              <a:tabLst>
                <a:tab pos="825500" algn="l"/>
              </a:tabLst>
            </a:pPr>
            <a:r>
              <a:rPr lang="en-US" sz="1800" dirty="0">
                <a:effectLst/>
                <a:latin typeface="Times New Roman" panose="02020603050405020304" pitchFamily="18" charset="0"/>
                <a:ea typeface="Courier New" panose="02070309020205020404" pitchFamily="49" charset="0"/>
              </a:rPr>
              <a:t>Updating the tracked object centroids to their new centroid locations based on the new centroid with the smallest Euclidean</a:t>
            </a:r>
            <a:r>
              <a:rPr lang="en-US" sz="1800" spc="-65" dirty="0">
                <a:effectLst/>
                <a:latin typeface="Times New Roman" panose="02020603050405020304" pitchFamily="18" charset="0"/>
                <a:ea typeface="Courier New" panose="02070309020205020404" pitchFamily="49" charset="0"/>
              </a:rPr>
              <a:t> </a:t>
            </a:r>
            <a:r>
              <a:rPr lang="en-US" sz="1800" dirty="0">
                <a:effectLst/>
                <a:latin typeface="Times New Roman" panose="02020603050405020304" pitchFamily="18" charset="0"/>
                <a:ea typeface="Courier New" panose="02070309020205020404" pitchFamily="49" charset="0"/>
              </a:rPr>
              <a:t>distance.</a:t>
            </a:r>
          </a:p>
          <a:p>
            <a:pPr marL="342900" marR="158750" lvl="0" indent="-342900">
              <a:lnSpc>
                <a:spcPct val="92000"/>
              </a:lnSpc>
              <a:spcBef>
                <a:spcPts val="110"/>
              </a:spcBef>
              <a:spcAft>
                <a:spcPts val="0"/>
              </a:spcAft>
              <a:buSzPts val="1400"/>
              <a:buFont typeface="Courier New" panose="02070309020205020404" pitchFamily="49" charset="0"/>
              <a:buChar char="o"/>
              <a:tabLst>
                <a:tab pos="825500" algn="l"/>
              </a:tabLst>
            </a:pPr>
            <a:r>
              <a:rPr lang="en-US" sz="1800" dirty="0">
                <a:effectLst/>
                <a:latin typeface="Times New Roman" panose="02020603050405020304" pitchFamily="18" charset="0"/>
                <a:ea typeface="Courier New" panose="02070309020205020404" pitchFamily="49" charset="0"/>
              </a:rPr>
              <a:t>And if necessary, marking objects as either “disappeared” or deregistering them</a:t>
            </a:r>
            <a:r>
              <a:rPr lang="en-US" sz="1800" spc="-195" dirty="0">
                <a:effectLst/>
                <a:latin typeface="Times New Roman" panose="02020603050405020304" pitchFamily="18" charset="0"/>
                <a:ea typeface="Courier New" panose="02070309020205020404" pitchFamily="49" charset="0"/>
              </a:rPr>
              <a:t> </a:t>
            </a:r>
            <a:r>
              <a:rPr lang="en-US" sz="1800" dirty="0">
                <a:effectLst/>
                <a:latin typeface="Times New Roman" panose="02020603050405020304" pitchFamily="18" charset="0"/>
                <a:ea typeface="Courier New" panose="02070309020205020404" pitchFamily="49" charset="0"/>
              </a:rPr>
              <a:t>completely.</a:t>
            </a:r>
          </a:p>
          <a:p>
            <a:pPr marL="0" marR="158750" lvl="0" indent="0">
              <a:lnSpc>
                <a:spcPct val="92000"/>
              </a:lnSpc>
              <a:spcBef>
                <a:spcPts val="110"/>
              </a:spcBef>
              <a:spcAft>
                <a:spcPts val="0"/>
              </a:spcAft>
              <a:buSzPts val="1400"/>
              <a:buNone/>
              <a:tabLst>
                <a:tab pos="825500" algn="l"/>
              </a:tabLst>
            </a:pPr>
            <a:endParaRPr lang="en-US" sz="1800" dirty="0">
              <a:effectLst/>
              <a:latin typeface="Times New Roman" panose="02020603050405020304" pitchFamily="18" charset="0"/>
              <a:ea typeface="Times New Roman" panose="02020603050405020304" pitchFamily="18" charset="0"/>
            </a:endParaRPr>
          </a:p>
          <a:p>
            <a:pPr marL="0" marR="158750" lvl="0" indent="0">
              <a:lnSpc>
                <a:spcPct val="92000"/>
              </a:lnSpc>
              <a:spcBef>
                <a:spcPts val="110"/>
              </a:spcBef>
              <a:spcAft>
                <a:spcPts val="0"/>
              </a:spcAft>
              <a:buSzPts val="1400"/>
              <a:buNone/>
              <a:tabLst>
                <a:tab pos="825500" algn="l"/>
              </a:tabLst>
            </a:pPr>
            <a:r>
              <a:rPr lang="en-US" sz="1800" dirty="0">
                <a:effectLst/>
                <a:latin typeface="Times New Roman" panose="02020603050405020304" pitchFamily="18" charset="0"/>
                <a:ea typeface="Times New Roman" panose="02020603050405020304" pitchFamily="18" charset="0"/>
              </a:rPr>
              <a:t>The centroid tracking used has two primary cons:</a:t>
            </a:r>
          </a:p>
          <a:p>
            <a:pPr marL="342900" marR="67945" lvl="0" indent="-342900">
              <a:lnSpc>
                <a:spcPct val="75000"/>
              </a:lnSpc>
              <a:spcBef>
                <a:spcPts val="890"/>
              </a:spcBef>
              <a:spcAft>
                <a:spcPts val="0"/>
              </a:spcAft>
              <a:buSzPts val="1400"/>
              <a:buFont typeface="Courier New" panose="02070309020205020404" pitchFamily="49" charset="0"/>
              <a:buChar char="o"/>
              <a:tabLst>
                <a:tab pos="825500" algn="l"/>
              </a:tabLst>
            </a:pPr>
            <a:r>
              <a:rPr lang="en-US" sz="1800" dirty="0">
                <a:effectLst/>
                <a:latin typeface="Times New Roman" panose="02020603050405020304" pitchFamily="18" charset="0"/>
                <a:ea typeface="Courier New" panose="02070309020205020404" pitchFamily="49" charset="0"/>
              </a:rPr>
              <a:t>We have to run the tracker for every frame of the video.</a:t>
            </a:r>
          </a:p>
          <a:p>
            <a:pPr marL="342900" marR="67945" lvl="0" indent="-342900">
              <a:lnSpc>
                <a:spcPct val="75000"/>
              </a:lnSpc>
              <a:spcBef>
                <a:spcPts val="890"/>
              </a:spcBef>
              <a:spcAft>
                <a:spcPts val="0"/>
              </a:spcAft>
              <a:buSzPts val="1400"/>
              <a:buFont typeface="Courier New" panose="02070309020205020404" pitchFamily="49" charset="0"/>
              <a:buChar char="o"/>
              <a:tabLst>
                <a:tab pos="825500" algn="l"/>
              </a:tabLst>
            </a:pPr>
            <a:r>
              <a:rPr lang="en-US" sz="1800" dirty="0">
                <a:effectLst/>
                <a:latin typeface="Times New Roman" panose="02020603050405020304" pitchFamily="18" charset="0"/>
                <a:ea typeface="Courier New" panose="02070309020205020404" pitchFamily="49" charset="0"/>
              </a:rPr>
              <a:t>Overlapping of objects is not properly handled due to the Euclidean distance and the ids of the objects might end up being</a:t>
            </a:r>
            <a:r>
              <a:rPr lang="en-US" sz="1800" spc="-140" dirty="0">
                <a:effectLst/>
                <a:latin typeface="Times New Roman" panose="02020603050405020304" pitchFamily="18" charset="0"/>
                <a:ea typeface="Courier New" panose="02070309020205020404" pitchFamily="49" charset="0"/>
              </a:rPr>
              <a:t> </a:t>
            </a:r>
            <a:r>
              <a:rPr lang="en-US" sz="1800" dirty="0">
                <a:effectLst/>
                <a:latin typeface="Times New Roman" panose="02020603050405020304" pitchFamily="18" charset="0"/>
                <a:ea typeface="Courier New" panose="02070309020205020404" pitchFamily="49" charset="0"/>
              </a:rPr>
              <a:t>swapped.</a:t>
            </a:r>
          </a:p>
          <a:p>
            <a:pPr marL="0" marR="162560" lvl="0" indent="0">
              <a:lnSpc>
                <a:spcPct val="98000"/>
              </a:lnSpc>
              <a:spcBef>
                <a:spcPts val="15"/>
              </a:spcBef>
              <a:spcAft>
                <a:spcPts val="0"/>
              </a:spcAft>
              <a:buSzPts val="1400"/>
              <a:buNone/>
              <a:tabLst>
                <a:tab pos="825500" algn="l"/>
              </a:tabLst>
            </a:pPr>
            <a:r>
              <a:rPr lang="en-US" sz="1800" dirty="0">
                <a:effectLst/>
                <a:latin typeface="Times New Roman" panose="02020603050405020304" pitchFamily="18" charset="0"/>
                <a:ea typeface="Times New Roman" panose="02020603050405020304" pitchFamily="18" charset="0"/>
              </a:rPr>
              <a:t>Despite of its downsides, the tracker is still very efficient with some advantages of its own </a:t>
            </a:r>
          </a:p>
          <a:p>
            <a:pPr marL="139700" marR="158115" indent="0">
              <a:lnSpc>
                <a:spcPct val="106000"/>
              </a:lnSpc>
              <a:spcBef>
                <a:spcPts val="900"/>
              </a:spcBef>
              <a:spcAft>
                <a:spcPts val="0"/>
              </a:spcAft>
              <a:buNone/>
            </a:pPr>
            <a:r>
              <a:rPr lang="en-US" sz="1800" dirty="0">
                <a:effectLst/>
                <a:latin typeface="Times New Roman" panose="02020603050405020304" pitchFamily="18" charset="0"/>
                <a:ea typeface="Times New Roman" panose="02020603050405020304" pitchFamily="18" charset="0"/>
              </a:rPr>
              <a:t>(1) since we can control the environment of where it is used, there is less worry of objects overlapping and </a:t>
            </a:r>
          </a:p>
          <a:p>
            <a:pPr marL="139700" marR="158115" indent="0">
              <a:lnSpc>
                <a:spcPct val="106000"/>
              </a:lnSpc>
              <a:spcBef>
                <a:spcPts val="900"/>
              </a:spcBef>
              <a:spcAft>
                <a:spcPts val="0"/>
              </a:spcAft>
              <a:buNone/>
            </a:pPr>
            <a:r>
              <a:rPr lang="en-US" sz="1800" dirty="0">
                <a:effectLst/>
                <a:latin typeface="Times New Roman" panose="02020603050405020304" pitchFamily="18" charset="0"/>
                <a:ea typeface="Times New Roman" panose="02020603050405020304" pitchFamily="18" charset="0"/>
              </a:rPr>
              <a:t>(2) we can use it in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real-time.</a:t>
            </a:r>
          </a:p>
          <a:p>
            <a:pPr marL="0" indent="0">
              <a:buNone/>
            </a:pPr>
            <a:endParaRPr lang="en-IN" dirty="0"/>
          </a:p>
        </p:txBody>
      </p:sp>
    </p:spTree>
    <p:extLst>
      <p:ext uri="{BB962C8B-B14F-4D97-AF65-F5344CB8AC3E}">
        <p14:creationId xmlns:p14="http://schemas.microsoft.com/office/powerpoint/2010/main" val="2639166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A1AFDE-AA1B-4102-B042-53D35BF4A0C4}"/>
              </a:ext>
            </a:extLst>
          </p:cNvPr>
          <p:cNvSpPr>
            <a:spLocks noGrp="1"/>
          </p:cNvSpPr>
          <p:nvPr>
            <p:ph type="ctrTitle"/>
          </p:nvPr>
        </p:nvSpPr>
        <p:spPr>
          <a:xfrm>
            <a:off x="1371600" y="2935549"/>
            <a:ext cx="9448800" cy="986901"/>
          </a:xfrm>
        </p:spPr>
        <p:txBody>
          <a:bodyPr/>
          <a:lstStyle/>
          <a:p>
            <a:pPr algn="ctr"/>
            <a:r>
              <a:rPr lang="en-IN" dirty="0"/>
              <a:t>THANK YOU!</a:t>
            </a:r>
          </a:p>
        </p:txBody>
      </p:sp>
    </p:spTree>
    <p:extLst>
      <p:ext uri="{BB962C8B-B14F-4D97-AF65-F5344CB8AC3E}">
        <p14:creationId xmlns:p14="http://schemas.microsoft.com/office/powerpoint/2010/main" val="390097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77F4-B82E-4D43-97CB-513005A01998}"/>
              </a:ext>
            </a:extLst>
          </p:cNvPr>
          <p:cNvSpPr>
            <a:spLocks noGrp="1"/>
          </p:cNvSpPr>
          <p:nvPr>
            <p:ph type="ctrTitle"/>
          </p:nvPr>
        </p:nvSpPr>
        <p:spPr>
          <a:xfrm>
            <a:off x="1371600" y="290147"/>
            <a:ext cx="9448800" cy="1371600"/>
          </a:xfrm>
        </p:spPr>
        <p:txBody>
          <a:bodyPr>
            <a:normAutofit/>
          </a:bodyPr>
          <a:lstStyle/>
          <a:p>
            <a:pPr algn="ctr"/>
            <a:r>
              <a:rPr lang="en-IN" sz="2800" b="1" u="sng" dirty="0"/>
              <a:t>MOTION TRACKING</a:t>
            </a:r>
            <a:br>
              <a:rPr lang="en-IN" sz="2800" dirty="0"/>
            </a:br>
            <a:endParaRPr lang="en-IN" sz="2800" dirty="0"/>
          </a:p>
        </p:txBody>
      </p:sp>
      <p:sp>
        <p:nvSpPr>
          <p:cNvPr id="3" name="Content Placeholder 2">
            <a:extLst>
              <a:ext uri="{FF2B5EF4-FFF2-40B4-BE49-F238E27FC236}">
                <a16:creationId xmlns:a16="http://schemas.microsoft.com/office/drawing/2014/main" id="{A13E13F0-8C3D-4B46-B1C3-1F3D1E96A164}"/>
              </a:ext>
            </a:extLst>
          </p:cNvPr>
          <p:cNvSpPr>
            <a:spLocks noGrp="1"/>
          </p:cNvSpPr>
          <p:nvPr>
            <p:ph type="subTitle" idx="1"/>
          </p:nvPr>
        </p:nvSpPr>
        <p:spPr>
          <a:xfrm>
            <a:off x="1371600" y="1661747"/>
            <a:ext cx="9448800" cy="4642338"/>
          </a:xfrm>
        </p:spPr>
        <p:txBody>
          <a:bodyPr>
            <a:normAutofit/>
          </a:bodyPr>
          <a:lstStyle/>
          <a:p>
            <a:pPr marL="0" indent="0" algn="ctr">
              <a:buNone/>
            </a:pPr>
            <a:r>
              <a:rPr lang="en-IN" b="1" u="sng" dirty="0"/>
              <a:t>IMAGE PROCESSING</a:t>
            </a:r>
            <a:endParaRPr lang="en-IN" dirty="0"/>
          </a:p>
          <a:p>
            <a:pPr marL="0" indent="0" algn="ctr">
              <a:buNone/>
            </a:pPr>
            <a:r>
              <a:rPr lang="en-IN" b="1" dirty="0"/>
              <a:t>FINAL REVIEW</a:t>
            </a:r>
            <a:endParaRPr lang="en-IN" sz="2400" i="1" u="sng" dirty="0"/>
          </a:p>
          <a:p>
            <a:pPr marL="0" indent="0" algn="ctr">
              <a:buNone/>
            </a:pPr>
            <a:r>
              <a:rPr lang="en-IN" sz="2400" i="1" u="sng" dirty="0"/>
              <a:t>Under the guidance of-</a:t>
            </a:r>
          </a:p>
          <a:p>
            <a:pPr marL="0" indent="0" algn="ctr">
              <a:buNone/>
            </a:pPr>
            <a:r>
              <a:rPr lang="en-IN" sz="2400" i="1" u="sng" dirty="0"/>
              <a:t>Prof. Swathi J N.</a:t>
            </a:r>
          </a:p>
          <a:p>
            <a:pPr marL="0" indent="0" algn="ctr">
              <a:buNone/>
            </a:pPr>
            <a:endParaRPr lang="en-IN" sz="2400" i="1" u="sng" dirty="0"/>
          </a:p>
          <a:p>
            <a:pPr marL="0" indent="0" algn="ctr">
              <a:buNone/>
            </a:pPr>
            <a:r>
              <a:rPr lang="en-IN" sz="2000" i="1" dirty="0"/>
              <a:t>Team members:</a:t>
            </a:r>
          </a:p>
          <a:p>
            <a:pPr marL="0" indent="0" algn="ctr">
              <a:buNone/>
            </a:pPr>
            <a:r>
              <a:rPr lang="en-IN" sz="2000" i="1" dirty="0"/>
              <a:t>Yashasvi D Rattan(18BCE2152)</a:t>
            </a:r>
            <a:endParaRPr lang="en-IN" sz="2000" dirty="0"/>
          </a:p>
          <a:p>
            <a:pPr marL="0" indent="0" algn="ctr">
              <a:buNone/>
            </a:pPr>
            <a:r>
              <a:rPr lang="en-IN" sz="2000" i="1" dirty="0"/>
              <a:t>Kunwar Abhishek Singh(18BCE2176)</a:t>
            </a:r>
          </a:p>
          <a:p>
            <a:pPr marL="0" indent="0" algn="ctr">
              <a:buNone/>
            </a:pPr>
            <a:r>
              <a:rPr lang="en-IN" i="1" dirty="0"/>
              <a:t>Aryan Mansoor Patel(18BCE0897)</a:t>
            </a:r>
            <a:endParaRPr lang="en-IN" sz="2000" i="1" dirty="0"/>
          </a:p>
          <a:p>
            <a:pPr marL="0" indent="0" algn="ctr">
              <a:buNone/>
            </a:pPr>
            <a:endParaRPr lang="en-IN" sz="2000" dirty="0"/>
          </a:p>
          <a:p>
            <a:pPr marL="0" indent="0" algn="ctr">
              <a:buNone/>
            </a:pPr>
            <a:r>
              <a:rPr lang="en-IN" dirty="0"/>
              <a:t>SCHOOL OF COMPUTER SCIENCE AND ENGINEERING(SCOPE)</a:t>
            </a:r>
          </a:p>
          <a:p>
            <a:pPr marL="0" indent="0" algn="ctr">
              <a:buNone/>
            </a:pPr>
            <a:endParaRPr lang="en-IN" dirty="0"/>
          </a:p>
        </p:txBody>
      </p:sp>
    </p:spTree>
    <p:extLst>
      <p:ext uri="{BB962C8B-B14F-4D97-AF65-F5344CB8AC3E}">
        <p14:creationId xmlns:p14="http://schemas.microsoft.com/office/powerpoint/2010/main" val="2988607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C9B8-A948-42FC-A69D-A4D0077FA9FF}"/>
              </a:ext>
            </a:extLst>
          </p:cNvPr>
          <p:cNvSpPr>
            <a:spLocks noGrp="1"/>
          </p:cNvSpPr>
          <p:nvPr>
            <p:ph type="title"/>
          </p:nvPr>
        </p:nvSpPr>
        <p:spPr>
          <a:xfrm>
            <a:off x="685800" y="1270000"/>
            <a:ext cx="8610600" cy="735297"/>
          </a:xfrm>
        </p:spPr>
        <p:txBody>
          <a:bodyPr>
            <a:normAutofit/>
          </a:bodyPr>
          <a:lstStyle/>
          <a:p>
            <a:pPr algn="l"/>
            <a:r>
              <a:rPr lang="en-IN" sz="2700" b="1" dirty="0">
                <a:effectLst/>
                <a:latin typeface="Times New Roman" panose="02020603050405020304" pitchFamily="18" charset="0"/>
                <a:ea typeface="Calibri" panose="020F0502020204030204" pitchFamily="34" charset="0"/>
                <a:cs typeface="Times New Roman" panose="02020603050405020304" pitchFamily="18" charset="0"/>
              </a:rPr>
              <a:t>ABSTRACT</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AD75851A-4D5E-4236-AC81-F590FEAD24DA}"/>
              </a:ext>
            </a:extLst>
          </p:cNvPr>
          <p:cNvSpPr>
            <a:spLocks noGrp="1"/>
          </p:cNvSpPr>
          <p:nvPr>
            <p:ph idx="1"/>
          </p:nvPr>
        </p:nvSpPr>
        <p:spPr/>
        <p:txBody>
          <a:bodyPr>
            <a:normAutofit/>
          </a:bodyPr>
          <a:lstStyle/>
          <a:p>
            <a:pPr marL="139700" marR="157480" indent="0">
              <a:lnSpc>
                <a:spcPct val="106000"/>
              </a:lnSpc>
              <a:spcBef>
                <a:spcPts val="1160"/>
              </a:spcBef>
              <a:spcAft>
                <a:spcPts val="0"/>
              </a:spcAft>
              <a:buNone/>
            </a:pPr>
            <a:r>
              <a:rPr lang="en-US" sz="1800" b="0" i="0" dirty="0">
                <a:effectLst/>
                <a:latin typeface="Times New Roman" panose="02020603050405020304" pitchFamily="18" charset="0"/>
                <a:cs typeface="Times New Roman" panose="02020603050405020304" pitchFamily="18" charset="0"/>
              </a:rPr>
              <a:t>Computer Vision is the branch of the science of computers and software systems which can recognize as well as understand images and scenes. Computer Vision is consists of various aspects such as image recognition, object detection, image generation, image super-resolution and many more. Object detection is widely used for face detection, vehicle detection, pedestrian counting, web images, security systems and self-driving cars. In this project, we are using highly accurate object detection-algorithms and methods such as R-CNN, Fast-RCNN, Faster-RCNN, RetinaNet and fast yet highly accurate ones like SSD and YOLO. Using these methods and algorithms, based on deep learning which is also based on machine learning require lots of mathematical and deep learning frameworks understanding by using dependencies such as TensorFlow, OpenCV, imageai etc., we can detect each and every object in image by the area object in an highlighted rectangular boxes and identify each and every object and assign its tag to the object. This also includes the accuracy of each method for identifying objects.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76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EE44-47E7-4F45-AA7D-B8A26C51348B}"/>
              </a:ext>
            </a:extLst>
          </p:cNvPr>
          <p:cNvSpPr>
            <a:spLocks noGrp="1"/>
          </p:cNvSpPr>
          <p:nvPr>
            <p:ph type="title"/>
          </p:nvPr>
        </p:nvSpPr>
        <p:spPr>
          <a:xfrm>
            <a:off x="685800" y="1239715"/>
            <a:ext cx="8610600" cy="764932"/>
          </a:xfrm>
        </p:spPr>
        <p:txBody>
          <a:bodyPr>
            <a:normAutofit/>
          </a:bodyPr>
          <a:lstStyle/>
          <a:p>
            <a:pPr algn="l"/>
            <a:r>
              <a:rPr lang="en-IN" sz="2400" b="1" spc="25" dirty="0">
                <a:effectLst/>
                <a:latin typeface="Times New Roman" panose="02020603050405020304" pitchFamily="18" charset="0"/>
                <a:ea typeface="Calibri" panose="020F0502020204030204" pitchFamily="34" charset="0"/>
                <a:cs typeface="Times New Roman" panose="02020603050405020304" pitchFamily="18" charset="0"/>
              </a:rPr>
              <a:t>LITERATURE SURVEY:</a:t>
            </a:r>
            <a:endParaRPr lang="en-IN" sz="2400" dirty="0"/>
          </a:p>
        </p:txBody>
      </p:sp>
      <p:sp>
        <p:nvSpPr>
          <p:cNvPr id="3" name="Content Placeholder 2">
            <a:extLst>
              <a:ext uri="{FF2B5EF4-FFF2-40B4-BE49-F238E27FC236}">
                <a16:creationId xmlns:a16="http://schemas.microsoft.com/office/drawing/2014/main" id="{5D5EB297-FAB8-4BC4-B534-8329A6BB76BA}"/>
              </a:ext>
            </a:extLst>
          </p:cNvPr>
          <p:cNvSpPr>
            <a:spLocks noGrp="1"/>
          </p:cNvSpPr>
          <p:nvPr>
            <p:ph idx="1"/>
          </p:nvPr>
        </p:nvSpPr>
        <p:spPr/>
        <p:txBody>
          <a:bodyPr>
            <a:normAutofit/>
          </a:bodyPr>
          <a:lstStyle/>
          <a:p>
            <a:pPr>
              <a:lnSpc>
                <a:spcPct val="150000"/>
              </a:lnSpc>
              <a:spcAft>
                <a:spcPts val="800"/>
              </a:spcAft>
            </a:pPr>
            <a:r>
              <a:rPr lang="en-US" sz="1800" i="1" dirty="0">
                <a:solidFill>
                  <a:srgbClr val="FF0000"/>
                </a:solidFill>
                <a:effectLst/>
                <a:latin typeface="Georgia" panose="02040502050405020303" pitchFamily="18" charset="0"/>
                <a:ea typeface="Georgia" panose="02040502050405020303" pitchFamily="18" charset="0"/>
                <a:cs typeface="Georgia" panose="02040502050405020303" pitchFamily="18" charset="0"/>
              </a:rPr>
              <a:t>Attentiveness Measure in Classroom Environment using Face Detection</a:t>
            </a:r>
          </a:p>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concentration of students in the classroom is very important for an effective learning process. If the students are getting deviated, it must be detected then the teacher should be able to take the necessary steps to avoid the situation. A Multitasking Deep Neuro-Fuzzy Model (MDNFM) model is proposed for the accurate prediction of the attentiveness of the students in the classroom. Initially, the images are acquired and transferred to the Capture, Transform and Flow (CTF) tool. Later, these images are preprocessed to make them suitable for face detection (FD) and activity monitoring (AM). This article mainly applies the color models for face detection and proposes a methodology to track the student's attention and produces the output. This system can provide information to the teacher as well as the student.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292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94D16E-F76D-4F4E-AC67-B0390DD6568B}"/>
              </a:ext>
            </a:extLst>
          </p:cNvPr>
          <p:cNvSpPr>
            <a:spLocks noGrp="1"/>
          </p:cNvSpPr>
          <p:nvPr>
            <p:ph idx="1"/>
          </p:nvPr>
        </p:nvSpPr>
        <p:spPr/>
        <p:txBody>
          <a:bodyPr>
            <a:normAutofit/>
          </a:bodyPr>
          <a:lstStyle/>
          <a:p>
            <a:pPr>
              <a:lnSpc>
                <a:spcPct val="150000"/>
              </a:lnSpc>
              <a:spcAft>
                <a:spcPts val="800"/>
              </a:spcAft>
            </a:pPr>
            <a:r>
              <a:rPr lang="en-US" sz="1800" dirty="0">
                <a:solidFill>
                  <a:srgbClr val="FF0000"/>
                </a:solidFill>
                <a:effectLst/>
                <a:latin typeface="Georgia" panose="02040502050405020303" pitchFamily="18" charset="0"/>
                <a:ea typeface="Georgia" panose="02040502050405020303" pitchFamily="18" charset="0"/>
                <a:cs typeface="Georgia" panose="02040502050405020303" pitchFamily="18" charset="0"/>
              </a:rPr>
              <a:t>Optimized Face Detection and Alignment for Low-Cost and Low-Power IoT Systems</a:t>
            </a:r>
          </a:p>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rPr>
              <a:t>Face detection and alignment are challenging operations due to variations in image angles, background lighting conditions and intermediate blocking objects. Recent work has shown that these tasks can be improved through the use of a multi-task cascaded convolutional neural network (MTCNN) architecture. However, it is difficult to implement such an approach in a</a:t>
            </a:r>
            <a:r>
              <a:rPr lang="en-US" sz="1800" dirty="0">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low-end edge AI system because of its high computational complexity. This paper presents the design of an MTCNN based on a low-cost and low-power processor/FPGA system that can be used in IoT applications. First, we analyze the computational requirements of the algorithm. Based on this analysis, we develop an optimized implementation to achieve real-time processing, taking advantage of the available hardware resources. In order to enhance the throughput and reduce the power consumption for AI edge devices, we store all intermediate results in on-chip block RAM. We achieve a frame rate of 15.2 frames per second, which meets the needs of security cameras that are widely used in IoT systems. Furthermore, our approach has a 2.67 times lower power consumption than for a previous MTCNN implementation.</a:t>
            </a:r>
            <a:endParaRPr lang="en-US"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81576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9FC92-51B9-4613-B27E-2BC2724C3AD3}"/>
              </a:ext>
            </a:extLst>
          </p:cNvPr>
          <p:cNvSpPr>
            <a:spLocks noGrp="1"/>
          </p:cNvSpPr>
          <p:nvPr>
            <p:ph idx="1"/>
          </p:nvPr>
        </p:nvSpPr>
        <p:spPr>
          <a:xfrm>
            <a:off x="685800" y="1862668"/>
            <a:ext cx="10820400" cy="4356018"/>
          </a:xfrm>
        </p:spPr>
        <p:txBody>
          <a:bodyPr>
            <a:normAutofit fontScale="85000" lnSpcReduction="20000"/>
          </a:bodyPr>
          <a:lstStyle/>
          <a:p>
            <a:pPr>
              <a:lnSpc>
                <a:spcPct val="150000"/>
              </a:lnSpc>
              <a:spcAft>
                <a:spcPts val="800"/>
              </a:spcAft>
            </a:pPr>
            <a:r>
              <a:rPr lang="en-US" sz="1800" i="1" dirty="0">
                <a:solidFill>
                  <a:srgbClr val="FF0000"/>
                </a:solidFill>
                <a:effectLst/>
                <a:latin typeface="Georgia" panose="02040502050405020303" pitchFamily="18" charset="0"/>
                <a:ea typeface="Georgia" panose="02040502050405020303" pitchFamily="18" charset="0"/>
                <a:cs typeface="Georgia" panose="02040502050405020303" pitchFamily="18" charset="0"/>
              </a:rPr>
              <a:t>Improvement of Face Detection Algorithm Based on Lightweight Convolutional Neural Network</a:t>
            </a:r>
          </a:p>
          <a:p>
            <a:pPr marL="0" indent="0">
              <a:lnSpc>
                <a:spcPct val="150000"/>
              </a:lnSpc>
              <a:spcAft>
                <a:spcPts val="800"/>
              </a:spcAft>
              <a:buNone/>
            </a:pPr>
            <a:r>
              <a:rPr lang="en-US" sz="2100" dirty="0">
                <a:effectLst/>
                <a:latin typeface="Times New Roman" panose="02020603050405020304" pitchFamily="18" charset="0"/>
                <a:ea typeface="Georgia" panose="02040502050405020303" pitchFamily="18" charset="0"/>
                <a:cs typeface="Times New Roman" panose="02020603050405020304" pitchFamily="18" charset="0"/>
              </a:rPr>
              <a:t>In recent years, the application of visual processing algorithm based on deep network on mobile terminal has become a popular research problem. In this paper, a new face loss function is designed to solve the problems of limited computing power and storage resource of mobile devices when face detection is applied to mobile terminal. The face detection algorithm based on SSH (single stage headless face detector) is improved in two aspects: firstly, the feature of sample data is extracted by using the lightweight convolutional neural network based on MobileNet, which can effectively reduce the amount of parameters and calculation of the model; Secondly, the deformable convolution layer is introduced into the detection module of SSH network to improve the modelling ability of face deformation. At the same time, the method of knowledge distillation is introduced. The high-precision large network model is used as the teacher network, and the small network model of the improved SSH algorithm is used as the student network to further improve performance of the detection model.</a:t>
            </a:r>
          </a:p>
          <a:p>
            <a:pPr marL="0" indent="0">
              <a:buNone/>
            </a:pPr>
            <a:endParaRPr lang="en-IN" dirty="0"/>
          </a:p>
        </p:txBody>
      </p:sp>
    </p:spTree>
    <p:extLst>
      <p:ext uri="{BB962C8B-B14F-4D97-AF65-F5344CB8AC3E}">
        <p14:creationId xmlns:p14="http://schemas.microsoft.com/office/powerpoint/2010/main" val="2430869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CA8FF1-459B-448D-BD43-CFD11C96200E}"/>
              </a:ext>
            </a:extLst>
          </p:cNvPr>
          <p:cNvSpPr>
            <a:spLocks noGrp="1"/>
          </p:cNvSpPr>
          <p:nvPr>
            <p:ph idx="1"/>
          </p:nvPr>
        </p:nvSpPr>
        <p:spPr/>
        <p:txBody>
          <a:bodyPr>
            <a:normAutofit fontScale="92500"/>
          </a:bodyPr>
          <a:lstStyle/>
          <a:p>
            <a:pPr>
              <a:lnSpc>
                <a:spcPct val="150000"/>
              </a:lnSpc>
              <a:spcAft>
                <a:spcPts val="800"/>
              </a:spcAft>
            </a:pPr>
            <a:r>
              <a:rPr lang="en-US" sz="1900" i="1" dirty="0">
                <a:solidFill>
                  <a:srgbClr val="FF0000"/>
                </a:solidFill>
                <a:effectLst/>
                <a:latin typeface="Georgia" panose="02040502050405020303" pitchFamily="18" charset="0"/>
                <a:ea typeface="Georgia" panose="02040502050405020303" pitchFamily="18" charset="0"/>
                <a:cs typeface="Georgia" panose="02040502050405020303" pitchFamily="18" charset="0"/>
              </a:rPr>
              <a:t>Face Detection based on SSD and CamShift</a:t>
            </a:r>
          </a:p>
          <a:p>
            <a:pPr marL="0" indent="0">
              <a:lnSpc>
                <a:spcPct val="150000"/>
              </a:lnSpc>
              <a:spcAft>
                <a:spcPts val="800"/>
              </a:spcAft>
              <a:buNone/>
            </a:pPr>
            <a:r>
              <a:rPr lang="en-US" sz="1900" dirty="0">
                <a:effectLst/>
                <a:latin typeface="Georgia" panose="02040502050405020303" pitchFamily="18" charset="0"/>
                <a:ea typeface="Georgia" panose="02040502050405020303" pitchFamily="18" charset="0"/>
                <a:cs typeface="Georgia" panose="02040502050405020303" pitchFamily="18" charset="0"/>
              </a:rPr>
              <a:t>A face detection method combining SSD target detection algorithm and CamShift tracking algorithm was designed for fatigue driving detection. ResNet50 was used to replace the feature extraction network of the original SSD target detection algorithm to improve the accuracy of face location. CamShift and Kalman filter algorithm were used to track the face area to improve the detection speed and reduce the burden of system operation. The real vehicle test shows that the strategy combining SSD network and improved CamShift algorithm significantly improves the detection efficiency, and has a strong robustness to the effects of light change, occlusion loss and skin-like interference.</a:t>
            </a:r>
          </a:p>
          <a:p>
            <a:pPr marL="0" indent="0">
              <a:buNone/>
            </a:pPr>
            <a:endParaRPr lang="en-IN" dirty="0"/>
          </a:p>
        </p:txBody>
      </p:sp>
    </p:spTree>
    <p:extLst>
      <p:ext uri="{BB962C8B-B14F-4D97-AF65-F5344CB8AC3E}">
        <p14:creationId xmlns:p14="http://schemas.microsoft.com/office/powerpoint/2010/main" val="3929754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080A17-5455-4E82-8D44-7A345910A489}"/>
              </a:ext>
            </a:extLst>
          </p:cNvPr>
          <p:cNvSpPr>
            <a:spLocks noGrp="1"/>
          </p:cNvSpPr>
          <p:nvPr>
            <p:ph idx="1"/>
          </p:nvPr>
        </p:nvSpPr>
        <p:spPr>
          <a:xfrm>
            <a:off x="685800" y="1680633"/>
            <a:ext cx="10820400" cy="4842933"/>
          </a:xfrm>
        </p:spPr>
        <p:txBody>
          <a:bodyPr>
            <a:noAutofit/>
          </a:bodyPr>
          <a:lstStyle/>
          <a:p>
            <a:pPr>
              <a:lnSpc>
                <a:spcPct val="150000"/>
              </a:lnSpc>
              <a:spcAft>
                <a:spcPts val="800"/>
              </a:spcAft>
            </a:pPr>
            <a:r>
              <a:rPr lang="en-US" sz="1800" i="1" dirty="0">
                <a:solidFill>
                  <a:srgbClr val="FF0000"/>
                </a:solidFill>
                <a:effectLst/>
                <a:latin typeface="Times New Roman" panose="02020603050405020304" pitchFamily="18" charset="0"/>
                <a:ea typeface="Georgia" panose="02040502050405020303" pitchFamily="18" charset="0"/>
                <a:cs typeface="Times New Roman" panose="02020603050405020304" pitchFamily="18" charset="0"/>
              </a:rPr>
              <a:t>An approach towards development of automated attendance system using face detection and recognition</a:t>
            </a:r>
          </a:p>
          <a:p>
            <a:pPr marL="0" indent="0">
              <a:lnSpc>
                <a:spcPct val="150000"/>
              </a:lnSpc>
              <a:spcAft>
                <a:spcPts val="800"/>
              </a:spcAft>
              <a:buNone/>
            </a:pPr>
            <a:r>
              <a:rPr lang="en-US" sz="1800" dirty="0">
                <a:effectLst/>
                <a:latin typeface="Times New Roman" panose="02020603050405020304" pitchFamily="18" charset="0"/>
                <a:ea typeface="Georgia" panose="02040502050405020303" pitchFamily="18" charset="0"/>
                <a:cs typeface="Times New Roman" panose="02020603050405020304" pitchFamily="18" charset="0"/>
              </a:rPr>
              <a:t>Conventionally, the process of taking attendance of students in a classroom is quite a laborious task, wherein either the teacher has to call out names of each individual student, or the student has to sign an attendance sheet. In recent times, due to the Covid-19 pandemic, special importance has been laid on facial recognition techniques, which are contact-free (unlike fingerprint scanners), and are in accordance with social distancing norms. In this paper, a software system automating the attendance-taking scheme is presented. This software integrates face detection, image processing and face recognition approaches to come up with a consolidated attendance system capable of overcoming the disadvantages of manual attendance. In the system, an end user has to first log in and subsequently, an IP camera (which is to be installed in the classroom) gets turned on, and the camera starts taking photographs of the classroom. The user can also manually upload images into the system, in case calculation of attendance is not immediately required.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922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B8450-63C1-4613-A049-626DDEE56DE8}"/>
              </a:ext>
            </a:extLst>
          </p:cNvPr>
          <p:cNvSpPr>
            <a:spLocks noGrp="1"/>
          </p:cNvSpPr>
          <p:nvPr>
            <p:ph idx="1"/>
          </p:nvPr>
        </p:nvSpPr>
        <p:spPr>
          <a:xfrm>
            <a:off x="685800" y="2592493"/>
            <a:ext cx="10820400" cy="2309707"/>
          </a:xfrm>
        </p:spPr>
        <p:txBody>
          <a:bodyPr>
            <a:normAutofit/>
          </a:bodyPr>
          <a:lstStyle/>
          <a:p>
            <a:pPr>
              <a:lnSpc>
                <a:spcPct val="150000"/>
              </a:lnSpc>
              <a:spcAft>
                <a:spcPts val="800"/>
              </a:spcAft>
            </a:pPr>
            <a:r>
              <a:rPr lang="en-US" sz="1800" i="1" dirty="0">
                <a:solidFill>
                  <a:schemeClr val="accent1"/>
                </a:solidFill>
                <a:effectLst/>
                <a:latin typeface="Times New Roman" panose="02020603050405020304" pitchFamily="18" charset="0"/>
                <a:ea typeface="Georgia" panose="02040502050405020303" pitchFamily="18" charset="0"/>
                <a:cs typeface="Times New Roman" panose="02020603050405020304" pitchFamily="18" charset="0"/>
              </a:rPr>
              <a:t>Context-Aware Face Detection for Occluded Faces</a:t>
            </a:r>
          </a:p>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Detecting of occluded faces is a real challenge for face detection in the computer vision area. This challenge tends to be higher when the occlusion is more than half of the face. Regardless to the great success of recent face detection systems, face detection with occlusion is not yet saturated and requires more attention. We proposed in this work an occluded faces dataset in high degree of occlusion along with context-based labelling, which is a useful technique that let CNN to learn more features during training. The</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experimental benchmark result showed weak performance of current face detection models in our proposed dataset.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045063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150</TotalTime>
  <Words>2218</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Courier New</vt:lpstr>
      <vt:lpstr>Georgia</vt:lpstr>
      <vt:lpstr>Symbol</vt:lpstr>
      <vt:lpstr>Times New Roman</vt:lpstr>
      <vt:lpstr>Vapor Trail</vt:lpstr>
      <vt:lpstr>PowerPoint Presentation</vt:lpstr>
      <vt:lpstr>MOTION TRACKING </vt:lpstr>
      <vt:lpstr>ABSTRACT:</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vt:lpstr>
      <vt:lpstr>ALGORITHM (contd.):</vt:lpstr>
      <vt:lpstr>ALGORITHM (contd.):</vt:lpstr>
      <vt:lpstr>REQUIREMENTS:</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Yashasvi D Rattan</dc:creator>
  <cp:lastModifiedBy>Yashasvi D Rattan</cp:lastModifiedBy>
  <cp:revision>21</cp:revision>
  <dcterms:created xsi:type="dcterms:W3CDTF">2021-04-05T17:40:47Z</dcterms:created>
  <dcterms:modified xsi:type="dcterms:W3CDTF">2021-06-02T12:26:50Z</dcterms:modified>
</cp:coreProperties>
</file>