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Now" charset="1" panose="00000500000000000000"/>
      <p:regular r:id="rId20"/>
    </p:embeddedFont>
    <p:embeddedFont>
      <p:font typeface="Now Bold" charset="1" panose="00000800000000000000"/>
      <p:regular r:id="rId21"/>
    </p:embeddedFont>
    <p:embeddedFont>
      <p:font typeface="Now Thin" charset="1" panose="00000300000000000000"/>
      <p:regular r:id="rId22"/>
    </p:embeddedFont>
    <p:embeddedFont>
      <p:font typeface="Now Light" charset="1" panose="00000400000000000000"/>
      <p:regular r:id="rId23"/>
    </p:embeddedFont>
    <p:embeddedFont>
      <p:font typeface="Now Medium" charset="1" panose="00000600000000000000"/>
      <p:regular r:id="rId24"/>
    </p:embeddedFont>
    <p:embeddedFont>
      <p:font typeface="Now Heavy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43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1929865" y="-6478756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4634" y="4578884"/>
            <a:ext cx="8547187" cy="167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37"/>
              </a:lnSpc>
            </a:pPr>
            <a:r>
              <a:rPr lang="en-US" sz="9808">
                <a:solidFill>
                  <a:srgbClr val="B100E8"/>
                </a:solidFill>
                <a:latin typeface="Now Bold"/>
              </a:rPr>
              <a:t>PROJECT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91593" y="3734709"/>
            <a:ext cx="15096885" cy="2277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26"/>
              </a:lnSpc>
            </a:pPr>
            <a:r>
              <a:rPr lang="en-US" sz="5558">
                <a:solidFill>
                  <a:srgbClr val="048AFF"/>
                </a:solidFill>
                <a:latin typeface="Now Bold"/>
              </a:rPr>
              <a:t>SALES CONVERSION OPTIMIZATION</a:t>
            </a:r>
          </a:p>
          <a:p>
            <a:pPr>
              <a:lnSpc>
                <a:spcPts val="1064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91593" y="6716757"/>
            <a:ext cx="7827699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Presented by: ARYAN and PARTH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74634" y="1969764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1"/>
                </a:lnTo>
                <a:lnTo>
                  <a:pt x="0" y="1164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86100" y="2156914"/>
            <a:ext cx="2002690" cy="78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 spc="-50">
                <a:solidFill>
                  <a:srgbClr val="FFFAEB"/>
                </a:solidFill>
                <a:latin typeface="DM Sans Italics"/>
              </a:rPr>
              <a:t>Chop chop brothers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56749" y="9630796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2965" y="-4982246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615783"/>
            <a:ext cx="5094209" cy="3381214"/>
          </a:xfrm>
          <a:custGeom>
            <a:avLst/>
            <a:gdLst/>
            <a:ahLst/>
            <a:cxnLst/>
            <a:rect r="r" b="b" t="t" l="l"/>
            <a:pathLst>
              <a:path h="3381214" w="5094209">
                <a:moveTo>
                  <a:pt x="0" y="0"/>
                </a:moveTo>
                <a:lnTo>
                  <a:pt x="5094209" y="0"/>
                </a:lnTo>
                <a:lnTo>
                  <a:pt x="5094209" y="3381214"/>
                </a:lnTo>
                <a:lnTo>
                  <a:pt x="0" y="33812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325" t="-105858" r="-217880" b="-7483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49910" y="156084"/>
            <a:ext cx="6212085" cy="5870062"/>
          </a:xfrm>
          <a:custGeom>
            <a:avLst/>
            <a:gdLst/>
            <a:ahLst/>
            <a:cxnLst/>
            <a:rect r="r" b="b" t="t" l="l"/>
            <a:pathLst>
              <a:path h="5870062" w="6212085">
                <a:moveTo>
                  <a:pt x="0" y="0"/>
                </a:moveTo>
                <a:lnTo>
                  <a:pt x="6212085" y="0"/>
                </a:lnTo>
                <a:lnTo>
                  <a:pt x="6212085" y="5870062"/>
                </a:lnTo>
                <a:lnTo>
                  <a:pt x="0" y="58700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7108864" y="2325440"/>
            <a:ext cx="2653015" cy="0"/>
          </a:xfrm>
          <a:prstGeom prst="line">
            <a:avLst/>
          </a:prstGeom>
          <a:ln cap="flat" w="38100">
            <a:solidFill>
              <a:srgbClr val="FFFA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6818551"/>
            <a:ext cx="16627802" cy="1953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4"/>
              </a:lnSpc>
            </a:pPr>
            <a:r>
              <a:rPr lang="en-US" sz="2708">
                <a:solidFill>
                  <a:srgbClr val="FFFFFF"/>
                </a:solidFill>
                <a:latin typeface="DM Sans"/>
              </a:rPr>
              <a:t>In summary, the analysis reveals that Cluster 1 (the orange cluster) represents Facebook ad campaigns that are already optimized, while Cluster 0 (the blue cluster) requires optimization. The performance of the orange cluster surpasses that of the blue cluster. Therefore, there is a clear opportunity to enhance the ad campaigns in Cluster 0 for a better click to conversion ratio.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89413" y="9576010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0" y="0"/>
                </a:lnTo>
                <a:lnTo>
                  <a:pt x="4010260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66206" y="1209867"/>
            <a:ext cx="13786586" cy="98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8"/>
              </a:lnSpc>
            </a:pPr>
            <a:r>
              <a:rPr lang="en-US" sz="2745">
                <a:solidFill>
                  <a:srgbClr val="FFFFFF"/>
                </a:solidFill>
                <a:latin typeface="DM Sans"/>
              </a:rPr>
              <a:t>How can we identify the ideal target demographics by considering the appropriate clickthrough rates, defined as ClickToImpPer (Clicks/Impressions)?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92965" y="-4982246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1430" y="2521138"/>
            <a:ext cx="5396897" cy="4047673"/>
          </a:xfrm>
          <a:custGeom>
            <a:avLst/>
            <a:gdLst/>
            <a:ahLst/>
            <a:cxnLst/>
            <a:rect r="r" b="b" t="t" l="l"/>
            <a:pathLst>
              <a:path h="4047673" w="5396897">
                <a:moveTo>
                  <a:pt x="0" y="0"/>
                </a:moveTo>
                <a:lnTo>
                  <a:pt x="5396897" y="0"/>
                </a:lnTo>
                <a:lnTo>
                  <a:pt x="5396897" y="4047673"/>
                </a:lnTo>
                <a:lnTo>
                  <a:pt x="0" y="4047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45552" y="2521138"/>
            <a:ext cx="5396897" cy="4047673"/>
          </a:xfrm>
          <a:custGeom>
            <a:avLst/>
            <a:gdLst/>
            <a:ahLst/>
            <a:cxnLst/>
            <a:rect r="r" b="b" t="t" l="l"/>
            <a:pathLst>
              <a:path h="4047673" w="5396897">
                <a:moveTo>
                  <a:pt x="0" y="0"/>
                </a:moveTo>
                <a:lnTo>
                  <a:pt x="5396896" y="0"/>
                </a:lnTo>
                <a:lnTo>
                  <a:pt x="5396896" y="4047673"/>
                </a:lnTo>
                <a:lnTo>
                  <a:pt x="0" y="40476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99673" y="2516272"/>
            <a:ext cx="5390906" cy="4052539"/>
          </a:xfrm>
          <a:custGeom>
            <a:avLst/>
            <a:gdLst/>
            <a:ahLst/>
            <a:cxnLst/>
            <a:rect r="r" b="b" t="t" l="l"/>
            <a:pathLst>
              <a:path h="4052539" w="5390906">
                <a:moveTo>
                  <a:pt x="0" y="0"/>
                </a:moveTo>
                <a:lnTo>
                  <a:pt x="5390906" y="0"/>
                </a:lnTo>
                <a:lnTo>
                  <a:pt x="5390906" y="4052539"/>
                </a:lnTo>
                <a:lnTo>
                  <a:pt x="0" y="40525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73675" y="141337"/>
            <a:ext cx="5189556" cy="8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Question 2: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1579" y="8230447"/>
            <a:ext cx="16922459" cy="1345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FFFAEB"/>
                </a:solidFill>
                <a:latin typeface="Canva Sans Bold"/>
              </a:rPr>
              <a:t>The demographic segments characterized by higher clickthrough rates include females aged 45-49 and females aged 40-44.</a:t>
            </a:r>
          </a:p>
          <a:p>
            <a:pPr>
              <a:lnSpc>
                <a:spcPts val="14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959387" y="6665166"/>
            <a:ext cx="8098531" cy="87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1"/>
              </a:lnSpc>
            </a:pPr>
            <a:r>
              <a:rPr lang="en-US" sz="2565" u="sng">
                <a:solidFill>
                  <a:srgbClr val="FFFAEB"/>
                </a:solidFill>
                <a:latin typeface="Canva Sans"/>
              </a:rPr>
              <a:t> Click to Impression vs age</a:t>
            </a:r>
          </a:p>
          <a:p>
            <a:pPr algn="ctr">
              <a:lnSpc>
                <a:spcPts val="359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120346" y="6661856"/>
            <a:ext cx="8047309" cy="878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549" u="sng">
                <a:solidFill>
                  <a:srgbClr val="FFFAEB"/>
                </a:solidFill>
                <a:latin typeface="Canva Sans"/>
              </a:rPr>
              <a:t> Click to Impression vs gender</a:t>
            </a:r>
          </a:p>
          <a:p>
            <a:pPr algn="ctr">
              <a:lnSpc>
                <a:spcPts val="356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987265" y="6746453"/>
            <a:ext cx="6415722" cy="70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5"/>
              </a:lnSpc>
            </a:pPr>
            <a:r>
              <a:rPr lang="en-US" sz="2032" u="sng">
                <a:solidFill>
                  <a:srgbClr val="FFFAEB"/>
                </a:solidFill>
                <a:latin typeface="Canva Sans"/>
              </a:rPr>
              <a:t> Click to Impression vs age for each gender</a:t>
            </a:r>
          </a:p>
          <a:p>
            <a:pPr algn="ctr">
              <a:lnSpc>
                <a:spcPts val="284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61629" y="9204956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0" y="0"/>
                </a:lnTo>
                <a:lnTo>
                  <a:pt x="4010260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66206" y="1209867"/>
            <a:ext cx="13728920" cy="149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8"/>
              </a:lnSpc>
            </a:pPr>
            <a:r>
              <a:rPr lang="en-US" sz="2745">
                <a:solidFill>
                  <a:srgbClr val="FFFFFF"/>
                </a:solidFill>
                <a:latin typeface="DM Sans"/>
              </a:rPr>
              <a:t>What is the optimal decision-making time per age group for conversion and future retargeting in social campaigns?</a:t>
            </a:r>
          </a:p>
          <a:p>
            <a:pPr>
              <a:lnSpc>
                <a:spcPts val="400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92965" y="-4982246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85005" y="2914626"/>
            <a:ext cx="4381048" cy="3143875"/>
          </a:xfrm>
          <a:custGeom>
            <a:avLst/>
            <a:gdLst/>
            <a:ahLst/>
            <a:cxnLst/>
            <a:rect r="r" b="b" t="t" l="l"/>
            <a:pathLst>
              <a:path h="3143875" w="4381048">
                <a:moveTo>
                  <a:pt x="0" y="0"/>
                </a:moveTo>
                <a:lnTo>
                  <a:pt x="4381047" y="0"/>
                </a:lnTo>
                <a:lnTo>
                  <a:pt x="4381047" y="3143875"/>
                </a:lnTo>
                <a:lnTo>
                  <a:pt x="0" y="31438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95061" y="2914626"/>
            <a:ext cx="4097878" cy="3143875"/>
          </a:xfrm>
          <a:custGeom>
            <a:avLst/>
            <a:gdLst/>
            <a:ahLst/>
            <a:cxnLst/>
            <a:rect r="r" b="b" t="t" l="l"/>
            <a:pathLst>
              <a:path h="3143875" w="4097878">
                <a:moveTo>
                  <a:pt x="0" y="0"/>
                </a:moveTo>
                <a:lnTo>
                  <a:pt x="4097878" y="0"/>
                </a:lnTo>
                <a:lnTo>
                  <a:pt x="4097878" y="3143875"/>
                </a:lnTo>
                <a:lnTo>
                  <a:pt x="0" y="31438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21639" y="2877732"/>
            <a:ext cx="4213429" cy="3217663"/>
          </a:xfrm>
          <a:custGeom>
            <a:avLst/>
            <a:gdLst/>
            <a:ahLst/>
            <a:cxnLst/>
            <a:rect r="r" b="b" t="t" l="l"/>
            <a:pathLst>
              <a:path h="3217663" w="4213429">
                <a:moveTo>
                  <a:pt x="0" y="0"/>
                </a:moveTo>
                <a:lnTo>
                  <a:pt x="4213429" y="0"/>
                </a:lnTo>
                <a:lnTo>
                  <a:pt x="4213429" y="3217663"/>
                </a:lnTo>
                <a:lnTo>
                  <a:pt x="0" y="32176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73675" y="141337"/>
            <a:ext cx="5189556" cy="8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Question 3: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73737" y="6455934"/>
            <a:ext cx="8098531" cy="87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1"/>
              </a:lnSpc>
            </a:pPr>
            <a:r>
              <a:rPr lang="en-US" sz="2565" u="sng">
                <a:solidFill>
                  <a:srgbClr val="FFFAEB"/>
                </a:solidFill>
                <a:latin typeface="Canva Sans"/>
              </a:rPr>
              <a:t> Click to Impression vs age</a:t>
            </a:r>
          </a:p>
          <a:p>
            <a:pPr algn="ctr">
              <a:lnSpc>
                <a:spcPts val="359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094734" y="6455934"/>
            <a:ext cx="8098531" cy="87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1"/>
              </a:lnSpc>
            </a:pPr>
            <a:r>
              <a:rPr lang="en-US" sz="2565" u="sng">
                <a:solidFill>
                  <a:srgbClr val="FFFAEB"/>
                </a:solidFill>
                <a:latin typeface="Canva Sans"/>
              </a:rPr>
              <a:t>Total Conversion vs age</a:t>
            </a:r>
          </a:p>
          <a:p>
            <a:pPr algn="ctr">
              <a:lnSpc>
                <a:spcPts val="359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79088" y="6455934"/>
            <a:ext cx="8098531" cy="87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1"/>
              </a:lnSpc>
            </a:pPr>
            <a:r>
              <a:rPr lang="en-US" sz="2565" u="sng">
                <a:solidFill>
                  <a:srgbClr val="FFFAEB"/>
                </a:solidFill>
                <a:latin typeface="Canva Sans"/>
              </a:rPr>
              <a:t>Approved Conversions vs age</a:t>
            </a:r>
          </a:p>
          <a:p>
            <a:pPr algn="ctr">
              <a:lnSpc>
                <a:spcPts val="359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77115" y="7457575"/>
            <a:ext cx="17059771" cy="266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8057" indent="-264028" lvl="1">
              <a:lnSpc>
                <a:spcPts val="3570"/>
              </a:lnSpc>
              <a:buFont typeface="Arial"/>
              <a:buChar char="•"/>
            </a:pPr>
            <a:r>
              <a:rPr lang="en-US" sz="2445">
                <a:solidFill>
                  <a:srgbClr val="FFFFFF"/>
                </a:solidFill>
                <a:latin typeface="DM Sans"/>
              </a:rPr>
              <a:t>1. The age group 45-49 demonstrates a higher Click to Impression ratio, indicating a greater frequency of clicking on ads compared to other age groups.</a:t>
            </a:r>
          </a:p>
          <a:p>
            <a:pPr marL="528057" indent="-264028" lvl="1">
              <a:lnSpc>
                <a:spcPts val="3570"/>
              </a:lnSpc>
              <a:buFont typeface="Arial"/>
              <a:buChar char="•"/>
            </a:pPr>
            <a:r>
              <a:rPr lang="en-US" sz="2445">
                <a:solidFill>
                  <a:srgbClr val="FFFFFF"/>
                </a:solidFill>
                <a:latin typeface="DM Sans"/>
              </a:rPr>
              <a:t>2. Despite a lower click-to-impression ratio, individuals in the 30-34 age group exhibit high total conversions, suggesting increased product inquiries compared to other age groups.</a:t>
            </a:r>
          </a:p>
          <a:p>
            <a:pPr marL="528057" indent="-264028" lvl="1">
              <a:lnSpc>
                <a:spcPts val="3570"/>
              </a:lnSpc>
              <a:buFont typeface="Arial"/>
              <a:buChar char="•"/>
            </a:pPr>
            <a:r>
              <a:rPr lang="en-US" sz="2445">
                <a:solidFill>
                  <a:srgbClr val="FFFFFF"/>
                </a:solidFill>
                <a:latin typeface="DM Sans"/>
              </a:rPr>
              <a:t>3. The 30-34 age group shows elevated approved conversions, implying a higher propensity to purchase products compared to other demographic segments. Hence for future target this group is benifical.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61629" y="9204956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0" y="0"/>
                </a:lnTo>
                <a:lnTo>
                  <a:pt x="4010260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66206" y="1209867"/>
            <a:ext cx="15402428" cy="199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8"/>
              </a:lnSpc>
            </a:pPr>
            <a:r>
              <a:rPr lang="en-US" sz="2745">
                <a:solidFill>
                  <a:srgbClr val="FFFFFF"/>
                </a:solidFill>
                <a:latin typeface="DM Sans"/>
              </a:rPr>
              <a:t>Assessing individual campaign performances to identify the most effective creative/campaign for potential reruns with adjusted audiences.</a:t>
            </a:r>
          </a:p>
          <a:p>
            <a:pPr>
              <a:lnSpc>
                <a:spcPts val="4008"/>
              </a:lnSpc>
            </a:pPr>
          </a:p>
          <a:p>
            <a:pPr>
              <a:lnSpc>
                <a:spcPts val="400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98875" y="-5605203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0"/>
                </a:lnTo>
                <a:lnTo>
                  <a:pt x="0" y="8073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6078" y="4482070"/>
            <a:ext cx="4236980" cy="3214515"/>
          </a:xfrm>
          <a:custGeom>
            <a:avLst/>
            <a:gdLst/>
            <a:ahLst/>
            <a:cxnLst/>
            <a:rect r="r" b="b" t="t" l="l"/>
            <a:pathLst>
              <a:path h="3214515" w="4236980">
                <a:moveTo>
                  <a:pt x="0" y="0"/>
                </a:moveTo>
                <a:lnTo>
                  <a:pt x="4236980" y="0"/>
                </a:lnTo>
                <a:lnTo>
                  <a:pt x="4236980" y="3214515"/>
                </a:lnTo>
                <a:lnTo>
                  <a:pt x="0" y="32145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93837" y="4482070"/>
            <a:ext cx="4100327" cy="3075245"/>
          </a:xfrm>
          <a:custGeom>
            <a:avLst/>
            <a:gdLst/>
            <a:ahLst/>
            <a:cxnLst/>
            <a:rect r="r" b="b" t="t" l="l"/>
            <a:pathLst>
              <a:path h="3075245" w="4100327">
                <a:moveTo>
                  <a:pt x="0" y="0"/>
                </a:moveTo>
                <a:lnTo>
                  <a:pt x="4100326" y="0"/>
                </a:lnTo>
                <a:lnTo>
                  <a:pt x="4100326" y="3075245"/>
                </a:lnTo>
                <a:lnTo>
                  <a:pt x="0" y="30752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88822" y="4436748"/>
            <a:ext cx="4279813" cy="3165889"/>
          </a:xfrm>
          <a:custGeom>
            <a:avLst/>
            <a:gdLst/>
            <a:ahLst/>
            <a:cxnLst/>
            <a:rect r="r" b="b" t="t" l="l"/>
            <a:pathLst>
              <a:path h="3165889" w="4279813">
                <a:moveTo>
                  <a:pt x="0" y="0"/>
                </a:moveTo>
                <a:lnTo>
                  <a:pt x="4279813" y="0"/>
                </a:lnTo>
                <a:lnTo>
                  <a:pt x="4279813" y="3165889"/>
                </a:lnTo>
                <a:lnTo>
                  <a:pt x="0" y="31658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73675" y="141337"/>
            <a:ext cx="5189556" cy="8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Question 4: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4240" y="8232522"/>
            <a:ext cx="6460657" cy="106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5"/>
              </a:lnSpc>
            </a:pPr>
            <a:r>
              <a:rPr lang="en-US" sz="2046" u="sng">
                <a:solidFill>
                  <a:srgbClr val="FFFAEB"/>
                </a:solidFill>
                <a:latin typeface="Canva Sans"/>
              </a:rPr>
              <a:t>Click to Impression ratio vs Expenditure for Company 1</a:t>
            </a:r>
          </a:p>
          <a:p>
            <a:pPr algn="ctr">
              <a:lnSpc>
                <a:spcPts val="286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128165" y="8232522"/>
            <a:ext cx="6460657" cy="106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5"/>
              </a:lnSpc>
            </a:pPr>
            <a:r>
              <a:rPr lang="en-US" sz="2046" u="sng">
                <a:solidFill>
                  <a:srgbClr val="FFFAEB"/>
                </a:solidFill>
                <a:latin typeface="Canva Sans"/>
              </a:rPr>
              <a:t>Click to Impression ratio vs Expenditure for Company 2</a:t>
            </a:r>
          </a:p>
          <a:p>
            <a:pPr algn="ctr">
              <a:lnSpc>
                <a:spcPts val="286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827343" y="8191248"/>
            <a:ext cx="6460657" cy="106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5"/>
              </a:lnSpc>
            </a:pPr>
            <a:r>
              <a:rPr lang="en-US" sz="2046" u="sng">
                <a:solidFill>
                  <a:srgbClr val="FFFAEB"/>
                </a:solidFill>
                <a:latin typeface="Canva Sans"/>
              </a:rPr>
              <a:t>Click to Impression ratio vs Expenditure for Company 3</a:t>
            </a:r>
          </a:p>
          <a:p>
            <a:pPr algn="ctr">
              <a:lnSpc>
                <a:spcPts val="2865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426078" y="2690783"/>
            <a:ext cx="13302650" cy="144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41835" indent="-220918" lvl="1">
              <a:lnSpc>
                <a:spcPts val="2865"/>
              </a:lnSpc>
              <a:buFont typeface="Arial"/>
              <a:buChar char="•"/>
            </a:pPr>
            <a:r>
              <a:rPr lang="en-US" sz="2046" u="sng">
                <a:solidFill>
                  <a:srgbClr val="FFFAEB"/>
                </a:solidFill>
                <a:latin typeface="Canva Sans"/>
              </a:rPr>
              <a:t>Plot Click to Impression ratio vs Expenditure for the companies</a:t>
            </a:r>
          </a:p>
          <a:p>
            <a:pPr marL="441835" indent="-220918" lvl="1">
              <a:lnSpc>
                <a:spcPts val="2865"/>
              </a:lnSpc>
              <a:buFont typeface="Arial"/>
              <a:buChar char="•"/>
            </a:pPr>
            <a:r>
              <a:rPr lang="en-US" sz="2046" u="sng">
                <a:solidFill>
                  <a:srgbClr val="FFFAEB"/>
                </a:solidFill>
                <a:latin typeface="Canva Sans"/>
              </a:rPr>
              <a:t>Plot for Total Conversions per Click for each Company</a:t>
            </a:r>
          </a:p>
          <a:p>
            <a:pPr>
              <a:lnSpc>
                <a:spcPts val="2865"/>
              </a:lnSpc>
            </a:pPr>
          </a:p>
          <a:p>
            <a:pPr>
              <a:lnSpc>
                <a:spcPts val="286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61629" y="9204956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0" y="0"/>
                </a:lnTo>
                <a:lnTo>
                  <a:pt x="4010260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98875" y="-5605203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0"/>
                </a:lnTo>
                <a:lnTo>
                  <a:pt x="0" y="8073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8821" y="1982487"/>
            <a:ext cx="4978706" cy="3742673"/>
          </a:xfrm>
          <a:custGeom>
            <a:avLst/>
            <a:gdLst/>
            <a:ahLst/>
            <a:cxnLst/>
            <a:rect r="r" b="b" t="t" l="l"/>
            <a:pathLst>
              <a:path h="3742673" w="4978706">
                <a:moveTo>
                  <a:pt x="0" y="0"/>
                </a:moveTo>
                <a:lnTo>
                  <a:pt x="4978706" y="0"/>
                </a:lnTo>
                <a:lnTo>
                  <a:pt x="4978706" y="3742674"/>
                </a:lnTo>
                <a:lnTo>
                  <a:pt x="0" y="37426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29955" y="1982487"/>
            <a:ext cx="4603606" cy="3742673"/>
          </a:xfrm>
          <a:custGeom>
            <a:avLst/>
            <a:gdLst/>
            <a:ahLst/>
            <a:cxnLst/>
            <a:rect r="r" b="b" t="t" l="l"/>
            <a:pathLst>
              <a:path h="3742673" w="4603606">
                <a:moveTo>
                  <a:pt x="0" y="0"/>
                </a:moveTo>
                <a:lnTo>
                  <a:pt x="4603606" y="0"/>
                </a:lnTo>
                <a:lnTo>
                  <a:pt x="4603606" y="3742674"/>
                </a:lnTo>
                <a:lnTo>
                  <a:pt x="0" y="37426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534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89116" y="1982487"/>
            <a:ext cx="4978706" cy="3742673"/>
          </a:xfrm>
          <a:custGeom>
            <a:avLst/>
            <a:gdLst/>
            <a:ahLst/>
            <a:cxnLst/>
            <a:rect r="r" b="b" t="t" l="l"/>
            <a:pathLst>
              <a:path h="3742673" w="4978706">
                <a:moveTo>
                  <a:pt x="0" y="0"/>
                </a:moveTo>
                <a:lnTo>
                  <a:pt x="4978706" y="0"/>
                </a:lnTo>
                <a:lnTo>
                  <a:pt x="4978706" y="3742674"/>
                </a:lnTo>
                <a:lnTo>
                  <a:pt x="0" y="37426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73675" y="141337"/>
            <a:ext cx="5189556" cy="8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Question 4: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188" y="6153534"/>
            <a:ext cx="6460657" cy="70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5"/>
              </a:lnSpc>
            </a:pPr>
            <a:r>
              <a:rPr lang="en-US" sz="2046" u="sng">
                <a:solidFill>
                  <a:srgbClr val="FFFAEB"/>
                </a:solidFill>
                <a:latin typeface="Canva Sans"/>
              </a:rPr>
              <a:t> Company 1</a:t>
            </a:r>
          </a:p>
          <a:p>
            <a:pPr algn="ctr">
              <a:lnSpc>
                <a:spcPts val="286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401429" y="6153534"/>
            <a:ext cx="6460657" cy="70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5"/>
              </a:lnSpc>
            </a:pPr>
            <a:r>
              <a:rPr lang="en-US" sz="2046" u="sng">
                <a:solidFill>
                  <a:srgbClr val="FFFAEB"/>
                </a:solidFill>
                <a:latin typeface="Canva Sans"/>
              </a:rPr>
              <a:t> Company 2</a:t>
            </a:r>
          </a:p>
          <a:p>
            <a:pPr algn="ctr">
              <a:lnSpc>
                <a:spcPts val="286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948141" y="6153534"/>
            <a:ext cx="6460657" cy="70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5"/>
              </a:lnSpc>
            </a:pPr>
            <a:r>
              <a:rPr lang="en-US" sz="2046" u="sng">
                <a:solidFill>
                  <a:srgbClr val="FFFAEB"/>
                </a:solidFill>
                <a:latin typeface="Canva Sans"/>
              </a:rPr>
              <a:t> Company 3</a:t>
            </a:r>
          </a:p>
          <a:p>
            <a:pPr algn="ctr">
              <a:lnSpc>
                <a:spcPts val="286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77115" y="7457575"/>
            <a:ext cx="17059771" cy="221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8057" indent="-264028" lvl="1">
              <a:lnSpc>
                <a:spcPts val="3570"/>
              </a:lnSpc>
              <a:buFont typeface="Arial"/>
              <a:buChar char="•"/>
            </a:pPr>
            <a:r>
              <a:rPr lang="en-US" sz="2445">
                <a:solidFill>
                  <a:srgbClr val="FFFFFF"/>
                </a:solidFill>
                <a:latin typeface="DM Sans"/>
              </a:rPr>
              <a:t>1. Company 3 attains a higher total number of conversions, mainly due to its abundance of data points.</a:t>
            </a:r>
          </a:p>
          <a:p>
            <a:pPr marL="528057" indent="-264028" lvl="1">
              <a:lnSpc>
                <a:spcPts val="3570"/>
              </a:lnSpc>
              <a:buFont typeface="Arial"/>
              <a:buChar char="•"/>
            </a:pPr>
            <a:r>
              <a:rPr lang="en-US" sz="2445">
                <a:solidFill>
                  <a:srgbClr val="FFFFFF"/>
                </a:solidFill>
                <a:latin typeface="DM Sans"/>
              </a:rPr>
              <a:t>2. Company 2 exhibits a superior click-to-impression ratio.</a:t>
            </a:r>
          </a:p>
          <a:p>
            <a:pPr marL="528057" indent="-264028" lvl="1">
              <a:lnSpc>
                <a:spcPts val="3570"/>
              </a:lnSpc>
              <a:buFont typeface="Arial"/>
              <a:buChar char="•"/>
            </a:pPr>
            <a:r>
              <a:rPr lang="en-US" sz="2445">
                <a:solidFill>
                  <a:srgbClr val="FFFFFF"/>
                </a:solidFill>
                <a:latin typeface="DM Sans"/>
              </a:rPr>
              <a:t>3. Company 1 outperforms in terms of total conversions per expenditure, click-to-impression ratio per expenditure, and total conversions per click, making it the top performer.</a:t>
            </a:r>
          </a:p>
          <a:p>
            <a:pPr marL="528057" indent="-264028" lvl="1">
              <a:lnSpc>
                <a:spcPts val="3570"/>
              </a:lnSpc>
              <a:buFont typeface="Arial"/>
              <a:buChar char="•"/>
            </a:pPr>
            <a:r>
              <a:rPr lang="en-US" sz="2445">
                <a:solidFill>
                  <a:srgbClr val="FFFFFF"/>
                </a:solidFill>
                <a:latin typeface="DM Sans"/>
              </a:rPr>
              <a:t>4. Consequently, Company 1 demonstrates the most favorable campaign performance.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00267" y="1857882"/>
            <a:ext cx="5309389" cy="983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CONCLUSION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344763" y="4270557"/>
            <a:ext cx="17894953" cy="17894953"/>
          </a:xfrm>
          <a:custGeom>
            <a:avLst/>
            <a:gdLst/>
            <a:ahLst/>
            <a:cxnLst/>
            <a:rect r="r" b="b" t="t" l="l"/>
            <a:pathLst>
              <a:path h="17894953" w="17894953">
                <a:moveTo>
                  <a:pt x="0" y="0"/>
                </a:moveTo>
                <a:lnTo>
                  <a:pt x="17894952" y="0"/>
                </a:lnTo>
                <a:lnTo>
                  <a:pt x="17894952" y="17894953"/>
                </a:lnTo>
                <a:lnTo>
                  <a:pt x="0" y="178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618391" y="-60366"/>
            <a:ext cx="3675155" cy="340135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89476" y="3454346"/>
            <a:ext cx="11830826" cy="5803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9587" indent="-344793" lvl="1">
              <a:lnSpc>
                <a:spcPts val="4663"/>
              </a:lnSpc>
              <a:buFont typeface="Arial"/>
              <a:buChar char="•"/>
            </a:pPr>
            <a:r>
              <a:rPr lang="en-US" sz="3194">
                <a:solidFill>
                  <a:srgbClr val="FFFFFF"/>
                </a:solidFill>
                <a:latin typeface="DM Sans"/>
              </a:rPr>
              <a:t>All the columns are fairly correlated with each other</a:t>
            </a:r>
          </a:p>
          <a:p>
            <a:pPr algn="just" marL="689587" indent="-344793" lvl="1">
              <a:lnSpc>
                <a:spcPts val="4663"/>
              </a:lnSpc>
              <a:buFont typeface="Arial"/>
              <a:buChar char="•"/>
            </a:pPr>
            <a:r>
              <a:rPr lang="en-US" sz="3194">
                <a:solidFill>
                  <a:srgbClr val="FFFFFF"/>
                </a:solidFill>
                <a:latin typeface="DM Sans"/>
              </a:rPr>
              <a:t>In Campaign_3 and Campaign_2, the age group of 30-34 shows more interest whereas in Campaign_1 the age group of 40-44 shows more interest.</a:t>
            </a:r>
          </a:p>
          <a:p>
            <a:pPr algn="just" marL="689587" indent="-344793" lvl="1">
              <a:lnSpc>
                <a:spcPts val="4663"/>
              </a:lnSpc>
              <a:buFont typeface="Arial"/>
              <a:buChar char="•"/>
            </a:pPr>
            <a:r>
              <a:rPr lang="en-US" sz="3194">
                <a:solidFill>
                  <a:srgbClr val="FFFFFF"/>
                </a:solidFill>
                <a:latin typeface="DM Sans"/>
              </a:rPr>
              <a:t>Both the genders shows similar interests in all three campaigns.</a:t>
            </a:r>
          </a:p>
          <a:p>
            <a:pPr algn="just" marL="689587" indent="-344793" lvl="1">
              <a:lnSpc>
                <a:spcPts val="4663"/>
              </a:lnSpc>
              <a:buFont typeface="Arial"/>
              <a:buChar char="•"/>
            </a:pPr>
            <a:r>
              <a:rPr lang="en-US" sz="3194">
                <a:solidFill>
                  <a:srgbClr val="FFFFFF"/>
                </a:solidFill>
                <a:latin typeface="DM Sans"/>
              </a:rPr>
              <a:t> men tend to click more than women but women buy more products than men after clicking the add.People in age group 30-34 has more tendency to buy product after clicking the add.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48607" y="7260124"/>
            <a:ext cx="6437528" cy="49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925">
                <a:solidFill>
                  <a:srgbClr val="B100E8"/>
                </a:solidFill>
                <a:latin typeface="Now Bold"/>
              </a:rPr>
              <a:t>For watching this presentation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82102" y="5770003"/>
            <a:ext cx="11370537" cy="138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844076" y="3421029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252873" y="3608179"/>
            <a:ext cx="1782254" cy="78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1"/>
              </a:lnSpc>
            </a:pPr>
            <a:r>
              <a:rPr lang="en-US" sz="2545" spc="-50">
                <a:solidFill>
                  <a:srgbClr val="FFFAEB"/>
                </a:solidFill>
                <a:latin typeface="DM Sans Italics"/>
              </a:rPr>
              <a:t>Chop Chop</a:t>
            </a:r>
          </a:p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 spc="-50">
                <a:solidFill>
                  <a:srgbClr val="FFFAEB"/>
                </a:solidFill>
                <a:latin typeface="DM Sans Italics"/>
              </a:rPr>
              <a:t>Brothers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87686" y="3330049"/>
            <a:ext cx="4755616" cy="3904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5322" indent="-362661" lvl="1">
              <a:lnSpc>
                <a:spcPts val="5240"/>
              </a:lnSpc>
              <a:buFont typeface="Arial"/>
              <a:buChar char="•"/>
            </a:pPr>
            <a:r>
              <a:rPr lang="en-US" sz="3359">
                <a:solidFill>
                  <a:srgbClr val="FFFAEB"/>
                </a:solidFill>
                <a:latin typeface="DM Sans Italics"/>
              </a:rPr>
              <a:t>About the Dataset</a:t>
            </a:r>
          </a:p>
          <a:p>
            <a:pPr marL="725322" indent="-362661" lvl="1">
              <a:lnSpc>
                <a:spcPts val="5240"/>
              </a:lnSpc>
              <a:buFont typeface="Arial"/>
              <a:buChar char="•"/>
            </a:pPr>
            <a:r>
              <a:rPr lang="en-US" sz="3359">
                <a:solidFill>
                  <a:srgbClr val="FFFAEB"/>
                </a:solidFill>
                <a:latin typeface="DM Sans Italics"/>
              </a:rPr>
              <a:t>Goals</a:t>
            </a:r>
          </a:p>
          <a:p>
            <a:pPr marL="725322" indent="-362661" lvl="1">
              <a:lnSpc>
                <a:spcPts val="5240"/>
              </a:lnSpc>
              <a:buFont typeface="Arial"/>
              <a:buChar char="•"/>
            </a:pPr>
            <a:r>
              <a:rPr lang="en-US" sz="3359">
                <a:solidFill>
                  <a:srgbClr val="FFFAEB"/>
                </a:solidFill>
                <a:latin typeface="DM Sans Italics"/>
              </a:rPr>
              <a:t>Problem Statement</a:t>
            </a:r>
          </a:p>
          <a:p>
            <a:pPr marL="725322" indent="-362661" lvl="1">
              <a:lnSpc>
                <a:spcPts val="5240"/>
              </a:lnSpc>
              <a:buFont typeface="Arial"/>
              <a:buChar char="•"/>
            </a:pPr>
            <a:r>
              <a:rPr lang="en-US" sz="3359">
                <a:solidFill>
                  <a:srgbClr val="FFFAEB"/>
                </a:solidFill>
                <a:latin typeface="DM Sans Italics"/>
              </a:rPr>
              <a:t>Solution with EDA and M.l model</a:t>
            </a:r>
          </a:p>
          <a:p>
            <a:pPr algn="l" marL="725322" indent="-362661" lvl="1">
              <a:lnSpc>
                <a:spcPts val="5240"/>
              </a:lnSpc>
              <a:buFont typeface="Arial"/>
              <a:buChar char="•"/>
            </a:pPr>
            <a:r>
              <a:rPr lang="en-US" sz="3359">
                <a:solidFill>
                  <a:srgbClr val="FFFAEB"/>
                </a:solidFill>
                <a:latin typeface="DM Sans Italics"/>
              </a:rPr>
              <a:t>Dashborad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794630"/>
            <a:ext cx="4830711" cy="77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Overview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82704" y="9108412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02960" y="145489"/>
            <a:ext cx="7059947" cy="883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 u="sng">
                <a:solidFill>
                  <a:srgbClr val="048AFF"/>
                </a:solidFill>
                <a:latin typeface="Now Bold"/>
              </a:rPr>
              <a:t>About the 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3068" y="1169918"/>
            <a:ext cx="12974442" cy="8174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4878" indent="-242439" lvl="1">
              <a:lnSpc>
                <a:spcPts val="3278"/>
              </a:lnSpc>
              <a:buFont typeface="Arial"/>
              <a:buChar char="•"/>
            </a:pPr>
            <a:r>
              <a:rPr lang="en-US" sz="2245">
                <a:solidFill>
                  <a:srgbClr val="FFFFFF"/>
                </a:solidFill>
                <a:latin typeface="DM Sans"/>
              </a:rPr>
              <a:t>The data used in this project is from an anonymous organisation’s social media ad campaign. The file contains 1143 observations in 11 variables with 0 null values and 0 duplicates:</a:t>
            </a:r>
          </a:p>
          <a:p>
            <a:pPr>
              <a:lnSpc>
                <a:spcPts val="3278"/>
              </a:lnSpc>
            </a:pP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1.) ad_id: an unique ID for each ad.</a:t>
            </a: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2.) xyz_campaign_id: an ID associated with each ad campaign of XYZ company.</a:t>
            </a: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3.) fb_campaign_id: an ID associated with how Facebook tracks each campaign.</a:t>
            </a: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4.) age: age of the person to whom the ad is shown.</a:t>
            </a: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5.) gender: gender of the person to whim the add is shown</a:t>
            </a: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6.) interest: a code specifying the category to which the person’s interest belongs (interests are as mentioned in the person’s Facebook public profile).</a:t>
            </a: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7.) Impressions: the number of times the ad was shown.</a:t>
            </a: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8.) Clicks: number of clicks on for that ad.</a:t>
            </a: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9.) Spent: Amount paid by company xyz to Facebook, to show that ad.</a:t>
            </a: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10.) Total conversion: Total number of people who enquired about the product after seeing the ad.</a:t>
            </a:r>
          </a:p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11.) Approved conversion: Total number of people who bought the product after seeing the ad.</a:t>
            </a:r>
          </a:p>
          <a:p>
            <a:pPr>
              <a:lnSpc>
                <a:spcPts val="3278"/>
              </a:lnSpc>
            </a:pPr>
          </a:p>
          <a:p>
            <a:pPr marL="484878" indent="-242439" lvl="1">
              <a:lnSpc>
                <a:spcPts val="3278"/>
              </a:lnSpc>
              <a:buFont typeface="Arial"/>
              <a:buChar char="•"/>
            </a:pPr>
            <a:r>
              <a:rPr lang="en-US" sz="2245">
                <a:solidFill>
                  <a:srgbClr val="FFFFFF"/>
                </a:solidFill>
                <a:latin typeface="DM Sans"/>
              </a:rPr>
              <a:t>https://www.kaggle.com/datasets/loveall/clicks-conversion-tracking/data</a:t>
            </a:r>
          </a:p>
          <a:p>
            <a:pPr>
              <a:lnSpc>
                <a:spcPts val="3278"/>
              </a:lnSpc>
            </a:pPr>
          </a:p>
          <a:p>
            <a:pPr>
              <a:lnSpc>
                <a:spcPts val="3278"/>
              </a:lnSpc>
            </a:pPr>
          </a:p>
          <a:p>
            <a:pPr>
              <a:lnSpc>
                <a:spcPts val="3278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468979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92965" y="-4982246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8410" y="-5076387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89970" y="7909420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57520" y="1560523"/>
            <a:ext cx="5372960" cy="89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Goals</a:t>
            </a:r>
          </a:p>
        </p:txBody>
      </p:sp>
      <p:sp>
        <p:nvSpPr>
          <p:cNvPr name="AutoShape 6" id="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782251" y="3247220"/>
            <a:ext cx="1390737" cy="1390737"/>
          </a:xfrm>
          <a:custGeom>
            <a:avLst/>
            <a:gdLst/>
            <a:ahLst/>
            <a:cxnLst/>
            <a:rect r="r" b="b" t="t" l="l"/>
            <a:pathLst>
              <a:path h="1390737" w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54311" y="3234155"/>
            <a:ext cx="1403803" cy="1403803"/>
          </a:xfrm>
          <a:custGeom>
            <a:avLst/>
            <a:gdLst/>
            <a:ahLst/>
            <a:cxnLst/>
            <a:rect r="r" b="b" t="t" l="l"/>
            <a:pathLst>
              <a:path h="1403803" w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44214" y="6289014"/>
            <a:ext cx="3066811" cy="164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8520" indent="-199260" lvl="1">
              <a:lnSpc>
                <a:spcPts val="269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</a:rPr>
              <a:t>Cluster Analysis for Ad Conversions Data</a:t>
            </a:r>
          </a:p>
          <a:p>
            <a:pPr marL="398520" indent="-199260" lvl="1">
              <a:lnSpc>
                <a:spcPts val="269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</a:rPr>
              <a:t>Using python for EDA and answering the question.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12706" y="4858975"/>
            <a:ext cx="5529827" cy="1180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Data Analysis using Buisness Questions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4327715" y="6542790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387903" y="5598645"/>
            <a:ext cx="3066811" cy="31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EDA for Fb campaign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34743" y="4866558"/>
            <a:ext cx="3413332" cy="58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Dashboard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2869941" y="-1899995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41564" y="254806"/>
            <a:ext cx="8394601" cy="99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07"/>
              </a:lnSpc>
              <a:spcBef>
                <a:spcPct val="0"/>
              </a:spcBef>
            </a:pPr>
            <a:r>
              <a:rPr lang="en-US" sz="5760">
                <a:solidFill>
                  <a:srgbClr val="048AFF"/>
                </a:solidFill>
                <a:latin typeface="Now Bold"/>
              </a:rPr>
              <a:t>Problem Statment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2088880"/>
            <a:ext cx="7687017" cy="1079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8"/>
              </a:lnSpc>
            </a:pPr>
            <a:r>
              <a:rPr lang="en-US" sz="1978">
                <a:solidFill>
                  <a:srgbClr val="FFFFFF"/>
                </a:solidFill>
                <a:latin typeface="DM Sans"/>
              </a:rPr>
              <a:t>How can one enhance the performance of social ad campaigns to achieve the maximum conversion rate, focusing on optimizing Reach to Conversion ratios and Click to Conversion ratios?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1546725"/>
            <a:ext cx="3054282" cy="45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Question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803638" y="1802317"/>
            <a:ext cx="1757360" cy="17573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349849" y="2352223"/>
            <a:ext cx="783430" cy="816073"/>
          </a:xfrm>
          <a:custGeom>
            <a:avLst/>
            <a:gdLst/>
            <a:ahLst/>
            <a:cxnLst/>
            <a:rect r="r" b="b" t="t" l="l"/>
            <a:pathLst>
              <a:path h="816073" w="783430">
                <a:moveTo>
                  <a:pt x="0" y="0"/>
                </a:moveTo>
                <a:lnTo>
                  <a:pt x="783430" y="0"/>
                </a:lnTo>
                <a:lnTo>
                  <a:pt x="783430" y="816073"/>
                </a:lnTo>
                <a:lnTo>
                  <a:pt x="0" y="816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803638" y="3876944"/>
            <a:ext cx="1757360" cy="17573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719414" y="4382436"/>
            <a:ext cx="7194808" cy="1079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8"/>
              </a:lnSpc>
            </a:pPr>
            <a:r>
              <a:rPr lang="en-US" sz="1978">
                <a:solidFill>
                  <a:srgbClr val="FFFFFF"/>
                </a:solidFill>
                <a:latin typeface="DM Sans"/>
              </a:rPr>
              <a:t>How can we identify the ideal target demographics by considering the appropriate clickthrough rates, defined as ClickToImpPer (Clicks/Impressions)?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19414" y="3842677"/>
            <a:ext cx="3054282" cy="45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Question 2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5193633" y="4314030"/>
            <a:ext cx="977370" cy="883187"/>
          </a:xfrm>
          <a:custGeom>
            <a:avLst/>
            <a:gdLst/>
            <a:ahLst/>
            <a:cxnLst/>
            <a:rect r="r" b="b" t="t" l="l"/>
            <a:pathLst>
              <a:path h="883187" w="977370">
                <a:moveTo>
                  <a:pt x="0" y="0"/>
                </a:moveTo>
                <a:lnTo>
                  <a:pt x="977370" y="0"/>
                </a:lnTo>
                <a:lnTo>
                  <a:pt x="977370" y="883187"/>
                </a:lnTo>
                <a:lnTo>
                  <a:pt x="0" y="883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4803638" y="5948629"/>
            <a:ext cx="1757360" cy="175736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5349849" y="6299609"/>
            <a:ext cx="729185" cy="1055399"/>
          </a:xfrm>
          <a:custGeom>
            <a:avLst/>
            <a:gdLst/>
            <a:ahLst/>
            <a:cxnLst/>
            <a:rect r="r" b="b" t="t" l="l"/>
            <a:pathLst>
              <a:path h="1055399" w="729185">
                <a:moveTo>
                  <a:pt x="0" y="0"/>
                </a:moveTo>
                <a:lnTo>
                  <a:pt x="729185" y="0"/>
                </a:lnTo>
                <a:lnTo>
                  <a:pt x="729185" y="1055399"/>
                </a:lnTo>
                <a:lnTo>
                  <a:pt x="0" y="1055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719414" y="6626572"/>
            <a:ext cx="7846190" cy="1079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8"/>
              </a:lnSpc>
            </a:pPr>
            <a:r>
              <a:rPr lang="en-US" sz="1978">
                <a:solidFill>
                  <a:srgbClr val="FFFFFF"/>
                </a:solidFill>
                <a:latin typeface="DM Sans"/>
              </a:rPr>
              <a:t>What is the optimal decision-making time per age group for conversion and future retargeting in social campaigns?</a:t>
            </a:r>
          </a:p>
          <a:p>
            <a:pPr>
              <a:lnSpc>
                <a:spcPts val="2888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6719414" y="5957718"/>
            <a:ext cx="3054282" cy="45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Question 3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4862884" y="7991827"/>
            <a:ext cx="1757360" cy="175736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5252879" y="8428913"/>
            <a:ext cx="977370" cy="883187"/>
          </a:xfrm>
          <a:custGeom>
            <a:avLst/>
            <a:gdLst/>
            <a:ahLst/>
            <a:cxnLst/>
            <a:rect r="r" b="b" t="t" l="l"/>
            <a:pathLst>
              <a:path h="883187" w="977370">
                <a:moveTo>
                  <a:pt x="0" y="0"/>
                </a:moveTo>
                <a:lnTo>
                  <a:pt x="977370" y="0"/>
                </a:lnTo>
                <a:lnTo>
                  <a:pt x="977370" y="883187"/>
                </a:lnTo>
                <a:lnTo>
                  <a:pt x="0" y="883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6719414" y="8001263"/>
            <a:ext cx="3054282" cy="45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Question 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9414" y="8541023"/>
            <a:ext cx="7846190" cy="1445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8"/>
              </a:lnSpc>
            </a:pPr>
            <a:r>
              <a:rPr lang="en-US" sz="1978">
                <a:solidFill>
                  <a:srgbClr val="FFFFFF"/>
                </a:solidFill>
                <a:latin typeface="DM Sans"/>
              </a:rPr>
              <a:t>Assessing individual campaign performances to identify the most effective creative/campaign for potential reruns with adjusted audiences.</a:t>
            </a:r>
          </a:p>
          <a:p>
            <a:pPr>
              <a:lnSpc>
                <a:spcPts val="288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84476" y="8616204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83615" y="-5378168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0"/>
                </a:lnTo>
                <a:lnTo>
                  <a:pt x="0" y="8073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55298" y="141337"/>
            <a:ext cx="14793810" cy="8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IMPORTANT LIBRARIES AND TOOLS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8421" y="1976966"/>
            <a:ext cx="16360687" cy="6149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016" indent="-421008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FFAEB"/>
                </a:solidFill>
                <a:latin typeface="Canva Sans Bold"/>
              </a:rPr>
              <a:t>Numpy </a:t>
            </a:r>
            <a:r>
              <a:rPr lang="en-US" sz="3900">
                <a:solidFill>
                  <a:srgbClr val="048AFF"/>
                </a:solidFill>
                <a:latin typeface="Canva Sans Bold"/>
              </a:rPr>
              <a:t>- library used for working with arrays</a:t>
            </a:r>
          </a:p>
          <a:p>
            <a:pPr algn="just" marL="842016" indent="-421008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FFAEB"/>
                </a:solidFill>
                <a:latin typeface="Canva Sans Bold"/>
              </a:rPr>
              <a:t>Pandas</a:t>
            </a:r>
            <a:r>
              <a:rPr lang="en-US" sz="3900">
                <a:solidFill>
                  <a:srgbClr val="048AFF"/>
                </a:solidFill>
                <a:latin typeface="Canva Sans Bold"/>
              </a:rPr>
              <a:t>- library for data analysis</a:t>
            </a:r>
          </a:p>
          <a:p>
            <a:pPr algn="just" marL="842016" indent="-421008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FFAEB"/>
                </a:solidFill>
                <a:latin typeface="Canva Sans Bold"/>
              </a:rPr>
              <a:t>Matplotlib</a:t>
            </a:r>
            <a:r>
              <a:rPr lang="en-US" sz="3900">
                <a:solidFill>
                  <a:srgbClr val="048AFF"/>
                </a:solidFill>
                <a:latin typeface="Canva Sans Bold"/>
              </a:rPr>
              <a:t> -library for creating static and interactive visualization</a:t>
            </a:r>
          </a:p>
          <a:p>
            <a:pPr algn="just" marL="842016" indent="-421008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FFAEB"/>
                </a:solidFill>
                <a:latin typeface="Canva Sans Bold"/>
              </a:rPr>
              <a:t>Seaborn</a:t>
            </a:r>
            <a:r>
              <a:rPr lang="en-US" sz="3900">
                <a:solidFill>
                  <a:srgbClr val="048AFF"/>
                </a:solidFill>
                <a:latin typeface="Canva Sans Bold"/>
              </a:rPr>
              <a:t>-data visualization library based on matplotlib</a:t>
            </a:r>
          </a:p>
          <a:p>
            <a:pPr algn="just" marL="842016" indent="-421008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FFAEB"/>
                </a:solidFill>
                <a:latin typeface="Canva Sans Bold"/>
              </a:rPr>
              <a:t>Sk-learn</a:t>
            </a:r>
            <a:r>
              <a:rPr lang="en-US" sz="3900">
                <a:solidFill>
                  <a:srgbClr val="048AFF"/>
                </a:solidFill>
                <a:latin typeface="Canva Sans Bold"/>
              </a:rPr>
              <a:t> - library that implements range of machine learning algorithms.</a:t>
            </a:r>
          </a:p>
          <a:p>
            <a:pPr algn="just" marL="842016" indent="-421008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FFAEB"/>
                </a:solidFill>
                <a:latin typeface="Canva Sans Bold"/>
              </a:rPr>
              <a:t>SCIPY </a:t>
            </a:r>
            <a:r>
              <a:rPr lang="en-US" sz="3900">
                <a:solidFill>
                  <a:srgbClr val="048AFF"/>
                </a:solidFill>
                <a:latin typeface="Canva Sans Bold"/>
              </a:rPr>
              <a:t>- library that implements range of Statistical Analysis</a:t>
            </a:r>
          </a:p>
          <a:p>
            <a:pPr algn="just" marL="842016" indent="-421008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FFAEB"/>
                </a:solidFill>
                <a:latin typeface="Canva Sans Bold"/>
              </a:rPr>
              <a:t>POWER BI</a:t>
            </a:r>
            <a:r>
              <a:rPr lang="en-US" sz="3900">
                <a:solidFill>
                  <a:srgbClr val="048AFF"/>
                </a:solidFill>
                <a:latin typeface="Canva Sans Bold"/>
              </a:rPr>
              <a:t> - for Dashboard creation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84476" y="8616204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30507" y="971550"/>
            <a:ext cx="13786586" cy="1319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70"/>
              </a:lnSpc>
            </a:pPr>
            <a:r>
              <a:rPr lang="en-US" sz="2445">
                <a:solidFill>
                  <a:srgbClr val="FFFFFF"/>
                </a:solidFill>
                <a:latin typeface="DM Sans"/>
              </a:rPr>
              <a:t>How can one enhance the performance of social ad campaigns to achieve the maximum conversion rate, focusing on optimizing Reach to Conversion ratios and Click to Conversion ratios?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92965" y="-4982246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3675" y="141337"/>
            <a:ext cx="5189556" cy="8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Question 1: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1776" y="2833742"/>
            <a:ext cx="13786586" cy="169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06467" indent="-253234" lvl="1">
              <a:lnSpc>
                <a:spcPts val="3424"/>
              </a:lnSpc>
              <a:buFont typeface="Arial"/>
              <a:buChar char="•"/>
            </a:pPr>
            <a:r>
              <a:rPr lang="en-US" sz="2345">
                <a:solidFill>
                  <a:srgbClr val="FFFFFF"/>
                </a:solidFill>
                <a:latin typeface="DM Sans"/>
              </a:rPr>
              <a:t>1) Individuals in the age range of 45-49 exhibit a higher Click to Impression ratio, indicating a tendency to click on ads more frequently than other age groups. Additionally, females in each age group have a higher Click to Impression ratio compared to their male counterparts.</a:t>
            </a:r>
          </a:p>
          <a:p>
            <a:pPr>
              <a:lnSpc>
                <a:spcPts val="3424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30480" y="4356796"/>
            <a:ext cx="6123943" cy="4468422"/>
          </a:xfrm>
          <a:custGeom>
            <a:avLst/>
            <a:gdLst/>
            <a:ahLst/>
            <a:cxnLst/>
            <a:rect r="r" b="b" t="t" l="l"/>
            <a:pathLst>
              <a:path h="4468422" w="6123943">
                <a:moveTo>
                  <a:pt x="0" y="0"/>
                </a:moveTo>
                <a:lnTo>
                  <a:pt x="6123943" y="0"/>
                </a:lnTo>
                <a:lnTo>
                  <a:pt x="6123943" y="4468421"/>
                </a:lnTo>
                <a:lnTo>
                  <a:pt x="0" y="44684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40" t="0" r="-84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40904" y="9081069"/>
            <a:ext cx="8703096" cy="94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9"/>
              </a:lnSpc>
            </a:pPr>
            <a:r>
              <a:rPr lang="en-US" sz="2756" u="sng">
                <a:solidFill>
                  <a:srgbClr val="FFFAEB"/>
                </a:solidFill>
                <a:latin typeface="Canva Sans"/>
              </a:rPr>
              <a:t>1. Click to Impression vs age</a:t>
            </a:r>
          </a:p>
          <a:p>
            <a:pPr algn="ctr">
              <a:lnSpc>
                <a:spcPts val="385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576900" y="4356796"/>
            <a:ext cx="5840193" cy="4468422"/>
          </a:xfrm>
          <a:custGeom>
            <a:avLst/>
            <a:gdLst/>
            <a:ahLst/>
            <a:cxnLst/>
            <a:rect r="r" b="b" t="t" l="l"/>
            <a:pathLst>
              <a:path h="4468422" w="5840193">
                <a:moveTo>
                  <a:pt x="0" y="0"/>
                </a:moveTo>
                <a:lnTo>
                  <a:pt x="5840193" y="0"/>
                </a:lnTo>
                <a:lnTo>
                  <a:pt x="5840193" y="4468422"/>
                </a:lnTo>
                <a:lnTo>
                  <a:pt x="0" y="44684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421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235069" y="9090132"/>
            <a:ext cx="8523855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u="sng">
                <a:solidFill>
                  <a:srgbClr val="FFFAEB"/>
                </a:solidFill>
                <a:latin typeface="Canva Sans"/>
              </a:rPr>
              <a:t>2. Total Conversion vs 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84476" y="8616204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2965" y="-4982246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66561" y="2157463"/>
            <a:ext cx="10652734" cy="4114542"/>
          </a:xfrm>
          <a:custGeom>
            <a:avLst/>
            <a:gdLst/>
            <a:ahLst/>
            <a:cxnLst/>
            <a:rect r="r" b="b" t="t" l="l"/>
            <a:pathLst>
              <a:path h="4114542" w="10652734">
                <a:moveTo>
                  <a:pt x="0" y="0"/>
                </a:moveTo>
                <a:lnTo>
                  <a:pt x="10652734" y="0"/>
                </a:lnTo>
                <a:lnTo>
                  <a:pt x="10652734" y="4114543"/>
                </a:lnTo>
                <a:lnTo>
                  <a:pt x="0" y="41145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714" t="-133800" r="-111562" b="-9282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66561" y="7180965"/>
            <a:ext cx="9260317" cy="2870477"/>
          </a:xfrm>
          <a:custGeom>
            <a:avLst/>
            <a:gdLst/>
            <a:ahLst/>
            <a:cxnLst/>
            <a:rect r="r" b="b" t="t" l="l"/>
            <a:pathLst>
              <a:path h="2870477" w="9260317">
                <a:moveTo>
                  <a:pt x="0" y="0"/>
                </a:moveTo>
                <a:lnTo>
                  <a:pt x="9260317" y="0"/>
                </a:lnTo>
                <a:lnTo>
                  <a:pt x="9260317" y="2870477"/>
                </a:lnTo>
                <a:lnTo>
                  <a:pt x="0" y="28704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8779" t="-220923" r="-180789" b="-22269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40038" y="668025"/>
            <a:ext cx="13786586" cy="1319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28057" indent="-264028" lvl="1">
              <a:lnSpc>
                <a:spcPts val="3570"/>
              </a:lnSpc>
              <a:buFont typeface="Arial"/>
              <a:buChar char="•"/>
            </a:pPr>
            <a:r>
              <a:rPr lang="en-US" sz="2445">
                <a:solidFill>
                  <a:srgbClr val="FFFFFF"/>
                </a:solidFill>
                <a:latin typeface="DM Sans"/>
              </a:rPr>
              <a:t>2)In the age group of 30-34, there is a higher total conversion per click than any other age group. Furthermore, this age group demonstrates a superior clicks to conversion ratio compared to other groups.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66561" y="6554649"/>
            <a:ext cx="13786586" cy="94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1236" indent="-285618" lvl="1">
              <a:lnSpc>
                <a:spcPts val="3862"/>
              </a:lnSpc>
              <a:buFont typeface="Arial"/>
              <a:buChar char="•"/>
            </a:pPr>
            <a:r>
              <a:rPr lang="en-US" sz="2645">
                <a:solidFill>
                  <a:srgbClr val="FFFFFF"/>
                </a:solidFill>
                <a:latin typeface="DM Sans"/>
              </a:rPr>
              <a:t>Notably, for males, the total conversion per clicks is higher than for females.</a:t>
            </a:r>
          </a:p>
          <a:p>
            <a:pPr>
              <a:lnSpc>
                <a:spcPts val="386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56749" y="9630796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92965" y="-4982246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66561" y="345978"/>
            <a:ext cx="9475515" cy="3482149"/>
          </a:xfrm>
          <a:custGeom>
            <a:avLst/>
            <a:gdLst/>
            <a:ahLst/>
            <a:cxnLst/>
            <a:rect r="r" b="b" t="t" l="l"/>
            <a:pathLst>
              <a:path h="3482149" w="9475515">
                <a:moveTo>
                  <a:pt x="0" y="0"/>
                </a:moveTo>
                <a:lnTo>
                  <a:pt x="9475515" y="0"/>
                </a:lnTo>
                <a:lnTo>
                  <a:pt x="9475515" y="3482150"/>
                </a:lnTo>
                <a:lnTo>
                  <a:pt x="0" y="34821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911" t="-41702" r="-48200" b="-10031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66561" y="4177183"/>
            <a:ext cx="6805893" cy="4288117"/>
          </a:xfrm>
          <a:custGeom>
            <a:avLst/>
            <a:gdLst/>
            <a:ahLst/>
            <a:cxnLst/>
            <a:rect r="r" b="b" t="t" l="l"/>
            <a:pathLst>
              <a:path h="4288117" w="6805893">
                <a:moveTo>
                  <a:pt x="0" y="0"/>
                </a:moveTo>
                <a:lnTo>
                  <a:pt x="6805893" y="0"/>
                </a:lnTo>
                <a:lnTo>
                  <a:pt x="6805893" y="4288117"/>
                </a:lnTo>
                <a:lnTo>
                  <a:pt x="0" y="42881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391" t="-112938" r="-264707" b="-13443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4168604"/>
            <a:ext cx="8115300" cy="4296696"/>
          </a:xfrm>
          <a:custGeom>
            <a:avLst/>
            <a:gdLst/>
            <a:ahLst/>
            <a:cxnLst/>
            <a:rect r="r" b="b" t="t" l="l"/>
            <a:pathLst>
              <a:path h="4296696" w="8115300">
                <a:moveTo>
                  <a:pt x="0" y="0"/>
                </a:moveTo>
                <a:lnTo>
                  <a:pt x="8115300" y="0"/>
                </a:lnTo>
                <a:lnTo>
                  <a:pt x="8115300" y="4296696"/>
                </a:lnTo>
                <a:lnTo>
                  <a:pt x="0" y="42966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38834" y="8828654"/>
            <a:ext cx="13786586" cy="94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1236" indent="-285618" lvl="1">
              <a:lnSpc>
                <a:spcPts val="3862"/>
              </a:lnSpc>
              <a:buFont typeface="Arial"/>
              <a:buChar char="•"/>
            </a:pPr>
            <a:r>
              <a:rPr lang="en-US" sz="2645">
                <a:solidFill>
                  <a:srgbClr val="FFFFFF"/>
                </a:solidFill>
                <a:latin typeface="DM Sans"/>
              </a:rPr>
              <a:t>Using the elbow method we can clearly see that the optimal number of clusters are 2</a:t>
            </a:r>
          </a:p>
          <a:p>
            <a:pPr>
              <a:lnSpc>
                <a:spcPts val="386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DAF5mWtagDU</dc:identifier>
  <dcterms:modified xsi:type="dcterms:W3CDTF">2011-08-01T06:04:30Z</dcterms:modified>
  <cp:revision>1</cp:revision>
  <dc:title>Black and Blue Professional Technology Business Project Presentation</dc:title>
</cp:coreProperties>
</file>