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87" r:id="rId3"/>
    <p:sldId id="289" r:id="rId4"/>
    <p:sldId id="292" r:id="rId5"/>
    <p:sldId id="265" r:id="rId6"/>
    <p:sldId id="293" r:id="rId7"/>
    <p:sldId id="294" r:id="rId8"/>
    <p:sldId id="295" r:id="rId9"/>
    <p:sldId id="296" r:id="rId10"/>
    <p:sldId id="297" r:id="rId11"/>
    <p:sldId id="280" r:id="rId12"/>
    <p:sldId id="281" r:id="rId13"/>
    <p:sldId id="282" r:id="rId14"/>
    <p:sldId id="283" r:id="rId15"/>
    <p:sldId id="284" r:id="rId16"/>
    <p:sldId id="269" r:id="rId17"/>
    <p:sldId id="270" r:id="rId18"/>
    <p:sldId id="271" r:id="rId19"/>
    <p:sldId id="272" r:id="rId20"/>
    <p:sldId id="273" r:id="rId21"/>
    <p:sldId id="274" r:id="rId22"/>
    <p:sldId id="275" r:id="rId23"/>
    <p:sldId id="276" r:id="rId24"/>
    <p:sldId id="277" r:id="rId25"/>
    <p:sldId id="278" r:id="rId26"/>
    <p:sldId id="279" r:id="rId27"/>
    <p:sldId id="285" r:id="rId28"/>
    <p:sldId id="286"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1" d="100"/>
          <a:sy n="111" d="100"/>
        </p:scale>
        <p:origin x="594"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11/29/2024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11/29/2024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11/29/2024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11/29/2024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3600" dirty="0"/>
              <a:t>Custom Open Source Intelligent Application </a:t>
            </a:r>
            <a:br>
              <a:rPr lang="en-IN" dirty="0"/>
            </a:br>
            <a:r>
              <a:rPr lang="en-IN" sz="5300" dirty="0"/>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DIAGNOSIS OF POLYCYSTIC OVARY SYNDROME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 name="Subtitle 2"/>
          <p:cNvSpPr>
            <a:spLocks noGrp="1"/>
          </p:cNvSpPr>
          <p:nvPr>
            <p:ph type="subTitle" idx="1"/>
          </p:nvPr>
        </p:nvSpPr>
        <p:spPr/>
        <p:txBody>
          <a:bodyPr>
            <a:normAutofit fontScale="70000" lnSpcReduction="20000"/>
          </a:bodyPr>
          <a:lstStyle/>
          <a:p>
            <a:r>
              <a:rPr lang="en-US" sz="1800" dirty="0"/>
              <a:t>ITMS-548 Cyber Security Technologies</a:t>
            </a:r>
            <a:br>
              <a:rPr lang="en-US" sz="1800" dirty="0"/>
            </a:br>
            <a:r>
              <a:rPr lang="en-US" sz="1800" dirty="0"/>
              <a:t>Prof.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Maurice Dawson Jr., Ph.D.</a:t>
            </a:r>
          </a:p>
          <a:p>
            <a:br>
              <a:rPr lang="en-US" dirty="0"/>
            </a:br>
            <a:r>
              <a:rPr lang="en-US" sz="1500" dirty="0"/>
              <a:t>By Abhishek Panjwani and Aryan Ramesh Prasad						Nov 29</a:t>
            </a:r>
            <a:r>
              <a:rPr lang="en-US" sz="1500" baseline="30000" dirty="0"/>
              <a:t>th</a:t>
            </a:r>
            <a:r>
              <a:rPr lang="en-US" sz="1500" dirty="0"/>
              <a:t>, 2024</a:t>
            </a:r>
            <a:endParaRPr sz="15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22E81-0E85-E6A3-57EC-DED3FDB89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55A91E-C569-4623-7123-B3ABF54C3F8D}"/>
              </a:ext>
            </a:extLst>
          </p:cNvPr>
          <p:cNvSpPr>
            <a:spLocks noGrp="1"/>
          </p:cNvSpPr>
          <p:nvPr>
            <p:ph type="title"/>
          </p:nvPr>
        </p:nvSpPr>
        <p:spPr>
          <a:xfrm>
            <a:off x="914400" y="304800"/>
            <a:ext cx="8153400" cy="389365"/>
          </a:xfrm>
        </p:spPr>
        <p:txBody>
          <a:bodyPr>
            <a:normAutofit fontScale="90000"/>
          </a:bodyPr>
          <a:lstStyle/>
          <a:p>
            <a:r>
              <a:rPr lang="en-US" dirty="0"/>
              <a:t>Project Risk	</a:t>
            </a:r>
            <a:endParaRPr lang="en-IN" dirty="0"/>
          </a:p>
        </p:txBody>
      </p:sp>
      <p:sp>
        <p:nvSpPr>
          <p:cNvPr id="6" name="Rectangle 3">
            <a:extLst>
              <a:ext uri="{FF2B5EF4-FFF2-40B4-BE49-F238E27FC236}">
                <a16:creationId xmlns:a16="http://schemas.microsoft.com/office/drawing/2014/main" id="{B6E777ED-AE5F-F904-4B15-6A2E392C76D9}"/>
              </a:ext>
            </a:extLst>
          </p:cNvPr>
          <p:cNvSpPr>
            <a:spLocks noGrp="1" noChangeArrowheads="1"/>
          </p:cNvSpPr>
          <p:nvPr>
            <p:ph idx="1"/>
          </p:nvPr>
        </p:nvSpPr>
        <p:spPr bwMode="auto">
          <a:xfrm>
            <a:off x="1524000" y="809810"/>
            <a:ext cx="7772400" cy="547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900" b="1" dirty="0">
                <a:latin typeface="Calibri" panose="020F0502020204030204" pitchFamily="34" charset="0"/>
                <a:ea typeface="Calibri" panose="020F0502020204030204" pitchFamily="34" charset="0"/>
                <a:cs typeface="Calibri" panose="020F0502020204030204" pitchFamily="34" charset="0"/>
              </a:rPr>
              <a:t>Risk Event:</a:t>
            </a:r>
            <a:endParaRPr lang="en-US" sz="9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Description:</a:t>
            </a:r>
            <a:r>
              <a:rPr lang="en-US" sz="900" dirty="0">
                <a:latin typeface="Calibri" panose="020F0502020204030204" pitchFamily="34" charset="0"/>
                <a:ea typeface="Calibri" panose="020F0502020204030204" pitchFamily="34" charset="0"/>
                <a:cs typeface="Calibri" panose="020F0502020204030204" pitchFamily="34" charset="0"/>
              </a:rPr>
              <a:t> Data breach leading to unauthorized access to personal health data of users.</a:t>
            </a:r>
          </a:p>
          <a:p>
            <a:r>
              <a:rPr lang="en-US" sz="900" b="1" dirty="0">
                <a:latin typeface="Calibri" panose="020F0502020204030204" pitchFamily="34" charset="0"/>
                <a:ea typeface="Calibri" panose="020F0502020204030204" pitchFamily="34" charset="0"/>
                <a:cs typeface="Calibri" panose="020F0502020204030204" pitchFamily="34" charset="0"/>
              </a:rPr>
              <a:t>Risk Type:</a:t>
            </a:r>
            <a:endParaRPr lang="en-US" sz="9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Negative/Pure Risk:</a:t>
            </a:r>
            <a:r>
              <a:rPr lang="en-US" sz="900" dirty="0">
                <a:latin typeface="Calibri" panose="020F0502020204030204" pitchFamily="34" charset="0"/>
                <a:ea typeface="Calibri" panose="020F0502020204030204" pitchFamily="34" charset="0"/>
                <a:cs typeface="Calibri" panose="020F0502020204030204" pitchFamily="34" charset="0"/>
              </a:rPr>
              <a:t> Classified as an adverse risk due to its potential to compromise user privacy and security, which can severely damage trust and result in legal repercussions.</a:t>
            </a:r>
          </a:p>
          <a:p>
            <a:r>
              <a:rPr lang="en-US" sz="900" b="1" dirty="0">
                <a:latin typeface="Calibri" panose="020F0502020204030204" pitchFamily="34" charset="0"/>
                <a:ea typeface="Calibri" panose="020F0502020204030204" pitchFamily="34" charset="0"/>
                <a:cs typeface="Calibri" panose="020F0502020204030204" pitchFamily="34" charset="0"/>
              </a:rPr>
              <a:t>Impact if the Risk Event Takes Place:</a:t>
            </a:r>
            <a:endParaRPr lang="en-US" sz="9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Description:</a:t>
            </a:r>
            <a:r>
              <a:rPr lang="en-US" sz="900" dirty="0">
                <a:latin typeface="Calibri" panose="020F0502020204030204" pitchFamily="34" charset="0"/>
                <a:ea typeface="Calibri" panose="020F0502020204030204" pitchFamily="34" charset="0"/>
                <a:cs typeface="Calibri" panose="020F0502020204030204" pitchFamily="34" charset="0"/>
              </a:rPr>
              <a:t> A data breach could lead to loss of user trust, significant legal fines, and a tarnished brand reputation, impacting user retention and acquisition.</a:t>
            </a:r>
          </a:p>
          <a:p>
            <a:r>
              <a:rPr lang="en-US" sz="900" b="1" dirty="0">
                <a:latin typeface="Calibri" panose="020F0502020204030204" pitchFamily="34" charset="0"/>
                <a:ea typeface="Calibri" panose="020F0502020204030204" pitchFamily="34" charset="0"/>
                <a:cs typeface="Calibri" panose="020F0502020204030204" pitchFamily="34" charset="0"/>
              </a:rPr>
              <a:t>Risk Mitigation Strategy (Negative Risk):</a:t>
            </a:r>
            <a:endParaRPr lang="en-US" sz="9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Mitigation Approach:</a:t>
            </a:r>
            <a:r>
              <a:rPr lang="en-US" sz="900" dirty="0">
                <a:latin typeface="Calibri" panose="020F0502020204030204" pitchFamily="34" charset="0"/>
                <a:ea typeface="Calibri" panose="020F0502020204030204" pitchFamily="34" charset="0"/>
                <a:cs typeface="Calibri" panose="020F0502020204030204" pitchFamily="34" charset="0"/>
              </a:rPr>
              <a:t> Implement robust data encryption, regular security audits, and compliance with global data protection regulations (e.g., GDPR, HIPAA) to minimize the risk of data breaches. Implement incident response plans and regular training for staff on data security best practices.</a:t>
            </a:r>
          </a:p>
          <a:p>
            <a:r>
              <a:rPr lang="en-US" sz="900" b="1" dirty="0">
                <a:latin typeface="Calibri" panose="020F0502020204030204" pitchFamily="34" charset="0"/>
                <a:ea typeface="Calibri" panose="020F0502020204030204" pitchFamily="34" charset="0"/>
                <a:cs typeface="Calibri" panose="020F0502020204030204" pitchFamily="34" charset="0"/>
              </a:rPr>
              <a:t>Risk Acceptance Level:</a:t>
            </a:r>
            <a:endParaRPr lang="en-US" sz="9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Approach:</a:t>
            </a:r>
            <a:r>
              <a:rPr lang="en-US" sz="900" dirty="0">
                <a:latin typeface="Calibri" panose="020F0502020204030204" pitchFamily="34" charset="0"/>
                <a:ea typeface="Calibri" panose="020F0502020204030204" pitchFamily="34" charset="0"/>
                <a:cs typeface="Calibri" panose="020F0502020204030204" pitchFamily="34" charset="0"/>
              </a:rPr>
              <a:t> The potential impact on the organization's reputation and finances is acknowledged. Continuous monitoring and investment in security measures are prioritized, with regular updates to stakeholders about security practices.</a:t>
            </a:r>
          </a:p>
          <a:p>
            <a:r>
              <a:rPr lang="en-US" sz="900" b="1" dirty="0">
                <a:latin typeface="Calibri" panose="020F0502020204030204" pitchFamily="34" charset="0"/>
                <a:ea typeface="Calibri" panose="020F0502020204030204" pitchFamily="34" charset="0"/>
                <a:cs typeface="Calibri" panose="020F0502020204030204" pitchFamily="34" charset="0"/>
              </a:rPr>
              <a:t>Likelihood of the Risk Event:</a:t>
            </a:r>
            <a:endParaRPr lang="en-US" sz="9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Assessment:</a:t>
            </a:r>
            <a:r>
              <a:rPr lang="en-US" sz="900" dirty="0">
                <a:latin typeface="Calibri" panose="020F0502020204030204" pitchFamily="34" charset="0"/>
                <a:ea typeface="Calibri" panose="020F0502020204030204" pitchFamily="34" charset="0"/>
                <a:cs typeface="Calibri" panose="020F0502020204030204" pitchFamily="34" charset="0"/>
              </a:rPr>
              <a:t> Given the sensitivity of health data, the occurrence is considered possible but not very likely (2 on a scale of 1-5), assuming state-of-the-art security measures are in place.</a:t>
            </a:r>
          </a:p>
          <a:p>
            <a:r>
              <a:rPr lang="en-US" sz="900" b="1" dirty="0">
                <a:latin typeface="Calibri" panose="020F0502020204030204" pitchFamily="34" charset="0"/>
                <a:ea typeface="Calibri" panose="020F0502020204030204" pitchFamily="34" charset="0"/>
                <a:cs typeface="Calibri" panose="020F0502020204030204" pitchFamily="34" charset="0"/>
              </a:rPr>
              <a:t>Risk Score Calculation:</a:t>
            </a:r>
            <a:endParaRPr lang="en-US" sz="9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900" b="1" dirty="0">
                <a:latin typeface="Calibri" panose="020F0502020204030204" pitchFamily="34" charset="0"/>
                <a:ea typeface="Calibri" panose="020F0502020204030204" pitchFamily="34" charset="0"/>
                <a:cs typeface="Calibri" panose="020F0502020204030204" pitchFamily="34" charset="0"/>
              </a:rPr>
              <a:t>Calculation:</a:t>
            </a:r>
            <a:r>
              <a:rPr lang="en-US" sz="900" dirty="0">
                <a:latin typeface="Calibri" panose="020F0502020204030204" pitchFamily="34" charset="0"/>
                <a:ea typeface="Calibri" panose="020F0502020204030204" pitchFamily="34" charset="0"/>
                <a:cs typeface="Calibri" panose="020F0502020204030204" pitchFamily="34" charset="0"/>
              </a:rPr>
              <a:t> Risk Score = Probability (2) * Impact (4) = 8</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646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13545-3364-211F-A900-935290D85079}"/>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3A88CDA-FAB2-E27A-4D2C-19B87A416C46}"/>
              </a:ext>
            </a:extLst>
          </p:cNvPr>
          <p:cNvSpPr>
            <a:spLocks noGrp="1"/>
          </p:cNvSpPr>
          <p:nvPr>
            <p:ph type="title"/>
          </p:nvPr>
        </p:nvSpPr>
        <p:spPr/>
        <p:txBody>
          <a:bodyPr/>
          <a:lstStyle/>
          <a:p>
            <a:r>
              <a:rPr lang="en-US" dirty="0"/>
              <a:t>The Inception of this Application</a:t>
            </a:r>
            <a:endParaRPr dirty="0"/>
          </a:p>
        </p:txBody>
      </p:sp>
      <p:sp>
        <p:nvSpPr>
          <p:cNvPr id="4" name="Content Placeholder 3">
            <a:extLst>
              <a:ext uri="{FF2B5EF4-FFF2-40B4-BE49-F238E27FC236}">
                <a16:creationId xmlns:a16="http://schemas.microsoft.com/office/drawing/2014/main" id="{EE22F08A-213E-6843-76DF-169E58E6C29D}"/>
              </a:ext>
            </a:extLst>
          </p:cNvPr>
          <p:cNvSpPr>
            <a:spLocks noGrp="1"/>
          </p:cNvSpPr>
          <p:nvPr>
            <p:ph idx="1"/>
          </p:nvPr>
        </p:nvSpPr>
        <p:spPr/>
        <p:txBody>
          <a:bodyPr>
            <a:normAutofit fontScale="85000" lnSpcReduction="10000"/>
          </a:bodyPr>
          <a:lstStyle/>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Problem Statement:</a:t>
            </a: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Polycystic ovarian syndrome (PCOS) is one of the most common reproductive endocrinological disorders with a broad spectrum of clinical manifestations affecting about 6- 8% of women of reproductive years. </a:t>
            </a: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However, it is important to make an early diagnosis in order to prevent early and late sequel of the syndrome. </a:t>
            </a: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PCOS a diagnosis of exclusion has been a topic of debate and many consensus definitions have evolved over time. </a:t>
            </a: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PCOS causes in ovaries inappropriate growth of follicles that are prevented at a primary stage and miscarry to mature. </a:t>
            </a: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is one of the causes for infertility. Therefore, it is significant to screen the patients at a primary stage to prevent any serious moment of the PCOS disease.</a:t>
            </a:r>
          </a:p>
          <a:p>
            <a:endParaRPr lang="en-IN" dirty="0"/>
          </a:p>
        </p:txBody>
      </p:sp>
    </p:spTree>
    <p:extLst>
      <p:ext uri="{BB962C8B-B14F-4D97-AF65-F5344CB8AC3E}">
        <p14:creationId xmlns:p14="http://schemas.microsoft.com/office/powerpoint/2010/main" val="324804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F3DF-6E92-8E5C-1B15-DC73D820FACE}"/>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4294E7C9-9D64-9640-0D15-3975B28E6C25}"/>
              </a:ext>
            </a:extLst>
          </p:cNvPr>
          <p:cNvSpPr>
            <a:spLocks noGrp="1"/>
          </p:cNvSpPr>
          <p:nvPr>
            <p:ph type="title"/>
          </p:nvPr>
        </p:nvSpPr>
        <p:spPr/>
        <p:txBody>
          <a:bodyPr/>
          <a:lstStyle/>
          <a:p>
            <a:r>
              <a:rPr lang="en-US" dirty="0"/>
              <a:t>The Proposal</a:t>
            </a:r>
            <a:endParaRPr dirty="0"/>
          </a:p>
        </p:txBody>
      </p:sp>
      <p:sp>
        <p:nvSpPr>
          <p:cNvPr id="4" name="Content Placeholder 3">
            <a:extLst>
              <a:ext uri="{FF2B5EF4-FFF2-40B4-BE49-F238E27FC236}">
                <a16:creationId xmlns:a16="http://schemas.microsoft.com/office/drawing/2014/main" id="{28DF0FBD-7339-D107-6AFA-73A6DEE4691A}"/>
              </a:ext>
            </a:extLst>
          </p:cNvPr>
          <p:cNvSpPr>
            <a:spLocks noGrp="1"/>
          </p:cNvSpPr>
          <p:nvPr>
            <p:ph idx="1"/>
          </p:nvPr>
        </p:nvSpPr>
        <p:spPr/>
        <p:txBody>
          <a:bodyPr>
            <a:normAutofit fontScale="32500" lnSpcReduction="20000"/>
          </a:bodyPr>
          <a:lstStyle/>
          <a:p>
            <a:pPr marL="0" marR="0">
              <a:lnSpc>
                <a:spcPct val="107000"/>
              </a:lnSpc>
              <a:spcAft>
                <a:spcPts val="800"/>
              </a:spcAft>
            </a:pPr>
            <a:r>
              <a:rPr lang="en-IN" sz="2500" b="1" kern="100" dirty="0">
                <a:effectLst/>
                <a:latin typeface="Calibri" panose="020F0502020204030204" pitchFamily="34" charset="0"/>
                <a:ea typeface="Calibri" panose="020F0502020204030204" pitchFamily="34" charset="0"/>
                <a:cs typeface="Times New Roman" panose="02020603050405020304" pitchFamily="18" charset="0"/>
              </a:rPr>
              <a:t>Proposed System:</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This project focuses on the data-driven diagnosis of polycystic ovary syndrome (PCOS) in women. </a:t>
            </a:r>
          </a:p>
          <a:p>
            <a:pPr marL="0" marR="0" indent="0">
              <a:lnSpc>
                <a:spcPct val="107000"/>
              </a:lnSpc>
              <a:spcAft>
                <a:spcPts val="800"/>
              </a:spcAft>
              <a:buNone/>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For this, machine learning algorithms are applied to a dataset freely available in Kaggle repository. </a:t>
            </a:r>
          </a:p>
          <a:p>
            <a:pPr marL="0" marR="0" indent="0">
              <a:lnSpc>
                <a:spcPct val="107000"/>
              </a:lnSpc>
              <a:spcAft>
                <a:spcPts val="800"/>
              </a:spcAft>
              <a:buNone/>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This dataset has 43 attributes of 541 women, among which 177 are patients of PCOS disease. </a:t>
            </a:r>
          </a:p>
          <a:p>
            <a:pPr marL="0" marR="0" indent="0">
              <a:lnSpc>
                <a:spcPct val="107000"/>
              </a:lnSpc>
              <a:spcAft>
                <a:spcPts val="800"/>
              </a:spcAft>
              <a:buNone/>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Firstly, univariate feature selection algorithm is applied to find the best features that can predict PCOS. </a:t>
            </a:r>
          </a:p>
          <a:p>
            <a:pPr marL="0" marR="0" indent="0">
              <a:lnSpc>
                <a:spcPct val="107000"/>
              </a:lnSpc>
              <a:spcAft>
                <a:spcPts val="800"/>
              </a:spcAft>
              <a:buNone/>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The ranking of the attributes is computed and it is found that the most important attribute is the ratio of Follicle-stimulating hormone (FSH) and Luteinizing hormone (LH). </a:t>
            </a:r>
          </a:p>
          <a:p>
            <a:pPr marL="0" marR="0" indent="0">
              <a:lnSpc>
                <a:spcPct val="107000"/>
              </a:lnSpc>
              <a:spcAft>
                <a:spcPts val="800"/>
              </a:spcAft>
              <a:buNone/>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Next, holdout and cross validation methods are applied to the dataset to separate the training and testing data. </a:t>
            </a:r>
          </a:p>
          <a:p>
            <a:pPr marL="0" marR="0" indent="0">
              <a:lnSpc>
                <a:spcPct val="107000"/>
              </a:lnSpc>
              <a:spcAft>
                <a:spcPts val="800"/>
              </a:spcAft>
              <a:buNone/>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A number of classifiers such as gradient boosting, random forest, logistic regression, and hybrid random forest and logistic regression (RFLR) are applied to the dataset. </a:t>
            </a:r>
          </a:p>
          <a:p>
            <a:pPr marL="0" marR="0" indent="0">
              <a:lnSpc>
                <a:spcPct val="107000"/>
              </a:lnSpc>
              <a:spcAft>
                <a:spcPts val="800"/>
              </a:spcAft>
              <a:buNone/>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Results show that the first 10 highest ranked attributed are good enough to predict the PCOS disease. </a:t>
            </a:r>
          </a:p>
          <a:p>
            <a:pPr marL="0" marR="0" indent="0">
              <a:lnSpc>
                <a:spcPct val="107000"/>
              </a:lnSpc>
              <a:spcAft>
                <a:spcPts val="800"/>
              </a:spcAft>
              <a:buNone/>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Results also demonstrate that RFLR exhibits the best testing accuracy of 91.01% and recall value of 90% using 40-fold cross validation applied to the 10 most important features.</a:t>
            </a:r>
          </a:p>
          <a:p>
            <a:pPr marL="0" indent="0">
              <a:buNone/>
            </a:pPr>
            <a:endParaRPr lang="en-IN" dirty="0"/>
          </a:p>
        </p:txBody>
      </p:sp>
    </p:spTree>
    <p:extLst>
      <p:ext uri="{BB962C8B-B14F-4D97-AF65-F5344CB8AC3E}">
        <p14:creationId xmlns:p14="http://schemas.microsoft.com/office/powerpoint/2010/main" val="294641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12DAB-C35A-74FA-1448-689F4C7A81DB}"/>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1261FB7-4966-815A-4A7D-763DC72810ED}"/>
              </a:ext>
            </a:extLst>
          </p:cNvPr>
          <p:cNvSpPr>
            <a:spLocks noGrp="1"/>
          </p:cNvSpPr>
          <p:nvPr>
            <p:ph type="title"/>
          </p:nvPr>
        </p:nvSpPr>
        <p:spPr/>
        <p:txBody>
          <a:bodyPr/>
          <a:lstStyle/>
          <a:p>
            <a:r>
              <a:rPr lang="en-US" dirty="0"/>
              <a:t>Implementation</a:t>
            </a:r>
            <a:endParaRPr dirty="0"/>
          </a:p>
        </p:txBody>
      </p:sp>
      <p:sp>
        <p:nvSpPr>
          <p:cNvPr id="4" name="Content Placeholder 3">
            <a:extLst>
              <a:ext uri="{FF2B5EF4-FFF2-40B4-BE49-F238E27FC236}">
                <a16:creationId xmlns:a16="http://schemas.microsoft.com/office/drawing/2014/main" id="{E7D95AD2-AB23-FD23-5A26-4808DA2C84CA}"/>
              </a:ext>
            </a:extLst>
          </p:cNvPr>
          <p:cNvSpPr>
            <a:spLocks noGrp="1"/>
          </p:cNvSpPr>
          <p:nvPr>
            <p:ph idx="1"/>
          </p:nvPr>
        </p:nvSpPr>
        <p:spPr/>
        <p:txBody>
          <a:bodyPr>
            <a:normAutofit fontScale="70000" lnSpcReduction="20000"/>
          </a:bodyPr>
          <a:lstStyle/>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Implementation: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implement this project we are using the following steps:</a:t>
            </a: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this experiment, dataset is composed of Polycystic ovary syndrome is a disorder involving infrequent, irregular or prolonged menstrual periods, and often excess male hormone (androgen) levels. The ovaries develop numerous small collections of fluid called follicles and may fail to regularly release eggs dataset contains all physical and clinical parameters to determine PCOS and infertility related issues.</a:t>
            </a: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Feature Selection: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selection is the procedure of taking some informative and significant features from a huge number of features. This can produce a better pattern characterization of multiple classes. Taking irrelevant features in the data can reduce the accuracy of the classification models. Feature selection can reduce overfitting and improve accuracy. One form of feature selection approach is the filtering-based univariate feature selection method which considers each feature independently that is with regard to the dependent variable. Each feature is scored individually on certain specified criteria and the features are then selected based on the higher scores or higher ranks.</a:t>
            </a:r>
          </a:p>
          <a:p>
            <a:pPr marL="0" indent="0">
              <a:buNone/>
            </a:pPr>
            <a:endParaRPr lang="en-IN" dirty="0"/>
          </a:p>
        </p:txBody>
      </p:sp>
    </p:spTree>
    <p:extLst>
      <p:ext uri="{BB962C8B-B14F-4D97-AF65-F5344CB8AC3E}">
        <p14:creationId xmlns:p14="http://schemas.microsoft.com/office/powerpoint/2010/main" val="52810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15E69-EC74-3110-ED13-3E0C6AEF9C9A}"/>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81DEEFC5-8680-DDD3-F472-44E7D3055D60}"/>
              </a:ext>
            </a:extLst>
          </p:cNvPr>
          <p:cNvSpPr>
            <a:spLocks noGrp="1"/>
          </p:cNvSpPr>
          <p:nvPr>
            <p:ph type="title"/>
          </p:nvPr>
        </p:nvSpPr>
        <p:spPr/>
        <p:txBody>
          <a:bodyPr/>
          <a:lstStyle/>
          <a:p>
            <a:r>
              <a:rPr lang="en-US" dirty="0"/>
              <a:t>Implementation-CONTD</a:t>
            </a:r>
            <a:endParaRPr dirty="0"/>
          </a:p>
        </p:txBody>
      </p:sp>
      <p:sp>
        <p:nvSpPr>
          <p:cNvPr id="4" name="Content Placeholder 3">
            <a:extLst>
              <a:ext uri="{FF2B5EF4-FFF2-40B4-BE49-F238E27FC236}">
                <a16:creationId xmlns:a16="http://schemas.microsoft.com/office/drawing/2014/main" id="{3B5A8462-4F19-8520-4E29-6CD3AEB5F404}"/>
              </a:ext>
            </a:extLst>
          </p:cNvPr>
          <p:cNvSpPr>
            <a:spLocks noGrp="1"/>
          </p:cNvSpPr>
          <p:nvPr>
            <p:ph idx="1"/>
          </p:nvPr>
        </p:nvSpPr>
        <p:spPr/>
        <p:txBody>
          <a:bodyPr>
            <a:normAutofit fontScale="62500" lnSpcReduction="20000"/>
          </a:bodyPr>
          <a:lstStyle/>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Model Training: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10 features with 20-fold cross validation, a number of classifiers are used. With this condition, the classification accuracy obtained by k nearest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kNN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random forest, decision tree, light GBM (LGBM), adaptive boosting (AdaBoost), gradient boosting, logistic regression, multilayer perceptron (MLP), hybrid random forest and logistic regression (RFLR) are 69.87%, 87.83%, 85.18%, 88.58%, 85.96%, 88.75%, 86.52%, 83.22% and 90.01%, respectively. It can be seen that good accuracy scores are obtained by gradient boosting, random forest, logistic regression, and RFLR.</a:t>
            </a: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Metrics used to evaluate our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our project, we have chosen four key evaluation metrics to assess the performance of our regression models: Mean Squared Error (MSE), Mean Absolute Error (MAE), R-Squared Parameter, and Root Mean Squared Error (RMSE). These metrics are particularly pertinent to our problem because they provide comprehensive insights into the accuracy, precision, and goodness-of-fit of our regression models.</a:t>
            </a: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Mean Squared Error (MSE):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MSE quantifies the average squared disparity between actual and predicted values. We use MSE as it penalizes larger errors more substantially, making it sensitive to outliers, which is important for our dataset as outliers can significantly impact the performance of regression models.</a:t>
            </a:r>
          </a:p>
          <a:p>
            <a:pPr marL="0" indent="0">
              <a:buNone/>
            </a:pPr>
            <a:endParaRPr lang="en-IN" dirty="0"/>
          </a:p>
        </p:txBody>
      </p:sp>
    </p:spTree>
    <p:extLst>
      <p:ext uri="{BB962C8B-B14F-4D97-AF65-F5344CB8AC3E}">
        <p14:creationId xmlns:p14="http://schemas.microsoft.com/office/powerpoint/2010/main" val="212024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E0B75-D915-B5FD-0304-BF80950EA357}"/>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85D66762-5F5B-5B37-5FED-0A63D7278B15}"/>
              </a:ext>
            </a:extLst>
          </p:cNvPr>
          <p:cNvSpPr>
            <a:spLocks noGrp="1"/>
          </p:cNvSpPr>
          <p:nvPr>
            <p:ph type="title"/>
          </p:nvPr>
        </p:nvSpPr>
        <p:spPr/>
        <p:txBody>
          <a:bodyPr/>
          <a:lstStyle/>
          <a:p>
            <a:r>
              <a:rPr lang="en-US" dirty="0"/>
              <a:t>Implementation-CONTD</a:t>
            </a:r>
            <a:endParaRPr dirty="0"/>
          </a:p>
        </p:txBody>
      </p:sp>
      <p:sp>
        <p:nvSpPr>
          <p:cNvPr id="4" name="Content Placeholder 3">
            <a:extLst>
              <a:ext uri="{FF2B5EF4-FFF2-40B4-BE49-F238E27FC236}">
                <a16:creationId xmlns:a16="http://schemas.microsoft.com/office/drawing/2014/main" id="{DDC452BB-56E4-6131-438E-206F4CACDCFD}"/>
              </a:ext>
            </a:extLst>
          </p:cNvPr>
          <p:cNvSpPr>
            <a:spLocks noGrp="1"/>
          </p:cNvSpPr>
          <p:nvPr>
            <p:ph idx="1"/>
          </p:nvPr>
        </p:nvSpPr>
        <p:spPr/>
        <p:txBody>
          <a:bodyPr>
            <a:normAutofit fontScale="62500" lnSpcReduction="20000"/>
          </a:bodyPr>
          <a:lstStyle/>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Mean Absolute Error (MAE):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MAE measures the average absolute deviation between actual and predicted values. We include MAE as it provides a more balanced assessment of model accuracy compared to MSE, particularly in scenarios where outliers may have less influence on the overall performance.</a:t>
            </a: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R-Squared Parameter: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R-Squared Parameter indicates the proportion of variance in the dependent variable that is explained by the independent variables. This metric is crucial for understanding how well our regression models capture the variability in the target variable, providing insights into the goodness-of-fit.</a:t>
            </a: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Root Mean Squared Error (RMSE):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RMSE calculates the square root of the average squared difference between actual and predicted values. Similar to MSE, we use RMSE to assess the accuracy of our regression models, with the advantage of being in the same units as the target variable, facilitating easier interpretation.</a:t>
            </a:r>
          </a:p>
          <a:p>
            <a:pPr marL="0" marR="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 have experimented with various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techniques, including Logistic Regression, Random Forest, AdaBoost, Decision Tree, Gradient Boosting, LGBM, and KNN. Each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technique has its own trade-offs:</a:t>
            </a:r>
          </a:p>
          <a:p>
            <a:pPr marL="0" indent="0">
              <a:buNone/>
            </a:pPr>
            <a:endParaRPr lang="en-IN" dirty="0"/>
          </a:p>
        </p:txBody>
      </p:sp>
    </p:spTree>
    <p:extLst>
      <p:ext uri="{BB962C8B-B14F-4D97-AF65-F5344CB8AC3E}">
        <p14:creationId xmlns:p14="http://schemas.microsoft.com/office/powerpoint/2010/main" val="382502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Anaconda for Python Libraries</a:t>
            </a:r>
            <a:endParaRPr dirty="0"/>
          </a:p>
        </p:txBody>
      </p:sp>
      <p:pic>
        <p:nvPicPr>
          <p:cNvPr id="6" name="Content Placeholder 5" descr="A screenshot of a computer&#10;&#10;Description automatically generated">
            <a:extLst>
              <a:ext uri="{FF2B5EF4-FFF2-40B4-BE49-F238E27FC236}">
                <a16:creationId xmlns:a16="http://schemas.microsoft.com/office/drawing/2014/main" id="{2BE45384-CB3A-1F16-4CBE-E9C05A7B7FB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7773" y="1828800"/>
            <a:ext cx="7976453" cy="4267200"/>
          </a:xfrm>
        </p:spPr>
      </p:pic>
    </p:spTree>
    <p:extLst>
      <p:ext uri="{BB962C8B-B14F-4D97-AF65-F5344CB8AC3E}">
        <p14:creationId xmlns:p14="http://schemas.microsoft.com/office/powerpoint/2010/main" val="115302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44747"/>
            <a:ext cx="5867400" cy="533400"/>
          </a:xfrm>
        </p:spPr>
        <p:txBody>
          <a:bodyPr>
            <a:normAutofit fontScale="90000"/>
          </a:bodyPr>
          <a:lstStyle/>
          <a:p>
            <a:r>
              <a:rPr lang="en-US" sz="2800" dirty="0">
                <a:latin typeface="Calibri" panose="020F0502020204030204" pitchFamily="34" charset="0"/>
                <a:ea typeface="Calibri" panose="020F0502020204030204" pitchFamily="34" charset="0"/>
                <a:cs typeface="Calibri" panose="020F0502020204030204" pitchFamily="34" charset="0"/>
              </a:rPr>
              <a:t>Hosting of application on local machine - Server</a:t>
            </a:r>
            <a:endParaRPr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A2E9200A-57E0-F0CB-D17B-B162BEC72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78147"/>
            <a:ext cx="9829800" cy="5329594"/>
          </a:xfrm>
          <a:prstGeom prst="rect">
            <a:avLst/>
          </a:prstGeom>
        </p:spPr>
      </p:pic>
    </p:spTree>
    <p:extLst>
      <p:ext uri="{BB962C8B-B14F-4D97-AF65-F5344CB8AC3E}">
        <p14:creationId xmlns:p14="http://schemas.microsoft.com/office/powerpoint/2010/main" val="3444435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Webpage and Adding Datasets</a:t>
            </a:r>
            <a:endParaRPr dirty="0"/>
          </a:p>
        </p:txBody>
      </p:sp>
      <p:sp>
        <p:nvSpPr>
          <p:cNvPr id="3" name="Text Placeholder 2"/>
          <p:cNvSpPr>
            <a:spLocks noGrp="1"/>
          </p:cNvSpPr>
          <p:nvPr>
            <p:ph type="body" idx="1"/>
          </p:nvPr>
        </p:nvSpPr>
        <p:spPr/>
        <p:txBody>
          <a:bodyPr/>
          <a:lstStyle/>
          <a:p>
            <a:r>
              <a:rPr lang="en-US" dirty="0"/>
              <a:t>This is how our page looks like	</a:t>
            </a:r>
            <a:endParaRPr dirty="0"/>
          </a:p>
        </p:txBody>
      </p:sp>
      <p:pic>
        <p:nvPicPr>
          <p:cNvPr id="8" name="Content Placeholder 7" descr="A screenshot of a computer&#10;&#10;Description automatically generated">
            <a:extLst>
              <a:ext uri="{FF2B5EF4-FFF2-40B4-BE49-F238E27FC236}">
                <a16:creationId xmlns:a16="http://schemas.microsoft.com/office/drawing/2014/main" id="{F586BB96-D5EB-452B-536F-0777BEC1F97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7175" y="3149436"/>
            <a:ext cx="4343400" cy="2311727"/>
          </a:xfrm>
        </p:spPr>
      </p:pic>
      <p:sp>
        <p:nvSpPr>
          <p:cNvPr id="5" name="Text Placeholder 4"/>
          <p:cNvSpPr>
            <a:spLocks noGrp="1"/>
          </p:cNvSpPr>
          <p:nvPr>
            <p:ph type="body" sz="quarter" idx="3"/>
          </p:nvPr>
        </p:nvSpPr>
        <p:spPr/>
        <p:txBody>
          <a:bodyPr/>
          <a:lstStyle/>
          <a:p>
            <a:r>
              <a:rPr lang="en-US" dirty="0"/>
              <a:t>Datasets insertion </a:t>
            </a:r>
            <a:endParaRPr dirty="0"/>
          </a:p>
        </p:txBody>
      </p:sp>
      <p:pic>
        <p:nvPicPr>
          <p:cNvPr id="10" name="Content Placeholder 9" descr="A screenshot of a computer&#10;&#10;Description automatically generated">
            <a:extLst>
              <a:ext uri="{FF2B5EF4-FFF2-40B4-BE49-F238E27FC236}">
                <a16:creationId xmlns:a16="http://schemas.microsoft.com/office/drawing/2014/main" id="{F3AD21EB-B26D-93B1-23AA-C83B58E333E6}"/>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327775" y="3151982"/>
            <a:ext cx="4343400" cy="2306635"/>
          </a:xfrm>
        </p:spPr>
      </p:pic>
    </p:spTree>
    <p:extLst>
      <p:ext uri="{BB962C8B-B14F-4D97-AF65-F5344CB8AC3E}">
        <p14:creationId xmlns:p14="http://schemas.microsoft.com/office/powerpoint/2010/main" val="1475842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and </a:t>
            </a:r>
            <a:br>
              <a:rPr lang="en-US" dirty="0"/>
            </a:br>
            <a:r>
              <a:rPr lang="en-US" dirty="0"/>
              <a:t>Visualization</a:t>
            </a:r>
            <a:endParaRPr dirty="0"/>
          </a:p>
        </p:txBody>
      </p:sp>
      <p:pic>
        <p:nvPicPr>
          <p:cNvPr id="4" name="Picture 3" descr="A screenshot of a computer screen&#10;&#10;Description automatically generated">
            <a:extLst>
              <a:ext uri="{FF2B5EF4-FFF2-40B4-BE49-F238E27FC236}">
                <a16:creationId xmlns:a16="http://schemas.microsoft.com/office/drawing/2014/main" id="{63CDF695-9097-D9D7-5974-76C10E76D9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828800"/>
            <a:ext cx="9067800" cy="4462444"/>
          </a:xfrm>
          <a:prstGeom prst="rect">
            <a:avLst/>
          </a:prstGeom>
        </p:spPr>
      </p:pic>
    </p:spTree>
    <p:extLst>
      <p:ext uri="{BB962C8B-B14F-4D97-AF65-F5344CB8AC3E}">
        <p14:creationId xmlns:p14="http://schemas.microsoft.com/office/powerpoint/2010/main" val="21598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C4486-1A2F-D7E7-8B7C-75BC8A04016F}"/>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5D828C71-54E0-E495-9684-234FEE5CC7A3}"/>
              </a:ext>
            </a:extLst>
          </p:cNvPr>
          <p:cNvSpPr>
            <a:spLocks noGrp="1"/>
          </p:cNvSpPr>
          <p:nvPr>
            <p:ph type="title"/>
          </p:nvPr>
        </p:nvSpPr>
        <p:spPr/>
        <p:txBody>
          <a:bodyPr/>
          <a:lstStyle/>
          <a:p>
            <a:r>
              <a:rPr lang="en-US" dirty="0"/>
              <a:t>Team Members</a:t>
            </a:r>
            <a:endParaRPr dirty="0"/>
          </a:p>
        </p:txBody>
      </p:sp>
      <p:sp>
        <p:nvSpPr>
          <p:cNvPr id="4" name="Content Placeholder 3">
            <a:extLst>
              <a:ext uri="{FF2B5EF4-FFF2-40B4-BE49-F238E27FC236}">
                <a16:creationId xmlns:a16="http://schemas.microsoft.com/office/drawing/2014/main" id="{B328F347-C7FC-0C1C-32B9-52341F53F50A}"/>
              </a:ext>
            </a:extLst>
          </p:cNvPr>
          <p:cNvSpPr>
            <a:spLocks noGrp="1"/>
          </p:cNvSpPr>
          <p:nvPr>
            <p:ph idx="1"/>
          </p:nvPr>
        </p:nvSpPr>
        <p:spPr/>
        <p:txBody>
          <a:bodyPr/>
          <a:lstStyle/>
          <a:p>
            <a:r>
              <a:rPr lang="en-US" dirty="0"/>
              <a:t>Abhishek Panjwani </a:t>
            </a:r>
          </a:p>
          <a:p>
            <a:r>
              <a:rPr lang="en-US" dirty="0"/>
              <a:t>Aryan Ramesh Prasad</a:t>
            </a:r>
            <a:endParaRPr lang="en-IN" dirty="0"/>
          </a:p>
        </p:txBody>
      </p:sp>
    </p:spTree>
    <p:extLst>
      <p:ext uri="{BB962C8B-B14F-4D97-AF65-F5344CB8AC3E}">
        <p14:creationId xmlns:p14="http://schemas.microsoft.com/office/powerpoint/2010/main" val="238443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4F0FE-FF05-7946-59C0-E0D395C2D7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CE2E2-01A8-56AC-B280-9A1AA706DD3A}"/>
              </a:ext>
            </a:extLst>
          </p:cNvPr>
          <p:cNvSpPr>
            <a:spLocks noGrp="1"/>
          </p:cNvSpPr>
          <p:nvPr>
            <p:ph type="title"/>
          </p:nvPr>
        </p:nvSpPr>
        <p:spPr/>
        <p:txBody>
          <a:bodyPr/>
          <a:lstStyle/>
          <a:p>
            <a:r>
              <a:rPr lang="en-US" dirty="0"/>
              <a:t>Data Analysis and </a:t>
            </a:r>
            <a:br>
              <a:rPr lang="en-US" dirty="0"/>
            </a:br>
            <a:r>
              <a:rPr lang="en-US" dirty="0"/>
              <a:t>Visualization</a:t>
            </a:r>
            <a:endParaRPr dirty="0"/>
          </a:p>
        </p:txBody>
      </p:sp>
      <p:pic>
        <p:nvPicPr>
          <p:cNvPr id="4" name="Picture 3" descr="A screenshot of a computer&#10;&#10;Description automatically generated">
            <a:extLst>
              <a:ext uri="{FF2B5EF4-FFF2-40B4-BE49-F238E27FC236}">
                <a16:creationId xmlns:a16="http://schemas.microsoft.com/office/drawing/2014/main" id="{2C210E8E-8899-6991-B6BD-5E0CA61AE4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780524"/>
            <a:ext cx="8915400" cy="4717253"/>
          </a:xfrm>
          <a:prstGeom prst="rect">
            <a:avLst/>
          </a:prstGeom>
        </p:spPr>
      </p:pic>
    </p:spTree>
    <p:extLst>
      <p:ext uri="{BB962C8B-B14F-4D97-AF65-F5344CB8AC3E}">
        <p14:creationId xmlns:p14="http://schemas.microsoft.com/office/powerpoint/2010/main" val="486460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AE1B4-C7E6-AAB8-BB3F-9A911D29D4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67EF3-FB8F-E44E-8B95-3551BF976349}"/>
              </a:ext>
            </a:extLst>
          </p:cNvPr>
          <p:cNvSpPr>
            <a:spLocks noGrp="1"/>
          </p:cNvSpPr>
          <p:nvPr>
            <p:ph type="title"/>
          </p:nvPr>
        </p:nvSpPr>
        <p:spPr/>
        <p:txBody>
          <a:bodyPr/>
          <a:lstStyle/>
          <a:p>
            <a:r>
              <a:rPr lang="en-US" dirty="0"/>
              <a:t>Data Analysis and </a:t>
            </a:r>
            <a:br>
              <a:rPr lang="en-US" dirty="0"/>
            </a:br>
            <a:r>
              <a:rPr lang="en-US" dirty="0"/>
              <a:t>Visualization</a:t>
            </a:r>
            <a:endParaRPr dirty="0"/>
          </a:p>
        </p:txBody>
      </p:sp>
      <p:pic>
        <p:nvPicPr>
          <p:cNvPr id="4" name="Picture 3" descr="A screenshot of a computer screen&#10;&#10;Description automatically generated">
            <a:extLst>
              <a:ext uri="{FF2B5EF4-FFF2-40B4-BE49-F238E27FC236}">
                <a16:creationId xmlns:a16="http://schemas.microsoft.com/office/drawing/2014/main" id="{8B153F5F-99A9-573C-F233-4AD9F75B68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909420"/>
            <a:ext cx="8915400" cy="4522355"/>
          </a:xfrm>
          <a:prstGeom prst="rect">
            <a:avLst/>
          </a:prstGeom>
        </p:spPr>
      </p:pic>
    </p:spTree>
    <p:extLst>
      <p:ext uri="{BB962C8B-B14F-4D97-AF65-F5344CB8AC3E}">
        <p14:creationId xmlns:p14="http://schemas.microsoft.com/office/powerpoint/2010/main" val="63377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00F2-31B8-B80C-58AE-CB8DD5426B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AB2E9-F4D2-E431-2FB5-585202B48036}"/>
              </a:ext>
            </a:extLst>
          </p:cNvPr>
          <p:cNvSpPr>
            <a:spLocks noGrp="1"/>
          </p:cNvSpPr>
          <p:nvPr>
            <p:ph type="title"/>
          </p:nvPr>
        </p:nvSpPr>
        <p:spPr/>
        <p:txBody>
          <a:bodyPr/>
          <a:lstStyle/>
          <a:p>
            <a:r>
              <a:rPr lang="en-US" dirty="0"/>
              <a:t>Data Analysis and </a:t>
            </a:r>
            <a:br>
              <a:rPr lang="en-US" dirty="0"/>
            </a:br>
            <a:r>
              <a:rPr lang="en-US" dirty="0"/>
              <a:t>Visualization</a:t>
            </a:r>
            <a:endParaRPr dirty="0"/>
          </a:p>
        </p:txBody>
      </p:sp>
      <p:pic>
        <p:nvPicPr>
          <p:cNvPr id="5" name="Picture 4" descr="A screenshot of a computer screen&#10;&#10;Description automatically generated">
            <a:extLst>
              <a:ext uri="{FF2B5EF4-FFF2-40B4-BE49-F238E27FC236}">
                <a16:creationId xmlns:a16="http://schemas.microsoft.com/office/drawing/2014/main" id="{FEB7E286-CA60-E573-C929-35B63CAEC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609725"/>
            <a:ext cx="9372600" cy="4893237"/>
          </a:xfrm>
          <a:prstGeom prst="rect">
            <a:avLst/>
          </a:prstGeom>
        </p:spPr>
      </p:pic>
    </p:spTree>
    <p:extLst>
      <p:ext uri="{BB962C8B-B14F-4D97-AF65-F5344CB8AC3E}">
        <p14:creationId xmlns:p14="http://schemas.microsoft.com/office/powerpoint/2010/main" val="563870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2D636-282A-46E3-6A5B-5EC6B8B626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B0939-39D3-F02C-747C-B69956D82D1E}"/>
              </a:ext>
            </a:extLst>
          </p:cNvPr>
          <p:cNvSpPr>
            <a:spLocks noGrp="1"/>
          </p:cNvSpPr>
          <p:nvPr>
            <p:ph type="title"/>
          </p:nvPr>
        </p:nvSpPr>
        <p:spPr/>
        <p:txBody>
          <a:bodyPr/>
          <a:lstStyle/>
          <a:p>
            <a:r>
              <a:rPr lang="en-US" dirty="0"/>
              <a:t>Data Analysis and </a:t>
            </a:r>
            <a:br>
              <a:rPr lang="en-US" dirty="0"/>
            </a:br>
            <a:r>
              <a:rPr lang="en-US" dirty="0"/>
              <a:t>Visualization</a:t>
            </a:r>
            <a:endParaRPr dirty="0"/>
          </a:p>
        </p:txBody>
      </p:sp>
      <p:pic>
        <p:nvPicPr>
          <p:cNvPr id="3" name="Picture 2" descr="A screenshot of a computer screen&#10;&#10;Description automatically generated">
            <a:extLst>
              <a:ext uri="{FF2B5EF4-FFF2-40B4-BE49-F238E27FC236}">
                <a16:creationId xmlns:a16="http://schemas.microsoft.com/office/drawing/2014/main" id="{198462D1-219C-477C-6A7E-12BA438CBD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1876176"/>
            <a:ext cx="8839200" cy="4573310"/>
          </a:xfrm>
          <a:prstGeom prst="rect">
            <a:avLst/>
          </a:prstGeom>
        </p:spPr>
      </p:pic>
    </p:spTree>
    <p:extLst>
      <p:ext uri="{BB962C8B-B14F-4D97-AF65-F5344CB8AC3E}">
        <p14:creationId xmlns:p14="http://schemas.microsoft.com/office/powerpoint/2010/main" val="1630876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2A757-06B6-F66B-F388-947DD2DA4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9C6D8-573F-364D-3849-CF22BC7D7BF3}"/>
              </a:ext>
            </a:extLst>
          </p:cNvPr>
          <p:cNvSpPr>
            <a:spLocks noGrp="1"/>
          </p:cNvSpPr>
          <p:nvPr>
            <p:ph type="title"/>
          </p:nvPr>
        </p:nvSpPr>
        <p:spPr/>
        <p:txBody>
          <a:bodyPr/>
          <a:lstStyle/>
          <a:p>
            <a:r>
              <a:rPr lang="en-US" dirty="0"/>
              <a:t>Data Analysis and </a:t>
            </a:r>
            <a:br>
              <a:rPr lang="en-US" dirty="0"/>
            </a:br>
            <a:r>
              <a:rPr lang="en-US" dirty="0"/>
              <a:t>Visualization</a:t>
            </a:r>
            <a:endParaRPr dirty="0"/>
          </a:p>
        </p:txBody>
      </p:sp>
      <p:pic>
        <p:nvPicPr>
          <p:cNvPr id="4" name="Picture 3" descr="A screenshot of a computer screen&#10;&#10;Description automatically generated">
            <a:extLst>
              <a:ext uri="{FF2B5EF4-FFF2-40B4-BE49-F238E27FC236}">
                <a16:creationId xmlns:a16="http://schemas.microsoft.com/office/drawing/2014/main" id="{5B7E6FFD-E8BB-B9BD-EC40-41D5E3A42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676400"/>
            <a:ext cx="8382000" cy="4146781"/>
          </a:xfrm>
          <a:prstGeom prst="rect">
            <a:avLst/>
          </a:prstGeom>
        </p:spPr>
      </p:pic>
    </p:spTree>
    <p:extLst>
      <p:ext uri="{BB962C8B-B14F-4D97-AF65-F5344CB8AC3E}">
        <p14:creationId xmlns:p14="http://schemas.microsoft.com/office/powerpoint/2010/main" val="353442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1E01F-BC98-A268-C12F-BDE7F0D188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F64FB2-B342-CAD5-E4A3-8E77539E8094}"/>
              </a:ext>
            </a:extLst>
          </p:cNvPr>
          <p:cNvSpPr>
            <a:spLocks noGrp="1"/>
          </p:cNvSpPr>
          <p:nvPr>
            <p:ph type="title"/>
          </p:nvPr>
        </p:nvSpPr>
        <p:spPr/>
        <p:txBody>
          <a:bodyPr/>
          <a:lstStyle/>
          <a:p>
            <a:r>
              <a:rPr lang="en-US" dirty="0"/>
              <a:t>Data Analysis and </a:t>
            </a:r>
            <a:br>
              <a:rPr lang="en-US" dirty="0"/>
            </a:br>
            <a:r>
              <a:rPr lang="en-US" dirty="0"/>
              <a:t>Visualization</a:t>
            </a:r>
            <a:endParaRPr dirty="0"/>
          </a:p>
        </p:txBody>
      </p:sp>
      <p:pic>
        <p:nvPicPr>
          <p:cNvPr id="6" name="Picture 5" descr="A screenshot of a computer&#10;&#10;Description automatically generated">
            <a:extLst>
              <a:ext uri="{FF2B5EF4-FFF2-40B4-BE49-F238E27FC236}">
                <a16:creationId xmlns:a16="http://schemas.microsoft.com/office/drawing/2014/main" id="{47FB5917-A65C-440E-57B7-54FE01310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3050" y="1844653"/>
            <a:ext cx="8839200" cy="4556147"/>
          </a:xfrm>
          <a:prstGeom prst="rect">
            <a:avLst/>
          </a:prstGeom>
        </p:spPr>
      </p:pic>
    </p:spTree>
    <p:extLst>
      <p:ext uri="{BB962C8B-B14F-4D97-AF65-F5344CB8AC3E}">
        <p14:creationId xmlns:p14="http://schemas.microsoft.com/office/powerpoint/2010/main" val="1497197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6C8A5-C603-4E3D-7F43-4D10F5523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D04DE4-546E-6530-A181-736697D13735}"/>
              </a:ext>
            </a:extLst>
          </p:cNvPr>
          <p:cNvSpPr>
            <a:spLocks noGrp="1"/>
          </p:cNvSpPr>
          <p:nvPr>
            <p:ph type="title"/>
          </p:nvPr>
        </p:nvSpPr>
        <p:spPr/>
        <p:txBody>
          <a:bodyPr/>
          <a:lstStyle/>
          <a:p>
            <a:r>
              <a:rPr lang="en-US" dirty="0"/>
              <a:t>Data Analysis and </a:t>
            </a:r>
            <a:br>
              <a:rPr lang="en-US" dirty="0"/>
            </a:br>
            <a:r>
              <a:rPr lang="en-US" dirty="0"/>
              <a:t>Visualization</a:t>
            </a:r>
            <a:endParaRPr dirty="0"/>
          </a:p>
        </p:txBody>
      </p:sp>
      <p:pic>
        <p:nvPicPr>
          <p:cNvPr id="4" name="Picture 3">
            <a:extLst>
              <a:ext uri="{FF2B5EF4-FFF2-40B4-BE49-F238E27FC236}">
                <a16:creationId xmlns:a16="http://schemas.microsoft.com/office/drawing/2014/main" id="{E26D017F-6CD3-CA34-94A6-DDC980FF0C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752600"/>
            <a:ext cx="8305800" cy="4346021"/>
          </a:xfrm>
          <a:prstGeom prst="rect">
            <a:avLst/>
          </a:prstGeom>
        </p:spPr>
      </p:pic>
    </p:spTree>
    <p:extLst>
      <p:ext uri="{BB962C8B-B14F-4D97-AF65-F5344CB8AC3E}">
        <p14:creationId xmlns:p14="http://schemas.microsoft.com/office/powerpoint/2010/main" val="3671978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CF6F3-4767-15DD-F1E0-C4DF72C9A5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49D082-3728-0E94-3D6C-0F3B183FD0CB}"/>
              </a:ext>
            </a:extLst>
          </p:cNvPr>
          <p:cNvSpPr>
            <a:spLocks noGrp="1"/>
          </p:cNvSpPr>
          <p:nvPr>
            <p:ph type="title"/>
          </p:nvPr>
        </p:nvSpPr>
        <p:spPr/>
        <p:txBody>
          <a:bodyPr/>
          <a:lstStyle/>
          <a:p>
            <a:r>
              <a:rPr lang="en-US" dirty="0"/>
              <a:t>Test Cases</a:t>
            </a:r>
            <a:endParaRPr dirty="0"/>
          </a:p>
        </p:txBody>
      </p:sp>
      <p:pic>
        <p:nvPicPr>
          <p:cNvPr id="5" name="Picture 4">
            <a:extLst>
              <a:ext uri="{FF2B5EF4-FFF2-40B4-BE49-F238E27FC236}">
                <a16:creationId xmlns:a16="http://schemas.microsoft.com/office/drawing/2014/main" id="{A70F86D2-328B-D08E-9058-DDF92BA0A840}"/>
              </a:ext>
            </a:extLst>
          </p:cNvPr>
          <p:cNvPicPr>
            <a:picLocks noChangeAspect="1"/>
          </p:cNvPicPr>
          <p:nvPr/>
        </p:nvPicPr>
        <p:blipFill>
          <a:blip r:embed="rId2"/>
          <a:stretch>
            <a:fillRect/>
          </a:stretch>
        </p:blipFill>
        <p:spPr>
          <a:xfrm>
            <a:off x="1295400" y="1828800"/>
            <a:ext cx="9067800" cy="3406448"/>
          </a:xfrm>
          <a:prstGeom prst="rect">
            <a:avLst/>
          </a:prstGeom>
        </p:spPr>
      </p:pic>
    </p:spTree>
    <p:extLst>
      <p:ext uri="{BB962C8B-B14F-4D97-AF65-F5344CB8AC3E}">
        <p14:creationId xmlns:p14="http://schemas.microsoft.com/office/powerpoint/2010/main" val="4175406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252D8-253E-D2E2-3542-AE6667A7CF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479AA-5FC7-2CC2-4D43-62E75CC4DF64}"/>
              </a:ext>
            </a:extLst>
          </p:cNvPr>
          <p:cNvSpPr>
            <a:spLocks noGrp="1"/>
          </p:cNvSpPr>
          <p:nvPr>
            <p:ph type="title"/>
          </p:nvPr>
        </p:nvSpPr>
        <p:spPr/>
        <p:txBody>
          <a:bodyPr/>
          <a:lstStyle/>
          <a:p>
            <a:r>
              <a:rPr lang="en-US" dirty="0"/>
              <a:t>Risk and their Mitigation</a:t>
            </a:r>
            <a:endParaRPr dirty="0"/>
          </a:p>
        </p:txBody>
      </p:sp>
      <p:pic>
        <p:nvPicPr>
          <p:cNvPr id="4" name="Picture 3">
            <a:extLst>
              <a:ext uri="{FF2B5EF4-FFF2-40B4-BE49-F238E27FC236}">
                <a16:creationId xmlns:a16="http://schemas.microsoft.com/office/drawing/2014/main" id="{9E68DCE6-81E4-1915-4DC2-733334695508}"/>
              </a:ext>
            </a:extLst>
          </p:cNvPr>
          <p:cNvPicPr>
            <a:picLocks noChangeAspect="1"/>
          </p:cNvPicPr>
          <p:nvPr/>
        </p:nvPicPr>
        <p:blipFill>
          <a:blip r:embed="rId2"/>
          <a:stretch>
            <a:fillRect/>
          </a:stretch>
        </p:blipFill>
        <p:spPr>
          <a:xfrm>
            <a:off x="1219200" y="1905000"/>
            <a:ext cx="9753600" cy="3786818"/>
          </a:xfrm>
          <a:prstGeom prst="rect">
            <a:avLst/>
          </a:prstGeom>
        </p:spPr>
      </p:pic>
    </p:spTree>
    <p:extLst>
      <p:ext uri="{BB962C8B-B14F-4D97-AF65-F5344CB8AC3E}">
        <p14:creationId xmlns:p14="http://schemas.microsoft.com/office/powerpoint/2010/main" val="2659327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66AD0-F566-0A43-4DE4-D9FE954AF2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8D7FAA-3943-7F13-1C87-FBB3BE09C505}"/>
              </a:ext>
            </a:extLst>
          </p:cNvPr>
          <p:cNvSpPr>
            <a:spLocks noGrp="1"/>
          </p:cNvSpPr>
          <p:nvPr>
            <p:ph type="title"/>
          </p:nvPr>
        </p:nvSpPr>
        <p:spPr>
          <a:xfrm>
            <a:off x="1676400" y="2514600"/>
            <a:ext cx="9144000" cy="1143000"/>
          </a:xfrm>
        </p:spPr>
        <p:txBody>
          <a:bodyPr/>
          <a:lstStyle/>
          <a:p>
            <a:pPr algn="ctr"/>
            <a:r>
              <a:rPr lang="en-US" dirty="0"/>
              <a:t>Thank You</a:t>
            </a:r>
            <a:endParaRPr dirty="0"/>
          </a:p>
        </p:txBody>
      </p:sp>
    </p:spTree>
    <p:extLst>
      <p:ext uri="{BB962C8B-B14F-4D97-AF65-F5344CB8AC3E}">
        <p14:creationId xmlns:p14="http://schemas.microsoft.com/office/powerpoint/2010/main" val="157966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0D2F-5503-BC80-F8E4-3C59D3165BF8}"/>
              </a:ext>
            </a:extLst>
          </p:cNvPr>
          <p:cNvSpPr>
            <a:spLocks noGrp="1"/>
          </p:cNvSpPr>
          <p:nvPr>
            <p:ph type="title"/>
          </p:nvPr>
        </p:nvSpPr>
        <p:spPr>
          <a:xfrm>
            <a:off x="685800" y="419100"/>
            <a:ext cx="8534400" cy="685800"/>
          </a:xfrm>
        </p:spPr>
        <p:txBody>
          <a:bodyPr/>
          <a:lstStyle/>
          <a:p>
            <a:r>
              <a:rPr lang="en-US" dirty="0"/>
              <a:t>Scope of this Project</a:t>
            </a:r>
            <a:endParaRPr lang="en-IN" dirty="0"/>
          </a:p>
        </p:txBody>
      </p:sp>
      <p:sp>
        <p:nvSpPr>
          <p:cNvPr id="3" name="Content Placeholder 2">
            <a:extLst>
              <a:ext uri="{FF2B5EF4-FFF2-40B4-BE49-F238E27FC236}">
                <a16:creationId xmlns:a16="http://schemas.microsoft.com/office/drawing/2014/main" id="{C5AFFF4F-4284-3C63-A6D2-7BD6752535E9}"/>
              </a:ext>
            </a:extLst>
          </p:cNvPr>
          <p:cNvSpPr>
            <a:spLocks noGrp="1"/>
          </p:cNvSpPr>
          <p:nvPr>
            <p:ph idx="1"/>
          </p:nvPr>
        </p:nvSpPr>
        <p:spPr>
          <a:xfrm>
            <a:off x="685800" y="1104900"/>
            <a:ext cx="9982200" cy="4991100"/>
          </a:xfrm>
        </p:spPr>
        <p:txBody>
          <a:bodyPr>
            <a:normAutofit fontScale="55000" lnSpcReduction="20000"/>
          </a:bodyPr>
          <a:lstStyle/>
          <a:p>
            <a:pPr marL="0" indent="0">
              <a:buNone/>
            </a:pPr>
            <a:r>
              <a:rPr lang="en-US" b="1" dirty="0"/>
              <a:t>Diagnosis of Polycystic Ovary Syndrome (PCOS) Using Machine Learning</a:t>
            </a:r>
          </a:p>
          <a:p>
            <a:pPr marL="0" indent="0">
              <a:buNone/>
            </a:pPr>
            <a:r>
              <a:rPr lang="en-US" b="1" dirty="0"/>
              <a:t>1. Purpose:</a:t>
            </a:r>
            <a:endParaRPr lang="en-US" dirty="0"/>
          </a:p>
          <a:p>
            <a:pPr>
              <a:buFont typeface="Arial" panose="020B0604020202020204" pitchFamily="34" charset="0"/>
              <a:buChar char="•"/>
            </a:pPr>
            <a:r>
              <a:rPr lang="en-US" dirty="0"/>
              <a:t>Develop a data-driven tool to diagnose PCOS in women, leveraging a machine learning approach.</a:t>
            </a:r>
          </a:p>
          <a:p>
            <a:pPr marL="0" indent="0">
              <a:buNone/>
            </a:pPr>
            <a:r>
              <a:rPr lang="en-US" b="1" dirty="0"/>
              <a:t>2. Data Source:</a:t>
            </a:r>
            <a:endParaRPr lang="en-US" dirty="0"/>
          </a:p>
          <a:p>
            <a:pPr>
              <a:buFont typeface="Arial" panose="020B0604020202020204" pitchFamily="34" charset="0"/>
              <a:buChar char="•"/>
            </a:pPr>
            <a:r>
              <a:rPr lang="en-US" dirty="0"/>
              <a:t>Utilize a dataset from Kaggle and other datasets with 43 attributes from 541 women, including 177 diagnosed with PCOS.</a:t>
            </a:r>
          </a:p>
          <a:p>
            <a:pPr marL="0" indent="0">
              <a:buNone/>
            </a:pPr>
            <a:r>
              <a:rPr lang="en-US" b="1" dirty="0"/>
              <a:t>3. Methodology:</a:t>
            </a:r>
            <a:endParaRPr lang="en-US" dirty="0"/>
          </a:p>
          <a:p>
            <a:pPr>
              <a:buFont typeface="Arial" panose="020B0604020202020204" pitchFamily="34" charset="0"/>
              <a:buChar char="•"/>
            </a:pPr>
            <a:r>
              <a:rPr lang="en-US" dirty="0"/>
              <a:t>Perform univariate feature selection to identify key predictive features, focusing on hormonal indicators.</a:t>
            </a:r>
          </a:p>
          <a:p>
            <a:pPr>
              <a:buFont typeface="Arial" panose="020B0604020202020204" pitchFamily="34" charset="0"/>
              <a:buChar char="•"/>
            </a:pPr>
            <a:r>
              <a:rPr lang="en-US" dirty="0"/>
              <a:t>Apply machine learning classifiers (e.g., gradient boosting, random forest, logistic regression, hybrid models) to develop a predictive model.</a:t>
            </a:r>
          </a:p>
          <a:p>
            <a:pPr>
              <a:buFont typeface="Arial" panose="020B0604020202020204" pitchFamily="34" charset="0"/>
              <a:buChar char="•"/>
            </a:pPr>
            <a:r>
              <a:rPr lang="en-US" dirty="0"/>
              <a:t>Validate the model using cross-validation techniques to ensure accuracy and reliability.</a:t>
            </a:r>
          </a:p>
          <a:p>
            <a:pPr marL="0" indent="0">
              <a:buNone/>
            </a:pPr>
            <a:r>
              <a:rPr lang="en-US" b="1" dirty="0"/>
              <a:t>4. Deliverables:</a:t>
            </a:r>
            <a:endParaRPr lang="en-US" dirty="0"/>
          </a:p>
          <a:p>
            <a:pPr>
              <a:buFont typeface="Arial" panose="020B0604020202020204" pitchFamily="34" charset="0"/>
              <a:buChar char="•"/>
            </a:pPr>
            <a:r>
              <a:rPr lang="en-US" dirty="0"/>
              <a:t>A machine learning model capable of accurately diagnosing PCOS.</a:t>
            </a:r>
          </a:p>
          <a:p>
            <a:pPr>
              <a:buFont typeface="Arial" panose="020B0604020202020204" pitchFamily="34" charset="0"/>
              <a:buChar char="•"/>
            </a:pPr>
            <a:r>
              <a:rPr lang="en-US" dirty="0"/>
              <a:t>A report on the model development process, performance metrics, and validation results.</a:t>
            </a:r>
          </a:p>
          <a:p>
            <a:pPr marL="0" indent="0">
              <a:buNone/>
            </a:pPr>
            <a:r>
              <a:rPr lang="en-US" b="1" dirty="0"/>
              <a:t>5. Impact:</a:t>
            </a:r>
            <a:endParaRPr lang="en-US" dirty="0"/>
          </a:p>
          <a:p>
            <a:pPr>
              <a:buFont typeface="Arial" panose="020B0604020202020204" pitchFamily="34" charset="0"/>
              <a:buChar char="•"/>
            </a:pPr>
            <a:r>
              <a:rPr lang="en-US" dirty="0"/>
              <a:t>Provide a reliable diagnostic tool for healthcare professionals to improve early detection and management of PCOS.</a:t>
            </a:r>
          </a:p>
          <a:p>
            <a:pPr marL="0" indent="0">
              <a:buNone/>
            </a:pPr>
            <a:endParaRPr lang="en-IN" dirty="0"/>
          </a:p>
        </p:txBody>
      </p:sp>
    </p:spTree>
    <p:extLst>
      <p:ext uri="{BB962C8B-B14F-4D97-AF65-F5344CB8AC3E}">
        <p14:creationId xmlns:p14="http://schemas.microsoft.com/office/powerpoint/2010/main" val="234246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086AE-142F-EDB7-60BB-39344CA82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DE17F7-E73D-F262-99C2-DCF7CE3D1CCE}"/>
              </a:ext>
            </a:extLst>
          </p:cNvPr>
          <p:cNvSpPr>
            <a:spLocks noGrp="1"/>
          </p:cNvSpPr>
          <p:nvPr>
            <p:ph type="title"/>
          </p:nvPr>
        </p:nvSpPr>
        <p:spPr>
          <a:xfrm>
            <a:off x="914400" y="304800"/>
            <a:ext cx="8763000" cy="914400"/>
          </a:xfrm>
        </p:spPr>
        <p:txBody>
          <a:bodyPr/>
          <a:lstStyle/>
          <a:p>
            <a:r>
              <a:rPr lang="en-US" dirty="0"/>
              <a:t>Financials	</a:t>
            </a:r>
            <a:endParaRPr lang="en-IN" dirty="0"/>
          </a:p>
        </p:txBody>
      </p:sp>
      <p:sp>
        <p:nvSpPr>
          <p:cNvPr id="6" name="Rectangle 3">
            <a:extLst>
              <a:ext uri="{FF2B5EF4-FFF2-40B4-BE49-F238E27FC236}">
                <a16:creationId xmlns:a16="http://schemas.microsoft.com/office/drawing/2014/main" id="{E077F364-6E59-0016-9FE7-AAABF5CE4C86}"/>
              </a:ext>
            </a:extLst>
          </p:cNvPr>
          <p:cNvSpPr>
            <a:spLocks noGrp="1" noChangeArrowheads="1"/>
          </p:cNvSpPr>
          <p:nvPr>
            <p:ph idx="1"/>
          </p:nvPr>
        </p:nvSpPr>
        <p:spPr bwMode="auto">
          <a:xfrm>
            <a:off x="838200" y="1287053"/>
            <a:ext cx="8229600" cy="303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 cost is involved in this project, as  we used Anaconda for free Python libraries and open-source analytical tools like </a:t>
            </a:r>
            <a:r>
              <a:rPr kumimoji="0" lang="en-US" altLang="en-US" sz="3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Burpsuite</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Project Plan 365, and Metasploit.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543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Project Plan and Scheduler</a:t>
            </a:r>
            <a:endParaRPr dirty="0"/>
          </a:p>
        </p:txBody>
      </p:sp>
      <p:sp>
        <p:nvSpPr>
          <p:cNvPr id="5" name="Content Placeholder 4">
            <a:extLst>
              <a:ext uri="{FF2B5EF4-FFF2-40B4-BE49-F238E27FC236}">
                <a16:creationId xmlns:a16="http://schemas.microsoft.com/office/drawing/2014/main" id="{EE910C19-D36E-1B2A-CF7B-8E8D1068FF8A}"/>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50DD7329-F3BF-5F6E-A2AC-318C3F2EA8AE}"/>
              </a:ext>
            </a:extLst>
          </p:cNvPr>
          <p:cNvPicPr>
            <a:picLocks noChangeAspect="1"/>
          </p:cNvPicPr>
          <p:nvPr/>
        </p:nvPicPr>
        <p:blipFill>
          <a:blip r:embed="rId2"/>
          <a:stretch>
            <a:fillRect/>
          </a:stretch>
        </p:blipFill>
        <p:spPr>
          <a:xfrm>
            <a:off x="1295400" y="1828800"/>
            <a:ext cx="9372600" cy="4254500"/>
          </a:xfrm>
          <a:prstGeom prst="rect">
            <a:avLst/>
          </a:prstGeom>
        </p:spPr>
      </p:pic>
    </p:spTree>
    <p:extLst>
      <p:ext uri="{BB962C8B-B14F-4D97-AF65-F5344CB8AC3E}">
        <p14:creationId xmlns:p14="http://schemas.microsoft.com/office/powerpoint/2010/main" val="304282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6CB50-97EC-0A4B-BF03-47A0CFDF5F02}"/>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7A2C10B-DCE3-FEDB-022D-46D862847C2F}"/>
              </a:ext>
            </a:extLst>
          </p:cNvPr>
          <p:cNvSpPr>
            <a:spLocks noGrp="1"/>
          </p:cNvSpPr>
          <p:nvPr>
            <p:ph type="title"/>
          </p:nvPr>
        </p:nvSpPr>
        <p:spPr/>
        <p:txBody>
          <a:bodyPr/>
          <a:lstStyle/>
          <a:p>
            <a:r>
              <a:rPr lang="en-US" dirty="0"/>
              <a:t>Project Plan and Scheduler</a:t>
            </a:r>
            <a:endParaRPr dirty="0"/>
          </a:p>
        </p:txBody>
      </p:sp>
      <p:pic>
        <p:nvPicPr>
          <p:cNvPr id="6" name="Picture 5">
            <a:extLst>
              <a:ext uri="{FF2B5EF4-FFF2-40B4-BE49-F238E27FC236}">
                <a16:creationId xmlns:a16="http://schemas.microsoft.com/office/drawing/2014/main" id="{DADAD198-D035-CA09-56A4-C9D8743DCB1A}"/>
              </a:ext>
            </a:extLst>
          </p:cNvPr>
          <p:cNvPicPr>
            <a:picLocks noChangeAspect="1"/>
          </p:cNvPicPr>
          <p:nvPr/>
        </p:nvPicPr>
        <p:blipFill>
          <a:blip r:embed="rId2"/>
          <a:stretch>
            <a:fillRect/>
          </a:stretch>
        </p:blipFill>
        <p:spPr>
          <a:xfrm>
            <a:off x="1143000" y="2089683"/>
            <a:ext cx="9753600" cy="3745434"/>
          </a:xfrm>
          <a:prstGeom prst="rect">
            <a:avLst/>
          </a:prstGeom>
        </p:spPr>
      </p:pic>
    </p:spTree>
    <p:extLst>
      <p:ext uri="{BB962C8B-B14F-4D97-AF65-F5344CB8AC3E}">
        <p14:creationId xmlns:p14="http://schemas.microsoft.com/office/powerpoint/2010/main" val="222686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F2D4F-0518-183E-842A-D5A66E2F8501}"/>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6CC08D71-FD9E-CC1C-A2FE-3DEC991FE94B}"/>
              </a:ext>
            </a:extLst>
          </p:cNvPr>
          <p:cNvSpPr>
            <a:spLocks noGrp="1"/>
          </p:cNvSpPr>
          <p:nvPr>
            <p:ph type="title"/>
          </p:nvPr>
        </p:nvSpPr>
        <p:spPr/>
        <p:txBody>
          <a:bodyPr/>
          <a:lstStyle/>
          <a:p>
            <a:r>
              <a:rPr lang="en-US" dirty="0"/>
              <a:t>Project Plan and Scheduler</a:t>
            </a:r>
            <a:endParaRPr dirty="0"/>
          </a:p>
        </p:txBody>
      </p:sp>
      <p:pic>
        <p:nvPicPr>
          <p:cNvPr id="6" name="Picture 5">
            <a:extLst>
              <a:ext uri="{FF2B5EF4-FFF2-40B4-BE49-F238E27FC236}">
                <a16:creationId xmlns:a16="http://schemas.microsoft.com/office/drawing/2014/main" id="{4C1C077B-CC05-2120-3A3F-8891CF05BD09}"/>
              </a:ext>
            </a:extLst>
          </p:cNvPr>
          <p:cNvPicPr>
            <a:picLocks noChangeAspect="1"/>
          </p:cNvPicPr>
          <p:nvPr/>
        </p:nvPicPr>
        <p:blipFill>
          <a:blip r:embed="rId2"/>
          <a:stretch>
            <a:fillRect/>
          </a:stretch>
        </p:blipFill>
        <p:spPr>
          <a:xfrm>
            <a:off x="1143000" y="2089683"/>
            <a:ext cx="9753600" cy="3745434"/>
          </a:xfrm>
          <a:prstGeom prst="rect">
            <a:avLst/>
          </a:prstGeom>
        </p:spPr>
      </p:pic>
    </p:spTree>
    <p:extLst>
      <p:ext uri="{BB962C8B-B14F-4D97-AF65-F5344CB8AC3E}">
        <p14:creationId xmlns:p14="http://schemas.microsoft.com/office/powerpoint/2010/main" val="754878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B8886-C9B4-E42A-B65A-6C44E50223CD}"/>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5D69E7D8-F091-9346-759F-BB6C09DFFA3F}"/>
              </a:ext>
            </a:extLst>
          </p:cNvPr>
          <p:cNvSpPr>
            <a:spLocks noGrp="1"/>
          </p:cNvSpPr>
          <p:nvPr>
            <p:ph type="title"/>
          </p:nvPr>
        </p:nvSpPr>
        <p:spPr>
          <a:xfrm>
            <a:off x="533400" y="304800"/>
            <a:ext cx="9144000" cy="1143000"/>
          </a:xfrm>
        </p:spPr>
        <p:txBody>
          <a:bodyPr/>
          <a:lstStyle/>
          <a:p>
            <a:r>
              <a:rPr lang="en-US" dirty="0"/>
              <a:t>Gantt Chart</a:t>
            </a:r>
            <a:endParaRPr dirty="0"/>
          </a:p>
        </p:txBody>
      </p:sp>
      <p:pic>
        <p:nvPicPr>
          <p:cNvPr id="3" name="Picture 2">
            <a:extLst>
              <a:ext uri="{FF2B5EF4-FFF2-40B4-BE49-F238E27FC236}">
                <a16:creationId xmlns:a16="http://schemas.microsoft.com/office/drawing/2014/main" id="{29ADF845-8827-DE73-BA1D-F578086BE11C}"/>
              </a:ext>
            </a:extLst>
          </p:cNvPr>
          <p:cNvPicPr>
            <a:picLocks noChangeAspect="1"/>
          </p:cNvPicPr>
          <p:nvPr/>
        </p:nvPicPr>
        <p:blipFill>
          <a:blip r:embed="rId2"/>
          <a:stretch>
            <a:fillRect/>
          </a:stretch>
        </p:blipFill>
        <p:spPr>
          <a:xfrm>
            <a:off x="1447800" y="1629283"/>
            <a:ext cx="4114800" cy="2630043"/>
          </a:xfrm>
          <a:prstGeom prst="rect">
            <a:avLst/>
          </a:prstGeom>
        </p:spPr>
      </p:pic>
      <p:pic>
        <p:nvPicPr>
          <p:cNvPr id="5" name="Picture 4">
            <a:extLst>
              <a:ext uri="{FF2B5EF4-FFF2-40B4-BE49-F238E27FC236}">
                <a16:creationId xmlns:a16="http://schemas.microsoft.com/office/drawing/2014/main" id="{FA9BEB5B-0CD1-2F9E-17C3-8D98F9D1E922}"/>
              </a:ext>
            </a:extLst>
          </p:cNvPr>
          <p:cNvPicPr>
            <a:picLocks noChangeAspect="1"/>
          </p:cNvPicPr>
          <p:nvPr/>
        </p:nvPicPr>
        <p:blipFill>
          <a:blip r:embed="rId3"/>
          <a:stretch>
            <a:fillRect/>
          </a:stretch>
        </p:blipFill>
        <p:spPr>
          <a:xfrm>
            <a:off x="1446362" y="4443684"/>
            <a:ext cx="7668233" cy="2229896"/>
          </a:xfrm>
          <a:prstGeom prst="rect">
            <a:avLst/>
          </a:prstGeom>
        </p:spPr>
      </p:pic>
    </p:spTree>
    <p:extLst>
      <p:ext uri="{BB962C8B-B14F-4D97-AF65-F5344CB8AC3E}">
        <p14:creationId xmlns:p14="http://schemas.microsoft.com/office/powerpoint/2010/main" val="358999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2E5E9-72A8-6D3A-5735-A2B302260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8C1F18-873C-73AD-8706-9EBC88FA1416}"/>
              </a:ext>
            </a:extLst>
          </p:cNvPr>
          <p:cNvSpPr>
            <a:spLocks noGrp="1"/>
          </p:cNvSpPr>
          <p:nvPr>
            <p:ph type="title"/>
          </p:nvPr>
        </p:nvSpPr>
        <p:spPr>
          <a:xfrm>
            <a:off x="914400" y="609600"/>
            <a:ext cx="8153400" cy="389365"/>
          </a:xfrm>
        </p:spPr>
        <p:txBody>
          <a:bodyPr>
            <a:normAutofit fontScale="90000"/>
          </a:bodyPr>
          <a:lstStyle/>
          <a:p>
            <a:r>
              <a:rPr lang="en-US" dirty="0"/>
              <a:t>Communication Strategy and Tools	</a:t>
            </a:r>
            <a:endParaRPr lang="en-IN" dirty="0"/>
          </a:p>
        </p:txBody>
      </p:sp>
      <p:sp>
        <p:nvSpPr>
          <p:cNvPr id="6" name="Rectangle 3">
            <a:extLst>
              <a:ext uri="{FF2B5EF4-FFF2-40B4-BE49-F238E27FC236}">
                <a16:creationId xmlns:a16="http://schemas.microsoft.com/office/drawing/2014/main" id="{A685F1C5-BC2A-4E2E-F6FA-662DB3AE0E1E}"/>
              </a:ext>
            </a:extLst>
          </p:cNvPr>
          <p:cNvSpPr>
            <a:spLocks noGrp="1" noChangeArrowheads="1"/>
          </p:cNvSpPr>
          <p:nvPr>
            <p:ph idx="1"/>
          </p:nvPr>
        </p:nvSpPr>
        <p:spPr bwMode="auto">
          <a:xfrm>
            <a:off x="1447800" y="1828800"/>
            <a:ext cx="7772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As we have Used the Agile Method for this Project, We used MS Teams for Team Collaboration and we a scheduled brief meeting “to do list” at 10 AM-10.30 AM.</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And we collaborated at 3-4 PM every weekday to discuss the progress and prospects of this project</a:t>
            </a:r>
          </a:p>
        </p:txBody>
      </p:sp>
    </p:spTree>
    <p:extLst>
      <p:ext uri="{BB962C8B-B14F-4D97-AF65-F5344CB8AC3E}">
        <p14:creationId xmlns:p14="http://schemas.microsoft.com/office/powerpoint/2010/main" val="239857080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1231</TotalTime>
  <Words>1623</Words>
  <Application>Microsoft Office PowerPoint</Application>
  <PresentationFormat>Widescreen</PresentationFormat>
  <Paragraphs>101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vt:lpstr>
      <vt:lpstr>Arial</vt:lpstr>
      <vt:lpstr>Calibri</vt:lpstr>
      <vt:lpstr>Candara</vt:lpstr>
      <vt:lpstr>Consolas</vt:lpstr>
      <vt:lpstr>Tech Computer 16x9</vt:lpstr>
      <vt:lpstr>Custom Open Source Intelligent Application  - DIAGNOSIS OF POLYCYSTIC OVARY SYNDROME </vt:lpstr>
      <vt:lpstr>Team Members</vt:lpstr>
      <vt:lpstr>Scope of this Project</vt:lpstr>
      <vt:lpstr>Financials </vt:lpstr>
      <vt:lpstr>Project Plan and Scheduler</vt:lpstr>
      <vt:lpstr>Project Plan and Scheduler</vt:lpstr>
      <vt:lpstr>Project Plan and Scheduler</vt:lpstr>
      <vt:lpstr>Gantt Chart</vt:lpstr>
      <vt:lpstr>Communication Strategy and Tools </vt:lpstr>
      <vt:lpstr>Project Risk </vt:lpstr>
      <vt:lpstr>The Inception of this Application</vt:lpstr>
      <vt:lpstr>The Proposal</vt:lpstr>
      <vt:lpstr>Implementation</vt:lpstr>
      <vt:lpstr>Implementation-CONTD</vt:lpstr>
      <vt:lpstr>Implementation-CONTD</vt:lpstr>
      <vt:lpstr>Download Anaconda for Python Libraries</vt:lpstr>
      <vt:lpstr>Hosting of application on local machine - Server</vt:lpstr>
      <vt:lpstr>Webpage and Adding Datasets</vt:lpstr>
      <vt:lpstr>Data Analysis and  Visualization</vt:lpstr>
      <vt:lpstr>Data Analysis and  Visualization</vt:lpstr>
      <vt:lpstr>Data Analysis and  Visualization</vt:lpstr>
      <vt:lpstr>Data Analysis and  Visualization</vt:lpstr>
      <vt:lpstr>Data Analysis and  Visualization</vt:lpstr>
      <vt:lpstr>Data Analysis and  Visualization</vt:lpstr>
      <vt:lpstr>Data Analysis and  Visualization</vt:lpstr>
      <vt:lpstr>Data Analysis and  Visualization</vt:lpstr>
      <vt:lpstr>Test Cases</vt:lpstr>
      <vt:lpstr>Risk and their Mitigation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Panjwani</dc:creator>
  <cp:lastModifiedBy>Abhishek Panjwani</cp:lastModifiedBy>
  <cp:revision>12</cp:revision>
  <dcterms:created xsi:type="dcterms:W3CDTF">2024-11-30T03:44:40Z</dcterms:created>
  <dcterms:modified xsi:type="dcterms:W3CDTF">2024-12-01T00:15:59Z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