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70" r:id="rId5"/>
    <p:sldId id="259" r:id="rId6"/>
    <p:sldId id="258" r:id="rId7"/>
    <p:sldId id="265" r:id="rId8"/>
    <p:sldId id="267" r:id="rId9"/>
    <p:sldId id="277" r:id="rId10"/>
    <p:sldId id="269" r:id="rId11"/>
    <p:sldId id="276" r:id="rId12"/>
    <p:sldId id="274" r:id="rId13"/>
    <p:sldId id="27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2"/>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94CB-1EC2-7A42-B216-46D69D940AF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C73E9E4-B548-4D42-90BE-9E2740908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E09FA84-2CDE-AC44-9905-F46D84C0DE28}"/>
              </a:ext>
            </a:extLst>
          </p:cNvPr>
          <p:cNvSpPr>
            <a:spLocks noGrp="1"/>
          </p:cNvSpPr>
          <p:nvPr>
            <p:ph type="dt" sz="half" idx="10"/>
          </p:nvPr>
        </p:nvSpPr>
        <p:spPr/>
        <p:txBody>
          <a:bodyPr/>
          <a:lstStyle/>
          <a:p>
            <a:fld id="{B0E96A0D-EBF0-0F41-BAF2-8508F58010CD}" type="datetimeFigureOut">
              <a:rPr lang="en-US" smtClean="0"/>
              <a:t>6/10/22</a:t>
            </a:fld>
            <a:endParaRPr lang="en-US"/>
          </a:p>
        </p:txBody>
      </p:sp>
      <p:sp>
        <p:nvSpPr>
          <p:cNvPr id="5" name="Footer Placeholder 4">
            <a:extLst>
              <a:ext uri="{FF2B5EF4-FFF2-40B4-BE49-F238E27FC236}">
                <a16:creationId xmlns:a16="http://schemas.microsoft.com/office/drawing/2014/main" id="{FCFF738A-E6FF-1144-AD1E-19D0D8F66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76CDB-1878-1D44-AC27-F0979D5BCCBD}"/>
              </a:ext>
            </a:extLst>
          </p:cNvPr>
          <p:cNvSpPr>
            <a:spLocks noGrp="1"/>
          </p:cNvSpPr>
          <p:nvPr>
            <p:ph type="sldNum" sz="quarter" idx="12"/>
          </p:nvPr>
        </p:nvSpPr>
        <p:spPr/>
        <p:txBody>
          <a:bodyPr/>
          <a:lstStyle/>
          <a:p>
            <a:fld id="{AA15B6CE-4193-1349-B838-48EE2686481C}" type="slidenum">
              <a:rPr lang="en-US" smtClean="0"/>
              <a:t>‹#›</a:t>
            </a:fld>
            <a:endParaRPr lang="en-US"/>
          </a:p>
        </p:txBody>
      </p:sp>
    </p:spTree>
    <p:extLst>
      <p:ext uri="{BB962C8B-B14F-4D97-AF65-F5344CB8AC3E}">
        <p14:creationId xmlns:p14="http://schemas.microsoft.com/office/powerpoint/2010/main" val="80571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93BF-5527-3D44-9677-747754EC794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B80E3F5-29EB-3045-B436-31F9507277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DF693D-FBB8-5D44-96CF-71B7486E1E48}"/>
              </a:ext>
            </a:extLst>
          </p:cNvPr>
          <p:cNvSpPr>
            <a:spLocks noGrp="1"/>
          </p:cNvSpPr>
          <p:nvPr>
            <p:ph type="dt" sz="half" idx="10"/>
          </p:nvPr>
        </p:nvSpPr>
        <p:spPr/>
        <p:txBody>
          <a:bodyPr/>
          <a:lstStyle/>
          <a:p>
            <a:fld id="{B0E96A0D-EBF0-0F41-BAF2-8508F58010CD}" type="datetimeFigureOut">
              <a:rPr lang="en-US" smtClean="0"/>
              <a:t>6/10/22</a:t>
            </a:fld>
            <a:endParaRPr lang="en-US"/>
          </a:p>
        </p:txBody>
      </p:sp>
      <p:sp>
        <p:nvSpPr>
          <p:cNvPr id="5" name="Footer Placeholder 4">
            <a:extLst>
              <a:ext uri="{FF2B5EF4-FFF2-40B4-BE49-F238E27FC236}">
                <a16:creationId xmlns:a16="http://schemas.microsoft.com/office/drawing/2014/main" id="{F462A6A5-D721-9F49-9F0E-8E8A169D5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30CE2-C69E-1446-B03F-6F9C8B1AF3CF}"/>
              </a:ext>
            </a:extLst>
          </p:cNvPr>
          <p:cNvSpPr>
            <a:spLocks noGrp="1"/>
          </p:cNvSpPr>
          <p:nvPr>
            <p:ph type="sldNum" sz="quarter" idx="12"/>
          </p:nvPr>
        </p:nvSpPr>
        <p:spPr/>
        <p:txBody>
          <a:bodyPr/>
          <a:lstStyle/>
          <a:p>
            <a:fld id="{AA15B6CE-4193-1349-B838-48EE2686481C}" type="slidenum">
              <a:rPr lang="en-US" smtClean="0"/>
              <a:t>‹#›</a:t>
            </a:fld>
            <a:endParaRPr lang="en-US"/>
          </a:p>
        </p:txBody>
      </p:sp>
    </p:spTree>
    <p:extLst>
      <p:ext uri="{BB962C8B-B14F-4D97-AF65-F5344CB8AC3E}">
        <p14:creationId xmlns:p14="http://schemas.microsoft.com/office/powerpoint/2010/main" val="101420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AB6836-EA89-0646-BE21-89C2C16BE4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EA3EA40-A7DD-174C-8795-F4F0F1E92F1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133B1C-7FE8-BF44-863C-DA09E09AEAD4}"/>
              </a:ext>
            </a:extLst>
          </p:cNvPr>
          <p:cNvSpPr>
            <a:spLocks noGrp="1"/>
          </p:cNvSpPr>
          <p:nvPr>
            <p:ph type="dt" sz="half" idx="10"/>
          </p:nvPr>
        </p:nvSpPr>
        <p:spPr/>
        <p:txBody>
          <a:bodyPr/>
          <a:lstStyle/>
          <a:p>
            <a:fld id="{B0E96A0D-EBF0-0F41-BAF2-8508F58010CD}" type="datetimeFigureOut">
              <a:rPr lang="en-US" smtClean="0"/>
              <a:t>6/10/22</a:t>
            </a:fld>
            <a:endParaRPr lang="en-US"/>
          </a:p>
        </p:txBody>
      </p:sp>
      <p:sp>
        <p:nvSpPr>
          <p:cNvPr id="5" name="Footer Placeholder 4">
            <a:extLst>
              <a:ext uri="{FF2B5EF4-FFF2-40B4-BE49-F238E27FC236}">
                <a16:creationId xmlns:a16="http://schemas.microsoft.com/office/drawing/2014/main" id="{FBD54976-3B58-F747-8C44-80CE8C93E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11AF7-1A60-8042-9F38-979166390396}"/>
              </a:ext>
            </a:extLst>
          </p:cNvPr>
          <p:cNvSpPr>
            <a:spLocks noGrp="1"/>
          </p:cNvSpPr>
          <p:nvPr>
            <p:ph type="sldNum" sz="quarter" idx="12"/>
          </p:nvPr>
        </p:nvSpPr>
        <p:spPr/>
        <p:txBody>
          <a:bodyPr/>
          <a:lstStyle/>
          <a:p>
            <a:fld id="{AA15B6CE-4193-1349-B838-48EE2686481C}" type="slidenum">
              <a:rPr lang="en-US" smtClean="0"/>
              <a:t>‹#›</a:t>
            </a:fld>
            <a:endParaRPr lang="en-US"/>
          </a:p>
        </p:txBody>
      </p:sp>
    </p:spTree>
    <p:extLst>
      <p:ext uri="{BB962C8B-B14F-4D97-AF65-F5344CB8AC3E}">
        <p14:creationId xmlns:p14="http://schemas.microsoft.com/office/powerpoint/2010/main" val="344903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2B9F-8393-A84B-AEFB-0664F3E1B37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2A9F82-BAEE-7345-9BF8-0F9B0594248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FE486B-F9FC-8249-B1BC-73A0A155E4C5}"/>
              </a:ext>
            </a:extLst>
          </p:cNvPr>
          <p:cNvSpPr>
            <a:spLocks noGrp="1"/>
          </p:cNvSpPr>
          <p:nvPr>
            <p:ph type="dt" sz="half" idx="10"/>
          </p:nvPr>
        </p:nvSpPr>
        <p:spPr/>
        <p:txBody>
          <a:bodyPr/>
          <a:lstStyle/>
          <a:p>
            <a:fld id="{B0E96A0D-EBF0-0F41-BAF2-8508F58010CD}" type="datetimeFigureOut">
              <a:rPr lang="en-US" smtClean="0"/>
              <a:t>6/10/22</a:t>
            </a:fld>
            <a:endParaRPr lang="en-US"/>
          </a:p>
        </p:txBody>
      </p:sp>
      <p:sp>
        <p:nvSpPr>
          <p:cNvPr id="5" name="Footer Placeholder 4">
            <a:extLst>
              <a:ext uri="{FF2B5EF4-FFF2-40B4-BE49-F238E27FC236}">
                <a16:creationId xmlns:a16="http://schemas.microsoft.com/office/drawing/2014/main" id="{061D2D36-F7E6-D247-A650-DD5F41033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5A1E4-241B-5D4F-B515-BABC6353E81A}"/>
              </a:ext>
            </a:extLst>
          </p:cNvPr>
          <p:cNvSpPr>
            <a:spLocks noGrp="1"/>
          </p:cNvSpPr>
          <p:nvPr>
            <p:ph type="sldNum" sz="quarter" idx="12"/>
          </p:nvPr>
        </p:nvSpPr>
        <p:spPr/>
        <p:txBody>
          <a:bodyPr/>
          <a:lstStyle/>
          <a:p>
            <a:fld id="{AA15B6CE-4193-1349-B838-48EE2686481C}" type="slidenum">
              <a:rPr lang="en-US" smtClean="0"/>
              <a:t>‹#›</a:t>
            </a:fld>
            <a:endParaRPr lang="en-US"/>
          </a:p>
        </p:txBody>
      </p:sp>
    </p:spTree>
    <p:extLst>
      <p:ext uri="{BB962C8B-B14F-4D97-AF65-F5344CB8AC3E}">
        <p14:creationId xmlns:p14="http://schemas.microsoft.com/office/powerpoint/2010/main" val="87769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C58A-941F-5643-9F0B-9F004BCDEFF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A3D497B-5F03-A044-8466-D612C46E4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B537F5-1C57-3643-8DF5-3791371EDC5A}"/>
              </a:ext>
            </a:extLst>
          </p:cNvPr>
          <p:cNvSpPr>
            <a:spLocks noGrp="1"/>
          </p:cNvSpPr>
          <p:nvPr>
            <p:ph type="dt" sz="half" idx="10"/>
          </p:nvPr>
        </p:nvSpPr>
        <p:spPr/>
        <p:txBody>
          <a:bodyPr/>
          <a:lstStyle/>
          <a:p>
            <a:fld id="{B0E96A0D-EBF0-0F41-BAF2-8508F58010CD}" type="datetimeFigureOut">
              <a:rPr lang="en-US" smtClean="0"/>
              <a:t>6/10/22</a:t>
            </a:fld>
            <a:endParaRPr lang="en-US"/>
          </a:p>
        </p:txBody>
      </p:sp>
      <p:sp>
        <p:nvSpPr>
          <p:cNvPr id="5" name="Footer Placeholder 4">
            <a:extLst>
              <a:ext uri="{FF2B5EF4-FFF2-40B4-BE49-F238E27FC236}">
                <a16:creationId xmlns:a16="http://schemas.microsoft.com/office/drawing/2014/main" id="{0E6460A5-4647-F247-9808-FCBAD976F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6B770-984C-4544-91DF-3242B54B5617}"/>
              </a:ext>
            </a:extLst>
          </p:cNvPr>
          <p:cNvSpPr>
            <a:spLocks noGrp="1"/>
          </p:cNvSpPr>
          <p:nvPr>
            <p:ph type="sldNum" sz="quarter" idx="12"/>
          </p:nvPr>
        </p:nvSpPr>
        <p:spPr/>
        <p:txBody>
          <a:bodyPr/>
          <a:lstStyle/>
          <a:p>
            <a:fld id="{AA15B6CE-4193-1349-B838-48EE2686481C}" type="slidenum">
              <a:rPr lang="en-US" smtClean="0"/>
              <a:t>‹#›</a:t>
            </a:fld>
            <a:endParaRPr lang="en-US"/>
          </a:p>
        </p:txBody>
      </p:sp>
    </p:spTree>
    <p:extLst>
      <p:ext uri="{BB962C8B-B14F-4D97-AF65-F5344CB8AC3E}">
        <p14:creationId xmlns:p14="http://schemas.microsoft.com/office/powerpoint/2010/main" val="17109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1119-BDCD-A143-81F5-5121A9A847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9E2300A-8244-8146-BF70-CCF7CCC2E1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B8C577B-91BE-FF41-A93E-D35DA3053C6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4222382-5D2C-3A4B-9F87-6D90C5FC45CE}"/>
              </a:ext>
            </a:extLst>
          </p:cNvPr>
          <p:cNvSpPr>
            <a:spLocks noGrp="1"/>
          </p:cNvSpPr>
          <p:nvPr>
            <p:ph type="dt" sz="half" idx="10"/>
          </p:nvPr>
        </p:nvSpPr>
        <p:spPr/>
        <p:txBody>
          <a:bodyPr/>
          <a:lstStyle/>
          <a:p>
            <a:fld id="{B0E96A0D-EBF0-0F41-BAF2-8508F58010CD}" type="datetimeFigureOut">
              <a:rPr lang="en-US" smtClean="0"/>
              <a:t>6/10/22</a:t>
            </a:fld>
            <a:endParaRPr lang="en-US"/>
          </a:p>
        </p:txBody>
      </p:sp>
      <p:sp>
        <p:nvSpPr>
          <p:cNvPr id="6" name="Footer Placeholder 5">
            <a:extLst>
              <a:ext uri="{FF2B5EF4-FFF2-40B4-BE49-F238E27FC236}">
                <a16:creationId xmlns:a16="http://schemas.microsoft.com/office/drawing/2014/main" id="{A692FB12-BF76-C14A-AEED-A1D19D0DF8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9603A-665F-C949-B460-8BF1ECF48E68}"/>
              </a:ext>
            </a:extLst>
          </p:cNvPr>
          <p:cNvSpPr>
            <a:spLocks noGrp="1"/>
          </p:cNvSpPr>
          <p:nvPr>
            <p:ph type="sldNum" sz="quarter" idx="12"/>
          </p:nvPr>
        </p:nvSpPr>
        <p:spPr/>
        <p:txBody>
          <a:bodyPr/>
          <a:lstStyle/>
          <a:p>
            <a:fld id="{AA15B6CE-4193-1349-B838-48EE2686481C}" type="slidenum">
              <a:rPr lang="en-US" smtClean="0"/>
              <a:t>‹#›</a:t>
            </a:fld>
            <a:endParaRPr lang="en-US"/>
          </a:p>
        </p:txBody>
      </p:sp>
    </p:spTree>
    <p:extLst>
      <p:ext uri="{BB962C8B-B14F-4D97-AF65-F5344CB8AC3E}">
        <p14:creationId xmlns:p14="http://schemas.microsoft.com/office/powerpoint/2010/main" val="9926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0526-AF03-4D4D-A651-1D76A9F3D18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106391-9237-1E44-8C3D-14DD7B2F4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4E8A088-7E9B-ED46-AD49-B5368C9120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AF6BC7D-646E-D34D-957C-5E4FE00C47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85D033D-B723-DD46-B2C9-6DF9807F8D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EF6D218-445B-3840-AE8F-C28DE3284497}"/>
              </a:ext>
            </a:extLst>
          </p:cNvPr>
          <p:cNvSpPr>
            <a:spLocks noGrp="1"/>
          </p:cNvSpPr>
          <p:nvPr>
            <p:ph type="dt" sz="half" idx="10"/>
          </p:nvPr>
        </p:nvSpPr>
        <p:spPr/>
        <p:txBody>
          <a:bodyPr/>
          <a:lstStyle/>
          <a:p>
            <a:fld id="{B0E96A0D-EBF0-0F41-BAF2-8508F58010CD}" type="datetimeFigureOut">
              <a:rPr lang="en-US" smtClean="0"/>
              <a:t>6/10/22</a:t>
            </a:fld>
            <a:endParaRPr lang="en-US"/>
          </a:p>
        </p:txBody>
      </p:sp>
      <p:sp>
        <p:nvSpPr>
          <p:cNvPr id="8" name="Footer Placeholder 7">
            <a:extLst>
              <a:ext uri="{FF2B5EF4-FFF2-40B4-BE49-F238E27FC236}">
                <a16:creationId xmlns:a16="http://schemas.microsoft.com/office/drawing/2014/main" id="{D88A2F11-BFA1-054C-8630-FFCC350BC9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867107-917A-F348-A8F8-09858C376F82}"/>
              </a:ext>
            </a:extLst>
          </p:cNvPr>
          <p:cNvSpPr>
            <a:spLocks noGrp="1"/>
          </p:cNvSpPr>
          <p:nvPr>
            <p:ph type="sldNum" sz="quarter" idx="12"/>
          </p:nvPr>
        </p:nvSpPr>
        <p:spPr/>
        <p:txBody>
          <a:bodyPr/>
          <a:lstStyle/>
          <a:p>
            <a:fld id="{AA15B6CE-4193-1349-B838-48EE2686481C}" type="slidenum">
              <a:rPr lang="en-US" smtClean="0"/>
              <a:t>‹#›</a:t>
            </a:fld>
            <a:endParaRPr lang="en-US"/>
          </a:p>
        </p:txBody>
      </p:sp>
    </p:spTree>
    <p:extLst>
      <p:ext uri="{BB962C8B-B14F-4D97-AF65-F5344CB8AC3E}">
        <p14:creationId xmlns:p14="http://schemas.microsoft.com/office/powerpoint/2010/main" val="415447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E396-FEE4-4E4A-B0E6-CCB1FB6C48C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A8E9208-245B-3C42-8D50-6E0B5E119821}"/>
              </a:ext>
            </a:extLst>
          </p:cNvPr>
          <p:cNvSpPr>
            <a:spLocks noGrp="1"/>
          </p:cNvSpPr>
          <p:nvPr>
            <p:ph type="dt" sz="half" idx="10"/>
          </p:nvPr>
        </p:nvSpPr>
        <p:spPr/>
        <p:txBody>
          <a:bodyPr/>
          <a:lstStyle/>
          <a:p>
            <a:fld id="{B0E96A0D-EBF0-0F41-BAF2-8508F58010CD}" type="datetimeFigureOut">
              <a:rPr lang="en-US" smtClean="0"/>
              <a:t>6/10/22</a:t>
            </a:fld>
            <a:endParaRPr lang="en-US"/>
          </a:p>
        </p:txBody>
      </p:sp>
      <p:sp>
        <p:nvSpPr>
          <p:cNvPr id="4" name="Footer Placeholder 3">
            <a:extLst>
              <a:ext uri="{FF2B5EF4-FFF2-40B4-BE49-F238E27FC236}">
                <a16:creationId xmlns:a16="http://schemas.microsoft.com/office/drawing/2014/main" id="{5512ED52-309B-5347-ADCE-F4FB33DD5E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8E8576-C2EE-CE46-B7EC-431569915D56}"/>
              </a:ext>
            </a:extLst>
          </p:cNvPr>
          <p:cNvSpPr>
            <a:spLocks noGrp="1"/>
          </p:cNvSpPr>
          <p:nvPr>
            <p:ph type="sldNum" sz="quarter" idx="12"/>
          </p:nvPr>
        </p:nvSpPr>
        <p:spPr/>
        <p:txBody>
          <a:bodyPr/>
          <a:lstStyle/>
          <a:p>
            <a:fld id="{AA15B6CE-4193-1349-B838-48EE2686481C}" type="slidenum">
              <a:rPr lang="en-US" smtClean="0"/>
              <a:t>‹#›</a:t>
            </a:fld>
            <a:endParaRPr lang="en-US"/>
          </a:p>
        </p:txBody>
      </p:sp>
    </p:spTree>
    <p:extLst>
      <p:ext uri="{BB962C8B-B14F-4D97-AF65-F5344CB8AC3E}">
        <p14:creationId xmlns:p14="http://schemas.microsoft.com/office/powerpoint/2010/main" val="40764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7A9FC1-C787-0740-AA70-1177AA9B0B69}"/>
              </a:ext>
            </a:extLst>
          </p:cNvPr>
          <p:cNvSpPr>
            <a:spLocks noGrp="1"/>
          </p:cNvSpPr>
          <p:nvPr>
            <p:ph type="dt" sz="half" idx="10"/>
          </p:nvPr>
        </p:nvSpPr>
        <p:spPr/>
        <p:txBody>
          <a:bodyPr/>
          <a:lstStyle/>
          <a:p>
            <a:fld id="{B0E96A0D-EBF0-0F41-BAF2-8508F58010CD}" type="datetimeFigureOut">
              <a:rPr lang="en-US" smtClean="0"/>
              <a:t>6/10/22</a:t>
            </a:fld>
            <a:endParaRPr lang="en-US"/>
          </a:p>
        </p:txBody>
      </p:sp>
      <p:sp>
        <p:nvSpPr>
          <p:cNvPr id="3" name="Footer Placeholder 2">
            <a:extLst>
              <a:ext uri="{FF2B5EF4-FFF2-40B4-BE49-F238E27FC236}">
                <a16:creationId xmlns:a16="http://schemas.microsoft.com/office/drawing/2014/main" id="{9DD751DF-A278-294A-B9A9-653C88E235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218FDD-5BF6-DE4C-9948-3DAC4DF7050D}"/>
              </a:ext>
            </a:extLst>
          </p:cNvPr>
          <p:cNvSpPr>
            <a:spLocks noGrp="1"/>
          </p:cNvSpPr>
          <p:nvPr>
            <p:ph type="sldNum" sz="quarter" idx="12"/>
          </p:nvPr>
        </p:nvSpPr>
        <p:spPr/>
        <p:txBody>
          <a:bodyPr/>
          <a:lstStyle/>
          <a:p>
            <a:fld id="{AA15B6CE-4193-1349-B838-48EE2686481C}" type="slidenum">
              <a:rPr lang="en-US" smtClean="0"/>
              <a:t>‹#›</a:t>
            </a:fld>
            <a:endParaRPr lang="en-US"/>
          </a:p>
        </p:txBody>
      </p:sp>
    </p:spTree>
    <p:extLst>
      <p:ext uri="{BB962C8B-B14F-4D97-AF65-F5344CB8AC3E}">
        <p14:creationId xmlns:p14="http://schemas.microsoft.com/office/powerpoint/2010/main" val="2934173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AD75-EF29-6B42-9C86-63EB722149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4AC28C7-F36F-5649-A61B-094B5320C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E2746D1-EC0C-364F-9722-C85E3A9E3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F8B2D8-6282-574C-B24F-7D40ED7A13AD}"/>
              </a:ext>
            </a:extLst>
          </p:cNvPr>
          <p:cNvSpPr>
            <a:spLocks noGrp="1"/>
          </p:cNvSpPr>
          <p:nvPr>
            <p:ph type="dt" sz="half" idx="10"/>
          </p:nvPr>
        </p:nvSpPr>
        <p:spPr/>
        <p:txBody>
          <a:bodyPr/>
          <a:lstStyle/>
          <a:p>
            <a:fld id="{B0E96A0D-EBF0-0F41-BAF2-8508F58010CD}" type="datetimeFigureOut">
              <a:rPr lang="en-US" smtClean="0"/>
              <a:t>6/10/22</a:t>
            </a:fld>
            <a:endParaRPr lang="en-US"/>
          </a:p>
        </p:txBody>
      </p:sp>
      <p:sp>
        <p:nvSpPr>
          <p:cNvPr id="6" name="Footer Placeholder 5">
            <a:extLst>
              <a:ext uri="{FF2B5EF4-FFF2-40B4-BE49-F238E27FC236}">
                <a16:creationId xmlns:a16="http://schemas.microsoft.com/office/drawing/2014/main" id="{AB55C351-85FB-104A-8956-5FCFAB163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4F1E1-93E4-BC49-AD9E-BD05738F1CA1}"/>
              </a:ext>
            </a:extLst>
          </p:cNvPr>
          <p:cNvSpPr>
            <a:spLocks noGrp="1"/>
          </p:cNvSpPr>
          <p:nvPr>
            <p:ph type="sldNum" sz="quarter" idx="12"/>
          </p:nvPr>
        </p:nvSpPr>
        <p:spPr/>
        <p:txBody>
          <a:bodyPr/>
          <a:lstStyle/>
          <a:p>
            <a:fld id="{AA15B6CE-4193-1349-B838-48EE2686481C}" type="slidenum">
              <a:rPr lang="en-US" smtClean="0"/>
              <a:t>‹#›</a:t>
            </a:fld>
            <a:endParaRPr lang="en-US"/>
          </a:p>
        </p:txBody>
      </p:sp>
    </p:spTree>
    <p:extLst>
      <p:ext uri="{BB962C8B-B14F-4D97-AF65-F5344CB8AC3E}">
        <p14:creationId xmlns:p14="http://schemas.microsoft.com/office/powerpoint/2010/main" val="69799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CCDD-AB98-7149-9E78-62DDD25A3F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255CAA1-1CFD-6447-BAAF-D4270878B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2AD16D-F4CF-FD45-83FC-DFE07EF35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1CC8BA-C82C-194A-AF2C-677E2F2EDD2E}"/>
              </a:ext>
            </a:extLst>
          </p:cNvPr>
          <p:cNvSpPr>
            <a:spLocks noGrp="1"/>
          </p:cNvSpPr>
          <p:nvPr>
            <p:ph type="dt" sz="half" idx="10"/>
          </p:nvPr>
        </p:nvSpPr>
        <p:spPr/>
        <p:txBody>
          <a:bodyPr/>
          <a:lstStyle/>
          <a:p>
            <a:fld id="{B0E96A0D-EBF0-0F41-BAF2-8508F58010CD}" type="datetimeFigureOut">
              <a:rPr lang="en-US" smtClean="0"/>
              <a:t>6/10/22</a:t>
            </a:fld>
            <a:endParaRPr lang="en-US"/>
          </a:p>
        </p:txBody>
      </p:sp>
      <p:sp>
        <p:nvSpPr>
          <p:cNvPr id="6" name="Footer Placeholder 5">
            <a:extLst>
              <a:ext uri="{FF2B5EF4-FFF2-40B4-BE49-F238E27FC236}">
                <a16:creationId xmlns:a16="http://schemas.microsoft.com/office/drawing/2014/main" id="{D0DD5301-D720-2D45-84D4-6D66B4970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3BA5A-6A1D-6340-89C1-515345D00336}"/>
              </a:ext>
            </a:extLst>
          </p:cNvPr>
          <p:cNvSpPr>
            <a:spLocks noGrp="1"/>
          </p:cNvSpPr>
          <p:nvPr>
            <p:ph type="sldNum" sz="quarter" idx="12"/>
          </p:nvPr>
        </p:nvSpPr>
        <p:spPr/>
        <p:txBody>
          <a:bodyPr/>
          <a:lstStyle/>
          <a:p>
            <a:fld id="{AA15B6CE-4193-1349-B838-48EE2686481C}" type="slidenum">
              <a:rPr lang="en-US" smtClean="0"/>
              <a:t>‹#›</a:t>
            </a:fld>
            <a:endParaRPr lang="en-US"/>
          </a:p>
        </p:txBody>
      </p:sp>
    </p:spTree>
    <p:extLst>
      <p:ext uri="{BB962C8B-B14F-4D97-AF65-F5344CB8AC3E}">
        <p14:creationId xmlns:p14="http://schemas.microsoft.com/office/powerpoint/2010/main" val="65585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ACA3A1-6DB5-7844-A30B-CBC9DEC53C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90DBFA-7AD5-7344-9CD8-243023B360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3FFB08-7669-9B4D-B8A4-5C553A812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96A0D-EBF0-0F41-BAF2-8508F58010CD}" type="datetimeFigureOut">
              <a:rPr lang="en-US" smtClean="0"/>
              <a:t>6/10/22</a:t>
            </a:fld>
            <a:endParaRPr lang="en-US"/>
          </a:p>
        </p:txBody>
      </p:sp>
      <p:sp>
        <p:nvSpPr>
          <p:cNvPr id="5" name="Footer Placeholder 4">
            <a:extLst>
              <a:ext uri="{FF2B5EF4-FFF2-40B4-BE49-F238E27FC236}">
                <a16:creationId xmlns:a16="http://schemas.microsoft.com/office/drawing/2014/main" id="{6A4E3C50-5DC7-F646-8B87-4F24EC335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61A9C0-F73D-D34E-88C2-CAC0D57FF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5B6CE-4193-1349-B838-48EE2686481C}" type="slidenum">
              <a:rPr lang="en-US" smtClean="0"/>
              <a:t>‹#›</a:t>
            </a:fld>
            <a:endParaRPr lang="en-US"/>
          </a:p>
        </p:txBody>
      </p:sp>
    </p:spTree>
    <p:extLst>
      <p:ext uri="{BB962C8B-B14F-4D97-AF65-F5344CB8AC3E}">
        <p14:creationId xmlns:p14="http://schemas.microsoft.com/office/powerpoint/2010/main" val="1366155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AB8D7D1E-1407-4D5B-9C80-E70D99362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74FD1BE-E333-402D-A2AF-8E2D7570F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8088" y="658175"/>
            <a:ext cx="5919334" cy="521433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36B30-A3DC-0D4C-9A81-48A5258513C6}"/>
              </a:ext>
            </a:extLst>
          </p:cNvPr>
          <p:cNvSpPr>
            <a:spLocks noGrp="1"/>
          </p:cNvSpPr>
          <p:nvPr>
            <p:ph type="ctrTitle"/>
          </p:nvPr>
        </p:nvSpPr>
        <p:spPr>
          <a:xfrm>
            <a:off x="3581400" y="1186940"/>
            <a:ext cx="5228230" cy="3131805"/>
          </a:xfrm>
        </p:spPr>
        <p:txBody>
          <a:bodyPr>
            <a:normAutofit/>
          </a:bodyPr>
          <a:lstStyle/>
          <a:p>
            <a:r>
              <a:rPr lang="en-US" sz="4200" dirty="0">
                <a:solidFill>
                  <a:schemeClr val="bg1"/>
                </a:solidFill>
              </a:rPr>
              <a:t>Mood Detection from Facial Features and Recommendation System</a:t>
            </a:r>
          </a:p>
        </p:txBody>
      </p:sp>
      <p:sp>
        <p:nvSpPr>
          <p:cNvPr id="3" name="Subtitle 2">
            <a:extLst>
              <a:ext uri="{FF2B5EF4-FFF2-40B4-BE49-F238E27FC236}">
                <a16:creationId xmlns:a16="http://schemas.microsoft.com/office/drawing/2014/main" id="{947C10F4-29E5-E842-BCB1-3B891AB60BE0}"/>
              </a:ext>
            </a:extLst>
          </p:cNvPr>
          <p:cNvSpPr>
            <a:spLocks noGrp="1"/>
          </p:cNvSpPr>
          <p:nvPr>
            <p:ph type="subTitle" idx="1"/>
          </p:nvPr>
        </p:nvSpPr>
        <p:spPr>
          <a:xfrm>
            <a:off x="4038600" y="4483289"/>
            <a:ext cx="4216400" cy="1041747"/>
          </a:xfrm>
        </p:spPr>
        <p:txBody>
          <a:bodyPr>
            <a:normAutofit fontScale="77500" lnSpcReduction="20000"/>
          </a:bodyPr>
          <a:lstStyle/>
          <a:p>
            <a:r>
              <a:rPr lang="en-US" sz="1600" dirty="0">
                <a:solidFill>
                  <a:schemeClr val="bg1"/>
                </a:solidFill>
              </a:rPr>
              <a:t>Members:</a:t>
            </a:r>
          </a:p>
          <a:p>
            <a:r>
              <a:rPr lang="en-US" sz="1600" dirty="0">
                <a:solidFill>
                  <a:schemeClr val="bg1"/>
                </a:solidFill>
              </a:rPr>
              <a:t>60003190006 - Aryan Ringshia</a:t>
            </a:r>
          </a:p>
          <a:p>
            <a:r>
              <a:rPr lang="en-US" sz="1600" dirty="0">
                <a:solidFill>
                  <a:schemeClr val="bg1"/>
                </a:solidFill>
              </a:rPr>
              <a:t>60003190033 - Neil Desai</a:t>
            </a:r>
          </a:p>
          <a:p>
            <a:r>
              <a:rPr lang="en-US" sz="1600" dirty="0">
                <a:solidFill>
                  <a:schemeClr val="bg1"/>
                </a:solidFill>
              </a:rPr>
              <a:t>60003190048 – </a:t>
            </a:r>
            <a:r>
              <a:rPr lang="en-US" sz="1600" dirty="0" err="1">
                <a:solidFill>
                  <a:schemeClr val="bg1"/>
                </a:solidFill>
              </a:rPr>
              <a:t>Shaurya</a:t>
            </a:r>
            <a:r>
              <a:rPr lang="en-US" sz="1600" dirty="0">
                <a:solidFill>
                  <a:schemeClr val="bg1"/>
                </a:solidFill>
              </a:rPr>
              <a:t> Magar</a:t>
            </a:r>
          </a:p>
        </p:txBody>
      </p:sp>
      <p:sp>
        <p:nvSpPr>
          <p:cNvPr id="1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EF7D4A3-132F-4989-B22B-25948794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 name="Oval 2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B94EEEB0-E565-42CB-8299-2454D31F0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16986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B215B-D679-C44A-96F3-031AD21F83D2}"/>
              </a:ext>
            </a:extLst>
          </p:cNvPr>
          <p:cNvSpPr>
            <a:spLocks noGrp="1"/>
          </p:cNvSpPr>
          <p:nvPr>
            <p:ph type="title"/>
          </p:nvPr>
        </p:nvSpPr>
        <p:spPr>
          <a:xfrm>
            <a:off x="838200" y="365125"/>
            <a:ext cx="10515600" cy="1325563"/>
          </a:xfrm>
        </p:spPr>
        <p:txBody>
          <a:bodyPr>
            <a:normAutofit/>
          </a:bodyPr>
          <a:lstStyle/>
          <a:p>
            <a:r>
              <a:rPr lang="en-US" sz="5400" dirty="0"/>
              <a:t>Implementation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D178DE-85BA-FB4D-8F02-C636BE2BCB54}"/>
              </a:ext>
            </a:extLst>
          </p:cNvPr>
          <p:cNvSpPr>
            <a:spLocks noGrp="1"/>
          </p:cNvSpPr>
          <p:nvPr>
            <p:ph idx="1"/>
          </p:nvPr>
        </p:nvSpPr>
        <p:spPr>
          <a:xfrm>
            <a:off x="838200" y="1929384"/>
            <a:ext cx="10515600" cy="4251960"/>
          </a:xfrm>
        </p:spPr>
        <p:txBody>
          <a:bodyPr>
            <a:normAutofit/>
          </a:bodyPr>
          <a:lstStyle/>
          <a:p>
            <a:r>
              <a:rPr lang="en-US" sz="2200" dirty="0"/>
              <a:t>Mood Detection module: Complete (Dataset: FER-2013, 7 categories (0=Angry, 1=Disgust, 2=Fear, 3=Happy, 4=Sad, 5=Surprise, 6=Neutral)</a:t>
            </a:r>
          </a:p>
          <a:p>
            <a:pPr marL="0" indent="0">
              <a:buNone/>
            </a:pPr>
            <a:r>
              <a:rPr lang="en-US" sz="2200" dirty="0"/>
              <a:t>Code Snippet:</a:t>
            </a:r>
          </a:p>
          <a:p>
            <a:pPr marL="0" indent="0">
              <a:buNone/>
            </a:pPr>
            <a:r>
              <a:rPr lang="en-US" sz="2200" dirty="0"/>
              <a:t>1) Model</a:t>
            </a:r>
          </a:p>
          <a:p>
            <a:pPr marL="0" indent="0">
              <a:buNone/>
            </a:pPr>
            <a:endParaRPr lang="en-US" sz="2200" dirty="0"/>
          </a:p>
          <a:p>
            <a:endParaRPr lang="en-US" sz="2200" dirty="0"/>
          </a:p>
        </p:txBody>
      </p:sp>
      <p:pic>
        <p:nvPicPr>
          <p:cNvPr id="5" name="Picture 4">
            <a:extLst>
              <a:ext uri="{FF2B5EF4-FFF2-40B4-BE49-F238E27FC236}">
                <a16:creationId xmlns:a16="http://schemas.microsoft.com/office/drawing/2014/main" id="{D91EC0DE-7AB3-4192-A54C-36B09BAD0ECD}"/>
              </a:ext>
            </a:extLst>
          </p:cNvPr>
          <p:cNvPicPr>
            <a:picLocks noChangeAspect="1"/>
          </p:cNvPicPr>
          <p:nvPr/>
        </p:nvPicPr>
        <p:blipFill rotWithShape="1">
          <a:blip r:embed="rId2"/>
          <a:srcRect l="32720" t="25215" r="38105" b="15909"/>
          <a:stretch/>
        </p:blipFill>
        <p:spPr>
          <a:xfrm>
            <a:off x="838200" y="3520440"/>
            <a:ext cx="3943865" cy="2988074"/>
          </a:xfrm>
          <a:prstGeom prst="rect">
            <a:avLst/>
          </a:prstGeom>
        </p:spPr>
      </p:pic>
    </p:spTree>
    <p:extLst>
      <p:ext uri="{BB962C8B-B14F-4D97-AF65-F5344CB8AC3E}">
        <p14:creationId xmlns:p14="http://schemas.microsoft.com/office/powerpoint/2010/main" val="329581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B215B-D679-C44A-96F3-031AD21F83D2}"/>
              </a:ext>
            </a:extLst>
          </p:cNvPr>
          <p:cNvSpPr>
            <a:spLocks noGrp="1"/>
          </p:cNvSpPr>
          <p:nvPr>
            <p:ph type="title"/>
          </p:nvPr>
        </p:nvSpPr>
        <p:spPr>
          <a:xfrm>
            <a:off x="838200" y="365125"/>
            <a:ext cx="10515600" cy="1325563"/>
          </a:xfrm>
        </p:spPr>
        <p:txBody>
          <a:bodyPr>
            <a:normAutofit/>
          </a:bodyPr>
          <a:lstStyle/>
          <a:p>
            <a:r>
              <a:rPr lang="en-US" sz="5400" dirty="0"/>
              <a:t>Implementation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D178DE-85BA-FB4D-8F02-C636BE2BCB54}"/>
              </a:ext>
            </a:extLst>
          </p:cNvPr>
          <p:cNvSpPr>
            <a:spLocks noGrp="1"/>
          </p:cNvSpPr>
          <p:nvPr>
            <p:ph idx="1"/>
          </p:nvPr>
        </p:nvSpPr>
        <p:spPr>
          <a:xfrm>
            <a:off x="838200" y="1929384"/>
            <a:ext cx="10515600" cy="4251960"/>
          </a:xfrm>
        </p:spPr>
        <p:txBody>
          <a:bodyPr>
            <a:normAutofit/>
          </a:bodyPr>
          <a:lstStyle/>
          <a:p>
            <a:pPr marL="0" indent="0">
              <a:buNone/>
            </a:pPr>
            <a:r>
              <a:rPr lang="en-US" sz="2200" dirty="0"/>
              <a:t>GUI</a:t>
            </a:r>
          </a:p>
          <a:p>
            <a:pPr marL="0" indent="0">
              <a:buNone/>
            </a:pPr>
            <a:endParaRPr lang="en-US" sz="2200" dirty="0"/>
          </a:p>
        </p:txBody>
      </p:sp>
      <p:pic>
        <p:nvPicPr>
          <p:cNvPr id="6" name="Picture 5" descr="Graphical user interface&#10;&#10;Description automatically generated">
            <a:extLst>
              <a:ext uri="{FF2B5EF4-FFF2-40B4-BE49-F238E27FC236}">
                <a16:creationId xmlns:a16="http://schemas.microsoft.com/office/drawing/2014/main" id="{D60E0C07-54D4-48EE-39A3-74B8FEA20A2F}"/>
              </a:ext>
            </a:extLst>
          </p:cNvPr>
          <p:cNvPicPr>
            <a:picLocks noChangeAspect="1"/>
          </p:cNvPicPr>
          <p:nvPr/>
        </p:nvPicPr>
        <p:blipFill>
          <a:blip r:embed="rId2"/>
          <a:stretch>
            <a:fillRect/>
          </a:stretch>
        </p:blipFill>
        <p:spPr>
          <a:xfrm>
            <a:off x="1863810" y="2318468"/>
            <a:ext cx="8713573" cy="4147015"/>
          </a:xfrm>
          <a:prstGeom prst="rect">
            <a:avLst/>
          </a:prstGeom>
        </p:spPr>
      </p:pic>
    </p:spTree>
    <p:extLst>
      <p:ext uri="{BB962C8B-B14F-4D97-AF65-F5344CB8AC3E}">
        <p14:creationId xmlns:p14="http://schemas.microsoft.com/office/powerpoint/2010/main" val="277916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8EE1-D1DB-4F6A-AB0C-4B4BFEA331E1}"/>
              </a:ext>
            </a:extLst>
          </p:cNvPr>
          <p:cNvSpPr>
            <a:spLocks noGrp="1"/>
          </p:cNvSpPr>
          <p:nvPr>
            <p:ph type="title"/>
          </p:nvPr>
        </p:nvSpPr>
        <p:spPr/>
        <p:txBody>
          <a:bodyPr/>
          <a:lstStyle/>
          <a:p>
            <a:r>
              <a:rPr lang="en-IN" dirty="0"/>
              <a:t>Implementation Continued</a:t>
            </a:r>
          </a:p>
        </p:txBody>
      </p:sp>
      <p:sp>
        <p:nvSpPr>
          <p:cNvPr id="3" name="Content Placeholder 2">
            <a:extLst>
              <a:ext uri="{FF2B5EF4-FFF2-40B4-BE49-F238E27FC236}">
                <a16:creationId xmlns:a16="http://schemas.microsoft.com/office/drawing/2014/main" id="{EEF3694C-F216-4F58-BD61-13E94E8EE809}"/>
              </a:ext>
            </a:extLst>
          </p:cNvPr>
          <p:cNvSpPr>
            <a:spLocks noGrp="1"/>
          </p:cNvSpPr>
          <p:nvPr>
            <p:ph idx="1"/>
          </p:nvPr>
        </p:nvSpPr>
        <p:spPr/>
        <p:txBody>
          <a:bodyPr/>
          <a:lstStyle/>
          <a:p>
            <a:r>
              <a:rPr lang="en-IN" dirty="0"/>
              <a:t>3) </a:t>
            </a:r>
            <a:r>
              <a:rPr lang="en-IN" sz="2400" dirty="0"/>
              <a:t>Recommendation Module:</a:t>
            </a:r>
          </a:p>
          <a:p>
            <a:pPr marL="0" indent="0">
              <a:buNone/>
            </a:pPr>
            <a:endParaRPr lang="en-IN" dirty="0"/>
          </a:p>
        </p:txBody>
      </p:sp>
      <p:pic>
        <p:nvPicPr>
          <p:cNvPr id="6" name="Picture 5" descr="Text, letter&#10;&#10;Description automatically generated">
            <a:extLst>
              <a:ext uri="{FF2B5EF4-FFF2-40B4-BE49-F238E27FC236}">
                <a16:creationId xmlns:a16="http://schemas.microsoft.com/office/drawing/2014/main" id="{0E1D4E5B-7A44-24EE-E9C2-44FC7DFB5CB6}"/>
              </a:ext>
            </a:extLst>
          </p:cNvPr>
          <p:cNvPicPr>
            <a:picLocks noChangeAspect="1"/>
          </p:cNvPicPr>
          <p:nvPr/>
        </p:nvPicPr>
        <p:blipFill>
          <a:blip r:embed="rId2"/>
          <a:stretch>
            <a:fillRect/>
          </a:stretch>
        </p:blipFill>
        <p:spPr>
          <a:xfrm>
            <a:off x="1003472" y="2433979"/>
            <a:ext cx="7745112" cy="3847245"/>
          </a:xfrm>
          <a:prstGeom prst="rect">
            <a:avLst/>
          </a:prstGeom>
        </p:spPr>
      </p:pic>
    </p:spTree>
    <p:extLst>
      <p:ext uri="{BB962C8B-B14F-4D97-AF65-F5344CB8AC3E}">
        <p14:creationId xmlns:p14="http://schemas.microsoft.com/office/powerpoint/2010/main" val="2144218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8EE1-D1DB-4F6A-AB0C-4B4BFEA331E1}"/>
              </a:ext>
            </a:extLst>
          </p:cNvPr>
          <p:cNvSpPr>
            <a:spLocks noGrp="1"/>
          </p:cNvSpPr>
          <p:nvPr>
            <p:ph type="title"/>
          </p:nvPr>
        </p:nvSpPr>
        <p:spPr/>
        <p:txBody>
          <a:bodyPr/>
          <a:lstStyle/>
          <a:p>
            <a:r>
              <a:rPr lang="en-IN" dirty="0"/>
              <a:t>Implementation Continued</a:t>
            </a:r>
          </a:p>
        </p:txBody>
      </p:sp>
      <p:sp>
        <p:nvSpPr>
          <p:cNvPr id="3" name="Content Placeholder 2">
            <a:extLst>
              <a:ext uri="{FF2B5EF4-FFF2-40B4-BE49-F238E27FC236}">
                <a16:creationId xmlns:a16="http://schemas.microsoft.com/office/drawing/2014/main" id="{EEF3694C-F216-4F58-BD61-13E94E8EE809}"/>
              </a:ext>
            </a:extLst>
          </p:cNvPr>
          <p:cNvSpPr>
            <a:spLocks noGrp="1"/>
          </p:cNvSpPr>
          <p:nvPr>
            <p:ph idx="1"/>
          </p:nvPr>
        </p:nvSpPr>
        <p:spPr/>
        <p:txBody>
          <a:bodyPr/>
          <a:lstStyle/>
          <a:p>
            <a:r>
              <a:rPr lang="en-IN" dirty="0"/>
              <a:t>4</a:t>
            </a:r>
            <a:r>
              <a:rPr lang="en-IN"/>
              <a:t>) </a:t>
            </a:r>
            <a:r>
              <a:rPr lang="en-IN" sz="2400" dirty="0"/>
              <a:t>Recommendation Module:</a:t>
            </a:r>
          </a:p>
          <a:p>
            <a:pPr marL="0" indent="0">
              <a:buNone/>
            </a:pPr>
            <a:endParaRPr lang="en-IN" dirty="0"/>
          </a:p>
        </p:txBody>
      </p:sp>
      <p:pic>
        <p:nvPicPr>
          <p:cNvPr id="5" name="Picture 4" descr="Text, letter&#10;&#10;Description automatically generated">
            <a:extLst>
              <a:ext uri="{FF2B5EF4-FFF2-40B4-BE49-F238E27FC236}">
                <a16:creationId xmlns:a16="http://schemas.microsoft.com/office/drawing/2014/main" id="{2AFA3C13-EA30-F4C6-F9F2-3F97272334E1}"/>
              </a:ext>
            </a:extLst>
          </p:cNvPr>
          <p:cNvPicPr>
            <a:picLocks noChangeAspect="1"/>
          </p:cNvPicPr>
          <p:nvPr/>
        </p:nvPicPr>
        <p:blipFill>
          <a:blip r:embed="rId2"/>
          <a:stretch>
            <a:fillRect/>
          </a:stretch>
        </p:blipFill>
        <p:spPr>
          <a:xfrm>
            <a:off x="1089968" y="2424656"/>
            <a:ext cx="7658615" cy="3804280"/>
          </a:xfrm>
          <a:prstGeom prst="rect">
            <a:avLst/>
          </a:prstGeom>
        </p:spPr>
      </p:pic>
    </p:spTree>
    <p:extLst>
      <p:ext uri="{BB962C8B-B14F-4D97-AF65-F5344CB8AC3E}">
        <p14:creationId xmlns:p14="http://schemas.microsoft.com/office/powerpoint/2010/main" val="235726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8D7D1E-1407-4D5B-9C80-E70D99362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4FD1BE-E333-402D-A2AF-8E2D7570F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8088" y="658175"/>
            <a:ext cx="5919334" cy="521433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7B682-4BCA-6047-B964-21A9114C99B5}"/>
              </a:ext>
            </a:extLst>
          </p:cNvPr>
          <p:cNvSpPr>
            <a:spLocks noGrp="1"/>
          </p:cNvSpPr>
          <p:nvPr>
            <p:ph type="title"/>
          </p:nvPr>
        </p:nvSpPr>
        <p:spPr>
          <a:xfrm>
            <a:off x="3581400" y="1186940"/>
            <a:ext cx="5228230" cy="3131805"/>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Thank You</a:t>
            </a:r>
          </a:p>
        </p:txBody>
      </p:sp>
      <p:sp>
        <p:nvSpPr>
          <p:cNvPr id="1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DEF7D4A3-132F-4989-B22B-25948794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 name="Oval 2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B94EEEB0-E565-42CB-8299-2454D31F0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5625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45C9-3591-3447-A1AB-26EAD3CE28A5}"/>
              </a:ext>
            </a:extLst>
          </p:cNvPr>
          <p:cNvSpPr>
            <a:spLocks noGrp="1"/>
          </p:cNvSpPr>
          <p:nvPr>
            <p:ph type="title"/>
          </p:nvPr>
        </p:nvSpPr>
        <p:spPr>
          <a:xfrm>
            <a:off x="4965430" y="629268"/>
            <a:ext cx="6586491" cy="1286160"/>
          </a:xfrm>
        </p:spPr>
        <p:txBody>
          <a:bodyPr anchor="b">
            <a:normAutofit/>
          </a:bodyPr>
          <a:lstStyle/>
          <a:p>
            <a:r>
              <a:rPr lang="en-US"/>
              <a:t>Overview</a:t>
            </a:r>
          </a:p>
        </p:txBody>
      </p:sp>
      <p:sp>
        <p:nvSpPr>
          <p:cNvPr id="3" name="Content Placeholder 2">
            <a:extLst>
              <a:ext uri="{FF2B5EF4-FFF2-40B4-BE49-F238E27FC236}">
                <a16:creationId xmlns:a16="http://schemas.microsoft.com/office/drawing/2014/main" id="{85F06AF5-2A7C-DE48-A1EA-32494BF030FE}"/>
              </a:ext>
            </a:extLst>
          </p:cNvPr>
          <p:cNvSpPr>
            <a:spLocks noGrp="1"/>
          </p:cNvSpPr>
          <p:nvPr>
            <p:ph idx="1"/>
          </p:nvPr>
        </p:nvSpPr>
        <p:spPr>
          <a:xfrm>
            <a:off x="4965431" y="2438400"/>
            <a:ext cx="6586489" cy="3785419"/>
          </a:xfrm>
        </p:spPr>
        <p:txBody>
          <a:bodyPr>
            <a:normAutofit/>
          </a:bodyPr>
          <a:lstStyle/>
          <a:p>
            <a:pPr algn="just"/>
            <a:r>
              <a:rPr lang="en-US" sz="2000" dirty="0"/>
              <a:t>Recommendation engines are a subclass of machine learning which generally deal with ranking or rating products / users - systems designed to recommend things to user based on many different factors</a:t>
            </a:r>
          </a:p>
          <a:p>
            <a:pPr algn="just"/>
            <a:r>
              <a:rPr lang="en-US" sz="2000" dirty="0"/>
              <a:t>Human emotions can be broadly classified as: fear, disgust, anger, surprise, sad, happy and neutral</a:t>
            </a:r>
          </a:p>
          <a:p>
            <a:pPr algn="just"/>
            <a:r>
              <a:rPr lang="en-US" sz="2000" dirty="0"/>
              <a:t>Benefits users in finding items of their interest - assists a user regarding which music/movie they should listen/watch that would reduce their stress levels </a:t>
            </a:r>
          </a:p>
          <a:p>
            <a:pPr algn="just"/>
            <a:r>
              <a:rPr lang="en-US" sz="2000" dirty="0"/>
              <a:t>Identity products that are most relevant to users.</a:t>
            </a:r>
          </a:p>
          <a:p>
            <a:pPr algn="just"/>
            <a:r>
              <a:rPr lang="en-US" sz="2000" dirty="0"/>
              <a:t>Personalized content.</a:t>
            </a:r>
          </a:p>
          <a:p>
            <a:pPr algn="just"/>
            <a:endParaRPr lang="en-US" sz="2000" dirty="0"/>
          </a:p>
        </p:txBody>
      </p:sp>
      <p:pic>
        <p:nvPicPr>
          <p:cNvPr id="12" name="Picture 11" descr="Phoroptor">
            <a:extLst>
              <a:ext uri="{FF2B5EF4-FFF2-40B4-BE49-F238E27FC236}">
                <a16:creationId xmlns:a16="http://schemas.microsoft.com/office/drawing/2014/main" id="{FB7BBE21-F454-46B1-8EB9-DF8B75A1A998}"/>
              </a:ext>
            </a:extLst>
          </p:cNvPr>
          <p:cNvPicPr>
            <a:picLocks noChangeAspect="1"/>
          </p:cNvPicPr>
          <p:nvPr/>
        </p:nvPicPr>
        <p:blipFill rotWithShape="1">
          <a:blip r:embed="rId2"/>
          <a:srcRect l="40453" r="14428" b="-1"/>
          <a:stretch/>
        </p:blipFill>
        <p:spPr>
          <a:xfrm>
            <a:off x="20" y="10"/>
            <a:ext cx="4635571" cy="6857990"/>
          </a:xfrm>
          <a:prstGeom prst="rect">
            <a:avLst/>
          </a:prstGeom>
          <a:effectLst/>
        </p:spPr>
      </p:pic>
      <p:cxnSp>
        <p:nvCxnSpPr>
          <p:cNvPr id="16" name="Straight Connector 1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9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2E5249-AE03-A14D-9756-1EFC7073319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Motivation</a:t>
            </a:r>
          </a:p>
        </p:txBody>
      </p:sp>
      <p:sp>
        <p:nvSpPr>
          <p:cNvPr id="6" name="Content Placeholder 5">
            <a:extLst>
              <a:ext uri="{FF2B5EF4-FFF2-40B4-BE49-F238E27FC236}">
                <a16:creationId xmlns:a16="http://schemas.microsoft.com/office/drawing/2014/main" id="{BFE28BE7-BC4C-FF43-9E53-F932CBEA3FFC}"/>
              </a:ext>
            </a:extLst>
          </p:cNvPr>
          <p:cNvSpPr>
            <a:spLocks noGrp="1"/>
          </p:cNvSpPr>
          <p:nvPr>
            <p:ph sz="half" idx="2"/>
          </p:nvPr>
        </p:nvSpPr>
        <p:spPr>
          <a:xfrm>
            <a:off x="366338" y="2088076"/>
            <a:ext cx="4272718" cy="3785419"/>
          </a:xfrm>
        </p:spPr>
        <p:txBody>
          <a:bodyPr vert="horz" lIns="91440" tIns="45720" rIns="91440" bIns="45720" rtlCol="0">
            <a:normAutofit/>
          </a:bodyPr>
          <a:lstStyle/>
          <a:p>
            <a:pPr marL="0" algn="just"/>
            <a:r>
              <a:rPr lang="en-US" sz="1700" dirty="0"/>
              <a:t>Studies in consumer research indicate that mood states have effects on user behaviors and evaluation</a:t>
            </a:r>
          </a:p>
          <a:p>
            <a:pPr marL="0" algn="just"/>
            <a:r>
              <a:rPr lang="en-US" sz="1700" dirty="0"/>
              <a:t>However, the majority of these and other approaches have focused using on ratings information for recommendation, while ratings are important, what is missing from the most of the recommendation approaches is context – mood/emotion</a:t>
            </a:r>
          </a:p>
          <a:p>
            <a:pPr marL="0" algn="just"/>
            <a:r>
              <a:rPr lang="en-US" sz="1700" dirty="0"/>
              <a:t>Main objective of music/movie recommendation system: provide suggestions to users that fit their preferences and current emotional or mental state.</a:t>
            </a:r>
          </a:p>
        </p:txBody>
      </p:sp>
      <p:sp>
        <p:nvSpPr>
          <p:cNvPr id="19" name="Rectangle 1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descr="Diagram&#10;&#10;Description automatically generated">
            <a:extLst>
              <a:ext uri="{FF2B5EF4-FFF2-40B4-BE49-F238E27FC236}">
                <a16:creationId xmlns:a16="http://schemas.microsoft.com/office/drawing/2014/main" id="{54AF0BE2-1109-2344-AC66-05BDDF1FA017}"/>
              </a:ext>
            </a:extLst>
          </p:cNvPr>
          <p:cNvPicPr>
            <a:picLocks noGrp="1" noChangeAspect="1"/>
          </p:cNvPicPr>
          <p:nvPr>
            <p:ph sz="half" idx="1"/>
          </p:nvPr>
        </p:nvPicPr>
        <p:blipFill>
          <a:blip r:embed="rId2"/>
          <a:stretch>
            <a:fillRect/>
          </a:stretch>
        </p:blipFill>
        <p:spPr>
          <a:xfrm>
            <a:off x="5405862" y="2088076"/>
            <a:ext cx="6019331" cy="2678601"/>
          </a:xfrm>
          <a:prstGeom prst="rect">
            <a:avLst/>
          </a:prstGeom>
          <a:effectLst/>
        </p:spPr>
      </p:pic>
    </p:spTree>
    <p:extLst>
      <p:ext uri="{BB962C8B-B14F-4D97-AF65-F5344CB8AC3E}">
        <p14:creationId xmlns:p14="http://schemas.microsoft.com/office/powerpoint/2010/main" val="407315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7F1CE4-49B9-5444-B7C8-E49A372145C1}"/>
              </a:ext>
            </a:extLst>
          </p:cNvPr>
          <p:cNvSpPr>
            <a:spLocks noGrp="1"/>
          </p:cNvSpPr>
          <p:nvPr>
            <p:ph type="title"/>
          </p:nvPr>
        </p:nvSpPr>
        <p:spPr>
          <a:xfrm>
            <a:off x="838200" y="365125"/>
            <a:ext cx="10515600" cy="1325563"/>
          </a:xfrm>
        </p:spPr>
        <p:txBody>
          <a:bodyPr>
            <a:normAutofit/>
          </a:bodyPr>
          <a:lstStyle/>
          <a:p>
            <a:r>
              <a:rPr lang="en-US" dirty="0"/>
              <a:t>Our Approach</a:t>
            </a:r>
          </a:p>
        </p:txBody>
      </p:sp>
      <p:sp>
        <p:nvSpPr>
          <p:cNvPr id="3" name="Content Placeholder 2">
            <a:extLst>
              <a:ext uri="{FF2B5EF4-FFF2-40B4-BE49-F238E27FC236}">
                <a16:creationId xmlns:a16="http://schemas.microsoft.com/office/drawing/2014/main" id="{1E862CE5-7864-5543-8C34-7B65BE275696}"/>
              </a:ext>
            </a:extLst>
          </p:cNvPr>
          <p:cNvSpPr>
            <a:spLocks noGrp="1"/>
          </p:cNvSpPr>
          <p:nvPr>
            <p:ph sz="half" idx="1"/>
          </p:nvPr>
        </p:nvSpPr>
        <p:spPr>
          <a:xfrm>
            <a:off x="838200" y="2010833"/>
            <a:ext cx="5096934" cy="4166130"/>
          </a:xfrm>
        </p:spPr>
        <p:txBody>
          <a:bodyPr>
            <a:normAutofit/>
          </a:bodyPr>
          <a:lstStyle/>
          <a:p>
            <a:pPr marL="0" indent="0" algn="just">
              <a:buNone/>
            </a:pPr>
            <a:r>
              <a:rPr lang="en-US" sz="2000" dirty="0"/>
              <a:t>User would not have to waste any time in searching or to look up for movies and the best movie matching the user’s mood is detected, and songs would be shown to the user according to their mood.</a:t>
            </a:r>
          </a:p>
        </p:txBody>
      </p:sp>
      <p:sp>
        <p:nvSpPr>
          <p:cNvPr id="4" name="Content Placeholder 3">
            <a:extLst>
              <a:ext uri="{FF2B5EF4-FFF2-40B4-BE49-F238E27FC236}">
                <a16:creationId xmlns:a16="http://schemas.microsoft.com/office/drawing/2014/main" id="{BD84778C-A43D-C744-914C-C879883B1DB8}"/>
              </a:ext>
            </a:extLst>
          </p:cNvPr>
          <p:cNvSpPr>
            <a:spLocks noGrp="1"/>
          </p:cNvSpPr>
          <p:nvPr>
            <p:ph sz="half" idx="2"/>
          </p:nvPr>
        </p:nvSpPr>
        <p:spPr>
          <a:xfrm>
            <a:off x="6256866" y="2010833"/>
            <a:ext cx="5096933" cy="4166130"/>
          </a:xfrm>
        </p:spPr>
        <p:txBody>
          <a:bodyPr>
            <a:normAutofit/>
          </a:bodyPr>
          <a:lstStyle/>
          <a:p>
            <a:pPr marL="457200" indent="-457200">
              <a:buFont typeface="+mj-lt"/>
              <a:buAutoNum type="alphaUcPeriod"/>
            </a:pPr>
            <a:r>
              <a:rPr lang="en-GB" sz="2000" dirty="0"/>
              <a:t>Emotion Extraction</a:t>
            </a:r>
          </a:p>
          <a:p>
            <a:pPr marL="1177200" lvl="2" indent="-457200">
              <a:buFont typeface="+mj-lt"/>
              <a:buAutoNum type="alphaLcPeriod"/>
            </a:pPr>
            <a:r>
              <a:rPr lang="en-IN" dirty="0"/>
              <a:t>Image captured</a:t>
            </a:r>
          </a:p>
          <a:p>
            <a:pPr marL="1177200" lvl="2" indent="-457200">
              <a:buFont typeface="+mj-lt"/>
              <a:buAutoNum type="alphaLcPeriod"/>
            </a:pPr>
            <a:r>
              <a:rPr lang="en-IN" dirty="0"/>
              <a:t>Mood detection</a:t>
            </a:r>
            <a:endParaRPr lang="en-GB" dirty="0"/>
          </a:p>
          <a:p>
            <a:pPr marL="457200" indent="-457200">
              <a:buFont typeface="+mj-lt"/>
              <a:buAutoNum type="alphaUcPeriod"/>
            </a:pPr>
            <a:r>
              <a:rPr lang="en-GB" sz="2000" dirty="0"/>
              <a:t>Recommendation - </a:t>
            </a:r>
            <a:r>
              <a:rPr lang="en-US" sz="2000" dirty="0"/>
              <a:t>appropriate movie matching the user’s requirement provided.</a:t>
            </a:r>
          </a:p>
        </p:txBody>
      </p:sp>
    </p:spTree>
    <p:extLst>
      <p:ext uri="{BB962C8B-B14F-4D97-AF65-F5344CB8AC3E}">
        <p14:creationId xmlns:p14="http://schemas.microsoft.com/office/powerpoint/2010/main" val="20017998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F7751-A181-FA46-80C4-29FB53AC95A5}"/>
              </a:ext>
            </a:extLst>
          </p:cNvPr>
          <p:cNvSpPr>
            <a:spLocks noGrp="1"/>
          </p:cNvSpPr>
          <p:nvPr>
            <p:ph type="title"/>
          </p:nvPr>
        </p:nvSpPr>
        <p:spPr>
          <a:xfrm>
            <a:off x="838200" y="365125"/>
            <a:ext cx="10515600" cy="1325563"/>
          </a:xfrm>
        </p:spPr>
        <p:txBody>
          <a:bodyPr>
            <a:normAutofit/>
          </a:bodyPr>
          <a:lstStyle/>
          <a:p>
            <a:r>
              <a:rPr lang="en-IN" sz="5400" dirty="0"/>
              <a:t>Emotion Extraction Module </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57EF47-EEEA-3746-A364-AE481AD70222}"/>
              </a:ext>
            </a:extLst>
          </p:cNvPr>
          <p:cNvSpPr>
            <a:spLocks noGrp="1"/>
          </p:cNvSpPr>
          <p:nvPr>
            <p:ph idx="1"/>
          </p:nvPr>
        </p:nvSpPr>
        <p:spPr>
          <a:xfrm>
            <a:off x="838200" y="1929384"/>
            <a:ext cx="10515600" cy="4251960"/>
          </a:xfrm>
        </p:spPr>
        <p:txBody>
          <a:bodyPr>
            <a:normAutofit/>
          </a:bodyPr>
          <a:lstStyle/>
          <a:p>
            <a:pPr algn="just"/>
            <a:r>
              <a:rPr lang="en-IN" sz="2200" dirty="0"/>
              <a:t>Facial expression recognition used for Mood Detection</a:t>
            </a:r>
          </a:p>
          <a:p>
            <a:pPr algn="just"/>
            <a:r>
              <a:rPr lang="en-IN" sz="2200" dirty="0"/>
              <a:t>System captures image of user using camera/webcam</a:t>
            </a:r>
          </a:p>
          <a:p>
            <a:pPr algn="just"/>
            <a:r>
              <a:rPr lang="en-IN" sz="2200" dirty="0"/>
              <a:t>Image segmentation and image processing techniques used to extract features from face of target human being - detect emotion that person is trying to express</a:t>
            </a:r>
          </a:p>
          <a:p>
            <a:pPr algn="just"/>
            <a:r>
              <a:rPr lang="en-IN" sz="2200" dirty="0"/>
              <a:t>Position of facial landmarks are extracted from image based on the knowledge from training set and coordinates of new facial landmarks that are detected returned.</a:t>
            </a:r>
          </a:p>
          <a:p>
            <a:pPr algn="just"/>
            <a:r>
              <a:rPr lang="en-IN" sz="2200" dirty="0"/>
              <a:t>Dataset - FER-2013 - 7 categories (0=Angry, 1=Disgust, 2=Fear, 3=Happy, 4=Sad, 5=Surprise, 6=Neutral)</a:t>
            </a:r>
          </a:p>
          <a:p>
            <a:pPr algn="just"/>
            <a:endParaRPr lang="en-IN" sz="2200" dirty="0"/>
          </a:p>
          <a:p>
            <a:pPr algn="just"/>
            <a:endParaRPr lang="en-US" sz="2200" dirty="0"/>
          </a:p>
        </p:txBody>
      </p:sp>
      <p:pic>
        <p:nvPicPr>
          <p:cNvPr id="5" name="Picture 4" descr="Table&#10;&#10;Description automatically generated">
            <a:extLst>
              <a:ext uri="{FF2B5EF4-FFF2-40B4-BE49-F238E27FC236}">
                <a16:creationId xmlns:a16="http://schemas.microsoft.com/office/drawing/2014/main" id="{6F4FCBC6-5AE6-9241-B334-62819E58B881}"/>
              </a:ext>
            </a:extLst>
          </p:cNvPr>
          <p:cNvPicPr>
            <a:picLocks noChangeAspect="1"/>
          </p:cNvPicPr>
          <p:nvPr/>
        </p:nvPicPr>
        <p:blipFill>
          <a:blip r:embed="rId2"/>
          <a:stretch>
            <a:fillRect/>
          </a:stretch>
        </p:blipFill>
        <p:spPr>
          <a:xfrm>
            <a:off x="3882920" y="4857370"/>
            <a:ext cx="4426159" cy="1635505"/>
          </a:xfrm>
          <a:prstGeom prst="rect">
            <a:avLst/>
          </a:prstGeom>
          <a:ln>
            <a:solidFill>
              <a:schemeClr val="tx1"/>
            </a:solidFill>
          </a:ln>
        </p:spPr>
      </p:pic>
    </p:spTree>
    <p:extLst>
      <p:ext uri="{BB962C8B-B14F-4D97-AF65-F5344CB8AC3E}">
        <p14:creationId xmlns:p14="http://schemas.microsoft.com/office/powerpoint/2010/main" val="3452042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B215B-D679-C44A-96F3-031AD21F83D2}"/>
              </a:ext>
            </a:extLst>
          </p:cNvPr>
          <p:cNvSpPr>
            <a:spLocks noGrp="1"/>
          </p:cNvSpPr>
          <p:nvPr>
            <p:ph type="title"/>
          </p:nvPr>
        </p:nvSpPr>
        <p:spPr>
          <a:xfrm>
            <a:off x="838200" y="365125"/>
            <a:ext cx="10515600" cy="1325563"/>
          </a:xfrm>
        </p:spPr>
        <p:txBody>
          <a:bodyPr>
            <a:normAutofit/>
          </a:bodyPr>
          <a:lstStyle/>
          <a:p>
            <a:r>
              <a:rPr lang="en-US" sz="5400"/>
              <a:t>Recommendation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D178DE-85BA-FB4D-8F02-C636BE2BCB54}"/>
              </a:ext>
            </a:extLst>
          </p:cNvPr>
          <p:cNvSpPr>
            <a:spLocks noGrp="1"/>
          </p:cNvSpPr>
          <p:nvPr>
            <p:ph idx="1"/>
          </p:nvPr>
        </p:nvSpPr>
        <p:spPr>
          <a:xfrm>
            <a:off x="838200" y="1929384"/>
            <a:ext cx="10515600" cy="4251960"/>
          </a:xfrm>
        </p:spPr>
        <p:txBody>
          <a:bodyPr>
            <a:normAutofit/>
          </a:bodyPr>
          <a:lstStyle/>
          <a:p>
            <a:pPr algn="just"/>
            <a:r>
              <a:rPr lang="en-US" sz="2200" dirty="0"/>
              <a:t>The system will search for like-minded users who have similar emotion profiles and recommend movies.</a:t>
            </a:r>
          </a:p>
          <a:p>
            <a:pPr algn="just"/>
            <a:r>
              <a:rPr lang="en-US" sz="2200" dirty="0"/>
              <a:t>Future scope - System can be extended to give Music recommendations too.</a:t>
            </a:r>
          </a:p>
          <a:p>
            <a:pPr algn="just"/>
            <a:r>
              <a:rPr lang="en-IN" sz="2200" dirty="0"/>
              <a:t>Combination/Hybrid of 2 types of recommendation system i.e. content based and collaborative filtering offers more power for recommender system.</a:t>
            </a:r>
          </a:p>
          <a:p>
            <a:pPr algn="just"/>
            <a:r>
              <a:rPr lang="en-IN" sz="2200" dirty="0"/>
              <a:t>Dataset: </a:t>
            </a:r>
            <a:r>
              <a:rPr lang="en-IN" sz="2200" dirty="0" err="1"/>
              <a:t>MovieLens</a:t>
            </a:r>
            <a:r>
              <a:rPr lang="en-US" sz="2200" dirty="0"/>
              <a:t> - </a:t>
            </a:r>
            <a:r>
              <a:rPr lang="en-IN" sz="2200" dirty="0"/>
              <a:t>describe ratings and free-text tagging activities from </a:t>
            </a:r>
            <a:r>
              <a:rPr lang="en-IN" sz="2200" dirty="0" err="1"/>
              <a:t>MovieLens</a:t>
            </a:r>
            <a:r>
              <a:rPr lang="en-IN" sz="2200" dirty="0"/>
              <a:t>, a movie recommendation service. It contains 20000263 ratings and 465564 tag applications across 27278 movies. Users were selected at random for inclusion. All selected users had rated at least 20 movies.</a:t>
            </a:r>
          </a:p>
        </p:txBody>
      </p:sp>
    </p:spTree>
    <p:extLst>
      <p:ext uri="{BB962C8B-B14F-4D97-AF65-F5344CB8AC3E}">
        <p14:creationId xmlns:p14="http://schemas.microsoft.com/office/powerpoint/2010/main" val="409020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DDB97C-7AD8-5B4B-BC1C-B2F001346BFB}"/>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Architecture</a:t>
            </a:r>
          </a:p>
        </p:txBody>
      </p:sp>
      <p:sp>
        <p:nvSpPr>
          <p:cNvPr id="6" name="Content Placeholder 5">
            <a:extLst>
              <a:ext uri="{FF2B5EF4-FFF2-40B4-BE49-F238E27FC236}">
                <a16:creationId xmlns:a16="http://schemas.microsoft.com/office/drawing/2014/main" id="{7837F7E1-27D0-1C4F-AAE1-20329AD70C5F}"/>
              </a:ext>
            </a:extLst>
          </p:cNvPr>
          <p:cNvSpPr>
            <a:spLocks noGrp="1"/>
          </p:cNvSpPr>
          <p:nvPr>
            <p:ph sz="half" idx="2"/>
          </p:nvPr>
        </p:nvSpPr>
        <p:spPr>
          <a:xfrm>
            <a:off x="643469" y="1457471"/>
            <a:ext cx="4008384" cy="4719492"/>
          </a:xfrm>
        </p:spPr>
        <p:txBody>
          <a:bodyPr vert="horz" lIns="91440" tIns="45720" rIns="91440" bIns="45720" rtlCol="0">
            <a:normAutofit lnSpcReduction="10000"/>
          </a:bodyPr>
          <a:lstStyle/>
          <a:p>
            <a:pPr algn="just"/>
            <a:r>
              <a:rPr lang="en-US" sz="1800" dirty="0"/>
              <a:t>Cascade hybridization - Recommendation by 1 technique generated - results are refined or filtered by another recommendation technique</a:t>
            </a:r>
          </a:p>
          <a:p>
            <a:pPr algn="just"/>
            <a:r>
              <a:rPr lang="en-US" sz="1800" dirty="0"/>
              <a:t>Another option is using weighted hybridization to combine lists.</a:t>
            </a:r>
          </a:p>
          <a:p>
            <a:pPr algn="just"/>
            <a:r>
              <a:rPr lang="en-US" sz="1800" dirty="0"/>
              <a:t>Content-based filtering - system finds similarity between products based on context/description - cosine similarity to quantify the similarities between movies. </a:t>
            </a:r>
          </a:p>
          <a:p>
            <a:pPr algn="just"/>
            <a:r>
              <a:rPr lang="en-US" sz="1800" dirty="0"/>
              <a:t>User-User collaborative filtering - assumes if different users rate movie items similarly have similar behavior.</a:t>
            </a:r>
          </a:p>
          <a:p>
            <a:pPr algn="just"/>
            <a:r>
              <a:rPr lang="en-US" sz="1800" dirty="0"/>
              <a:t>Mood used to pick genre and top-N films list recommended to user.</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Diagram&#10;&#10;Description automatically generated">
            <a:extLst>
              <a:ext uri="{FF2B5EF4-FFF2-40B4-BE49-F238E27FC236}">
                <a16:creationId xmlns:a16="http://schemas.microsoft.com/office/drawing/2014/main" id="{F6DDD5DC-B1AC-D04F-BDDC-B6EA0A01AC4E}"/>
              </a:ext>
            </a:extLst>
          </p:cNvPr>
          <p:cNvPicPr>
            <a:picLocks noGrp="1" noChangeAspect="1"/>
          </p:cNvPicPr>
          <p:nvPr>
            <p:ph sz="half" idx="1"/>
          </p:nvPr>
        </p:nvPicPr>
        <p:blipFill>
          <a:blip r:embed="rId2"/>
          <a:stretch>
            <a:fillRect/>
          </a:stretch>
        </p:blipFill>
        <p:spPr>
          <a:xfrm>
            <a:off x="5513998" y="1425381"/>
            <a:ext cx="5815856" cy="471949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6740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10">
            <a:extLst>
              <a:ext uri="{FF2B5EF4-FFF2-40B4-BE49-F238E27FC236}">
                <a16:creationId xmlns:a16="http://schemas.microsoft.com/office/drawing/2014/main" id="{99380DC0-DF3B-2F4B-B5CA-D4D91D3CD273}"/>
              </a:ext>
            </a:extLst>
          </p:cNvPr>
          <p:cNvSpPr>
            <a:spLocks noGrp="1"/>
          </p:cNvSpPr>
          <p:nvPr>
            <p:ph sz="half" idx="1"/>
          </p:nvPr>
        </p:nvSpPr>
        <p:spPr>
          <a:xfrm>
            <a:off x="838200" y="2010833"/>
            <a:ext cx="5096934" cy="4166130"/>
          </a:xfrm>
        </p:spPr>
        <p:txBody>
          <a:bodyPr>
            <a:normAutofit/>
          </a:bodyPr>
          <a:lstStyle/>
          <a:p>
            <a:r>
              <a:rPr lang="en-US" sz="2000" dirty="0"/>
              <a:t>For Collaborative Filtering -</a:t>
            </a:r>
          </a:p>
          <a:p>
            <a:pPr marL="0" indent="0">
              <a:buNone/>
            </a:pPr>
            <a:r>
              <a:rPr lang="en-US" sz="2000" dirty="0"/>
              <a:t>Singular Value Decomposition (SVD)</a:t>
            </a:r>
          </a:p>
          <a:p>
            <a:pPr marL="0" indent="0">
              <a:buNone/>
            </a:pPr>
            <a:r>
              <a:rPr lang="en-US" sz="2000" dirty="0"/>
              <a:t>Matrix factorization - dimensionality reduction technique</a:t>
            </a:r>
          </a:p>
          <a:p>
            <a:pPr marL="0" indent="0">
              <a:buNone/>
            </a:pPr>
            <a:r>
              <a:rPr lang="en-US" sz="2000" dirty="0"/>
              <a:t>Uses a matrix structure of ratings where each row represents a user, and each column represents an item</a:t>
            </a:r>
          </a:p>
          <a:p>
            <a:pPr marL="0" indent="0">
              <a:buNone/>
            </a:pPr>
            <a:endParaRPr lang="en-US" sz="2000" dirty="0"/>
          </a:p>
          <a:p>
            <a:pPr marL="0" indent="0">
              <a:buNone/>
            </a:pPr>
            <a:endParaRPr lang="en-US" sz="2000" dirty="0"/>
          </a:p>
          <a:p>
            <a:pPr marL="0" indent="0">
              <a:buNone/>
            </a:pPr>
            <a:endParaRPr lang="en-US" sz="2000" dirty="0"/>
          </a:p>
          <a:p>
            <a:endParaRPr lang="en-US" sz="2000" dirty="0"/>
          </a:p>
          <a:p>
            <a:endParaRPr lang="en-US" sz="2000" dirty="0"/>
          </a:p>
        </p:txBody>
      </p:sp>
      <p:sp>
        <p:nvSpPr>
          <p:cNvPr id="12" name="Content Placeholder 11">
            <a:extLst>
              <a:ext uri="{FF2B5EF4-FFF2-40B4-BE49-F238E27FC236}">
                <a16:creationId xmlns:a16="http://schemas.microsoft.com/office/drawing/2014/main" id="{4256EFBF-153F-F647-9644-D86AEF900248}"/>
              </a:ext>
            </a:extLst>
          </p:cNvPr>
          <p:cNvSpPr>
            <a:spLocks noGrp="1"/>
          </p:cNvSpPr>
          <p:nvPr>
            <p:ph sz="half" idx="2"/>
          </p:nvPr>
        </p:nvSpPr>
        <p:spPr>
          <a:xfrm>
            <a:off x="6256866" y="2010833"/>
            <a:ext cx="5096933" cy="4166130"/>
          </a:xfrm>
        </p:spPr>
        <p:txBody>
          <a:bodyPr>
            <a:normAutofit/>
          </a:bodyPr>
          <a:lstStyle/>
          <a:p>
            <a:r>
              <a:rPr lang="en-US" sz="2000" dirty="0"/>
              <a:t>For Content Based Filtering -</a:t>
            </a:r>
          </a:p>
          <a:p>
            <a:pPr marL="0" indent="0">
              <a:buNone/>
            </a:pPr>
            <a:r>
              <a:rPr lang="en-US" sz="2000" dirty="0"/>
              <a:t>System finds the similarity between movies based on its context or description</a:t>
            </a:r>
          </a:p>
          <a:p>
            <a:pPr marL="0" indent="0">
              <a:buNone/>
            </a:pPr>
            <a:r>
              <a:rPr lang="en-US" sz="2000" dirty="0"/>
              <a:t>2 types of data used - user vector, item vector - cosine similarity</a:t>
            </a:r>
          </a:p>
          <a:p>
            <a:pPr marL="0" indent="0">
              <a:buNone/>
            </a:pPr>
            <a:r>
              <a:rPr lang="en-US" sz="2000" dirty="0" err="1"/>
              <a:t>tf-idf</a:t>
            </a:r>
            <a:r>
              <a:rPr lang="en-US" sz="2000" dirty="0"/>
              <a:t> vectorizer - similar </a:t>
            </a:r>
            <a:r>
              <a:rPr lang="en-US" sz="2000" dirty="0" err="1"/>
              <a:t>tf-idf</a:t>
            </a:r>
            <a:r>
              <a:rPr lang="en-US" sz="2000" dirty="0"/>
              <a:t> vectors using cosine similarity</a:t>
            </a:r>
          </a:p>
          <a:p>
            <a:endParaRPr lang="en-US" sz="2000" dirty="0"/>
          </a:p>
        </p:txBody>
      </p:sp>
    </p:spTree>
    <p:extLst>
      <p:ext uri="{BB962C8B-B14F-4D97-AF65-F5344CB8AC3E}">
        <p14:creationId xmlns:p14="http://schemas.microsoft.com/office/powerpoint/2010/main" val="320547415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B215B-D679-C44A-96F3-031AD21F83D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System Process Flow  </a:t>
            </a:r>
          </a:p>
        </p:txBody>
      </p:sp>
      <p:pic>
        <p:nvPicPr>
          <p:cNvPr id="9" name="Content Placeholder 8" descr="Diagram&#10;&#10;Description automatically generated">
            <a:extLst>
              <a:ext uri="{FF2B5EF4-FFF2-40B4-BE49-F238E27FC236}">
                <a16:creationId xmlns:a16="http://schemas.microsoft.com/office/drawing/2014/main" id="{192C7F7F-DB22-8583-9D10-C5A4F80DDD03}"/>
              </a:ext>
            </a:extLst>
          </p:cNvPr>
          <p:cNvPicPr>
            <a:picLocks noGrp="1" noChangeAspect="1"/>
          </p:cNvPicPr>
          <p:nvPr>
            <p:ph idx="1"/>
          </p:nvPr>
        </p:nvPicPr>
        <p:blipFill>
          <a:blip r:embed="rId2"/>
          <a:stretch>
            <a:fillRect/>
          </a:stretch>
        </p:blipFill>
        <p:spPr>
          <a:xfrm>
            <a:off x="643467" y="1854890"/>
            <a:ext cx="10905066" cy="4034872"/>
          </a:xfrm>
          <a:prstGeom prst="rect">
            <a:avLst/>
          </a:prstGeom>
        </p:spPr>
      </p:pic>
    </p:spTree>
    <p:extLst>
      <p:ext uri="{BB962C8B-B14F-4D97-AF65-F5344CB8AC3E}">
        <p14:creationId xmlns:p14="http://schemas.microsoft.com/office/powerpoint/2010/main" val="765724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{D810162E-6B8C-6944-B43F-D92D233DAF50}tf10001073_mac</Template>
  <TotalTime>1518</TotalTime>
  <Words>685</Words>
  <Application>Microsoft Macintosh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Mood Detection from Facial Features and Recommendation System</vt:lpstr>
      <vt:lpstr>Overview</vt:lpstr>
      <vt:lpstr>Motivation</vt:lpstr>
      <vt:lpstr>Our Approach</vt:lpstr>
      <vt:lpstr>Emotion Extraction Module </vt:lpstr>
      <vt:lpstr>Recommendation </vt:lpstr>
      <vt:lpstr>Architecture</vt:lpstr>
      <vt:lpstr>PowerPoint Presentation</vt:lpstr>
      <vt:lpstr>System Process Flow  </vt:lpstr>
      <vt:lpstr>Implementation </vt:lpstr>
      <vt:lpstr>Implementation </vt:lpstr>
      <vt:lpstr>Implementation Continued</vt:lpstr>
      <vt:lpstr>Implementation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r y a n ringshia</dc:creator>
  <cp:lastModifiedBy>A r y a n ringshia</cp:lastModifiedBy>
  <cp:revision>162</cp:revision>
  <dcterms:created xsi:type="dcterms:W3CDTF">2021-08-31T13:10:28Z</dcterms:created>
  <dcterms:modified xsi:type="dcterms:W3CDTF">2022-06-10T16:22:23Z</dcterms:modified>
</cp:coreProperties>
</file>