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214960"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TextBox 5" id="5"/>
          <p:cNvSpPr txBox="true"/>
          <p:nvPr/>
        </p:nvSpPr>
        <p:spPr>
          <a:xfrm rot="0">
            <a:off x="2261250" y="2858240"/>
            <a:ext cx="8547187" cy="2768580"/>
          </a:xfrm>
          <a:prstGeom prst="rect">
            <a:avLst/>
          </a:prstGeom>
        </p:spPr>
        <p:txBody>
          <a:bodyPr anchor="t" rtlCol="false" tIns="0" lIns="0" bIns="0" rIns="0">
            <a:spAutoFit/>
          </a:bodyPr>
          <a:lstStyle/>
          <a:p>
            <a:pPr algn="ctr">
              <a:lnSpc>
                <a:spcPts val="22203"/>
              </a:lnSpc>
            </a:pPr>
            <a:r>
              <a:rPr lang="en-US" sz="16206">
                <a:solidFill>
                  <a:srgbClr val="B100E8"/>
                </a:solidFill>
                <a:latin typeface="Now Bold"/>
              </a:rPr>
              <a:t>ORION</a:t>
            </a:r>
          </a:p>
        </p:txBody>
      </p:sp>
      <p:sp>
        <p:nvSpPr>
          <p:cNvPr name="Freeform 6" id="6"/>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261250" y="6268484"/>
            <a:ext cx="8761446" cy="1318244"/>
          </a:xfrm>
          <a:prstGeom prst="rect">
            <a:avLst/>
          </a:prstGeom>
        </p:spPr>
        <p:txBody>
          <a:bodyPr anchor="t" rtlCol="false" tIns="0" lIns="0" bIns="0" rIns="0">
            <a:spAutoFit/>
          </a:bodyPr>
          <a:lstStyle/>
          <a:p>
            <a:pPr algn="ctr">
              <a:lnSpc>
                <a:spcPts val="10645"/>
              </a:lnSpc>
            </a:pPr>
            <a:r>
              <a:rPr lang="en-US" sz="7658">
                <a:solidFill>
                  <a:srgbClr val="048AFF"/>
                </a:solidFill>
                <a:latin typeface="Now Bold"/>
              </a:rPr>
              <a:t>IDEAFORGE</a:t>
            </a:r>
          </a:p>
        </p:txBody>
      </p:sp>
      <p:grpSp>
        <p:nvGrpSpPr>
          <p:cNvPr name="Group 9" id="9"/>
          <p:cNvGrpSpPr>
            <a:grpSpLocks noChangeAspect="true"/>
          </p:cNvGrpSpPr>
          <p:nvPr/>
        </p:nvGrpSpPr>
        <p:grpSpPr>
          <a:xfrm rot="0">
            <a:off x="11022697" y="2552115"/>
            <a:ext cx="5490702" cy="5490702"/>
            <a:chOff x="0" y="0"/>
            <a:chExt cx="14840029" cy="14840029"/>
          </a:xfrm>
        </p:grpSpPr>
        <p:sp>
          <p:nvSpPr>
            <p:cNvPr name="Freeform 10" id="1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048AFF">
                    <a:alpha val="100000"/>
                  </a:srgbClr>
                </a:gs>
                <a:gs pos="100000">
                  <a:srgbClr val="B100E8">
                    <a:alpha val="100000"/>
                  </a:srgbClr>
                </a:gs>
              </a:gsLst>
              <a:lin ang="2100000"/>
            </a:gradFill>
          </p:spPr>
        </p:sp>
        <p:sp>
          <p:nvSpPr>
            <p:cNvPr name="Freeform 11" id="1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p:spPr>
        </p:sp>
        <p:sp>
          <p:nvSpPr>
            <p:cNvPr name="Freeform 12" id="1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857" t="0" r="-857" b="0"/>
              </a:stretch>
            </a:blipFill>
          </p:spPr>
        </p:sp>
      </p:grpSp>
      <p:sp>
        <p:nvSpPr>
          <p:cNvPr name="TextBox 13" id="13"/>
          <p:cNvSpPr txBox="true"/>
          <p:nvPr/>
        </p:nvSpPr>
        <p:spPr>
          <a:xfrm rot="0">
            <a:off x="2261250" y="5485663"/>
            <a:ext cx="8547187" cy="478818"/>
          </a:xfrm>
          <a:prstGeom prst="rect">
            <a:avLst/>
          </a:prstGeom>
        </p:spPr>
        <p:txBody>
          <a:bodyPr anchor="t" rtlCol="false" tIns="0" lIns="0" bIns="0" rIns="0">
            <a:spAutoFit/>
          </a:bodyPr>
          <a:lstStyle/>
          <a:p>
            <a:pPr algn="ctr" marL="0" indent="0" lvl="0">
              <a:lnSpc>
                <a:spcPts val="3851"/>
              </a:lnSpc>
              <a:spcBef>
                <a:spcPct val="0"/>
              </a:spcBef>
            </a:pPr>
            <a:r>
              <a:rPr lang="en-US" sz="3131">
                <a:solidFill>
                  <a:srgbClr val="FFFAEB"/>
                </a:solidFill>
                <a:latin typeface="DM Sans Italics"/>
              </a:rPr>
              <a:t>Presented by: Aryan Saini</a:t>
            </a:r>
          </a:p>
        </p:txBody>
      </p:sp>
      <p:sp>
        <p:nvSpPr>
          <p:cNvPr name="Freeform 14" id="14"/>
          <p:cNvSpPr/>
          <p:nvPr/>
        </p:nvSpPr>
        <p:spPr>
          <a:xfrm flipH="false" flipV="false" rot="0">
            <a:off x="1787184" y="1387414"/>
            <a:ext cx="1173233" cy="1164700"/>
          </a:xfrm>
          <a:custGeom>
            <a:avLst/>
            <a:gdLst/>
            <a:ahLst/>
            <a:cxnLst/>
            <a:rect r="r" b="b" t="t" l="l"/>
            <a:pathLst>
              <a:path h="1164700" w="1173233">
                <a:moveTo>
                  <a:pt x="0" y="0"/>
                </a:moveTo>
                <a:lnTo>
                  <a:pt x="1173233" y="0"/>
                </a:lnTo>
                <a:lnTo>
                  <a:pt x="1173233" y="1164701"/>
                </a:lnTo>
                <a:lnTo>
                  <a:pt x="0" y="11647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3198650" y="1769827"/>
            <a:ext cx="2182770" cy="390350"/>
          </a:xfrm>
          <a:prstGeom prst="rect">
            <a:avLst/>
          </a:prstGeom>
        </p:spPr>
        <p:txBody>
          <a:bodyPr anchor="t" rtlCol="false" tIns="0" lIns="0" bIns="0" rIns="0">
            <a:spAutoFit/>
          </a:bodyPr>
          <a:lstStyle/>
          <a:p>
            <a:pPr algn="l" marL="0" indent="0" lvl="0">
              <a:lnSpc>
                <a:spcPts val="3131"/>
              </a:lnSpc>
              <a:spcBef>
                <a:spcPct val="0"/>
              </a:spcBef>
            </a:pPr>
            <a:r>
              <a:rPr lang="en-US" sz="2545" spc="-50">
                <a:solidFill>
                  <a:srgbClr val="FFFAEB"/>
                </a:solidFill>
                <a:latin typeface="DM Sans Italics"/>
              </a:rPr>
              <a:t>CODEKRAKEN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9589607" y="0"/>
            <a:ext cx="8698393" cy="10400373"/>
            <a:chOff x="0" y="0"/>
            <a:chExt cx="8603361" cy="10286746"/>
          </a:xfrm>
        </p:grpSpPr>
        <p:sp>
          <p:nvSpPr>
            <p:cNvPr name="Freeform 5" id="5"/>
            <p:cNvSpPr/>
            <p:nvPr/>
          </p:nvSpPr>
          <p:spPr>
            <a:xfrm flipH="true" flipV="false" rot="0">
              <a:off x="-50" y="-128"/>
              <a:ext cx="8606155" cy="10286874"/>
            </a:xfrm>
            <a:custGeom>
              <a:avLst/>
              <a:gdLst/>
              <a:ahLst/>
              <a:cxnLst/>
              <a:rect r="r" b="b" t="t" l="l"/>
              <a:pathLst>
                <a:path h="10286874" w="8606155">
                  <a:moveTo>
                    <a:pt x="0" y="10251441"/>
                  </a:moveTo>
                  <a:cubicBezTo>
                    <a:pt x="0" y="10284588"/>
                    <a:pt x="10668" y="10286874"/>
                    <a:pt x="38481" y="10286874"/>
                  </a:cubicBezTo>
                  <a:cubicBezTo>
                    <a:pt x="2893060" y="10286239"/>
                    <a:pt x="5747512" y="10286239"/>
                    <a:pt x="8602091" y="10286239"/>
                  </a:cubicBezTo>
                  <a:cubicBezTo>
                    <a:pt x="8606155" y="10272396"/>
                    <a:pt x="8599805" y="10259823"/>
                    <a:pt x="8596884" y="10246996"/>
                  </a:cubicBezTo>
                  <a:cubicBezTo>
                    <a:pt x="8471408" y="9685402"/>
                    <a:pt x="8345805" y="9123935"/>
                    <a:pt x="8219948" y="8562467"/>
                  </a:cubicBezTo>
                  <a:cubicBezTo>
                    <a:pt x="8040497" y="7761986"/>
                    <a:pt x="7860665" y="6961633"/>
                    <a:pt x="7681341" y="6161151"/>
                  </a:cubicBezTo>
                  <a:cubicBezTo>
                    <a:pt x="7459853" y="5172583"/>
                    <a:pt x="7238873" y="4184015"/>
                    <a:pt x="7017512" y="3195574"/>
                  </a:cubicBezTo>
                  <a:cubicBezTo>
                    <a:pt x="6792595" y="2191385"/>
                    <a:pt x="6567551" y="1187323"/>
                    <a:pt x="6341999" y="183261"/>
                  </a:cubicBezTo>
                  <a:cubicBezTo>
                    <a:pt x="6328283" y="122174"/>
                    <a:pt x="6319520" y="59690"/>
                    <a:pt x="6297295" y="635"/>
                  </a:cubicBezTo>
                  <a:cubicBezTo>
                    <a:pt x="4210939" y="635"/>
                    <a:pt x="2124583" y="635"/>
                    <a:pt x="38227" y="0"/>
                  </a:cubicBezTo>
                  <a:cubicBezTo>
                    <a:pt x="9906" y="0"/>
                    <a:pt x="254" y="3429"/>
                    <a:pt x="254" y="35814"/>
                  </a:cubicBezTo>
                  <a:cubicBezTo>
                    <a:pt x="1016" y="3441066"/>
                    <a:pt x="1016" y="6846317"/>
                    <a:pt x="0" y="10251441"/>
                  </a:cubicBezTo>
                  <a:close/>
                </a:path>
              </a:pathLst>
            </a:custGeom>
            <a:blipFill>
              <a:blip r:embed="rId4"/>
              <a:stretch>
                <a:fillRect l="-64145" t="0" r="-64145" b="0"/>
              </a:stretch>
            </a:blipFill>
          </p:spPr>
        </p:sp>
      </p:grpSp>
      <p:sp>
        <p:nvSpPr>
          <p:cNvPr name="Freeform 6" id="6"/>
          <p:cNvSpPr/>
          <p:nvPr/>
        </p:nvSpPr>
        <p:spPr>
          <a:xfrm flipH="false" flipV="false" rot="0">
            <a:off x="8130709" y="8407303"/>
            <a:ext cx="4760255" cy="4754305"/>
          </a:xfrm>
          <a:custGeom>
            <a:avLst/>
            <a:gdLst/>
            <a:ahLst/>
            <a:cxnLst/>
            <a:rect r="r" b="b" t="t" l="l"/>
            <a:pathLst>
              <a:path h="4754305" w="4760255">
                <a:moveTo>
                  <a:pt x="0" y="0"/>
                </a:moveTo>
                <a:lnTo>
                  <a:pt x="4760255" y="0"/>
                </a:lnTo>
                <a:lnTo>
                  <a:pt x="4760255" y="4754305"/>
                </a:lnTo>
                <a:lnTo>
                  <a:pt x="0" y="4754305"/>
                </a:lnTo>
                <a:lnTo>
                  <a:pt x="0" y="0"/>
                </a:lnTo>
                <a:close/>
              </a:path>
            </a:pathLst>
          </a:custGeom>
          <a:blipFill>
            <a:blip r:embed="rId3"/>
            <a:stretch>
              <a:fillRect l="0" t="0" r="0" b="0"/>
            </a:stretch>
          </a:blipFill>
        </p:spPr>
      </p:sp>
      <p:sp>
        <p:nvSpPr>
          <p:cNvPr name="Freeform 7" id="7"/>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67000"/>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792965" y="-4982246"/>
            <a:ext cx="8083465" cy="8073361"/>
          </a:xfrm>
          <a:custGeom>
            <a:avLst/>
            <a:gdLst/>
            <a:ahLst/>
            <a:cxnLst/>
            <a:rect r="r" b="b" t="t" l="l"/>
            <a:pathLst>
              <a:path h="8073361" w="8083465">
                <a:moveTo>
                  <a:pt x="0" y="0"/>
                </a:moveTo>
                <a:lnTo>
                  <a:pt x="8083465" y="0"/>
                </a:lnTo>
                <a:lnTo>
                  <a:pt x="8083465" y="8073361"/>
                </a:lnTo>
                <a:lnTo>
                  <a:pt x="0" y="8073361"/>
                </a:lnTo>
                <a:lnTo>
                  <a:pt x="0" y="0"/>
                </a:lnTo>
                <a:close/>
              </a:path>
            </a:pathLst>
          </a:custGeom>
          <a:blipFill>
            <a:blip r:embed="rId3"/>
            <a:stretch>
              <a:fillRect l="0" t="0" r="0" b="0"/>
            </a:stretch>
          </a:blipFill>
        </p:spPr>
      </p:sp>
      <p:sp>
        <p:nvSpPr>
          <p:cNvPr name="TextBox 9" id="9"/>
          <p:cNvSpPr txBox="true"/>
          <p:nvPr/>
        </p:nvSpPr>
        <p:spPr>
          <a:xfrm rot="0">
            <a:off x="3250819" y="1292256"/>
            <a:ext cx="5189556" cy="1024890"/>
          </a:xfrm>
          <a:prstGeom prst="rect">
            <a:avLst/>
          </a:prstGeom>
        </p:spPr>
        <p:txBody>
          <a:bodyPr anchor="t" rtlCol="false" tIns="0" lIns="0" bIns="0" rIns="0">
            <a:spAutoFit/>
          </a:bodyPr>
          <a:lstStyle/>
          <a:p>
            <a:pPr algn="ctr">
              <a:lnSpc>
                <a:spcPts val="8340"/>
              </a:lnSpc>
            </a:pPr>
            <a:r>
              <a:rPr lang="en-US" sz="6000">
                <a:solidFill>
                  <a:srgbClr val="048AFF"/>
                </a:solidFill>
                <a:latin typeface="Now Bold"/>
              </a:rPr>
              <a:t>About Us</a:t>
            </a:r>
          </a:p>
        </p:txBody>
      </p:sp>
      <p:sp>
        <p:nvSpPr>
          <p:cNvPr name="TextBox 10" id="10"/>
          <p:cNvSpPr txBox="true"/>
          <p:nvPr/>
        </p:nvSpPr>
        <p:spPr>
          <a:xfrm rot="0">
            <a:off x="1651779" y="2698146"/>
            <a:ext cx="8387636" cy="1995308"/>
          </a:xfrm>
          <a:prstGeom prst="rect">
            <a:avLst/>
          </a:prstGeom>
        </p:spPr>
        <p:txBody>
          <a:bodyPr anchor="t" rtlCol="false" tIns="0" lIns="0" bIns="0" rIns="0">
            <a:spAutoFit/>
          </a:bodyPr>
          <a:lstStyle/>
          <a:p>
            <a:pPr algn="just">
              <a:lnSpc>
                <a:spcPts val="4008"/>
              </a:lnSpc>
            </a:pPr>
            <a:r>
              <a:rPr lang="en-US" sz="2745">
                <a:solidFill>
                  <a:srgbClr val="FFFFFF"/>
                </a:solidFill>
                <a:latin typeface="DM Sans"/>
              </a:rPr>
              <a:t>A virtual digital companion here to simplify your life and boost productivity. A versatile, 24/7 assistant at your fingertips, ready to assist with tasks and provide information whenever you need it.</a:t>
            </a:r>
          </a:p>
        </p:txBody>
      </p:sp>
      <p:sp>
        <p:nvSpPr>
          <p:cNvPr name="TextBox 11" id="11"/>
          <p:cNvSpPr txBox="true"/>
          <p:nvPr/>
        </p:nvSpPr>
        <p:spPr>
          <a:xfrm rot="0">
            <a:off x="1651779" y="5076825"/>
            <a:ext cx="8387636" cy="2500133"/>
          </a:xfrm>
          <a:prstGeom prst="rect">
            <a:avLst/>
          </a:prstGeom>
        </p:spPr>
        <p:txBody>
          <a:bodyPr anchor="t" rtlCol="false" tIns="0" lIns="0" bIns="0" rIns="0">
            <a:spAutoFit/>
          </a:bodyPr>
          <a:lstStyle/>
          <a:p>
            <a:pPr algn="just">
              <a:lnSpc>
                <a:spcPts val="4008"/>
              </a:lnSpc>
            </a:pPr>
            <a:r>
              <a:rPr lang="en-US" sz="2745">
                <a:solidFill>
                  <a:srgbClr val="FFFFFF"/>
                </a:solidFill>
                <a:latin typeface="DM Sans"/>
              </a:rPr>
              <a:t>Our virtual assistant harnesses the power of cutting-edge AI technology to understand natural language and engage in meaningful conversations. It learns from your interactions, becoming more adept at catering to your specific needs over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sp>
        <p:nvSpPr>
          <p:cNvPr name="Freeform 4" id="4"/>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395960" y="2876510"/>
            <a:ext cx="8891702" cy="5983605"/>
          </a:xfrm>
          <a:prstGeom prst="rect">
            <a:avLst/>
          </a:prstGeom>
        </p:spPr>
        <p:txBody>
          <a:bodyPr anchor="t" rtlCol="false" tIns="0" lIns="0" bIns="0" rIns="0">
            <a:spAutoFit/>
          </a:bodyPr>
          <a:lstStyle/>
          <a:p>
            <a:pPr marL="734059" indent="-367030" lvl="1">
              <a:lnSpc>
                <a:spcPts val="5779"/>
              </a:lnSpc>
              <a:buFont typeface="Arial"/>
              <a:buChar char="•"/>
            </a:pPr>
            <a:r>
              <a:rPr lang="en-US" sz="3399">
                <a:solidFill>
                  <a:srgbClr val="FFFAEB"/>
                </a:solidFill>
                <a:latin typeface="DM Sans Italics"/>
              </a:rPr>
              <a:t>Python</a:t>
            </a:r>
          </a:p>
          <a:p>
            <a:pPr>
              <a:lnSpc>
                <a:spcPts val="5779"/>
              </a:lnSpc>
            </a:pPr>
          </a:p>
          <a:p>
            <a:pPr marL="734059" indent="-367030" lvl="1">
              <a:lnSpc>
                <a:spcPts val="5779"/>
              </a:lnSpc>
              <a:buFont typeface="Arial"/>
              <a:buChar char="•"/>
            </a:pPr>
            <a:r>
              <a:rPr lang="en-US" sz="3399">
                <a:solidFill>
                  <a:srgbClr val="FFFAEB"/>
                </a:solidFill>
                <a:latin typeface="DM Sans Italics"/>
              </a:rPr>
              <a:t>Speech Recognition</a:t>
            </a:r>
          </a:p>
          <a:p>
            <a:pPr>
              <a:lnSpc>
                <a:spcPts val="5779"/>
              </a:lnSpc>
            </a:pPr>
          </a:p>
          <a:p>
            <a:pPr marL="734059" indent="-367030" lvl="1">
              <a:lnSpc>
                <a:spcPts val="5779"/>
              </a:lnSpc>
              <a:buFont typeface="Arial"/>
              <a:buChar char="•"/>
            </a:pPr>
            <a:r>
              <a:rPr lang="en-US" sz="3399">
                <a:solidFill>
                  <a:srgbClr val="FFFAEB"/>
                </a:solidFill>
                <a:latin typeface="DM Sans Italics"/>
              </a:rPr>
              <a:t>Natural Language Processing</a:t>
            </a:r>
          </a:p>
          <a:p>
            <a:pPr>
              <a:lnSpc>
                <a:spcPts val="5779"/>
              </a:lnSpc>
            </a:pPr>
          </a:p>
          <a:p>
            <a:pPr marL="734059" indent="-367030" lvl="1">
              <a:lnSpc>
                <a:spcPts val="5779"/>
              </a:lnSpc>
              <a:buFont typeface="Arial"/>
              <a:buChar char="•"/>
            </a:pPr>
            <a:r>
              <a:rPr lang="en-US" sz="3399">
                <a:solidFill>
                  <a:srgbClr val="FFFAEB"/>
                </a:solidFill>
                <a:latin typeface="DM Sans Italics"/>
              </a:rPr>
              <a:t>OPEN AI</a:t>
            </a:r>
            <a:r>
              <a:rPr lang="en-US" sz="3399">
                <a:solidFill>
                  <a:srgbClr val="FFFAEB"/>
                </a:solidFill>
                <a:latin typeface="DM Sans Italics"/>
              </a:rPr>
              <a:t> API</a:t>
            </a:r>
          </a:p>
          <a:p>
            <a:pPr algn="l">
              <a:lnSpc>
                <a:spcPts val="8499"/>
              </a:lnSpc>
            </a:pPr>
          </a:p>
        </p:txBody>
      </p:sp>
      <p:grpSp>
        <p:nvGrpSpPr>
          <p:cNvPr name="Group 6" id="6"/>
          <p:cNvGrpSpPr/>
          <p:nvPr/>
        </p:nvGrpSpPr>
        <p:grpSpPr>
          <a:xfrm rot="0">
            <a:off x="16017180" y="-1431186"/>
            <a:ext cx="3656258" cy="365625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8" id="8"/>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9" id="9"/>
          <p:cNvSpPr/>
          <p:nvPr/>
        </p:nvSpPr>
        <p:spPr>
          <a:xfrm flipH="false" flipV="false" rot="0">
            <a:off x="11586621" y="3038435"/>
            <a:ext cx="2431292" cy="716126"/>
          </a:xfrm>
          <a:custGeom>
            <a:avLst/>
            <a:gdLst/>
            <a:ahLst/>
            <a:cxnLst/>
            <a:rect r="r" b="b" t="t" l="l"/>
            <a:pathLst>
              <a:path h="716126" w="2431292">
                <a:moveTo>
                  <a:pt x="0" y="0"/>
                </a:moveTo>
                <a:lnTo>
                  <a:pt x="2431291" y="0"/>
                </a:lnTo>
                <a:lnTo>
                  <a:pt x="2431291" y="716126"/>
                </a:lnTo>
                <a:lnTo>
                  <a:pt x="0" y="716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2129234" y="4030786"/>
            <a:ext cx="1346065" cy="1346065"/>
          </a:xfrm>
          <a:custGeom>
            <a:avLst/>
            <a:gdLst/>
            <a:ahLst/>
            <a:cxnLst/>
            <a:rect r="r" b="b" t="t" l="l"/>
            <a:pathLst>
              <a:path h="1346065" w="1346065">
                <a:moveTo>
                  <a:pt x="0" y="0"/>
                </a:moveTo>
                <a:lnTo>
                  <a:pt x="1346065" y="0"/>
                </a:lnTo>
                <a:lnTo>
                  <a:pt x="1346065" y="1346065"/>
                </a:lnTo>
                <a:lnTo>
                  <a:pt x="0" y="13460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2129234" y="5571208"/>
            <a:ext cx="1233515" cy="1233515"/>
          </a:xfrm>
          <a:custGeom>
            <a:avLst/>
            <a:gdLst/>
            <a:ahLst/>
            <a:cxnLst/>
            <a:rect r="r" b="b" t="t" l="l"/>
            <a:pathLst>
              <a:path h="1233515" w="1233515">
                <a:moveTo>
                  <a:pt x="0" y="0"/>
                </a:moveTo>
                <a:lnTo>
                  <a:pt x="1233515" y="0"/>
                </a:lnTo>
                <a:lnTo>
                  <a:pt x="1233515" y="1233515"/>
                </a:lnTo>
                <a:lnTo>
                  <a:pt x="0" y="12335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070739" y="6966648"/>
            <a:ext cx="1463055" cy="1437451"/>
          </a:xfrm>
          <a:custGeom>
            <a:avLst/>
            <a:gdLst/>
            <a:ahLst/>
            <a:cxnLst/>
            <a:rect r="r" b="b" t="t" l="l"/>
            <a:pathLst>
              <a:path h="1437451" w="1463055">
                <a:moveTo>
                  <a:pt x="0" y="0"/>
                </a:moveTo>
                <a:lnTo>
                  <a:pt x="1463055" y="0"/>
                </a:lnTo>
                <a:lnTo>
                  <a:pt x="1463055" y="1437451"/>
                </a:lnTo>
                <a:lnTo>
                  <a:pt x="0" y="143745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5395960" y="1578368"/>
            <a:ext cx="8888155" cy="7130264"/>
            <a:chOff x="0" y="0"/>
            <a:chExt cx="11850873" cy="9507019"/>
          </a:xfrm>
        </p:grpSpPr>
        <p:grpSp>
          <p:nvGrpSpPr>
            <p:cNvPr name="Group 14" id="14"/>
            <p:cNvGrpSpPr/>
            <p:nvPr/>
          </p:nvGrpSpPr>
          <p:grpSpPr>
            <a:xfrm rot="0">
              <a:off x="0" y="0"/>
              <a:ext cx="11850873" cy="9507019"/>
              <a:chOff x="0" y="0"/>
              <a:chExt cx="2340913" cy="1877930"/>
            </a:xfrm>
          </p:grpSpPr>
          <p:sp>
            <p:nvSpPr>
              <p:cNvPr name="Freeform 15" id="15"/>
              <p:cNvSpPr/>
              <p:nvPr/>
            </p:nvSpPr>
            <p:spPr>
              <a:xfrm flipH="false" flipV="false" rot="0">
                <a:off x="0" y="0"/>
                <a:ext cx="2340913" cy="1877930"/>
              </a:xfrm>
              <a:custGeom>
                <a:avLst/>
                <a:gdLst/>
                <a:ahLst/>
                <a:cxnLst/>
                <a:rect r="r" b="b" t="t" l="l"/>
                <a:pathLst>
                  <a:path h="1877930" w="2340913">
                    <a:moveTo>
                      <a:pt x="0" y="0"/>
                    </a:moveTo>
                    <a:lnTo>
                      <a:pt x="2340913" y="0"/>
                    </a:lnTo>
                    <a:lnTo>
                      <a:pt x="2340913" y="1877930"/>
                    </a:lnTo>
                    <a:lnTo>
                      <a:pt x="0" y="1877930"/>
                    </a:lnTo>
                    <a:close/>
                  </a:path>
                </a:pathLst>
              </a:custGeom>
              <a:solidFill>
                <a:srgbClr val="000000">
                  <a:alpha val="0"/>
                </a:srgbClr>
              </a:solidFill>
              <a:ln w="38100" cap="sq">
                <a:solidFill>
                  <a:srgbClr val="048AFF"/>
                </a:solidFill>
                <a:miter/>
              </a:ln>
            </p:spPr>
          </p:sp>
          <p:sp>
            <p:nvSpPr>
              <p:cNvPr name="TextBox 16" id="16"/>
              <p:cNvSpPr txBox="true"/>
              <p:nvPr/>
            </p:nvSpPr>
            <p:spPr>
              <a:xfrm>
                <a:off x="0" y="-9525"/>
                <a:ext cx="812800" cy="822325"/>
              </a:xfrm>
              <a:prstGeom prst="rect">
                <a:avLst/>
              </a:prstGeom>
            </p:spPr>
            <p:txBody>
              <a:bodyPr anchor="ctr" rtlCol="false" tIns="50800" lIns="50800" bIns="50800" rIns="50800"/>
              <a:lstStyle/>
              <a:p>
                <a:pPr algn="ctr">
                  <a:lnSpc>
                    <a:spcPts val="3131"/>
                  </a:lnSpc>
                </a:pPr>
              </a:p>
            </p:txBody>
          </p:sp>
        </p:grpSp>
        <p:sp>
          <p:nvSpPr>
            <p:cNvPr name="AutoShape 17" id="17"/>
            <p:cNvSpPr/>
            <p:nvPr/>
          </p:nvSpPr>
          <p:spPr>
            <a:xfrm>
              <a:off x="0" y="1705207"/>
              <a:ext cx="11832783" cy="0"/>
            </a:xfrm>
            <a:prstGeom prst="line">
              <a:avLst/>
            </a:prstGeom>
            <a:ln cap="flat" w="50800">
              <a:solidFill>
                <a:srgbClr val="048AFF"/>
              </a:solidFill>
              <a:prstDash val="solid"/>
              <a:headEnd type="none" len="sm" w="sm"/>
              <a:tailEnd type="none" len="sm" w="sm"/>
            </a:ln>
          </p:spPr>
        </p:sp>
        <p:sp>
          <p:nvSpPr>
            <p:cNvPr name="TextBox 18" id="18"/>
            <p:cNvSpPr txBox="true"/>
            <p:nvPr/>
          </p:nvSpPr>
          <p:spPr>
            <a:xfrm rot="0">
              <a:off x="0" y="295396"/>
              <a:ext cx="11850873" cy="1015131"/>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rPr>
                <a:t>Tech Stack and Tools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2438410" y="-5076387"/>
            <a:ext cx="9641780" cy="9629727"/>
          </a:xfrm>
          <a:custGeom>
            <a:avLst/>
            <a:gdLst/>
            <a:ahLst/>
            <a:cxnLst/>
            <a:rect r="r" b="b" t="t" l="l"/>
            <a:pathLst>
              <a:path h="9629727" w="9641780">
                <a:moveTo>
                  <a:pt x="0" y="0"/>
                </a:moveTo>
                <a:lnTo>
                  <a:pt x="9641780" y="0"/>
                </a:lnTo>
                <a:lnTo>
                  <a:pt x="9641780" y="9629728"/>
                </a:lnTo>
                <a:lnTo>
                  <a:pt x="0" y="9629728"/>
                </a:lnTo>
                <a:lnTo>
                  <a:pt x="0" y="0"/>
                </a:lnTo>
                <a:close/>
              </a:path>
            </a:pathLst>
          </a:custGeom>
          <a:blipFill>
            <a:blip r:embed="rId3"/>
            <a:stretch>
              <a:fillRect l="0" t="0" r="0" b="0"/>
            </a:stretch>
          </a:blipFill>
        </p:spPr>
      </p:sp>
      <p:sp>
        <p:nvSpPr>
          <p:cNvPr name="Freeform 4" id="4"/>
          <p:cNvSpPr/>
          <p:nvPr/>
        </p:nvSpPr>
        <p:spPr>
          <a:xfrm flipH="false" flipV="false" rot="0">
            <a:off x="15789970" y="6851448"/>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98730" y="130196"/>
            <a:ext cx="5372960" cy="898504"/>
          </a:xfrm>
          <a:prstGeom prst="rect">
            <a:avLst/>
          </a:prstGeom>
        </p:spPr>
        <p:txBody>
          <a:bodyPr anchor="t" rtlCol="false" tIns="0" lIns="0" bIns="0" rIns="0">
            <a:spAutoFit/>
          </a:bodyPr>
          <a:lstStyle/>
          <a:p>
            <a:pPr algn="ctr">
              <a:lnSpc>
                <a:spcPts val="7427"/>
              </a:lnSpc>
            </a:pPr>
            <a:r>
              <a:rPr lang="en-US" sz="5343">
                <a:solidFill>
                  <a:srgbClr val="048AFF"/>
                </a:solidFill>
                <a:latin typeface="Now Bold"/>
              </a:rPr>
              <a:t>Goals</a:t>
            </a:r>
          </a:p>
        </p:txBody>
      </p:sp>
      <p:sp>
        <p:nvSpPr>
          <p:cNvPr name="AutoShape 6" id="6"/>
          <p:cNvSpPr/>
          <p:nvPr/>
        </p:nvSpPr>
        <p:spPr>
          <a:xfrm>
            <a:off x="6866161" y="1409400"/>
            <a:ext cx="0" cy="4323119"/>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2830503" y="1163760"/>
            <a:ext cx="1008067" cy="1008067"/>
          </a:xfrm>
          <a:custGeom>
            <a:avLst/>
            <a:gdLst/>
            <a:ahLst/>
            <a:cxnLst/>
            <a:rect r="r" b="b" t="t" l="l"/>
            <a:pathLst>
              <a:path h="1008067" w="1008067">
                <a:moveTo>
                  <a:pt x="0" y="0"/>
                </a:moveTo>
                <a:lnTo>
                  <a:pt x="1008067" y="0"/>
                </a:lnTo>
                <a:lnTo>
                  <a:pt x="1008067" y="1008067"/>
                </a:lnTo>
                <a:lnTo>
                  <a:pt x="0" y="1008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157777" y="1163760"/>
            <a:ext cx="1008067" cy="1008067"/>
          </a:xfrm>
          <a:custGeom>
            <a:avLst/>
            <a:gdLst/>
            <a:ahLst/>
            <a:cxnLst/>
            <a:rect r="r" b="b" t="t" l="l"/>
            <a:pathLst>
              <a:path h="1008067" w="1008067">
                <a:moveTo>
                  <a:pt x="0" y="0"/>
                </a:moveTo>
                <a:lnTo>
                  <a:pt x="1008067" y="0"/>
                </a:lnTo>
                <a:lnTo>
                  <a:pt x="1008067" y="1008067"/>
                </a:lnTo>
                <a:lnTo>
                  <a:pt x="0" y="10080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285320" y="7523969"/>
            <a:ext cx="8738401" cy="1310650"/>
          </a:xfrm>
          <a:prstGeom prst="rect">
            <a:avLst/>
          </a:prstGeom>
        </p:spPr>
        <p:txBody>
          <a:bodyPr anchor="t" rtlCol="false" tIns="0" lIns="0" bIns="0" rIns="0">
            <a:spAutoFit/>
          </a:bodyPr>
          <a:lstStyle/>
          <a:p>
            <a:pPr algn="just">
              <a:lnSpc>
                <a:spcPts val="2694"/>
              </a:lnSpc>
            </a:pPr>
            <a:r>
              <a:rPr lang="en-US" sz="1845">
                <a:solidFill>
                  <a:srgbClr val="FFFFFF"/>
                </a:solidFill>
                <a:latin typeface="DM Sans"/>
              </a:rPr>
              <a:t>With the convenience of voice commands or text-based chat, a virtual assistant seamlessly integrates into your daily routine, helping you stay organized, informed, and efficient. No need to juggle multiple apps or tasks; your virtual assistant is your all-in-one solution for managing various aspects of your life.</a:t>
            </a:r>
          </a:p>
        </p:txBody>
      </p:sp>
      <p:sp>
        <p:nvSpPr>
          <p:cNvPr name="TextBox 10" id="10"/>
          <p:cNvSpPr txBox="true"/>
          <p:nvPr/>
        </p:nvSpPr>
        <p:spPr>
          <a:xfrm rot="0">
            <a:off x="1627871" y="2105152"/>
            <a:ext cx="3413332" cy="576966"/>
          </a:xfrm>
          <a:prstGeom prst="rect">
            <a:avLst/>
          </a:prstGeom>
        </p:spPr>
        <p:txBody>
          <a:bodyPr anchor="t" rtlCol="false" tIns="0" lIns="0" bIns="0" rIns="0">
            <a:spAutoFit/>
          </a:bodyPr>
          <a:lstStyle/>
          <a:p>
            <a:pPr algn="ctr">
              <a:lnSpc>
                <a:spcPts val="4718"/>
              </a:lnSpc>
            </a:pPr>
            <a:r>
              <a:rPr lang="en-US" sz="3394">
                <a:solidFill>
                  <a:srgbClr val="B100E8"/>
                </a:solidFill>
                <a:latin typeface="Now Bold"/>
              </a:rPr>
              <a:t>Objective 01</a:t>
            </a:r>
          </a:p>
        </p:txBody>
      </p:sp>
      <p:sp>
        <p:nvSpPr>
          <p:cNvPr name="Freeform 11" id="11"/>
          <p:cNvSpPr/>
          <p:nvPr/>
        </p:nvSpPr>
        <p:spPr>
          <a:xfrm flipH="false" flipV="false" rot="0">
            <a:off x="-4327715" y="6542790"/>
            <a:ext cx="9641780" cy="9629727"/>
          </a:xfrm>
          <a:custGeom>
            <a:avLst/>
            <a:gdLst/>
            <a:ahLst/>
            <a:cxnLst/>
            <a:rect r="r" b="b" t="t" l="l"/>
            <a:pathLst>
              <a:path h="9629727" w="9641780">
                <a:moveTo>
                  <a:pt x="0" y="0"/>
                </a:moveTo>
                <a:lnTo>
                  <a:pt x="9641780" y="0"/>
                </a:lnTo>
                <a:lnTo>
                  <a:pt x="9641780" y="9629727"/>
                </a:lnTo>
                <a:lnTo>
                  <a:pt x="0" y="9629727"/>
                </a:lnTo>
                <a:lnTo>
                  <a:pt x="0" y="0"/>
                </a:lnTo>
                <a:close/>
              </a:path>
            </a:pathLst>
          </a:custGeom>
          <a:blipFill>
            <a:blip r:embed="rId3"/>
            <a:stretch>
              <a:fillRect l="0" t="0" r="0" b="0"/>
            </a:stretch>
          </a:blipFill>
        </p:spPr>
      </p:sp>
      <p:sp>
        <p:nvSpPr>
          <p:cNvPr name="TextBox 12" id="12"/>
          <p:cNvSpPr txBox="true"/>
          <p:nvPr/>
        </p:nvSpPr>
        <p:spPr>
          <a:xfrm rot="0">
            <a:off x="7369585" y="2868078"/>
            <a:ext cx="5068825" cy="1358138"/>
          </a:xfrm>
          <a:prstGeom prst="rect">
            <a:avLst/>
          </a:prstGeom>
        </p:spPr>
        <p:txBody>
          <a:bodyPr anchor="t" rtlCol="false" tIns="0" lIns="0" bIns="0" rIns="0">
            <a:spAutoFit/>
          </a:bodyPr>
          <a:lstStyle/>
          <a:p>
            <a:pPr algn="just">
              <a:lnSpc>
                <a:spcPts val="2701"/>
              </a:lnSpc>
            </a:pPr>
            <a:r>
              <a:rPr lang="en-US" sz="1850">
                <a:solidFill>
                  <a:srgbClr val="FFFFFF"/>
                </a:solidFill>
                <a:latin typeface="DM Sans"/>
              </a:rPr>
              <a:t>Help play, pause, mute, unmute, set volume to a specified level and also increase/decrease volume by a specified factor viz.10., crolls up/down, close window</a:t>
            </a:r>
          </a:p>
        </p:txBody>
      </p:sp>
      <p:sp>
        <p:nvSpPr>
          <p:cNvPr name="TextBox 13" id="13"/>
          <p:cNvSpPr txBox="true"/>
          <p:nvPr/>
        </p:nvSpPr>
        <p:spPr>
          <a:xfrm rot="0">
            <a:off x="7955145" y="2105152"/>
            <a:ext cx="3413332" cy="576966"/>
          </a:xfrm>
          <a:prstGeom prst="rect">
            <a:avLst/>
          </a:prstGeom>
        </p:spPr>
        <p:txBody>
          <a:bodyPr anchor="t" rtlCol="false" tIns="0" lIns="0" bIns="0" rIns="0">
            <a:spAutoFit/>
          </a:bodyPr>
          <a:lstStyle/>
          <a:p>
            <a:pPr algn="ctr">
              <a:lnSpc>
                <a:spcPts val="4718"/>
              </a:lnSpc>
            </a:pPr>
            <a:r>
              <a:rPr lang="en-US" sz="3394">
                <a:solidFill>
                  <a:srgbClr val="B100E8"/>
                </a:solidFill>
                <a:latin typeface="Now Bold"/>
              </a:rPr>
              <a:t>Objective 02</a:t>
            </a:r>
          </a:p>
        </p:txBody>
      </p:sp>
      <p:sp>
        <p:nvSpPr>
          <p:cNvPr name="AutoShape 14" id="14"/>
          <p:cNvSpPr/>
          <p:nvPr/>
        </p:nvSpPr>
        <p:spPr>
          <a:xfrm flipH="true">
            <a:off x="6847111" y="5751569"/>
            <a:ext cx="5808354" cy="0"/>
          </a:xfrm>
          <a:prstGeom prst="line">
            <a:avLst/>
          </a:prstGeom>
          <a:ln cap="flat" w="38100">
            <a:solidFill>
              <a:srgbClr val="FFFFFF"/>
            </a:solidFill>
            <a:prstDash val="solid"/>
            <a:headEnd type="none" len="sm" w="sm"/>
            <a:tailEnd type="none" len="sm" w="sm"/>
          </a:ln>
        </p:spPr>
      </p:sp>
      <p:grpSp>
        <p:nvGrpSpPr>
          <p:cNvPr name="Group 15" id="15"/>
          <p:cNvGrpSpPr/>
          <p:nvPr/>
        </p:nvGrpSpPr>
        <p:grpSpPr>
          <a:xfrm rot="0">
            <a:off x="7178968" y="6353589"/>
            <a:ext cx="995717" cy="99571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18" id="18"/>
          <p:cNvSpPr/>
          <p:nvPr/>
        </p:nvSpPr>
        <p:spPr>
          <a:xfrm flipH="false" flipV="false" rot="0">
            <a:off x="7401919" y="6470978"/>
            <a:ext cx="521118" cy="663460"/>
          </a:xfrm>
          <a:custGeom>
            <a:avLst/>
            <a:gdLst/>
            <a:ahLst/>
            <a:cxnLst/>
            <a:rect r="r" b="b" t="t" l="l"/>
            <a:pathLst>
              <a:path h="663460" w="521118">
                <a:moveTo>
                  <a:pt x="0" y="0"/>
                </a:moveTo>
                <a:lnTo>
                  <a:pt x="521118" y="0"/>
                </a:lnTo>
                <a:lnTo>
                  <a:pt x="521118" y="663460"/>
                </a:lnTo>
                <a:lnTo>
                  <a:pt x="0" y="663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8551082" y="6529627"/>
            <a:ext cx="3413332" cy="582606"/>
          </a:xfrm>
          <a:prstGeom prst="rect">
            <a:avLst/>
          </a:prstGeom>
        </p:spPr>
        <p:txBody>
          <a:bodyPr anchor="t" rtlCol="false" tIns="0" lIns="0" bIns="0" rIns="0">
            <a:spAutoFit/>
          </a:bodyPr>
          <a:lstStyle/>
          <a:p>
            <a:pPr algn="ctr">
              <a:lnSpc>
                <a:spcPts val="4718"/>
              </a:lnSpc>
            </a:pPr>
            <a:r>
              <a:rPr lang="en-US" sz="3394">
                <a:solidFill>
                  <a:srgbClr val="B100E8"/>
                </a:solidFill>
                <a:latin typeface="Now Bold"/>
              </a:rPr>
              <a:t>Objective 03</a:t>
            </a:r>
          </a:p>
        </p:txBody>
      </p:sp>
      <p:sp>
        <p:nvSpPr>
          <p:cNvPr name="TextBox 20" id="20"/>
          <p:cNvSpPr txBox="true"/>
          <p:nvPr/>
        </p:nvSpPr>
        <p:spPr>
          <a:xfrm rot="0">
            <a:off x="269304" y="2777368"/>
            <a:ext cx="6130464" cy="1644025"/>
          </a:xfrm>
          <a:prstGeom prst="rect">
            <a:avLst/>
          </a:prstGeom>
        </p:spPr>
        <p:txBody>
          <a:bodyPr anchor="t" rtlCol="false" tIns="0" lIns="0" bIns="0" rIns="0">
            <a:spAutoFit/>
          </a:bodyPr>
          <a:lstStyle/>
          <a:p>
            <a:pPr algn="just">
              <a:lnSpc>
                <a:spcPts val="2694"/>
              </a:lnSpc>
            </a:pPr>
            <a:r>
              <a:rPr lang="en-US" sz="1845">
                <a:solidFill>
                  <a:srgbClr val="FFFFFF"/>
                </a:solidFill>
                <a:latin typeface="DM Sans"/>
              </a:rPr>
              <a:t>Efficient as it remembers conversation until it's closed so that it can take references from past conversation to answer and once the program is closed, it erases all the conversation except the one which is important(the one which is instructed to remember)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grpSp>
        <p:nvGrpSpPr>
          <p:cNvPr name="Group 3" id="3"/>
          <p:cNvGrpSpPr/>
          <p:nvPr/>
        </p:nvGrpSpPr>
        <p:grpSpPr>
          <a:xfrm rot="0">
            <a:off x="-2362626" y="0"/>
            <a:ext cx="6782652" cy="10287000"/>
            <a:chOff x="0" y="0"/>
            <a:chExt cx="1786377" cy="2709333"/>
          </a:xfrm>
        </p:grpSpPr>
        <p:sp>
          <p:nvSpPr>
            <p:cNvPr name="Freeform 4" id="4"/>
            <p:cNvSpPr/>
            <p:nvPr/>
          </p:nvSpPr>
          <p:spPr>
            <a:xfrm flipH="false" flipV="false" rot="0">
              <a:off x="0" y="0"/>
              <a:ext cx="1786377" cy="2709333"/>
            </a:xfrm>
            <a:custGeom>
              <a:avLst/>
              <a:gdLst/>
              <a:ahLst/>
              <a:cxnLst/>
              <a:rect r="r" b="b" t="t" l="l"/>
              <a:pathLst>
                <a:path h="2709333" w="1786377">
                  <a:moveTo>
                    <a:pt x="0" y="0"/>
                  </a:moveTo>
                  <a:lnTo>
                    <a:pt x="1786377" y="0"/>
                  </a:lnTo>
                  <a:lnTo>
                    <a:pt x="1786377" y="2709333"/>
                  </a:lnTo>
                  <a:lnTo>
                    <a:pt x="0" y="2709333"/>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812800" cy="822325"/>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1486492">
            <a:off x="15563637" y="8055643"/>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7" id="7"/>
          <p:cNvSpPr/>
          <p:nvPr/>
        </p:nvSpPr>
        <p:spPr>
          <a:xfrm flipH="false" flipV="false" rot="1973881">
            <a:off x="12869941" y="-1899995"/>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grpSp>
        <p:nvGrpSpPr>
          <p:cNvPr name="Group 8" id="8"/>
          <p:cNvGrpSpPr/>
          <p:nvPr/>
        </p:nvGrpSpPr>
        <p:grpSpPr>
          <a:xfrm rot="0">
            <a:off x="3541346" y="2859040"/>
            <a:ext cx="1757360" cy="17573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miter/>
            </a:ln>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1" id="11"/>
          <p:cNvGrpSpPr/>
          <p:nvPr/>
        </p:nvGrpSpPr>
        <p:grpSpPr>
          <a:xfrm rot="0">
            <a:off x="3541346" y="5181410"/>
            <a:ext cx="1757360" cy="17573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miter/>
            </a:ln>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14" id="14"/>
          <p:cNvSpPr/>
          <p:nvPr/>
        </p:nvSpPr>
        <p:spPr>
          <a:xfrm flipH="false" flipV="false" rot="0">
            <a:off x="3931341" y="5634304"/>
            <a:ext cx="977370" cy="883187"/>
          </a:xfrm>
          <a:custGeom>
            <a:avLst/>
            <a:gdLst/>
            <a:ahLst/>
            <a:cxnLst/>
            <a:rect r="r" b="b" t="t" l="l"/>
            <a:pathLst>
              <a:path h="883187" w="977370">
                <a:moveTo>
                  <a:pt x="0" y="0"/>
                </a:moveTo>
                <a:lnTo>
                  <a:pt x="977370" y="0"/>
                </a:lnTo>
                <a:lnTo>
                  <a:pt x="977370" y="883187"/>
                </a:lnTo>
                <a:lnTo>
                  <a:pt x="0" y="8831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3541346" y="7500940"/>
            <a:ext cx="1757360" cy="175736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miter/>
            </a:ln>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18" id="18"/>
          <p:cNvSpPr/>
          <p:nvPr/>
        </p:nvSpPr>
        <p:spPr>
          <a:xfrm flipH="false" flipV="false" rot="0">
            <a:off x="4055434" y="7851920"/>
            <a:ext cx="729185" cy="1055399"/>
          </a:xfrm>
          <a:custGeom>
            <a:avLst/>
            <a:gdLst/>
            <a:ahLst/>
            <a:cxnLst/>
            <a:rect r="r" b="b" t="t" l="l"/>
            <a:pathLst>
              <a:path h="1055399" w="729185">
                <a:moveTo>
                  <a:pt x="0" y="0"/>
                </a:moveTo>
                <a:lnTo>
                  <a:pt x="729184" y="0"/>
                </a:lnTo>
                <a:lnTo>
                  <a:pt x="729184" y="1055400"/>
                </a:lnTo>
                <a:lnTo>
                  <a:pt x="0" y="1055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993387" y="3311081"/>
            <a:ext cx="853278" cy="853278"/>
          </a:xfrm>
          <a:custGeom>
            <a:avLst/>
            <a:gdLst/>
            <a:ahLst/>
            <a:cxnLst/>
            <a:rect r="r" b="b" t="t" l="l"/>
            <a:pathLst>
              <a:path h="853278" w="853278">
                <a:moveTo>
                  <a:pt x="0" y="0"/>
                </a:moveTo>
                <a:lnTo>
                  <a:pt x="853278" y="0"/>
                </a:lnTo>
                <a:lnTo>
                  <a:pt x="853278" y="853278"/>
                </a:lnTo>
                <a:lnTo>
                  <a:pt x="0" y="8532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6171003" y="1452902"/>
            <a:ext cx="5339762" cy="1125659"/>
          </a:xfrm>
          <a:prstGeom prst="rect">
            <a:avLst/>
          </a:prstGeom>
        </p:spPr>
        <p:txBody>
          <a:bodyPr anchor="t" rtlCol="false" tIns="0" lIns="0" bIns="0" rIns="0">
            <a:spAutoFit/>
          </a:bodyPr>
          <a:lstStyle/>
          <a:p>
            <a:pPr algn="ctr" marL="0" indent="0" lvl="0">
              <a:lnSpc>
                <a:spcPts val="9119"/>
              </a:lnSpc>
              <a:spcBef>
                <a:spcPct val="0"/>
              </a:spcBef>
            </a:pPr>
            <a:r>
              <a:rPr lang="en-US" sz="6560">
                <a:solidFill>
                  <a:srgbClr val="048AFF"/>
                </a:solidFill>
                <a:latin typeface="Now Bold"/>
              </a:rPr>
              <a:t>Features</a:t>
            </a:r>
          </a:p>
        </p:txBody>
      </p:sp>
      <p:sp>
        <p:nvSpPr>
          <p:cNvPr name="TextBox 21" id="21"/>
          <p:cNvSpPr txBox="true"/>
          <p:nvPr/>
        </p:nvSpPr>
        <p:spPr>
          <a:xfrm rot="0">
            <a:off x="6171003" y="2882375"/>
            <a:ext cx="8633405" cy="1634490"/>
          </a:xfrm>
          <a:prstGeom prst="rect">
            <a:avLst/>
          </a:prstGeom>
        </p:spPr>
        <p:txBody>
          <a:bodyPr anchor="t" rtlCol="false" tIns="0" lIns="0" bIns="0" rIns="0">
            <a:spAutoFit/>
          </a:bodyPr>
          <a:lstStyle/>
          <a:p>
            <a:pPr algn="just">
              <a:lnSpc>
                <a:spcPts val="4380"/>
              </a:lnSpc>
            </a:pPr>
            <a:r>
              <a:rPr lang="en-US" sz="3000">
                <a:solidFill>
                  <a:srgbClr val="FFFFFF"/>
                </a:solidFill>
                <a:latin typeface="DM Sans"/>
              </a:rPr>
              <a:t>Searches the given item said on Google, Flipkart, Amazon, Ajio, Myntra, Nykaa, Youtube when asked</a:t>
            </a:r>
          </a:p>
        </p:txBody>
      </p:sp>
      <p:sp>
        <p:nvSpPr>
          <p:cNvPr name="TextBox 22" id="22"/>
          <p:cNvSpPr txBox="true"/>
          <p:nvPr/>
        </p:nvSpPr>
        <p:spPr>
          <a:xfrm rot="0">
            <a:off x="6171003" y="5204745"/>
            <a:ext cx="9304854" cy="1634490"/>
          </a:xfrm>
          <a:prstGeom prst="rect">
            <a:avLst/>
          </a:prstGeom>
        </p:spPr>
        <p:txBody>
          <a:bodyPr anchor="t" rtlCol="false" tIns="0" lIns="0" bIns="0" rIns="0">
            <a:spAutoFit/>
          </a:bodyPr>
          <a:lstStyle/>
          <a:p>
            <a:pPr algn="just">
              <a:lnSpc>
                <a:spcPts val="4380"/>
              </a:lnSpc>
            </a:pPr>
            <a:r>
              <a:rPr lang="en-US" sz="3000">
                <a:solidFill>
                  <a:srgbClr val="FFFFFF"/>
                </a:solidFill>
                <a:latin typeface="DM Sans"/>
              </a:rPr>
              <a:t>Plays videos on Youtube, Plays next / previous track on Spotify and switches between text to input and voice to input modes dynamically</a:t>
            </a:r>
          </a:p>
        </p:txBody>
      </p:sp>
      <p:sp>
        <p:nvSpPr>
          <p:cNvPr name="TextBox 23" id="23"/>
          <p:cNvSpPr txBox="true"/>
          <p:nvPr/>
        </p:nvSpPr>
        <p:spPr>
          <a:xfrm rot="0">
            <a:off x="6171003" y="7524275"/>
            <a:ext cx="9304854" cy="1634490"/>
          </a:xfrm>
          <a:prstGeom prst="rect">
            <a:avLst/>
          </a:prstGeom>
        </p:spPr>
        <p:txBody>
          <a:bodyPr anchor="t" rtlCol="false" tIns="0" lIns="0" bIns="0" rIns="0">
            <a:spAutoFit/>
          </a:bodyPr>
          <a:lstStyle/>
          <a:p>
            <a:pPr>
              <a:lnSpc>
                <a:spcPts val="4380"/>
              </a:lnSpc>
            </a:pPr>
            <a:r>
              <a:rPr lang="en-US" sz="3000">
                <a:solidFill>
                  <a:srgbClr val="FFFFFF"/>
                </a:solidFill>
                <a:latin typeface="DM Sans"/>
              </a:rPr>
              <a:t>Uses natural language processing to recognize the meaning of the sentence / input (no need to learn predefined commands)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TextBox 5" id="5"/>
          <p:cNvSpPr txBox="true"/>
          <p:nvPr/>
        </p:nvSpPr>
        <p:spPr>
          <a:xfrm rot="0">
            <a:off x="5925236" y="5106621"/>
            <a:ext cx="6437528" cy="496572"/>
          </a:xfrm>
          <a:prstGeom prst="rect">
            <a:avLst/>
          </a:prstGeom>
        </p:spPr>
        <p:txBody>
          <a:bodyPr anchor="t" rtlCol="false" tIns="0" lIns="0" bIns="0" rIns="0">
            <a:spAutoFit/>
          </a:bodyPr>
          <a:lstStyle/>
          <a:p>
            <a:pPr algn="ctr">
              <a:lnSpc>
                <a:spcPts val="4007"/>
              </a:lnSpc>
            </a:pPr>
            <a:r>
              <a:rPr lang="en-US" sz="2925">
                <a:solidFill>
                  <a:srgbClr val="B100E8"/>
                </a:solidFill>
                <a:latin typeface="Now Bold"/>
              </a:rPr>
              <a:t>For watching this presentation</a:t>
            </a:r>
          </a:p>
        </p:txBody>
      </p:sp>
      <p:sp>
        <p:nvSpPr>
          <p:cNvPr name="Freeform 6" id="6"/>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458731" y="3436349"/>
            <a:ext cx="11370537" cy="1384523"/>
          </a:xfrm>
          <a:prstGeom prst="rect">
            <a:avLst/>
          </a:prstGeom>
        </p:spPr>
        <p:txBody>
          <a:bodyPr anchor="t" rtlCol="false" tIns="0" lIns="0" bIns="0" rIns="0">
            <a:spAutoFit/>
          </a:bodyPr>
          <a:lstStyle/>
          <a:p>
            <a:pPr algn="ctr">
              <a:lnSpc>
                <a:spcPts val="11242"/>
              </a:lnSpc>
            </a:pPr>
            <a:r>
              <a:rPr lang="en-US" sz="8087">
                <a:solidFill>
                  <a:srgbClr val="048AFF"/>
                </a:solidFill>
                <a:latin typeface="Now Bold"/>
              </a:rPr>
              <a:t>THANK YOU</a:t>
            </a:r>
          </a:p>
        </p:txBody>
      </p:sp>
      <p:sp>
        <p:nvSpPr>
          <p:cNvPr name="Freeform 8" id="8"/>
          <p:cNvSpPr/>
          <p:nvPr/>
        </p:nvSpPr>
        <p:spPr>
          <a:xfrm flipH="false" flipV="false" rot="0">
            <a:off x="5005377" y="2076813"/>
            <a:ext cx="1173233" cy="1164700"/>
          </a:xfrm>
          <a:custGeom>
            <a:avLst/>
            <a:gdLst/>
            <a:ahLst/>
            <a:cxnLst/>
            <a:rect r="r" b="b" t="t" l="l"/>
            <a:pathLst>
              <a:path h="1164700" w="1173233">
                <a:moveTo>
                  <a:pt x="0" y="0"/>
                </a:moveTo>
                <a:lnTo>
                  <a:pt x="1173233" y="0"/>
                </a:lnTo>
                <a:lnTo>
                  <a:pt x="1173233"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6416843" y="2263963"/>
            <a:ext cx="1782254" cy="780875"/>
          </a:xfrm>
          <a:prstGeom prst="rect">
            <a:avLst/>
          </a:prstGeom>
        </p:spPr>
        <p:txBody>
          <a:bodyPr anchor="t" rtlCol="false" tIns="0" lIns="0" bIns="0" rIns="0">
            <a:spAutoFit/>
          </a:bodyPr>
          <a:lstStyle/>
          <a:p>
            <a:pPr algn="l" marL="0" indent="0" lvl="0">
              <a:lnSpc>
                <a:spcPts val="3131"/>
              </a:lnSpc>
              <a:spcBef>
                <a:spcPct val="0"/>
              </a:spcBef>
            </a:pPr>
            <a:r>
              <a:rPr lang="en-US" sz="2545" spc="-50">
                <a:solidFill>
                  <a:srgbClr val="FFFAEB"/>
                </a:solidFill>
                <a:latin typeface="DM Sans Italics"/>
              </a:rPr>
              <a:t>CODE KRAKEN</a:t>
            </a:r>
          </a:p>
        </p:txBody>
      </p:sp>
      <p:sp>
        <p:nvSpPr>
          <p:cNvPr name="TextBox 10" id="10"/>
          <p:cNvSpPr txBox="true"/>
          <p:nvPr/>
        </p:nvSpPr>
        <p:spPr>
          <a:xfrm rot="0">
            <a:off x="4699922" y="6349193"/>
            <a:ext cx="8888155" cy="782780"/>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rPr>
              <a:t>Team : IdeaForge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DAFt91_H4ng</dc:identifier>
  <dcterms:modified xsi:type="dcterms:W3CDTF">2011-08-01T06:04:30Z</dcterms:modified>
  <cp:revision>1</cp:revision>
  <dc:title>IdeaForge</dc:title>
</cp:coreProperties>
</file>