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14515d4d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14515d4d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14515d4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814515d4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14515d4d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814515d4d7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14515d4d7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814515d4d7_0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14515d4d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814515d4d7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814515d4d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814515d4d7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14515d4d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814515d4d7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814515d4d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814515d4d7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14515d4d7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14515d4d7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14515d4d7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14515d4d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11"/>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1600"/>
              </a:spcBef>
              <a:spcAft>
                <a:spcPts val="0"/>
              </a:spcAft>
              <a:buClr>
                <a:schemeClr val="lt1"/>
              </a:buClr>
              <a:buSzPts val="1400"/>
              <a:buChar char="○"/>
              <a:defRPr>
                <a:solidFill>
                  <a:schemeClr val="lt1"/>
                </a:solidFill>
              </a:defRPr>
            </a:lvl2pPr>
            <a:lvl3pPr indent="-317500" lvl="2" marL="1371600" algn="ctr">
              <a:lnSpc>
                <a:spcPct val="115000"/>
              </a:lnSpc>
              <a:spcBef>
                <a:spcPts val="1600"/>
              </a:spcBef>
              <a:spcAft>
                <a:spcPts val="0"/>
              </a:spcAft>
              <a:buClr>
                <a:schemeClr val="lt1"/>
              </a:buClr>
              <a:buSzPts val="1400"/>
              <a:buChar char="■"/>
              <a:defRPr>
                <a:solidFill>
                  <a:schemeClr val="lt1"/>
                </a:solidFill>
              </a:defRPr>
            </a:lvl3pPr>
            <a:lvl4pPr indent="-317500" lvl="3" marL="1828800" algn="ctr">
              <a:lnSpc>
                <a:spcPct val="115000"/>
              </a:lnSpc>
              <a:spcBef>
                <a:spcPts val="1600"/>
              </a:spcBef>
              <a:spcAft>
                <a:spcPts val="0"/>
              </a:spcAft>
              <a:buClr>
                <a:schemeClr val="lt1"/>
              </a:buClr>
              <a:buSzPts val="1400"/>
              <a:buChar char="●"/>
              <a:defRPr>
                <a:solidFill>
                  <a:schemeClr val="lt1"/>
                </a:solidFill>
              </a:defRPr>
            </a:lvl4pPr>
            <a:lvl5pPr indent="-317500" lvl="4" marL="2286000" algn="ctr">
              <a:lnSpc>
                <a:spcPct val="115000"/>
              </a:lnSpc>
              <a:spcBef>
                <a:spcPts val="1600"/>
              </a:spcBef>
              <a:spcAft>
                <a:spcPts val="0"/>
              </a:spcAft>
              <a:buClr>
                <a:schemeClr val="lt1"/>
              </a:buClr>
              <a:buSzPts val="1400"/>
              <a:buChar char="○"/>
              <a:defRPr>
                <a:solidFill>
                  <a:schemeClr val="lt1"/>
                </a:solidFill>
              </a:defRPr>
            </a:lvl5pPr>
            <a:lvl6pPr indent="-317500" lvl="5" marL="2743200" algn="ctr">
              <a:lnSpc>
                <a:spcPct val="115000"/>
              </a:lnSpc>
              <a:spcBef>
                <a:spcPts val="1600"/>
              </a:spcBef>
              <a:spcAft>
                <a:spcPts val="0"/>
              </a:spcAft>
              <a:buClr>
                <a:schemeClr val="lt1"/>
              </a:buClr>
              <a:buSzPts val="1400"/>
              <a:buChar char="■"/>
              <a:defRPr>
                <a:solidFill>
                  <a:schemeClr val="lt1"/>
                </a:solidFill>
              </a:defRPr>
            </a:lvl6pPr>
            <a:lvl7pPr indent="-317500" lvl="6" marL="3200400" algn="ctr">
              <a:lnSpc>
                <a:spcPct val="115000"/>
              </a:lnSpc>
              <a:spcBef>
                <a:spcPts val="1600"/>
              </a:spcBef>
              <a:spcAft>
                <a:spcPts val="0"/>
              </a:spcAft>
              <a:buClr>
                <a:schemeClr val="lt1"/>
              </a:buClr>
              <a:buSzPts val="1400"/>
              <a:buChar char="●"/>
              <a:defRPr>
                <a:solidFill>
                  <a:schemeClr val="lt1"/>
                </a:solidFill>
              </a:defRPr>
            </a:lvl7pPr>
            <a:lvl8pPr indent="-317500" lvl="7" marL="3657600" algn="ctr">
              <a:lnSpc>
                <a:spcPct val="115000"/>
              </a:lnSpc>
              <a:spcBef>
                <a:spcPts val="1600"/>
              </a:spcBef>
              <a:spcAft>
                <a:spcPts val="0"/>
              </a:spcAft>
              <a:buClr>
                <a:schemeClr val="lt1"/>
              </a:buClr>
              <a:buSzPts val="1400"/>
              <a:buChar char="○"/>
              <a:defRPr>
                <a:solidFill>
                  <a:schemeClr val="lt1"/>
                </a:solidFill>
              </a:defRPr>
            </a:lvl8pPr>
            <a:lvl9pPr indent="-317500" lvl="8" marL="4114800" algn="ctr">
              <a:lnSpc>
                <a:spcPct val="115000"/>
              </a:lnSpc>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grpSp>
        <p:nvGrpSpPr>
          <p:cNvPr id="20" name="Google Shape;20;p3"/>
          <p:cNvGrpSpPr/>
          <p:nvPr/>
        </p:nvGrpSpPr>
        <p:grpSpPr>
          <a:xfrm>
            <a:off x="0" y="3903669"/>
            <a:ext cx="9144000" cy="1239925"/>
            <a:chOff x="0" y="3903669"/>
            <a:chExt cx="9144000" cy="1239925"/>
          </a:xfrm>
        </p:grpSpPr>
        <p:sp>
          <p:nvSpPr>
            <p:cNvPr id="21" name="Google Shape;21;p3"/>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p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7" name="Google Shape;27;p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8" name="Google Shape;28;p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29" name="Shape 29"/>
        <p:cNvGrpSpPr/>
        <p:nvPr/>
      </p:nvGrpSpPr>
      <p:grpSpPr>
        <a:xfrm>
          <a:off x="0" y="0"/>
          <a:ext cx="0" cy="0"/>
          <a:chOff x="0" y="0"/>
          <a:chExt cx="0" cy="0"/>
        </a:xfrm>
      </p:grpSpPr>
      <p:grpSp>
        <p:nvGrpSpPr>
          <p:cNvPr id="30" name="Google Shape;30;p4"/>
          <p:cNvGrpSpPr/>
          <p:nvPr/>
        </p:nvGrpSpPr>
        <p:grpSpPr>
          <a:xfrm>
            <a:off x="6098378" y="5"/>
            <a:ext cx="3045625" cy="2030570"/>
            <a:chOff x="6098378" y="5"/>
            <a:chExt cx="3045625" cy="2030570"/>
          </a:xfrm>
        </p:grpSpPr>
        <p:sp>
          <p:nvSpPr>
            <p:cNvPr id="31" name="Google Shape;31;p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4"/>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37" name="Google Shape;37;p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 name="Google Shape;57;p8"/>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papers.nips.cc/paper/1832-generalized-belief-propagation.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11700" y="348100"/>
            <a:ext cx="8520600" cy="1418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sz="3200" u="sng"/>
              <a:t>Data-driven Hallucination of Different Times of Day from a Single Outdoor Photo</a:t>
            </a:r>
            <a:endParaRPr sz="3200" u="sng"/>
          </a:p>
        </p:txBody>
      </p:sp>
      <p:sp>
        <p:nvSpPr>
          <p:cNvPr id="86" name="Google Shape;86;p13"/>
          <p:cNvSpPr txBox="1"/>
          <p:nvPr>
            <p:ph idx="1" type="subTitle"/>
          </p:nvPr>
        </p:nvSpPr>
        <p:spPr>
          <a:xfrm>
            <a:off x="311700" y="1954650"/>
            <a:ext cx="8520600" cy="310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b="1" lang="en" sz="2200"/>
              <a:t>Team Name:</a:t>
            </a:r>
            <a:r>
              <a:rPr lang="en" sz="2200"/>
              <a:t> Patanjali</a:t>
            </a:r>
            <a:endParaRPr sz="2200"/>
          </a:p>
          <a:p>
            <a:pPr indent="0" lvl="0" marL="0" rtl="0" algn="l">
              <a:lnSpc>
                <a:spcPct val="100000"/>
              </a:lnSpc>
              <a:spcBef>
                <a:spcPts val="0"/>
              </a:spcBef>
              <a:spcAft>
                <a:spcPts val="0"/>
              </a:spcAft>
              <a:buSzPts val="2100"/>
              <a:buNone/>
            </a:pPr>
            <a:r>
              <a:rPr b="1" lang="en" sz="2200"/>
              <a:t>Team Members:</a:t>
            </a:r>
            <a:endParaRPr b="1" sz="2200"/>
          </a:p>
          <a:p>
            <a:pPr indent="0" lvl="0" marL="0" rtl="0" algn="l">
              <a:lnSpc>
                <a:spcPct val="100000"/>
              </a:lnSpc>
              <a:spcBef>
                <a:spcPts val="0"/>
              </a:spcBef>
              <a:spcAft>
                <a:spcPts val="0"/>
              </a:spcAft>
              <a:buSzPts val="2100"/>
              <a:buNone/>
            </a:pPr>
            <a:r>
              <a:rPr lang="en" sz="2200"/>
              <a:t>Prajwal Krishna(20171086 , CSE)</a:t>
            </a:r>
            <a:endParaRPr sz="2200"/>
          </a:p>
          <a:p>
            <a:pPr indent="0" lvl="0" marL="0" rtl="0" algn="l">
              <a:lnSpc>
                <a:spcPct val="100000"/>
              </a:lnSpc>
              <a:spcBef>
                <a:spcPts val="0"/>
              </a:spcBef>
              <a:spcAft>
                <a:spcPts val="0"/>
              </a:spcAft>
              <a:buSzPts val="2100"/>
              <a:buNone/>
            </a:pPr>
            <a:r>
              <a:rPr lang="en" sz="2200"/>
              <a:t>Faizan Farooq Khan(20171209 , CSE)</a:t>
            </a:r>
            <a:endParaRPr sz="2200"/>
          </a:p>
          <a:p>
            <a:pPr indent="0" lvl="0" marL="0" rtl="0" algn="l">
              <a:lnSpc>
                <a:spcPct val="100000"/>
              </a:lnSpc>
              <a:spcBef>
                <a:spcPts val="0"/>
              </a:spcBef>
              <a:spcAft>
                <a:spcPts val="0"/>
              </a:spcAft>
              <a:buSzPts val="2100"/>
              <a:buNone/>
            </a:pPr>
            <a:r>
              <a:rPr lang="en" sz="2200"/>
              <a:t>Aryan Sakaria (20171123 , CSE)</a:t>
            </a:r>
            <a:endParaRPr sz="2200"/>
          </a:p>
          <a:p>
            <a:pPr indent="0" lvl="0" marL="0" rtl="0" algn="l">
              <a:lnSpc>
                <a:spcPct val="100000"/>
              </a:lnSpc>
              <a:spcBef>
                <a:spcPts val="0"/>
              </a:spcBef>
              <a:spcAft>
                <a:spcPts val="0"/>
              </a:spcAft>
              <a:buSzPts val="2100"/>
              <a:buNone/>
            </a:pPr>
            <a:r>
              <a:t/>
            </a:r>
            <a:endParaRPr sz="2200"/>
          </a:p>
          <a:p>
            <a:pPr indent="0" lvl="0" marL="0" rtl="0" algn="l">
              <a:lnSpc>
                <a:spcPct val="100000"/>
              </a:lnSpc>
              <a:spcBef>
                <a:spcPts val="0"/>
              </a:spcBef>
              <a:spcAft>
                <a:spcPts val="0"/>
              </a:spcAft>
              <a:buSzPts val="2100"/>
              <a:buNone/>
            </a:pPr>
            <a:r>
              <a:rPr lang="en" sz="2200"/>
              <a:t>Mentor TA: Pranay Gupta</a:t>
            </a:r>
            <a:endParaRPr sz="2200"/>
          </a:p>
          <a:p>
            <a:pPr indent="0" lvl="0" marL="0" rtl="0" algn="l">
              <a:lnSpc>
                <a:spcPct val="100000"/>
              </a:lnSpc>
              <a:spcBef>
                <a:spcPts val="0"/>
              </a:spcBef>
              <a:spcAft>
                <a:spcPts val="0"/>
              </a:spcAft>
              <a:buSzPts val="2100"/>
              <a:buNone/>
            </a:pPr>
            <a:r>
              <a:t/>
            </a:r>
            <a:endParaRPr sz="2200"/>
          </a:p>
          <a:p>
            <a:pPr indent="0" lvl="0" marL="0" rtl="0" algn="l">
              <a:lnSpc>
                <a:spcPct val="100000"/>
              </a:lnSpc>
              <a:spcBef>
                <a:spcPts val="0"/>
              </a:spcBef>
              <a:spcAft>
                <a:spcPts val="0"/>
              </a:spcAft>
              <a:buSzPts val="2100"/>
              <a:buNone/>
            </a:pPr>
            <a:r>
              <a:rPr lang="en" sz="1800"/>
              <a:t>Github repo link: ​ </a:t>
            </a:r>
            <a:r>
              <a:rPr lang="en" sz="1800"/>
              <a:t>https://github.com/PK1210/Image-Hallucination</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nvSpPr>
        <p:spPr>
          <a:xfrm>
            <a:off x="5609775" y="911050"/>
            <a:ext cx="1908300" cy="9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42" name="Google Shape;142;p22"/>
          <p:cNvSpPr txBox="1"/>
          <p:nvPr/>
        </p:nvSpPr>
        <p:spPr>
          <a:xfrm>
            <a:off x="2654275" y="502150"/>
            <a:ext cx="2008500" cy="6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Original image</a:t>
            </a:r>
            <a:endParaRPr b="1" sz="1800">
              <a:latin typeface="Roboto"/>
              <a:ea typeface="Roboto"/>
              <a:cs typeface="Roboto"/>
              <a:sym typeface="Roboto"/>
            </a:endParaRPr>
          </a:p>
        </p:txBody>
      </p:sp>
      <p:sp>
        <p:nvSpPr>
          <p:cNvPr id="143" name="Google Shape;143;p22"/>
          <p:cNvSpPr txBox="1"/>
          <p:nvPr/>
        </p:nvSpPr>
        <p:spPr>
          <a:xfrm>
            <a:off x="136300" y="2030150"/>
            <a:ext cx="2439000" cy="4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Best matching frame</a:t>
            </a:r>
            <a:endParaRPr b="1" sz="1800">
              <a:latin typeface="Roboto"/>
              <a:ea typeface="Roboto"/>
              <a:cs typeface="Roboto"/>
              <a:sym typeface="Roboto"/>
            </a:endParaRPr>
          </a:p>
        </p:txBody>
      </p:sp>
      <p:pic>
        <p:nvPicPr>
          <p:cNvPr id="144" name="Google Shape;144;p22"/>
          <p:cNvPicPr preferRelativeResize="0"/>
          <p:nvPr/>
        </p:nvPicPr>
        <p:blipFill>
          <a:blip r:embed="rId3">
            <a:alphaModFix/>
          </a:blip>
          <a:stretch>
            <a:fillRect/>
          </a:stretch>
        </p:blipFill>
        <p:spPr>
          <a:xfrm>
            <a:off x="0" y="2518425"/>
            <a:ext cx="4572000" cy="2573376"/>
          </a:xfrm>
          <a:prstGeom prst="rect">
            <a:avLst/>
          </a:prstGeom>
          <a:noFill/>
          <a:ln>
            <a:noFill/>
          </a:ln>
        </p:spPr>
      </p:pic>
      <p:pic>
        <p:nvPicPr>
          <p:cNvPr id="145" name="Google Shape;145;p22"/>
          <p:cNvPicPr preferRelativeResize="0"/>
          <p:nvPr/>
        </p:nvPicPr>
        <p:blipFill>
          <a:blip r:embed="rId4">
            <a:alphaModFix/>
          </a:blip>
          <a:stretch>
            <a:fillRect/>
          </a:stretch>
        </p:blipFill>
        <p:spPr>
          <a:xfrm>
            <a:off x="4713075" y="0"/>
            <a:ext cx="4430925" cy="2697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Local Matching</a:t>
            </a:r>
            <a:endParaRPr/>
          </a:p>
        </p:txBody>
      </p:sp>
      <p:sp>
        <p:nvSpPr>
          <p:cNvPr id="151" name="Google Shape;151;p23"/>
          <p:cNvSpPr txBox="1"/>
          <p:nvPr>
            <p:ph idx="1" type="body"/>
          </p:nvPr>
        </p:nvSpPr>
        <p:spPr>
          <a:xfrm>
            <a:off x="254325" y="1229875"/>
            <a:ext cx="8520600" cy="3422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000"/>
              <a:t>Since now we have an input image and a frame from dataset at the same time of the day, we now want to find the local matching function from the input image to the frame. We propose to do this by using the Markov random field to compute dense correspondences between the images and then finally warp the videos to match the input at the pixel level. Now we apply the same function on the frame corresponding to the output time, to get a potential output image. </a:t>
            </a:r>
            <a:r>
              <a:rPr lang="en" sz="2000"/>
              <a:t>For this, we formulate the problem as a Markov random field (MRF) using a data term and pairwise term. Moreover, we try to exploit additional knowledge from the </a:t>
            </a:r>
            <a:endParaRPr sz="2000"/>
          </a:p>
          <a:p>
            <a:pPr indent="0" lvl="0" marL="0" rtl="0" algn="l">
              <a:lnSpc>
                <a:spcPct val="100000"/>
              </a:lnSpc>
              <a:spcBef>
                <a:spcPts val="0"/>
              </a:spcBef>
              <a:spcAft>
                <a:spcPts val="0"/>
              </a:spcAft>
              <a:buSzPts val="1800"/>
              <a:buNone/>
            </a:pPr>
            <a:r>
              <a:rPr lang="en" sz="2000"/>
              <a:t>timelapse video.</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Energy function(Data term)</a:t>
            </a:r>
            <a:endParaRPr/>
          </a:p>
        </p:txBody>
      </p:sp>
      <p:sp>
        <p:nvSpPr>
          <p:cNvPr id="157" name="Google Shape;157;p24"/>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800"/>
              <a:buNone/>
            </a:pPr>
            <a:r>
              <a:rPr lang="en"/>
              <a:t>For each patch in I(Input images), we seek a patch in M(best matched frame) that looks similar to it. We use the L</a:t>
            </a:r>
            <a:r>
              <a:rPr baseline="-25000" lang="en"/>
              <a:t>2</a:t>
            </a:r>
            <a:r>
              <a:rPr lang="en"/>
              <a:t> norm over square patches of side length 2r + 1. For pixel p ∈ I and the corresponding pixel q ∈ M , we calculate </a:t>
            </a:r>
            <a:r>
              <a:rPr lang="en"/>
              <a:t>pixel wise</a:t>
            </a:r>
            <a:r>
              <a:rPr lang="en"/>
              <a:t> difference in intensities for the patch centered around the pixel.</a:t>
            </a:r>
            <a:endParaRPr/>
          </a:p>
          <a:p>
            <a:pPr indent="0" lvl="0" marL="0" rtl="0" algn="l">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sz="2000"/>
          </a:p>
        </p:txBody>
      </p:sp>
      <p:pic>
        <p:nvPicPr>
          <p:cNvPr id="158" name="Google Shape;158;p24"/>
          <p:cNvPicPr preferRelativeResize="0"/>
          <p:nvPr/>
        </p:nvPicPr>
        <p:blipFill rotWithShape="1">
          <a:blip r:embed="rId3">
            <a:alphaModFix/>
          </a:blip>
          <a:srcRect b="0" l="0" r="0" t="0"/>
          <a:stretch/>
        </p:blipFill>
        <p:spPr>
          <a:xfrm>
            <a:off x="1238113" y="2794125"/>
            <a:ext cx="6124575" cy="102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311700" y="431525"/>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Energy function(Pairwise term)</a:t>
            </a:r>
            <a:endParaRPr/>
          </a:p>
        </p:txBody>
      </p:sp>
      <p:sp>
        <p:nvSpPr>
          <p:cNvPr id="164" name="Google Shape;164;p25"/>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800"/>
              <a:buNone/>
            </a:pPr>
            <a:r>
              <a:rPr lang="en" sz="1600">
                <a:solidFill>
                  <a:srgbClr val="000000"/>
                </a:solidFill>
                <a:latin typeface="Arial"/>
                <a:ea typeface="Arial"/>
                <a:cs typeface="Arial"/>
                <a:sym typeface="Arial"/>
              </a:rPr>
              <a:t>A pairwise MRF term was introduced to gain additional knowledge from the video, that the matches should remain </a:t>
            </a:r>
            <a:r>
              <a:rPr b="1" lang="en" sz="1600">
                <a:solidFill>
                  <a:srgbClr val="000000"/>
                </a:solidFill>
                <a:latin typeface="Arial"/>
                <a:ea typeface="Arial"/>
                <a:cs typeface="Arial"/>
                <a:sym typeface="Arial"/>
              </a:rPr>
              <a:t>consistent throughout the video</a:t>
            </a:r>
            <a:r>
              <a:rPr lang="en" sz="1600">
                <a:solidFill>
                  <a:srgbClr val="000000"/>
                </a:solidFill>
                <a:latin typeface="Arial"/>
                <a:ea typeface="Arial"/>
                <a:cs typeface="Arial"/>
                <a:sym typeface="Arial"/>
              </a:rPr>
              <a:t>. For two adjacent pixels pi and pj in I, we name Ω the set of the </a:t>
            </a:r>
            <a:r>
              <a:rPr b="1" lang="en" sz="1600">
                <a:solidFill>
                  <a:srgbClr val="000000"/>
                </a:solidFill>
                <a:latin typeface="Arial"/>
                <a:ea typeface="Arial"/>
                <a:cs typeface="Arial"/>
                <a:sym typeface="Arial"/>
              </a:rPr>
              <a:t>overlapping pixels between the two patches</a:t>
            </a:r>
            <a:r>
              <a:rPr lang="en" sz="1600">
                <a:solidFill>
                  <a:srgbClr val="000000"/>
                </a:solidFill>
                <a:latin typeface="Arial"/>
                <a:ea typeface="Arial"/>
                <a:cs typeface="Arial"/>
                <a:sym typeface="Arial"/>
              </a:rPr>
              <a:t> centered at pi and pj. For each pixel o∈Ω, we define the offsets δi=o−pi and δj=o−pj. For the energy we use L</a:t>
            </a:r>
            <a:r>
              <a:rPr baseline="-25000" lang="en" sz="1600">
                <a:solidFill>
                  <a:srgbClr val="000000"/>
                </a:solidFill>
                <a:latin typeface="Arial"/>
                <a:ea typeface="Arial"/>
                <a:cs typeface="Arial"/>
                <a:sym typeface="Arial"/>
              </a:rPr>
              <a:t>2</a:t>
            </a:r>
            <a:r>
              <a:rPr lang="en" sz="1600">
                <a:solidFill>
                  <a:srgbClr val="000000"/>
                </a:solidFill>
                <a:latin typeface="Arial"/>
                <a:ea typeface="Arial"/>
                <a:cs typeface="Arial"/>
                <a:sym typeface="Arial"/>
              </a:rPr>
              <a:t> norm within each frame t, and we want to minimize this for </a:t>
            </a:r>
            <a:r>
              <a:rPr lang="en" sz="1600">
                <a:solidFill>
                  <a:srgbClr val="000000"/>
                </a:solidFill>
                <a:latin typeface="Arial"/>
                <a:ea typeface="Arial"/>
                <a:cs typeface="Arial"/>
                <a:sym typeface="Arial"/>
              </a:rPr>
              <a:t>the worst case </a:t>
            </a:r>
            <a:r>
              <a:rPr lang="en" sz="1600">
                <a:solidFill>
                  <a:srgbClr val="000000"/>
                </a:solidFill>
                <a:latin typeface="Arial"/>
                <a:ea typeface="Arial"/>
                <a:cs typeface="Arial"/>
                <a:sym typeface="Arial"/>
              </a:rPr>
              <a:t>over the length of video to handle. This gives the pairwise term as - </a:t>
            </a:r>
            <a:endParaRPr/>
          </a:p>
          <a:p>
            <a:pPr indent="0" lvl="0" marL="0" rtl="0" algn="l">
              <a:lnSpc>
                <a:spcPct val="115000"/>
              </a:lnSpc>
              <a:spcBef>
                <a:spcPts val="0"/>
              </a:spcBef>
              <a:spcAft>
                <a:spcPts val="0"/>
              </a:spcAft>
              <a:buSzPts val="1800"/>
              <a:buNone/>
            </a:pPr>
            <a:r>
              <a:t/>
            </a:r>
            <a:endParaRPr sz="2000"/>
          </a:p>
        </p:txBody>
      </p:sp>
      <p:pic>
        <p:nvPicPr>
          <p:cNvPr id="165" name="Google Shape;165;p25"/>
          <p:cNvPicPr preferRelativeResize="0"/>
          <p:nvPr/>
        </p:nvPicPr>
        <p:blipFill>
          <a:blip r:embed="rId3">
            <a:alphaModFix/>
          </a:blip>
          <a:stretch>
            <a:fillRect/>
          </a:stretch>
        </p:blipFill>
        <p:spPr>
          <a:xfrm>
            <a:off x="449288" y="3214238"/>
            <a:ext cx="5591175" cy="809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6"/>
          <p:cNvSpPr txBox="1"/>
          <p:nvPr>
            <p:ph idx="1" type="body"/>
          </p:nvPr>
        </p:nvSpPr>
        <p:spPr>
          <a:xfrm>
            <a:off x="340400" y="1022250"/>
            <a:ext cx="8520600" cy="347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400">
                <a:solidFill>
                  <a:srgbClr val="434343"/>
                </a:solidFill>
                <a:latin typeface="Arial"/>
                <a:ea typeface="Arial"/>
                <a:cs typeface="Arial"/>
                <a:sym typeface="Arial"/>
              </a:rPr>
              <a:t>Final equation for energy:</a:t>
            </a:r>
            <a:endParaRPr sz="1400">
              <a:solidFill>
                <a:srgbClr val="434343"/>
              </a:solidFill>
              <a:latin typeface="Arial"/>
              <a:ea typeface="Arial"/>
              <a:cs typeface="Arial"/>
              <a:sym typeface="Arial"/>
            </a:endParaRPr>
          </a:p>
          <a:p>
            <a:pPr indent="0" lvl="0" marL="0" rtl="0" algn="l">
              <a:lnSpc>
                <a:spcPct val="100000"/>
              </a:lnSpc>
              <a:spcBef>
                <a:spcPts val="0"/>
              </a:spcBef>
              <a:spcAft>
                <a:spcPts val="0"/>
              </a:spcAft>
              <a:buSzPts val="1800"/>
              <a:buNone/>
            </a:pPr>
            <a:r>
              <a:t/>
            </a:r>
            <a:endParaRPr sz="1400">
              <a:solidFill>
                <a:srgbClr val="434343"/>
              </a:solidFill>
              <a:latin typeface="Arial"/>
              <a:ea typeface="Arial"/>
              <a:cs typeface="Arial"/>
              <a:sym typeface="Arial"/>
            </a:endParaRPr>
          </a:p>
          <a:p>
            <a:pPr indent="0" lvl="0" marL="0" rtl="0" algn="l">
              <a:lnSpc>
                <a:spcPct val="100000"/>
              </a:lnSpc>
              <a:spcBef>
                <a:spcPts val="0"/>
              </a:spcBef>
              <a:spcAft>
                <a:spcPts val="0"/>
              </a:spcAft>
              <a:buSzPts val="1800"/>
              <a:buNone/>
            </a:pPr>
            <a:r>
              <a:rPr lang="en" sz="1400">
                <a:solidFill>
                  <a:srgbClr val="434343"/>
                </a:solidFill>
                <a:latin typeface="Arial"/>
                <a:ea typeface="Arial"/>
                <a:cs typeface="Arial"/>
                <a:sym typeface="Arial"/>
              </a:rPr>
              <a:t>Denoting λ parameter controlling the importance of the pairwise term compared to the data term, Ni the neighboring pixels of i,we find q to minimize the energy function, we plan to use Belief Propagation to do so.</a:t>
            </a:r>
            <a:endParaRPr sz="1400">
              <a:solidFill>
                <a:srgbClr val="434343"/>
              </a:solidFill>
              <a:latin typeface="Arial"/>
              <a:ea typeface="Arial"/>
              <a:cs typeface="Arial"/>
              <a:sym typeface="Arial"/>
            </a:endParaRPr>
          </a:p>
          <a:p>
            <a:pPr indent="0" lvl="0" marL="0" rtl="0" algn="l">
              <a:lnSpc>
                <a:spcPct val="100000"/>
              </a:lnSpc>
              <a:spcBef>
                <a:spcPts val="1600"/>
              </a:spcBef>
              <a:spcAft>
                <a:spcPts val="0"/>
              </a:spcAft>
              <a:buSzPts val="1800"/>
              <a:buNone/>
            </a:pPr>
            <a:r>
              <a:rPr lang="en" sz="1400">
                <a:solidFill>
                  <a:srgbClr val="434343"/>
                </a:solidFill>
                <a:latin typeface="Arial"/>
                <a:ea typeface="Arial"/>
                <a:cs typeface="Arial"/>
                <a:sym typeface="Arial"/>
              </a:rPr>
              <a:t>Considering all possible pairings between a pixel in I with a pixel in M would be impractical because of the number of possible assignments. </a:t>
            </a:r>
            <a:r>
              <a:rPr lang="en" sz="1400">
                <a:solidFill>
                  <a:srgbClr val="434343"/>
                </a:solidFill>
                <a:latin typeface="Arial"/>
                <a:ea typeface="Arial"/>
                <a:cs typeface="Arial"/>
                <a:sym typeface="Arial"/>
              </a:rPr>
              <a:t>We pick the top n samples by randomly sampling the candidates for each patch according to the probability:</a:t>
            </a:r>
            <a:endParaRPr sz="1400">
              <a:solidFill>
                <a:srgbClr val="434343"/>
              </a:solidFill>
              <a:latin typeface="Arial"/>
              <a:ea typeface="Arial"/>
              <a:cs typeface="Arial"/>
              <a:sym typeface="Arial"/>
            </a:endParaRPr>
          </a:p>
          <a:p>
            <a:pPr indent="0" lvl="0" marL="0" rtl="0" algn="l">
              <a:lnSpc>
                <a:spcPct val="100000"/>
              </a:lnSpc>
              <a:spcBef>
                <a:spcPts val="1600"/>
              </a:spcBef>
              <a:spcAft>
                <a:spcPts val="0"/>
              </a:spcAft>
              <a:buSzPts val="1800"/>
              <a:buNone/>
            </a:pPr>
            <a:r>
              <a:t/>
            </a:r>
            <a:endParaRPr sz="1400">
              <a:solidFill>
                <a:srgbClr val="434343"/>
              </a:solidFill>
              <a:latin typeface="Arial"/>
              <a:ea typeface="Arial"/>
              <a:cs typeface="Arial"/>
              <a:sym typeface="Arial"/>
            </a:endParaRPr>
          </a:p>
          <a:p>
            <a:pPr indent="0" lvl="0" marL="0" rtl="0" algn="l">
              <a:lnSpc>
                <a:spcPct val="100000"/>
              </a:lnSpc>
              <a:spcBef>
                <a:spcPts val="1600"/>
              </a:spcBef>
              <a:spcAft>
                <a:spcPts val="0"/>
              </a:spcAft>
              <a:buSzPts val="1800"/>
              <a:buNone/>
            </a:pPr>
            <a:r>
              <a:rPr lang="en" sz="1400">
                <a:solidFill>
                  <a:srgbClr val="434343"/>
                </a:solidFill>
                <a:latin typeface="Arial"/>
                <a:ea typeface="Arial"/>
                <a:cs typeface="Arial"/>
                <a:sym typeface="Arial"/>
              </a:rPr>
              <a:t>where Z is a normalization factor and σ controls how diverse the sampled patches are. </a:t>
            </a:r>
            <a:endParaRPr sz="1400">
              <a:solidFill>
                <a:srgbClr val="434343"/>
              </a:solidFill>
              <a:latin typeface="Arial"/>
              <a:ea typeface="Arial"/>
              <a:cs typeface="Arial"/>
              <a:sym typeface="Arial"/>
            </a:endParaRPr>
          </a:p>
          <a:p>
            <a:pPr indent="0" lvl="0" marL="0" rtl="0" algn="l">
              <a:lnSpc>
                <a:spcPct val="100000"/>
              </a:lnSpc>
              <a:spcBef>
                <a:spcPts val="1600"/>
              </a:spcBef>
              <a:spcAft>
                <a:spcPts val="0"/>
              </a:spcAft>
              <a:buSzPts val="1800"/>
              <a:buNone/>
            </a:pPr>
            <a:r>
              <a:t/>
            </a:r>
            <a:endParaRPr sz="1400">
              <a:solidFill>
                <a:srgbClr val="434343"/>
              </a:solidFill>
              <a:latin typeface="Arial"/>
              <a:ea typeface="Arial"/>
              <a:cs typeface="Arial"/>
              <a:sym typeface="Arial"/>
            </a:endParaRPr>
          </a:p>
          <a:p>
            <a:pPr indent="0" lvl="0" marL="0" rtl="0" algn="l">
              <a:lnSpc>
                <a:spcPct val="100000"/>
              </a:lnSpc>
              <a:spcBef>
                <a:spcPts val="1600"/>
              </a:spcBef>
              <a:spcAft>
                <a:spcPts val="1600"/>
              </a:spcAft>
              <a:buSzPts val="1800"/>
              <a:buNone/>
            </a:pPr>
            <a:r>
              <a:t/>
            </a:r>
            <a:endParaRPr sz="1400">
              <a:solidFill>
                <a:srgbClr val="434343"/>
              </a:solidFill>
              <a:latin typeface="Arial"/>
              <a:ea typeface="Arial"/>
              <a:cs typeface="Arial"/>
              <a:sym typeface="Arial"/>
            </a:endParaRPr>
          </a:p>
        </p:txBody>
      </p:sp>
      <p:pic>
        <p:nvPicPr>
          <p:cNvPr id="171" name="Google Shape;171;p26"/>
          <p:cNvPicPr preferRelativeResize="0"/>
          <p:nvPr/>
        </p:nvPicPr>
        <p:blipFill rotWithShape="1">
          <a:blip r:embed="rId3">
            <a:alphaModFix/>
          </a:blip>
          <a:srcRect b="0" l="0" r="0" t="0"/>
          <a:stretch/>
        </p:blipFill>
        <p:spPr>
          <a:xfrm>
            <a:off x="2478075" y="937650"/>
            <a:ext cx="4087455" cy="607800"/>
          </a:xfrm>
          <a:prstGeom prst="rect">
            <a:avLst/>
          </a:prstGeom>
          <a:noFill/>
          <a:ln>
            <a:noFill/>
          </a:ln>
        </p:spPr>
      </p:pic>
      <p:pic>
        <p:nvPicPr>
          <p:cNvPr id="172" name="Google Shape;172;p26"/>
          <p:cNvPicPr preferRelativeResize="0"/>
          <p:nvPr/>
        </p:nvPicPr>
        <p:blipFill rotWithShape="1">
          <a:blip r:embed="rId4">
            <a:alphaModFix/>
          </a:blip>
          <a:srcRect b="0" l="0" r="0" t="0"/>
          <a:stretch/>
        </p:blipFill>
        <p:spPr>
          <a:xfrm>
            <a:off x="3670024" y="2820225"/>
            <a:ext cx="1466300" cy="523150"/>
          </a:xfrm>
          <a:prstGeom prst="rect">
            <a:avLst/>
          </a:prstGeom>
          <a:noFill/>
          <a:ln>
            <a:noFill/>
          </a:ln>
        </p:spPr>
      </p:pic>
      <p:sp>
        <p:nvSpPr>
          <p:cNvPr id="173" name="Google Shape;173;p26"/>
          <p:cNvSpPr txBox="1"/>
          <p:nvPr>
            <p:ph type="title"/>
          </p:nvPr>
        </p:nvSpPr>
        <p:spPr>
          <a:xfrm>
            <a:off x="261500" y="164875"/>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MRF Formulation (cont.)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Locally Affine color transfer</a:t>
            </a:r>
            <a:endParaRPr/>
          </a:p>
        </p:txBody>
      </p:sp>
      <p:sp>
        <p:nvSpPr>
          <p:cNvPr id="179" name="Google Shape;179;p2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2000"/>
              <a:t>At this step, the current output image will look unrealistic, and to fix this, we would need to perform color transfer in each patch, while preserving the overall structure of the image. So we define some affine models, which locally describe the color variations between the matched frame and the target frame. Now we can create an output image, locally affine to the input image, explained by the same affine models.</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8"/>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One of the side effects of using the affine mapping is that it may magnify the noise in the input image (if any). To avoid the noise magnification, we use the </a:t>
            </a:r>
            <a:r>
              <a:rPr b="1" lang="en"/>
              <a:t>bilateral filtering</a:t>
            </a:r>
            <a:r>
              <a:rPr lang="en"/>
              <a:t> to decompose the input image into a base layer and a detail layer. The base layer is mostly obtained noise-free, so we apply our locally affine transfer to the base layer instead of the input image. Then finally, we obtain the final output image by adding the detail layer to the transferred base layer.</a:t>
            </a:r>
            <a:endParaRPr/>
          </a:p>
        </p:txBody>
      </p:sp>
      <p:sp>
        <p:nvSpPr>
          <p:cNvPr id="185" name="Google Shape;185;p2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Denoising image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9"/>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A naive solution would be to compute each affine model A k as a regression between the k th patch of M̃ and its counterpart in T̃ , and then independently apply A k to the k th patch of I for each k.</a:t>
            </a:r>
            <a:endParaRPr/>
          </a:p>
          <a:p>
            <a:pPr indent="0" lvl="0" marL="0" rtl="0" algn="l">
              <a:lnSpc>
                <a:spcPct val="115000"/>
              </a:lnSpc>
              <a:spcBef>
                <a:spcPts val="1600"/>
              </a:spcBef>
              <a:spcAft>
                <a:spcPts val="0"/>
              </a:spcAft>
              <a:buSzPts val="1800"/>
              <a:buNone/>
            </a:pPr>
            <a:r>
              <a:rPr lang="en"/>
              <a:t>However, the boundary between any two patches of O would not be locally affine with respect to I, and would make O have a different structure from I, e.g., allows for spurious discontinuities to appear at patch boundaries. Instead of this naive approach, we formulate this problem as a least-squares optimization that seeks local affinity everywhere between O and I</a:t>
            </a:r>
            <a:endParaRPr/>
          </a:p>
          <a:p>
            <a:pPr indent="0" lvl="0" marL="0" rtl="0" algn="l">
              <a:lnSpc>
                <a:spcPct val="115000"/>
              </a:lnSpc>
              <a:spcBef>
                <a:spcPts val="1600"/>
              </a:spcBef>
              <a:spcAft>
                <a:spcPts val="1600"/>
              </a:spcAft>
              <a:buSzPts val="1800"/>
              <a:buNone/>
            </a:pPr>
            <a:r>
              <a:t/>
            </a:r>
            <a:endParaRPr/>
          </a:p>
        </p:txBody>
      </p:sp>
      <p:sp>
        <p:nvSpPr>
          <p:cNvPr id="191" name="Google Shape;191;p29"/>
          <p:cNvSpPr txBox="1"/>
          <p:nvPr>
            <p:ph type="title"/>
          </p:nvPr>
        </p:nvSpPr>
        <p:spPr>
          <a:xfrm>
            <a:off x="311700" y="37415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Locally Affine color transfer (cont.)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L 2 -optimal locally affine model</a:t>
            </a:r>
            <a:endParaRPr/>
          </a:p>
        </p:txBody>
      </p:sp>
      <p:sp>
        <p:nvSpPr>
          <p:cNvPr id="197" name="Google Shape;197;p30"/>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We use v k (·) to denote the k th patch of an image given in argument. For a patch containing N pixels, v k (·) is a 3 × N matrix, each column representing the color of a pixel as (r, g, b) T . We use v̄ k (·) to denote the patch augmented by ones, i.e., 4 × N matrix where each column is (r, g, b, 1) T . The local affine functions are represented by 3 × 4 matrices, A k . With this notation, the first term in our energy models the need for the A k matrices to transform M̃ into T̃ . With a least-squares formulation using the Frobenius norm k · k F , i.e., the square root of the sum of the squared coefficients of a matrix, this gives:</a:t>
            </a:r>
            <a:endParaRPr/>
          </a:p>
          <a:p>
            <a:pPr indent="0" lvl="0" marL="0" rtl="0" algn="l">
              <a:lnSpc>
                <a:spcPct val="115000"/>
              </a:lnSpc>
              <a:spcBef>
                <a:spcPts val="1600"/>
              </a:spcBef>
              <a:spcAft>
                <a:spcPts val="1600"/>
              </a:spcAft>
              <a:buSzPts val="1800"/>
              <a:buNone/>
            </a:pPr>
            <a:r>
              <a:t/>
            </a:r>
            <a:endParaRPr/>
          </a:p>
        </p:txBody>
      </p:sp>
      <p:pic>
        <p:nvPicPr>
          <p:cNvPr id="198" name="Google Shape;198;p30"/>
          <p:cNvPicPr preferRelativeResize="0"/>
          <p:nvPr/>
        </p:nvPicPr>
        <p:blipFill rotWithShape="1">
          <a:blip r:embed="rId3">
            <a:alphaModFix/>
          </a:blip>
          <a:srcRect b="0" l="0" r="0" t="0"/>
          <a:stretch/>
        </p:blipFill>
        <p:spPr>
          <a:xfrm>
            <a:off x="1594475" y="4082563"/>
            <a:ext cx="3067050" cy="638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1"/>
          <p:cNvSpPr txBox="1"/>
          <p:nvPr>
            <p:ph idx="1" type="body"/>
          </p:nvPr>
        </p:nvSpPr>
        <p:spPr>
          <a:xfrm>
            <a:off x="311700" y="4424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We also want the output patches to be well explained by the input patches transformed by the A k matrices:</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rPr lang="en" sz="1600"/>
              <a:t>Finally, we add a regularization term on the A k matrices for the case when Equation  is under-constrained e.g., v k ( M̃ ) is constant. For this we regularize A k using a global affine model G, the regression by the entire picture of M̃ and T̃ , with the Frobenius norm. Formally, we solve</a:t>
            </a:r>
            <a:endParaRPr sz="1600"/>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204" name="Google Shape;204;p31"/>
          <p:cNvPicPr preferRelativeResize="0"/>
          <p:nvPr/>
        </p:nvPicPr>
        <p:blipFill rotWithShape="1">
          <a:blip r:embed="rId3">
            <a:alphaModFix/>
          </a:blip>
          <a:srcRect b="0" l="0" r="0" t="0"/>
          <a:stretch/>
        </p:blipFill>
        <p:spPr>
          <a:xfrm>
            <a:off x="3043225" y="1273238"/>
            <a:ext cx="3057525" cy="619125"/>
          </a:xfrm>
          <a:prstGeom prst="rect">
            <a:avLst/>
          </a:prstGeom>
          <a:noFill/>
          <a:ln>
            <a:noFill/>
          </a:ln>
        </p:spPr>
      </p:pic>
      <p:pic>
        <p:nvPicPr>
          <p:cNvPr id="205" name="Google Shape;205;p31"/>
          <p:cNvPicPr preferRelativeResize="0"/>
          <p:nvPr/>
        </p:nvPicPr>
        <p:blipFill rotWithShape="1">
          <a:blip r:embed="rId4">
            <a:alphaModFix/>
          </a:blip>
          <a:srcRect b="0" l="0" r="0" t="0"/>
          <a:stretch/>
        </p:blipFill>
        <p:spPr>
          <a:xfrm>
            <a:off x="943688" y="2935225"/>
            <a:ext cx="5819775" cy="1276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Problem statement</a:t>
            </a:r>
            <a:endParaRPr/>
          </a:p>
        </p:txBody>
      </p:sp>
      <p:sp>
        <p:nvSpPr>
          <p:cNvPr id="92" name="Google Shape;92;p14"/>
          <p:cNvSpPr txBox="1"/>
          <p:nvPr>
            <p:ph idx="1" type="body"/>
          </p:nvPr>
        </p:nvSpPr>
        <p:spPr>
          <a:xfrm>
            <a:off x="311700" y="124620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2000"/>
              <a:t>Given a single image as input, we want to automatically create a plausible-looking photo that appears as though it was taken at a different time of the day. This should be done using a fixed database of time lapse videos, of which the input image may not be a part of. Also we want to make the image look realistic, while preserving the colour schema.</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done</a:t>
            </a:r>
            <a:endParaRPr/>
          </a:p>
        </p:txBody>
      </p:sp>
      <p:sp>
        <p:nvSpPr>
          <p:cNvPr id="211" name="Google Shape;211;p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Understanding fo</a:t>
            </a:r>
            <a:r>
              <a:rPr lang="en"/>
              <a:t>llowing sections of the paper :</a:t>
            </a:r>
            <a:endParaRPr/>
          </a:p>
          <a:p>
            <a:pPr indent="-342900" lvl="1" marL="914400" rtl="0" algn="l">
              <a:spcBef>
                <a:spcPts val="0"/>
              </a:spcBef>
              <a:spcAft>
                <a:spcPts val="0"/>
              </a:spcAft>
              <a:buSzPts val="1800"/>
              <a:buChar char="○"/>
            </a:pPr>
            <a:r>
              <a:rPr lang="en" sz="1800"/>
              <a:t>Global Matching</a:t>
            </a:r>
            <a:endParaRPr sz="1800"/>
          </a:p>
          <a:p>
            <a:pPr indent="-342900" lvl="1" marL="914400" rtl="0" algn="l">
              <a:spcBef>
                <a:spcPts val="0"/>
              </a:spcBef>
              <a:spcAft>
                <a:spcPts val="0"/>
              </a:spcAft>
              <a:buSzPts val="1800"/>
              <a:buChar char="○"/>
            </a:pPr>
            <a:r>
              <a:rPr lang="en" sz="1800"/>
              <a:t>Frame Selection</a:t>
            </a:r>
            <a:endParaRPr sz="1800"/>
          </a:p>
          <a:p>
            <a:pPr indent="-342900" lvl="1" marL="914400" rtl="0" algn="l">
              <a:spcBef>
                <a:spcPts val="0"/>
              </a:spcBef>
              <a:spcAft>
                <a:spcPts val="0"/>
              </a:spcAft>
              <a:buSzPts val="1800"/>
              <a:buChar char="○"/>
            </a:pPr>
            <a:r>
              <a:rPr lang="en" sz="1800"/>
              <a:t>Local Matching( MRF Formulation)</a:t>
            </a:r>
            <a:endParaRPr sz="1800"/>
          </a:p>
          <a:p>
            <a:pPr indent="-342900" lvl="1" marL="914400" rtl="0" algn="l">
              <a:spcBef>
                <a:spcPts val="0"/>
              </a:spcBef>
              <a:spcAft>
                <a:spcPts val="0"/>
              </a:spcAft>
              <a:buSzPts val="1800"/>
              <a:buChar char="○"/>
            </a:pPr>
            <a:r>
              <a:rPr lang="en" sz="1800"/>
              <a:t>Locally affine color transfer(*)</a:t>
            </a:r>
            <a:endParaRPr sz="1800"/>
          </a:p>
          <a:p>
            <a:pPr indent="-342900" lvl="0" marL="457200" rtl="0" algn="l">
              <a:spcBef>
                <a:spcPts val="0"/>
              </a:spcBef>
              <a:spcAft>
                <a:spcPts val="0"/>
              </a:spcAft>
              <a:buSzPts val="1800"/>
              <a:buChar char="●"/>
            </a:pPr>
            <a:r>
              <a:rPr lang="en"/>
              <a:t>Coded</a:t>
            </a:r>
            <a:endParaRPr/>
          </a:p>
          <a:p>
            <a:pPr indent="-342900" lvl="1" marL="914400" rtl="0" algn="l">
              <a:spcBef>
                <a:spcPts val="0"/>
              </a:spcBef>
              <a:spcAft>
                <a:spcPts val="0"/>
              </a:spcAft>
              <a:buSzPts val="1800"/>
              <a:buChar char="○"/>
            </a:pPr>
            <a:r>
              <a:rPr lang="en" sz="1800"/>
              <a:t>Global Matching</a:t>
            </a:r>
            <a:endParaRPr sz="1800"/>
          </a:p>
          <a:p>
            <a:pPr indent="-342900" lvl="1" marL="914400" rtl="0" algn="l">
              <a:spcBef>
                <a:spcPts val="0"/>
              </a:spcBef>
              <a:spcAft>
                <a:spcPts val="0"/>
              </a:spcAft>
              <a:buSzPts val="1800"/>
              <a:buChar char="○"/>
            </a:pPr>
            <a:r>
              <a:rPr lang="en" sz="1800"/>
              <a:t>Frame Selection</a:t>
            </a:r>
            <a:endParaRPr sz="1800"/>
          </a:p>
          <a:p>
            <a:pPr indent="-342900" lvl="1" marL="914400" rtl="0" algn="l">
              <a:spcBef>
                <a:spcPts val="0"/>
              </a:spcBef>
              <a:spcAft>
                <a:spcPts val="0"/>
              </a:spcAft>
              <a:buSzPts val="1800"/>
              <a:buChar char="○"/>
            </a:pPr>
            <a:r>
              <a:rPr lang="en" sz="1800"/>
              <a:t>Selection of patches for MRF</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References</a:t>
            </a:r>
            <a:endParaRPr/>
          </a:p>
        </p:txBody>
      </p:sp>
      <p:sp>
        <p:nvSpPr>
          <p:cNvPr id="217" name="Google Shape;217;p33"/>
          <p:cNvSpPr txBox="1"/>
          <p:nvPr>
            <p:ph idx="1" type="body"/>
          </p:nvPr>
        </p:nvSpPr>
        <p:spPr>
          <a:xfrm>
            <a:off x="247200" y="1117000"/>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1.</a:t>
            </a:r>
            <a:r>
              <a:rPr lang="en"/>
              <a:t>http://people.csail.mit.edu/yichangshih/time_lapse/time_lapse.pdf</a:t>
            </a:r>
            <a:endParaRPr/>
          </a:p>
          <a:p>
            <a:pPr indent="0" lvl="0" marL="0" rtl="0" algn="l">
              <a:lnSpc>
                <a:spcPct val="115000"/>
              </a:lnSpc>
              <a:spcBef>
                <a:spcPts val="1600"/>
              </a:spcBef>
              <a:spcAft>
                <a:spcPts val="0"/>
              </a:spcAft>
              <a:buSzPts val="1800"/>
              <a:buNone/>
            </a:pPr>
            <a:r>
              <a:rPr lang="en"/>
              <a:t>2. XIAO , J., HAYS , J., EHINGER , K., OLIVA , A., AND TORRALBA , A. 2010. Sun database: Large-scale scene recognition from abbey to zoo. In Computer vision and pattern recognition (CVPR), 2010 IEEE conference on, IEEE, 3485–3492</a:t>
            </a:r>
            <a:endParaRPr/>
          </a:p>
          <a:p>
            <a:pPr indent="0" lvl="0" marL="0" rtl="0" algn="l">
              <a:lnSpc>
                <a:spcPct val="115000"/>
              </a:lnSpc>
              <a:spcBef>
                <a:spcPts val="1600"/>
              </a:spcBef>
              <a:spcAft>
                <a:spcPts val="0"/>
              </a:spcAft>
              <a:buSzPts val="1800"/>
              <a:buNone/>
            </a:pPr>
            <a:r>
              <a:rPr lang="en"/>
              <a:t>3. </a:t>
            </a:r>
            <a:r>
              <a:rPr lang="en"/>
              <a:t> </a:t>
            </a:r>
            <a:r>
              <a:rPr lang="en" u="sng">
                <a:solidFill>
                  <a:schemeClr val="accent5"/>
                </a:solidFill>
                <a:latin typeface="Arial"/>
                <a:ea typeface="Arial"/>
                <a:cs typeface="Arial"/>
                <a:sym typeface="Arial"/>
                <a:hlinkClick r:id="rId3"/>
              </a:rPr>
              <a:t>https://papers.nips.cc/paper/1832-generalized-belief-propagation.pdf</a:t>
            </a:r>
            <a:endParaRPr/>
          </a:p>
          <a:p>
            <a:pPr indent="0" lvl="0" marL="0" rtl="0" algn="l">
              <a:lnSpc>
                <a:spcPct val="115000"/>
              </a:lnSpc>
              <a:spcBef>
                <a:spcPts val="1600"/>
              </a:spcBef>
              <a:spcAft>
                <a:spcPts val="0"/>
              </a:spcAft>
              <a:buSzPts val="1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4"/>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en" sz="6000">
                <a:solidFill>
                  <a:srgbClr val="0000FF"/>
                </a:solidFill>
              </a:rPr>
              <a:t>THANK YOU</a:t>
            </a:r>
            <a:endParaRPr sz="6000">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pic>
        <p:nvPicPr>
          <p:cNvPr id="97" name="Google Shape;97;p15"/>
          <p:cNvPicPr preferRelativeResize="0"/>
          <p:nvPr/>
        </p:nvPicPr>
        <p:blipFill>
          <a:blip r:embed="rId3">
            <a:alphaModFix/>
          </a:blip>
          <a:stretch>
            <a:fillRect/>
          </a:stretch>
        </p:blipFill>
        <p:spPr>
          <a:xfrm>
            <a:off x="0" y="0"/>
            <a:ext cx="9144000" cy="4067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Goals of our project</a:t>
            </a:r>
            <a:endParaRPr/>
          </a:p>
        </p:txBody>
      </p:sp>
      <p:sp>
        <p:nvSpPr>
          <p:cNvPr id="103" name="Google Shape;103;p16"/>
          <p:cNvSpPr txBox="1"/>
          <p:nvPr>
            <p:ph idx="1" type="body"/>
          </p:nvPr>
        </p:nvSpPr>
        <p:spPr>
          <a:xfrm>
            <a:off x="311700" y="1246175"/>
            <a:ext cx="8520600" cy="3416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Given a single image as input, our main goal is to time hallucinate the photo, as if it was taken at some other time of the day.</a:t>
            </a:r>
            <a:endParaRPr sz="2000"/>
          </a:p>
          <a:p>
            <a:pPr indent="-355600" lvl="0" marL="457200" rtl="0" algn="l">
              <a:lnSpc>
                <a:spcPct val="115000"/>
              </a:lnSpc>
              <a:spcBef>
                <a:spcPts val="0"/>
              </a:spcBef>
              <a:spcAft>
                <a:spcPts val="0"/>
              </a:spcAft>
              <a:buSzPts val="2000"/>
              <a:buChar char="●"/>
            </a:pPr>
            <a:r>
              <a:rPr lang="en" sz="2000"/>
              <a:t>Output image should look realistic, without dramatically altering the color appearance of the picture.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Database </a:t>
            </a:r>
            <a:endParaRPr/>
          </a:p>
        </p:txBody>
      </p:sp>
      <p:sp>
        <p:nvSpPr>
          <p:cNvPr id="109" name="Google Shape;109;p1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Our database contains around 450 time-lapse videos, which covers a wide range of videos with different backgrounds and foregrounds, such as different landscapes and cityscapes, including city skyline, lake, and mountain view. </a:t>
            </a:r>
            <a:endParaRPr/>
          </a:p>
          <a:p>
            <a:pPr indent="0" lvl="0" marL="0" rtl="0" algn="l">
              <a:lnSpc>
                <a:spcPct val="115000"/>
              </a:lnSpc>
              <a:spcBef>
                <a:spcPts val="1600"/>
              </a:spcBef>
              <a:spcAft>
                <a:spcPts val="0"/>
              </a:spcAft>
              <a:buSzPts val="1800"/>
              <a:buNone/>
            </a:pPr>
            <a:r>
              <a:rPr lang="en"/>
              <a:t>This database was obtained from the </a:t>
            </a:r>
            <a:endParaRPr/>
          </a:p>
          <a:p>
            <a:pPr indent="0" lvl="0" marL="0" rtl="0" algn="l">
              <a:lnSpc>
                <a:spcPct val="115000"/>
              </a:lnSpc>
              <a:spcBef>
                <a:spcPts val="1600"/>
              </a:spcBef>
              <a:spcAft>
                <a:spcPts val="1600"/>
              </a:spcAft>
              <a:buSzPts val="1800"/>
              <a:buNone/>
            </a:pPr>
            <a:r>
              <a:rPr lang="en"/>
              <a:t>Link for the dataset: https://drive.google.com/open?id=169AH1CZ9jSlBNGaIyiKwh9ZuIOxCf0MT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Procedure</a:t>
            </a:r>
            <a:endParaRPr/>
          </a:p>
        </p:txBody>
      </p:sp>
      <p:sp>
        <p:nvSpPr>
          <p:cNvPr id="115" name="Google Shape;115;p18"/>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t>Our project can be divided into the following parts:</a:t>
            </a:r>
            <a:endParaRPr sz="2000"/>
          </a:p>
          <a:p>
            <a:pPr indent="-355600" lvl="0" marL="457200" rtl="0" algn="l">
              <a:lnSpc>
                <a:spcPct val="115000"/>
              </a:lnSpc>
              <a:spcBef>
                <a:spcPts val="1600"/>
              </a:spcBef>
              <a:spcAft>
                <a:spcPts val="0"/>
              </a:spcAft>
              <a:buSzPts val="2000"/>
              <a:buAutoNum type="arabicPeriod"/>
            </a:pPr>
            <a:r>
              <a:rPr lang="en" sz="2000"/>
              <a:t>Global Matching</a:t>
            </a:r>
            <a:endParaRPr sz="2000"/>
          </a:p>
          <a:p>
            <a:pPr indent="-355600" lvl="0" marL="457200" rtl="0" algn="l">
              <a:lnSpc>
                <a:spcPct val="115000"/>
              </a:lnSpc>
              <a:spcBef>
                <a:spcPts val="0"/>
              </a:spcBef>
              <a:spcAft>
                <a:spcPts val="0"/>
              </a:spcAft>
              <a:buSzPts val="2000"/>
              <a:buAutoNum type="arabicPeriod"/>
            </a:pPr>
            <a:r>
              <a:rPr lang="en" sz="2000"/>
              <a:t>Selection of frames</a:t>
            </a:r>
            <a:endParaRPr sz="2000"/>
          </a:p>
          <a:p>
            <a:pPr indent="-355600" lvl="0" marL="457200" rtl="0" algn="l">
              <a:lnSpc>
                <a:spcPct val="115000"/>
              </a:lnSpc>
              <a:spcBef>
                <a:spcPts val="0"/>
              </a:spcBef>
              <a:spcAft>
                <a:spcPts val="0"/>
              </a:spcAft>
              <a:buSzPts val="2000"/>
              <a:buAutoNum type="arabicPeriod"/>
            </a:pPr>
            <a:r>
              <a:rPr lang="en" sz="2000"/>
              <a:t>Local Matching</a:t>
            </a:r>
            <a:endParaRPr sz="2000"/>
          </a:p>
          <a:p>
            <a:pPr indent="-355600" lvl="0" marL="457200" rtl="0" algn="l">
              <a:lnSpc>
                <a:spcPct val="115000"/>
              </a:lnSpc>
              <a:spcBef>
                <a:spcPts val="0"/>
              </a:spcBef>
              <a:spcAft>
                <a:spcPts val="0"/>
              </a:spcAft>
              <a:buSzPts val="2000"/>
              <a:buAutoNum type="arabicPeriod"/>
            </a:pPr>
            <a:r>
              <a:rPr lang="en" sz="2000"/>
              <a:t>Locally Affine Color Transfer</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Global Matching</a:t>
            </a:r>
            <a:endParaRPr/>
          </a:p>
        </p:txBody>
      </p:sp>
      <p:sp>
        <p:nvSpPr>
          <p:cNvPr id="121" name="Google Shape;121;p19"/>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t>Given the scene in the input image, we would like to identify the time lapse video from our dataset, which shows a scene similar to the given input. For this we would use a standard scene matching algorithm(Xiao et al. [2010]), using Histogram of Oriented Gradients (HOG).</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Selection of frames</a:t>
            </a:r>
            <a:endParaRPr/>
          </a:p>
        </p:txBody>
      </p:sp>
      <p:sp>
        <p:nvSpPr>
          <p:cNvPr id="127" name="Google Shape;127;p20"/>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t>Now that we have a video corresponding to an input image, we want to pick the frame, best corresponding to the input image. Once we find this, we pick the output frame by using the time, at which we want to show the hallucinated image.</a:t>
            </a:r>
            <a:endParaRPr sz="2000"/>
          </a:p>
          <a:p>
            <a:pPr indent="0" lvl="0" marL="0" rtl="0" algn="l">
              <a:lnSpc>
                <a:spcPct val="115000"/>
              </a:lnSpc>
              <a:spcBef>
                <a:spcPts val="1600"/>
              </a:spcBef>
              <a:spcAft>
                <a:spcPts val="1600"/>
              </a:spcAft>
              <a:buSzPts val="1800"/>
              <a:buNone/>
            </a:pPr>
            <a:r>
              <a:rPr lang="en" sz="2000"/>
              <a:t>We use the color histogram and L2 norm to pick the matched frame.</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pic>
        <p:nvPicPr>
          <p:cNvPr id="132" name="Google Shape;132;p21"/>
          <p:cNvPicPr preferRelativeResize="0"/>
          <p:nvPr/>
        </p:nvPicPr>
        <p:blipFill>
          <a:blip r:embed="rId3">
            <a:alphaModFix/>
          </a:blip>
          <a:stretch>
            <a:fillRect/>
          </a:stretch>
        </p:blipFill>
        <p:spPr>
          <a:xfrm>
            <a:off x="0" y="2496425"/>
            <a:ext cx="4702926" cy="2647075"/>
          </a:xfrm>
          <a:prstGeom prst="rect">
            <a:avLst/>
          </a:prstGeom>
          <a:noFill/>
          <a:ln>
            <a:noFill/>
          </a:ln>
        </p:spPr>
      </p:pic>
      <p:pic>
        <p:nvPicPr>
          <p:cNvPr id="133" name="Google Shape;133;p21"/>
          <p:cNvPicPr preferRelativeResize="0"/>
          <p:nvPr/>
        </p:nvPicPr>
        <p:blipFill>
          <a:blip r:embed="rId4">
            <a:alphaModFix/>
          </a:blip>
          <a:stretch>
            <a:fillRect/>
          </a:stretch>
        </p:blipFill>
        <p:spPr>
          <a:xfrm>
            <a:off x="4492075" y="0"/>
            <a:ext cx="4651925" cy="2618375"/>
          </a:xfrm>
          <a:prstGeom prst="rect">
            <a:avLst/>
          </a:prstGeom>
          <a:noFill/>
          <a:ln>
            <a:noFill/>
          </a:ln>
        </p:spPr>
      </p:pic>
      <p:sp>
        <p:nvSpPr>
          <p:cNvPr id="134" name="Google Shape;134;p21"/>
          <p:cNvSpPr txBox="1"/>
          <p:nvPr/>
        </p:nvSpPr>
        <p:spPr>
          <a:xfrm>
            <a:off x="5609775" y="911050"/>
            <a:ext cx="1908300" cy="9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35" name="Google Shape;135;p21"/>
          <p:cNvSpPr txBox="1"/>
          <p:nvPr/>
        </p:nvSpPr>
        <p:spPr>
          <a:xfrm>
            <a:off x="451950" y="767575"/>
            <a:ext cx="2589600" cy="6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Original image</a:t>
            </a:r>
            <a:endParaRPr b="1" sz="1800">
              <a:latin typeface="Roboto"/>
              <a:ea typeface="Roboto"/>
              <a:cs typeface="Roboto"/>
              <a:sym typeface="Roboto"/>
            </a:endParaRPr>
          </a:p>
        </p:txBody>
      </p:sp>
      <p:sp>
        <p:nvSpPr>
          <p:cNvPr id="136" name="Google Shape;136;p21"/>
          <p:cNvSpPr txBox="1"/>
          <p:nvPr/>
        </p:nvSpPr>
        <p:spPr>
          <a:xfrm>
            <a:off x="5078950" y="3292700"/>
            <a:ext cx="2439000" cy="4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Best matching frame</a:t>
            </a:r>
            <a:endParaRPr b="1" sz="18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