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eab2de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82eab2de9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14515d4d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4515d4d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14515d4d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14515d4d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2edc38a27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82edc38a27_7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14515d4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814515d4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14515d4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814515d4d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2edc38a27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82edc38a27_7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2edc38a27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82edc38a27_7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14515d4d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814515d4d7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2edc38a27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82edc38a27_7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2edc38a27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82edc38a27_7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2eab2de9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82eab2de9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14515d4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814515d4d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14515d4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814515d4d7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14515d4d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814515d4d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2eab2de9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82eab2de91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14515d4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814515d4d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14515d4d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14515d4d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eab2de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82eab2de9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2eab2de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82eab2de9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papers.nips.cc/paper/1832-generalized-belief-propagation.pdf" TargetMode="External"/><Relationship Id="rId4" Type="http://schemas.openxmlformats.org/officeDocument/2006/relationships/hyperlink" Target="https://inc.ucsd.edu/~marni/Igert/Lazebnik_06.pdf" TargetMode="External"/><Relationship Id="rId5" Type="http://schemas.openxmlformats.org/officeDocument/2006/relationships/hyperlink" Target="http://cs.brown.edu/people/pfelzens/papers/lsvm-pami.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google.com/open?id=169AH1CZ9jSlBNGaIyiKwh9ZuIOxCf0M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lear.inrialpes.fr/people/triggs/pubs/Dalal-cvpr05.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cs.brown.edu/people/pfelzens/papers/lsvm-pami.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348100"/>
            <a:ext cx="8520600" cy="141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u="sng"/>
              <a:t>Data-driven Hallucination of Different Times of Day from a Single Outdoor Photo</a:t>
            </a:r>
            <a:endParaRPr sz="3200" u="sng"/>
          </a:p>
        </p:txBody>
      </p:sp>
      <p:sp>
        <p:nvSpPr>
          <p:cNvPr id="86" name="Google Shape;86;p13"/>
          <p:cNvSpPr txBox="1"/>
          <p:nvPr>
            <p:ph idx="1" type="subTitle"/>
          </p:nvPr>
        </p:nvSpPr>
        <p:spPr>
          <a:xfrm>
            <a:off x="311700" y="1954650"/>
            <a:ext cx="8520600" cy="310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sz="2200"/>
              <a:t>Team Name:</a:t>
            </a:r>
            <a:r>
              <a:rPr lang="en" sz="2200"/>
              <a:t> Patanjali</a:t>
            </a:r>
            <a:endParaRPr sz="2200"/>
          </a:p>
          <a:p>
            <a:pPr indent="0" lvl="0" marL="0" rtl="0" algn="l">
              <a:lnSpc>
                <a:spcPct val="100000"/>
              </a:lnSpc>
              <a:spcBef>
                <a:spcPts val="0"/>
              </a:spcBef>
              <a:spcAft>
                <a:spcPts val="0"/>
              </a:spcAft>
              <a:buSzPts val="2100"/>
              <a:buNone/>
            </a:pPr>
            <a:r>
              <a:rPr b="1" lang="en" sz="2200"/>
              <a:t>Team Members:</a:t>
            </a:r>
            <a:endParaRPr b="1" sz="2200"/>
          </a:p>
          <a:p>
            <a:pPr indent="0" lvl="0" marL="0" rtl="0" algn="l">
              <a:lnSpc>
                <a:spcPct val="100000"/>
              </a:lnSpc>
              <a:spcBef>
                <a:spcPts val="0"/>
              </a:spcBef>
              <a:spcAft>
                <a:spcPts val="0"/>
              </a:spcAft>
              <a:buSzPts val="2100"/>
              <a:buNone/>
            </a:pPr>
            <a:r>
              <a:rPr lang="en" sz="2200"/>
              <a:t>Prajwal Krishna(20171086 , CSE)</a:t>
            </a:r>
            <a:endParaRPr sz="2200"/>
          </a:p>
          <a:p>
            <a:pPr indent="0" lvl="0" marL="0" rtl="0" algn="l">
              <a:lnSpc>
                <a:spcPct val="100000"/>
              </a:lnSpc>
              <a:spcBef>
                <a:spcPts val="0"/>
              </a:spcBef>
              <a:spcAft>
                <a:spcPts val="0"/>
              </a:spcAft>
              <a:buSzPts val="2100"/>
              <a:buNone/>
            </a:pPr>
            <a:r>
              <a:rPr lang="en" sz="2200"/>
              <a:t>Faizan Farooq Khan(20171209 , CSE)</a:t>
            </a:r>
            <a:endParaRPr sz="2200"/>
          </a:p>
          <a:p>
            <a:pPr indent="0" lvl="0" marL="0" rtl="0" algn="l">
              <a:lnSpc>
                <a:spcPct val="100000"/>
              </a:lnSpc>
              <a:spcBef>
                <a:spcPts val="0"/>
              </a:spcBef>
              <a:spcAft>
                <a:spcPts val="0"/>
              </a:spcAft>
              <a:buSzPts val="2100"/>
              <a:buNone/>
            </a:pPr>
            <a:r>
              <a:rPr lang="en" sz="2200"/>
              <a:t>Aryan Sakaria (20171123 , CSE)</a:t>
            </a:r>
            <a:endParaRPr sz="2200"/>
          </a:p>
          <a:p>
            <a:pPr indent="0" lvl="0" marL="0" rtl="0" algn="l">
              <a:lnSpc>
                <a:spcPct val="100000"/>
              </a:lnSpc>
              <a:spcBef>
                <a:spcPts val="0"/>
              </a:spcBef>
              <a:spcAft>
                <a:spcPts val="0"/>
              </a:spcAft>
              <a:buSzPts val="2100"/>
              <a:buNone/>
            </a:pPr>
            <a:r>
              <a:t/>
            </a:r>
            <a:endParaRPr sz="2200"/>
          </a:p>
          <a:p>
            <a:pPr indent="0" lvl="0" marL="0" rtl="0" algn="l">
              <a:lnSpc>
                <a:spcPct val="100000"/>
              </a:lnSpc>
              <a:spcBef>
                <a:spcPts val="0"/>
              </a:spcBef>
              <a:spcAft>
                <a:spcPts val="0"/>
              </a:spcAft>
              <a:buSzPts val="2100"/>
              <a:buNone/>
            </a:pPr>
            <a:r>
              <a:rPr lang="en" sz="2200"/>
              <a:t>Mentor TA: Pranay Gupta</a:t>
            </a:r>
            <a:endParaRPr sz="2200"/>
          </a:p>
          <a:p>
            <a:pPr indent="0" lvl="0" marL="0" rtl="0" algn="l">
              <a:lnSpc>
                <a:spcPct val="100000"/>
              </a:lnSpc>
              <a:spcBef>
                <a:spcPts val="0"/>
              </a:spcBef>
              <a:spcAft>
                <a:spcPts val="0"/>
              </a:spcAft>
              <a:buSzPts val="2100"/>
              <a:buNone/>
            </a:pPr>
            <a:r>
              <a:t/>
            </a:r>
            <a:endParaRPr sz="2200"/>
          </a:p>
          <a:p>
            <a:pPr indent="0" lvl="0" marL="0" rtl="0" algn="l">
              <a:lnSpc>
                <a:spcPct val="100000"/>
              </a:lnSpc>
              <a:spcBef>
                <a:spcPts val="0"/>
              </a:spcBef>
              <a:spcAft>
                <a:spcPts val="0"/>
              </a:spcAft>
              <a:buSzPts val="2100"/>
              <a:buNone/>
            </a:pPr>
            <a:r>
              <a:rPr lang="en" sz="1800"/>
              <a:t>Github repo link: ​ </a:t>
            </a:r>
            <a:r>
              <a:rPr lang="en" sz="1800"/>
              <a:t>https://github.com/PK1210/Image-Hallucination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Global Matching - Third Step</a:t>
            </a:r>
            <a:endParaRPr/>
          </a:p>
        </p:txBody>
      </p:sp>
      <p:sp>
        <p:nvSpPr>
          <p:cNvPr id="139" name="Google Shape;139;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rgbClr val="434343"/>
                </a:solidFill>
              </a:rPr>
              <a:t>We use concept of bag-of-words and use this to quantize these descriptors into 300 visual words found using K-Means on the </a:t>
            </a:r>
            <a:r>
              <a:rPr lang="en" sz="1900">
                <a:solidFill>
                  <a:srgbClr val="434343"/>
                </a:solidFill>
              </a:rPr>
              <a:t>initial</a:t>
            </a:r>
            <a:r>
              <a:rPr lang="en" sz="1900">
                <a:solidFill>
                  <a:srgbClr val="434343"/>
                </a:solidFill>
              </a:rPr>
              <a:t> frames from timelapse dataset. This gives a small descriptor(1024 for 256*256) for images. We repeat above for 3 levels of </a:t>
            </a:r>
            <a:r>
              <a:rPr lang="en" sz="1900">
                <a:solidFill>
                  <a:srgbClr val="434343"/>
                </a:solidFill>
              </a:rPr>
              <a:t>spatial</a:t>
            </a:r>
            <a:r>
              <a:rPr lang="en" sz="1900">
                <a:solidFill>
                  <a:srgbClr val="434343"/>
                </a:solidFill>
              </a:rPr>
              <a:t> histograms and use histogram intersection, at each level which combined, wh</a:t>
            </a:r>
            <a:r>
              <a:rPr lang="en" sz="1900"/>
              <a:t>ere weight of each level is 1/(2^L)</a:t>
            </a:r>
            <a:r>
              <a:rPr lang="en" sz="1900">
                <a:solidFill>
                  <a:srgbClr val="434343"/>
                </a:solidFill>
              </a:rPr>
              <a:t>; this give us a </a:t>
            </a:r>
            <a:r>
              <a:rPr lang="en" sz="1900">
                <a:solidFill>
                  <a:srgbClr val="434343"/>
                </a:solidFill>
              </a:rPr>
              <a:t>similarity between images.</a:t>
            </a:r>
            <a:endParaRPr sz="19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Selection of frame</a:t>
            </a:r>
            <a:endParaRPr/>
          </a:p>
        </p:txBody>
      </p:sp>
      <p:sp>
        <p:nvSpPr>
          <p:cNvPr id="145" name="Google Shape;145;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Now that we have a video corresponding to an input image, we want to pick the frame, best corresponding to the input image. Once we find this, we pick the output frame by using the time, at which we want to show the hallucinated image.</a:t>
            </a:r>
            <a:endParaRPr sz="2000"/>
          </a:p>
          <a:p>
            <a:pPr indent="0" lvl="0" marL="0" rtl="0" algn="l">
              <a:lnSpc>
                <a:spcPct val="115000"/>
              </a:lnSpc>
              <a:spcBef>
                <a:spcPts val="1600"/>
              </a:spcBef>
              <a:spcAft>
                <a:spcPts val="1600"/>
              </a:spcAft>
              <a:buSzPts val="1800"/>
              <a:buNone/>
            </a:pPr>
            <a:r>
              <a:rPr lang="en" sz="2000"/>
              <a:t>We use the color histogram and L2 norm to pick the matched frame.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0" y="2496425"/>
            <a:ext cx="4702926" cy="2647075"/>
          </a:xfrm>
          <a:prstGeom prst="rect">
            <a:avLst/>
          </a:prstGeom>
          <a:noFill/>
          <a:ln>
            <a:noFill/>
          </a:ln>
        </p:spPr>
      </p:pic>
      <p:pic>
        <p:nvPicPr>
          <p:cNvPr id="151" name="Google Shape;151;p24"/>
          <p:cNvPicPr preferRelativeResize="0"/>
          <p:nvPr/>
        </p:nvPicPr>
        <p:blipFill>
          <a:blip r:embed="rId4">
            <a:alphaModFix/>
          </a:blip>
          <a:stretch>
            <a:fillRect/>
          </a:stretch>
        </p:blipFill>
        <p:spPr>
          <a:xfrm>
            <a:off x="4492075" y="0"/>
            <a:ext cx="4651925" cy="2618375"/>
          </a:xfrm>
          <a:prstGeom prst="rect">
            <a:avLst/>
          </a:prstGeom>
          <a:noFill/>
          <a:ln>
            <a:noFill/>
          </a:ln>
        </p:spPr>
      </p:pic>
      <p:sp>
        <p:nvSpPr>
          <p:cNvPr id="152" name="Google Shape;152;p24"/>
          <p:cNvSpPr txBox="1"/>
          <p:nvPr/>
        </p:nvSpPr>
        <p:spPr>
          <a:xfrm>
            <a:off x="5609775" y="911050"/>
            <a:ext cx="19083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3" name="Google Shape;153;p24"/>
          <p:cNvSpPr txBox="1"/>
          <p:nvPr/>
        </p:nvSpPr>
        <p:spPr>
          <a:xfrm>
            <a:off x="451950" y="767575"/>
            <a:ext cx="25896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Original image</a:t>
            </a:r>
            <a:endParaRPr b="1" sz="1800">
              <a:latin typeface="Roboto"/>
              <a:ea typeface="Roboto"/>
              <a:cs typeface="Roboto"/>
              <a:sym typeface="Roboto"/>
            </a:endParaRPr>
          </a:p>
        </p:txBody>
      </p:sp>
      <p:sp>
        <p:nvSpPr>
          <p:cNvPr id="154" name="Google Shape;154;p24"/>
          <p:cNvSpPr txBox="1"/>
          <p:nvPr/>
        </p:nvSpPr>
        <p:spPr>
          <a:xfrm>
            <a:off x="5078950" y="3292700"/>
            <a:ext cx="24390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Best matching frame</a:t>
            </a:r>
            <a:endParaRPr b="1"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nvSpPr>
        <p:spPr>
          <a:xfrm>
            <a:off x="5609775" y="911050"/>
            <a:ext cx="19083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0" name="Google Shape;160;p25"/>
          <p:cNvSpPr txBox="1"/>
          <p:nvPr/>
        </p:nvSpPr>
        <p:spPr>
          <a:xfrm>
            <a:off x="2654275" y="502150"/>
            <a:ext cx="20085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Original image</a:t>
            </a:r>
            <a:endParaRPr b="1" sz="1800">
              <a:latin typeface="Roboto"/>
              <a:ea typeface="Roboto"/>
              <a:cs typeface="Roboto"/>
              <a:sym typeface="Roboto"/>
            </a:endParaRPr>
          </a:p>
        </p:txBody>
      </p:sp>
      <p:sp>
        <p:nvSpPr>
          <p:cNvPr id="161" name="Google Shape;161;p25"/>
          <p:cNvSpPr txBox="1"/>
          <p:nvPr/>
        </p:nvSpPr>
        <p:spPr>
          <a:xfrm>
            <a:off x="136300" y="2030150"/>
            <a:ext cx="24390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Best matching frame</a:t>
            </a:r>
            <a:endParaRPr b="1" sz="1800">
              <a:latin typeface="Roboto"/>
              <a:ea typeface="Roboto"/>
              <a:cs typeface="Roboto"/>
              <a:sym typeface="Roboto"/>
            </a:endParaRPr>
          </a:p>
        </p:txBody>
      </p:sp>
      <p:pic>
        <p:nvPicPr>
          <p:cNvPr id="162" name="Google Shape;162;p25"/>
          <p:cNvPicPr preferRelativeResize="0"/>
          <p:nvPr/>
        </p:nvPicPr>
        <p:blipFill>
          <a:blip r:embed="rId3">
            <a:alphaModFix/>
          </a:blip>
          <a:stretch>
            <a:fillRect/>
          </a:stretch>
        </p:blipFill>
        <p:spPr>
          <a:xfrm>
            <a:off x="0" y="2518425"/>
            <a:ext cx="4572000" cy="2573376"/>
          </a:xfrm>
          <a:prstGeom prst="rect">
            <a:avLst/>
          </a:prstGeom>
          <a:noFill/>
          <a:ln>
            <a:noFill/>
          </a:ln>
        </p:spPr>
      </p:pic>
      <p:pic>
        <p:nvPicPr>
          <p:cNvPr id="163" name="Google Shape;163;p25"/>
          <p:cNvPicPr preferRelativeResize="0"/>
          <p:nvPr/>
        </p:nvPicPr>
        <p:blipFill>
          <a:blip r:embed="rId4">
            <a:alphaModFix/>
          </a:blip>
          <a:stretch>
            <a:fillRect/>
          </a:stretch>
        </p:blipFill>
        <p:spPr>
          <a:xfrm>
            <a:off x="4713075" y="0"/>
            <a:ext cx="4430925" cy="269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 Matching</a:t>
            </a:r>
            <a:endParaRPr/>
          </a:p>
        </p:txBody>
      </p:sp>
      <p:sp>
        <p:nvSpPr>
          <p:cNvPr id="169" name="Google Shape;169;p26"/>
          <p:cNvSpPr txBox="1"/>
          <p:nvPr>
            <p:ph idx="1" type="body"/>
          </p:nvPr>
        </p:nvSpPr>
        <p:spPr>
          <a:xfrm>
            <a:off x="254325" y="1229875"/>
            <a:ext cx="8520600" cy="3422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434343"/>
              </a:buClr>
              <a:buSzPts val="1800"/>
              <a:buChar char="●"/>
            </a:pPr>
            <a:r>
              <a:rPr lang="en">
                <a:solidFill>
                  <a:srgbClr val="434343"/>
                </a:solidFill>
              </a:rPr>
              <a:t>We seek to pair each pixel in the input image I with a pixel in the match frame M</a:t>
            </a:r>
            <a:br>
              <a:rPr lang="en">
                <a:solidFill>
                  <a:srgbClr val="434343"/>
                </a:solidFill>
              </a:rPr>
            </a:br>
            <a:r>
              <a:rPr lang="en">
                <a:solidFill>
                  <a:srgbClr val="434343"/>
                </a:solidFill>
              </a:rPr>
              <a:t> </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Methods like SIFT are not used because they are designed to match with a single image and are not designed for videos.</a:t>
            </a:r>
            <a:br>
              <a:rPr lang="en">
                <a:solidFill>
                  <a:srgbClr val="434343"/>
                </a:solidFill>
              </a:rPr>
            </a:br>
            <a:r>
              <a:rPr lang="en">
                <a:solidFill>
                  <a:srgbClr val="434343"/>
                </a:solidFill>
              </a:rPr>
              <a:t> </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For this, we formulate the problem as a Markov random field (MRF) using a data term and pairwise term.</a:t>
            </a:r>
            <a:br>
              <a:rPr lang="en">
                <a:solidFill>
                  <a:srgbClr val="434343"/>
                </a:solidFill>
              </a:rPr>
            </a:br>
            <a:endParaRPr>
              <a:solidFill>
                <a:srgbClr val="434343"/>
              </a:solidFill>
            </a:endParaRPr>
          </a:p>
          <a:p>
            <a:pPr indent="0" lvl="0" marL="457200" rtl="0" algn="l">
              <a:lnSpc>
                <a:spcPct val="100000"/>
              </a:lnSpc>
              <a:spcBef>
                <a:spcPts val="0"/>
              </a:spcBef>
              <a:spcAft>
                <a:spcPts val="0"/>
              </a:spcAft>
              <a:buNone/>
            </a:pPr>
            <a:br>
              <a:rPr lang="en">
                <a:solidFill>
                  <a:srgbClr val="434343"/>
                </a:solidFill>
              </a:rPr>
            </a:br>
            <a:endParaRPr>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 Matching</a:t>
            </a:r>
            <a:endParaRPr/>
          </a:p>
        </p:txBody>
      </p:sp>
      <p:sp>
        <p:nvSpPr>
          <p:cNvPr id="175" name="Google Shape;175;p27"/>
          <p:cNvSpPr txBox="1"/>
          <p:nvPr>
            <p:ph idx="1" type="body"/>
          </p:nvPr>
        </p:nvSpPr>
        <p:spPr>
          <a:xfrm>
            <a:off x="254325" y="1229875"/>
            <a:ext cx="8520600" cy="342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MRF formulation allows us to exploit structure found in time-lapse video</a:t>
            </a:r>
            <a:br>
              <a:rPr lang="en">
                <a:solidFill>
                  <a:srgbClr val="434343"/>
                </a:solidFill>
              </a:rPr>
            </a:b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Scene geometry remains constant over the frames as the camera does not move in time-lapse videos</a:t>
            </a:r>
            <a:endParaRPr>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function(Data term)</a:t>
            </a:r>
            <a:endParaRPr/>
          </a:p>
        </p:txBody>
      </p:sp>
      <p:sp>
        <p:nvSpPr>
          <p:cNvPr id="181" name="Google Shape;181;p2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a:t>For each patch in I(Input images), we seek a patch in M(best matched frame) that looks similar to it. We use the L</a:t>
            </a:r>
            <a:r>
              <a:rPr baseline="-25000" lang="en"/>
              <a:t>2</a:t>
            </a:r>
            <a:r>
              <a:rPr lang="en"/>
              <a:t> norm over square patches of side length 2r + 1. For pixel p ∈ I and the corresponding pixel q ∈ M , we calculate </a:t>
            </a:r>
            <a:r>
              <a:rPr lang="en"/>
              <a:t>pixel wise</a:t>
            </a:r>
            <a:r>
              <a:rPr lang="en"/>
              <a:t> difference in intensities for the patch centered around the pixel.</a:t>
            </a:r>
            <a:endParaRPr/>
          </a:p>
          <a:p>
            <a:pPr indent="0" lvl="0" marL="0" rtl="0" algn="l">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2000"/>
          </a:p>
        </p:txBody>
      </p:sp>
      <p:pic>
        <p:nvPicPr>
          <p:cNvPr id="182" name="Google Shape;182;p28"/>
          <p:cNvPicPr preferRelativeResize="0"/>
          <p:nvPr/>
        </p:nvPicPr>
        <p:blipFill rotWithShape="1">
          <a:blip r:embed="rId3">
            <a:alphaModFix/>
          </a:blip>
          <a:srcRect b="0" l="0" r="0" t="0"/>
          <a:stretch/>
        </p:blipFill>
        <p:spPr>
          <a:xfrm>
            <a:off x="1238113" y="2794125"/>
            <a:ext cx="6124575" cy="102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315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function(Pairwise term)</a:t>
            </a:r>
            <a:endParaRPr/>
          </a:p>
        </p:txBody>
      </p:sp>
      <p:sp>
        <p:nvSpPr>
          <p:cNvPr id="188" name="Google Shape;188;p2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 pairwise MRF term was introduced to gain additional knowledge from the video, that the matches should remain </a:t>
            </a:r>
            <a:r>
              <a:rPr b="1" lang="en" sz="1600">
                <a:solidFill>
                  <a:srgbClr val="000000"/>
                </a:solidFill>
                <a:latin typeface="Arial"/>
                <a:ea typeface="Arial"/>
                <a:cs typeface="Arial"/>
                <a:sym typeface="Arial"/>
              </a:rPr>
              <a:t>consistent throughout the video</a:t>
            </a:r>
            <a:r>
              <a:rPr lang="en" sz="1600">
                <a:solidFill>
                  <a:srgbClr val="000000"/>
                </a:solidFill>
                <a:latin typeface="Arial"/>
                <a:ea typeface="Arial"/>
                <a:cs typeface="Arial"/>
                <a:sym typeface="Arial"/>
              </a:rPr>
              <a:t>.</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two adjacent pixels pi and pj in I, we name Ω the set of the </a:t>
            </a:r>
            <a:r>
              <a:rPr b="1" lang="en" sz="1600">
                <a:solidFill>
                  <a:srgbClr val="000000"/>
                </a:solidFill>
                <a:latin typeface="Arial"/>
                <a:ea typeface="Arial"/>
                <a:cs typeface="Arial"/>
                <a:sym typeface="Arial"/>
              </a:rPr>
              <a:t>overlapping pixels between the two patches</a:t>
            </a:r>
            <a:r>
              <a:rPr lang="en" sz="1600">
                <a:solidFill>
                  <a:srgbClr val="000000"/>
                </a:solidFill>
                <a:latin typeface="Arial"/>
                <a:ea typeface="Arial"/>
                <a:cs typeface="Arial"/>
                <a:sym typeface="Arial"/>
              </a:rPr>
              <a:t> centered at pi and pj.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315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function(Pairwise term)</a:t>
            </a:r>
            <a:endParaRPr/>
          </a:p>
        </p:txBody>
      </p:sp>
      <p:sp>
        <p:nvSpPr>
          <p:cNvPr id="194" name="Google Shape;194;p3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two adjacent pixels pi and pj in I, we name Ω the set of the </a:t>
            </a:r>
            <a:r>
              <a:rPr b="1" lang="en" sz="1600">
                <a:solidFill>
                  <a:srgbClr val="000000"/>
                </a:solidFill>
                <a:latin typeface="Arial"/>
                <a:ea typeface="Arial"/>
                <a:cs typeface="Arial"/>
                <a:sym typeface="Arial"/>
              </a:rPr>
              <a:t>overlapping pixels between the two patches</a:t>
            </a:r>
            <a:r>
              <a:rPr lang="en" sz="1600">
                <a:solidFill>
                  <a:srgbClr val="000000"/>
                </a:solidFill>
                <a:latin typeface="Arial"/>
                <a:ea typeface="Arial"/>
                <a:cs typeface="Arial"/>
                <a:sym typeface="Arial"/>
              </a:rPr>
              <a:t> centered at pi and pj. </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Yellow region represents Ω, the set of </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o</a:t>
            </a:r>
            <a:r>
              <a:rPr lang="en" sz="1600">
                <a:solidFill>
                  <a:srgbClr val="000000"/>
                </a:solidFill>
                <a:latin typeface="Arial"/>
                <a:ea typeface="Arial"/>
                <a:cs typeface="Arial"/>
                <a:sym typeface="Arial"/>
              </a:rPr>
              <a:t>verlapping pixels</a:t>
            </a:r>
            <a:endParaRPr sz="1600">
              <a:solidFill>
                <a:srgbClr val="000000"/>
              </a:solidFill>
              <a:latin typeface="Arial"/>
              <a:ea typeface="Arial"/>
              <a:cs typeface="Arial"/>
              <a:sym typeface="Arial"/>
            </a:endParaRPr>
          </a:p>
        </p:txBody>
      </p:sp>
      <p:pic>
        <p:nvPicPr>
          <p:cNvPr id="195" name="Google Shape;195;p30"/>
          <p:cNvPicPr preferRelativeResize="0"/>
          <p:nvPr/>
        </p:nvPicPr>
        <p:blipFill>
          <a:blip r:embed="rId3">
            <a:alphaModFix/>
          </a:blip>
          <a:stretch>
            <a:fillRect/>
          </a:stretch>
        </p:blipFill>
        <p:spPr>
          <a:xfrm>
            <a:off x="4967274" y="2070800"/>
            <a:ext cx="2808475" cy="243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315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function(Pairwise term)</a:t>
            </a:r>
            <a:endParaRPr/>
          </a:p>
        </p:txBody>
      </p:sp>
      <p:sp>
        <p:nvSpPr>
          <p:cNvPr id="201" name="Google Shape;201;p3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each pixel o∈Ω, we define the offsets δi=o−pi and δj=o−pj.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the energy we use L</a:t>
            </a:r>
            <a:r>
              <a:rPr baseline="-25000" lang="en" sz="1600">
                <a:solidFill>
                  <a:srgbClr val="000000"/>
                </a:solidFill>
                <a:latin typeface="Arial"/>
                <a:ea typeface="Arial"/>
                <a:cs typeface="Arial"/>
                <a:sym typeface="Arial"/>
              </a:rPr>
              <a:t>2</a:t>
            </a:r>
            <a:r>
              <a:rPr lang="en" sz="1600">
                <a:solidFill>
                  <a:srgbClr val="000000"/>
                </a:solidFill>
                <a:latin typeface="Arial"/>
                <a:ea typeface="Arial"/>
                <a:cs typeface="Arial"/>
                <a:sym typeface="Arial"/>
              </a:rPr>
              <a:t> norm within each frame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Then we take the L</a:t>
            </a:r>
            <a:r>
              <a:rPr baseline="-25000"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across</a:t>
            </a:r>
            <a:r>
              <a:rPr lang="en" sz="1600">
                <a:solidFill>
                  <a:srgbClr val="000000"/>
                </a:solidFill>
                <a:latin typeface="Arial"/>
                <a:ea typeface="Arial"/>
                <a:cs typeface="Arial"/>
                <a:sym typeface="Arial"/>
              </a:rPr>
              <a:t> the frames of the video</a:t>
            </a:r>
            <a:endParaRPr/>
          </a:p>
          <a:p>
            <a:pPr indent="0" lvl="0" marL="0" rtl="0" algn="l">
              <a:lnSpc>
                <a:spcPct val="115000"/>
              </a:lnSpc>
              <a:spcBef>
                <a:spcPts val="0"/>
              </a:spcBef>
              <a:spcAft>
                <a:spcPts val="0"/>
              </a:spcAft>
              <a:buSzPts val="1800"/>
              <a:buNone/>
            </a:pPr>
            <a:r>
              <a:t/>
            </a:r>
            <a:endParaRPr sz="2000"/>
          </a:p>
        </p:txBody>
      </p:sp>
      <p:pic>
        <p:nvPicPr>
          <p:cNvPr id="202" name="Google Shape;202;p31"/>
          <p:cNvPicPr preferRelativeResize="0"/>
          <p:nvPr/>
        </p:nvPicPr>
        <p:blipFill>
          <a:blip r:embed="rId3">
            <a:alphaModFix/>
          </a:blip>
          <a:stretch>
            <a:fillRect/>
          </a:stretch>
        </p:blipFill>
        <p:spPr>
          <a:xfrm>
            <a:off x="456388" y="2715563"/>
            <a:ext cx="5591175" cy="80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92" name="Google Shape;92;p14"/>
          <p:cNvSpPr txBox="1"/>
          <p:nvPr>
            <p:ph idx="1" type="body"/>
          </p:nvPr>
        </p:nvSpPr>
        <p:spPr>
          <a:xfrm>
            <a:off x="311700" y="12462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434343"/>
                </a:solidFill>
              </a:rPr>
              <a:t>Given a single image as input, we want to automatically create a plausible-looking photo that appears as though it was taken at a different time of the day. This should be done using a fixed database of time lapse videos, of which the input image may not be a part of. Also we want to make the image look realistic, while preserving the colour schema. </a:t>
            </a:r>
            <a:endParaRPr>
              <a:solidFill>
                <a:srgbClr val="434343"/>
              </a:solidFill>
            </a:endParaRPr>
          </a:p>
          <a:p>
            <a:pPr indent="0" lvl="0" marL="0" rtl="0" algn="l">
              <a:lnSpc>
                <a:spcPct val="115000"/>
              </a:lnSpc>
              <a:spcBef>
                <a:spcPts val="1600"/>
              </a:spcBef>
              <a:spcAft>
                <a:spcPts val="1600"/>
              </a:spcAft>
              <a:buSzPts val="1800"/>
              <a:buNone/>
            </a:pPr>
            <a:r>
              <a:rPr lang="en">
                <a:solidFill>
                  <a:srgbClr val="434343"/>
                </a:solidFill>
              </a:rPr>
              <a:t>We want to work from a single input photograph and allow the user to request a different time of day</a:t>
            </a:r>
            <a:endParaRPr>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idx="1" type="body"/>
          </p:nvPr>
        </p:nvSpPr>
        <p:spPr>
          <a:xfrm>
            <a:off x="340400" y="1022250"/>
            <a:ext cx="8520600" cy="3472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Clr>
                <a:srgbClr val="434343"/>
              </a:buClr>
              <a:buSzPts val="1400"/>
              <a:buFont typeface="Arial"/>
              <a:buChar char="●"/>
            </a:pPr>
            <a:r>
              <a:rPr lang="en" sz="1400">
                <a:solidFill>
                  <a:srgbClr val="434343"/>
                </a:solidFill>
                <a:latin typeface="Arial"/>
                <a:ea typeface="Arial"/>
                <a:cs typeface="Arial"/>
                <a:sym typeface="Arial"/>
              </a:rPr>
              <a:t>The MRF graph made is of </a:t>
            </a:r>
            <a:r>
              <a:rPr lang="en" sz="1400">
                <a:solidFill>
                  <a:srgbClr val="434343"/>
                </a:solidFill>
                <a:latin typeface="Arial"/>
                <a:ea typeface="Arial"/>
                <a:cs typeface="Arial"/>
                <a:sym typeface="Arial"/>
              </a:rPr>
              <a:t>dimensions</a:t>
            </a:r>
            <a:r>
              <a:rPr lang="en" sz="1400">
                <a:solidFill>
                  <a:srgbClr val="434343"/>
                </a:solidFill>
                <a:latin typeface="Arial"/>
                <a:ea typeface="Arial"/>
                <a:cs typeface="Arial"/>
                <a:sym typeface="Arial"/>
              </a:rPr>
              <a:t> of the input image, with the </a:t>
            </a:r>
            <a:r>
              <a:rPr lang="en" sz="1400">
                <a:solidFill>
                  <a:srgbClr val="434343"/>
                </a:solidFill>
                <a:latin typeface="Arial"/>
                <a:ea typeface="Arial"/>
                <a:cs typeface="Arial"/>
                <a:sym typeface="Arial"/>
              </a:rPr>
              <a:t>preliminary</a:t>
            </a:r>
            <a:r>
              <a:rPr lang="en" sz="1400">
                <a:solidFill>
                  <a:srgbClr val="434343"/>
                </a:solidFill>
                <a:latin typeface="Arial"/>
                <a:ea typeface="Arial"/>
                <a:cs typeface="Arial"/>
                <a:sym typeface="Arial"/>
              </a:rPr>
              <a:t> terms calculated using only input image and matched frame, whereas the edge weights are calculated using </a:t>
            </a:r>
            <a:br>
              <a:rPr lang="en" sz="1400">
                <a:solidFill>
                  <a:srgbClr val="434343"/>
                </a:solidFill>
                <a:latin typeface="Arial"/>
                <a:ea typeface="Arial"/>
                <a:cs typeface="Arial"/>
                <a:sym typeface="Arial"/>
              </a:rPr>
            </a:br>
            <a:r>
              <a:rPr lang="en" sz="1400">
                <a:solidFill>
                  <a:srgbClr val="434343"/>
                </a:solidFill>
                <a:latin typeface="Arial"/>
                <a:ea typeface="Arial"/>
                <a:cs typeface="Arial"/>
                <a:sym typeface="Arial"/>
              </a:rPr>
              <a:t>a</a:t>
            </a:r>
            <a:r>
              <a:rPr lang="en" sz="1400">
                <a:solidFill>
                  <a:srgbClr val="434343"/>
                </a:solidFill>
                <a:latin typeface="Arial"/>
                <a:ea typeface="Arial"/>
                <a:cs typeface="Arial"/>
                <a:sym typeface="Arial"/>
              </a:rPr>
              <a:t>ll </a:t>
            </a:r>
            <a:r>
              <a:rPr lang="en" sz="1400">
                <a:solidFill>
                  <a:srgbClr val="434343"/>
                </a:solidFill>
                <a:latin typeface="Arial"/>
                <a:ea typeface="Arial"/>
                <a:cs typeface="Arial"/>
                <a:sym typeface="Arial"/>
              </a:rPr>
              <a:t>t</a:t>
            </a:r>
            <a:r>
              <a:rPr lang="en" sz="1400">
                <a:solidFill>
                  <a:srgbClr val="434343"/>
                </a:solidFill>
                <a:latin typeface="Arial"/>
                <a:ea typeface="Arial"/>
                <a:cs typeface="Arial"/>
                <a:sym typeface="Arial"/>
              </a:rPr>
              <a:t>he frames of the matched video</a:t>
            </a:r>
            <a:br>
              <a:rPr lang="en" sz="1400">
                <a:solidFill>
                  <a:srgbClr val="434343"/>
                </a:solidFill>
                <a:latin typeface="Arial"/>
                <a:ea typeface="Arial"/>
                <a:cs typeface="Arial"/>
                <a:sym typeface="Arial"/>
              </a:rPr>
            </a:br>
            <a:br>
              <a:rPr lang="en" sz="1400">
                <a:solidFill>
                  <a:srgbClr val="434343"/>
                </a:solidFill>
                <a:latin typeface="Arial"/>
                <a:ea typeface="Arial"/>
                <a:cs typeface="Arial"/>
                <a:sym typeface="Arial"/>
              </a:rPr>
            </a:br>
            <a:r>
              <a:rPr lang="en" sz="1400">
                <a:solidFill>
                  <a:srgbClr val="434343"/>
                </a:solidFill>
                <a:latin typeface="Arial"/>
                <a:ea typeface="Arial"/>
                <a:cs typeface="Arial"/>
                <a:sym typeface="Arial"/>
              </a:rPr>
              <a:t> </a:t>
            </a:r>
            <a:br>
              <a:rPr lang="en" sz="1400">
                <a:solidFill>
                  <a:srgbClr val="434343"/>
                </a:solidFill>
                <a:latin typeface="Arial"/>
                <a:ea typeface="Arial"/>
                <a:cs typeface="Arial"/>
                <a:sym typeface="Arial"/>
              </a:rPr>
            </a:br>
            <a:endParaRPr sz="1400">
              <a:solidFill>
                <a:srgbClr val="434343"/>
              </a:solidFill>
              <a:latin typeface="Arial"/>
              <a:ea typeface="Arial"/>
              <a:cs typeface="Arial"/>
              <a:sym typeface="Arial"/>
            </a:endParaRPr>
          </a:p>
        </p:txBody>
      </p:sp>
      <p:sp>
        <p:nvSpPr>
          <p:cNvPr id="208" name="Google Shape;208;p32"/>
          <p:cNvSpPr txBox="1"/>
          <p:nvPr>
            <p:ph type="title"/>
          </p:nvPr>
        </p:nvSpPr>
        <p:spPr>
          <a:xfrm>
            <a:off x="261500" y="164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MRF Graph (cont.)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340400" y="1022250"/>
            <a:ext cx="8520600" cy="3472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Clr>
                <a:srgbClr val="434343"/>
              </a:buClr>
              <a:buSzPts val="1400"/>
              <a:buFont typeface="Arial"/>
              <a:buChar char="●"/>
            </a:pPr>
            <a:r>
              <a:rPr lang="en" sz="1400">
                <a:solidFill>
                  <a:srgbClr val="434343"/>
                </a:solidFill>
                <a:latin typeface="Arial"/>
                <a:ea typeface="Arial"/>
                <a:cs typeface="Arial"/>
                <a:sym typeface="Arial"/>
              </a:rPr>
              <a:t>MRF graph for one image: </a:t>
            </a:r>
            <a:br>
              <a:rPr lang="en" sz="1400">
                <a:solidFill>
                  <a:srgbClr val="434343"/>
                </a:solidFill>
                <a:latin typeface="Arial"/>
                <a:ea typeface="Arial"/>
                <a:cs typeface="Arial"/>
                <a:sym typeface="Arial"/>
              </a:rPr>
            </a:br>
            <a:endParaRPr sz="1400">
              <a:solidFill>
                <a:srgbClr val="434343"/>
              </a:solidFill>
              <a:latin typeface="Arial"/>
              <a:ea typeface="Arial"/>
              <a:cs typeface="Arial"/>
              <a:sym typeface="Arial"/>
            </a:endParaRPr>
          </a:p>
        </p:txBody>
      </p:sp>
      <p:sp>
        <p:nvSpPr>
          <p:cNvPr id="214" name="Google Shape;214;p33"/>
          <p:cNvSpPr txBox="1"/>
          <p:nvPr>
            <p:ph type="title"/>
          </p:nvPr>
        </p:nvSpPr>
        <p:spPr>
          <a:xfrm>
            <a:off x="261500" y="164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MRF Graph (cont.)</a:t>
            </a:r>
            <a:endParaRPr/>
          </a:p>
        </p:txBody>
      </p:sp>
      <p:pic>
        <p:nvPicPr>
          <p:cNvPr id="215" name="Google Shape;215;p33"/>
          <p:cNvPicPr preferRelativeResize="0"/>
          <p:nvPr/>
        </p:nvPicPr>
        <p:blipFill>
          <a:blip r:embed="rId3">
            <a:alphaModFix/>
          </a:blip>
          <a:stretch>
            <a:fillRect/>
          </a:stretch>
        </p:blipFill>
        <p:spPr>
          <a:xfrm>
            <a:off x="778425" y="1673775"/>
            <a:ext cx="4801524" cy="3176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idx="1" type="body"/>
          </p:nvPr>
        </p:nvSpPr>
        <p:spPr>
          <a:xfrm>
            <a:off x="340400" y="1022250"/>
            <a:ext cx="8520600" cy="347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solidFill>
                  <a:srgbClr val="434343"/>
                </a:solidFill>
                <a:latin typeface="Arial"/>
                <a:ea typeface="Arial"/>
                <a:cs typeface="Arial"/>
                <a:sym typeface="Arial"/>
              </a:rPr>
              <a:t>Final equation for energy:</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SzPts val="1800"/>
              <a:buNone/>
            </a:pPr>
            <a:r>
              <a:rPr lang="en" sz="1400">
                <a:solidFill>
                  <a:srgbClr val="434343"/>
                </a:solidFill>
                <a:latin typeface="Arial"/>
                <a:ea typeface="Arial"/>
                <a:cs typeface="Arial"/>
                <a:sym typeface="Arial"/>
              </a:rPr>
              <a:t>Denoting λ parameter controlling the importance of the pairwise term compared to the data term, Ni the neighboring pixels of i,we find q to minimize the energy function, we plan to use Belief Propagation to do so.</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rPr lang="en" sz="1400">
                <a:solidFill>
                  <a:srgbClr val="434343"/>
                </a:solidFill>
                <a:latin typeface="Arial"/>
                <a:ea typeface="Arial"/>
                <a:cs typeface="Arial"/>
                <a:sym typeface="Arial"/>
              </a:rPr>
              <a:t>Considering all possible pairings between a pixel in I with a pixel in M would be impractical because of the number of possible assignments. We pick the top n(=30) samples by randomly sampling the candidates for each patch according to the probability:</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rPr lang="en" sz="1400">
                <a:solidFill>
                  <a:srgbClr val="434343"/>
                </a:solidFill>
                <a:latin typeface="Arial"/>
                <a:ea typeface="Arial"/>
                <a:cs typeface="Arial"/>
                <a:sym typeface="Arial"/>
              </a:rPr>
              <a:t>where Z is a normalization factor and σ controls how diverse the sampled patches are. </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t/>
            </a:r>
            <a:endParaRPr sz="1400">
              <a:solidFill>
                <a:srgbClr val="434343"/>
              </a:solidFill>
              <a:latin typeface="Arial"/>
              <a:ea typeface="Arial"/>
              <a:cs typeface="Arial"/>
              <a:sym typeface="Arial"/>
            </a:endParaRPr>
          </a:p>
          <a:p>
            <a:pPr indent="0" lvl="0" marL="0" rtl="0" algn="l">
              <a:lnSpc>
                <a:spcPct val="100000"/>
              </a:lnSpc>
              <a:spcBef>
                <a:spcPts val="1600"/>
              </a:spcBef>
              <a:spcAft>
                <a:spcPts val="1600"/>
              </a:spcAft>
              <a:buSzPts val="1800"/>
              <a:buNone/>
            </a:pPr>
            <a:r>
              <a:t/>
            </a:r>
            <a:endParaRPr sz="1400">
              <a:solidFill>
                <a:srgbClr val="434343"/>
              </a:solidFill>
              <a:latin typeface="Arial"/>
              <a:ea typeface="Arial"/>
              <a:cs typeface="Arial"/>
              <a:sym typeface="Arial"/>
            </a:endParaRPr>
          </a:p>
        </p:txBody>
      </p:sp>
      <p:pic>
        <p:nvPicPr>
          <p:cNvPr id="221" name="Google Shape;221;p34"/>
          <p:cNvPicPr preferRelativeResize="0"/>
          <p:nvPr/>
        </p:nvPicPr>
        <p:blipFill rotWithShape="1">
          <a:blip r:embed="rId3">
            <a:alphaModFix/>
          </a:blip>
          <a:srcRect b="0" l="0" r="0" t="0"/>
          <a:stretch/>
        </p:blipFill>
        <p:spPr>
          <a:xfrm>
            <a:off x="2478075" y="937650"/>
            <a:ext cx="4087455" cy="607800"/>
          </a:xfrm>
          <a:prstGeom prst="rect">
            <a:avLst/>
          </a:prstGeom>
          <a:noFill/>
          <a:ln>
            <a:noFill/>
          </a:ln>
        </p:spPr>
      </p:pic>
      <p:pic>
        <p:nvPicPr>
          <p:cNvPr id="222" name="Google Shape;222;p34"/>
          <p:cNvPicPr preferRelativeResize="0"/>
          <p:nvPr/>
        </p:nvPicPr>
        <p:blipFill rotWithShape="1">
          <a:blip r:embed="rId4">
            <a:alphaModFix/>
          </a:blip>
          <a:srcRect b="0" l="0" r="0" t="0"/>
          <a:stretch/>
        </p:blipFill>
        <p:spPr>
          <a:xfrm>
            <a:off x="3670024" y="2820225"/>
            <a:ext cx="1466300" cy="523150"/>
          </a:xfrm>
          <a:prstGeom prst="rect">
            <a:avLst/>
          </a:prstGeom>
          <a:noFill/>
          <a:ln>
            <a:noFill/>
          </a:ln>
        </p:spPr>
      </p:pic>
      <p:sp>
        <p:nvSpPr>
          <p:cNvPr id="223" name="Google Shape;223;p34"/>
          <p:cNvSpPr txBox="1"/>
          <p:nvPr>
            <p:ph type="title"/>
          </p:nvPr>
        </p:nvSpPr>
        <p:spPr>
          <a:xfrm>
            <a:off x="261500" y="164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MRF Formulation (cont.)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Locally Affine color transfer</a:t>
            </a:r>
            <a:endParaRPr/>
          </a:p>
        </p:txBody>
      </p:sp>
      <p:sp>
        <p:nvSpPr>
          <p:cNvPr id="229" name="Google Shape;229;p3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solidFill>
                  <a:srgbClr val="434343"/>
                </a:solidFill>
              </a:rPr>
              <a:t>Given a densely-aligned pair of time-lapse frames obtained from our first strategy, we still need to address remaining discrepancies with our input, both because the distribution of object colors is never exactly the same.So we address to transfer the variation of color rather than the output color itself. The intuition being, if a red building turns dark red over time, transferring this time of day to a blue building should result in a dark blue.</a:t>
            </a:r>
            <a:endParaRPr sz="1900">
              <a:solidFill>
                <a:srgbClr val="434343"/>
              </a:solidFill>
            </a:endParaRPr>
          </a:p>
          <a:p>
            <a:pPr indent="0" lvl="0" marL="0" rtl="0" algn="l">
              <a:lnSpc>
                <a:spcPct val="115000"/>
              </a:lnSpc>
              <a:spcBef>
                <a:spcPts val="1600"/>
              </a:spcBef>
              <a:spcAft>
                <a:spcPts val="1600"/>
              </a:spcAft>
              <a:buSzPts val="1800"/>
              <a:buNone/>
            </a:pPr>
            <a:r>
              <a:rPr lang="en" sz="1900">
                <a:solidFill>
                  <a:srgbClr val="434343"/>
                </a:solidFill>
              </a:rPr>
              <a:t>For this we have four variables input image(I), output image(O), matched frame(M) and target frame(T) for construct {Ak}.</a:t>
            </a:r>
            <a:endParaRPr sz="190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Locally Affine color transfer</a:t>
            </a:r>
            <a:endParaRPr/>
          </a:p>
        </p:txBody>
      </p:sp>
      <p:sp>
        <p:nvSpPr>
          <p:cNvPr id="235" name="Google Shape;235;p3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434343"/>
                </a:solidFill>
              </a:rPr>
              <a:t>We design the transfer to meet two goals -</a:t>
            </a:r>
            <a:endParaRPr sz="1900">
              <a:solidFill>
                <a:srgbClr val="434343"/>
              </a:solidFill>
            </a:endParaRPr>
          </a:p>
          <a:p>
            <a:pPr indent="-349250" lvl="0" marL="457200" rtl="0" algn="l">
              <a:spcBef>
                <a:spcPts val="0"/>
              </a:spcBef>
              <a:spcAft>
                <a:spcPts val="0"/>
              </a:spcAft>
              <a:buClr>
                <a:srgbClr val="434343"/>
              </a:buClr>
              <a:buSzPts val="1900"/>
              <a:buAutoNum type="arabicPeriod"/>
            </a:pPr>
            <a:r>
              <a:rPr lang="en" sz="1900">
                <a:solidFill>
                  <a:srgbClr val="434343"/>
                </a:solidFill>
              </a:rPr>
              <a:t>We want it to explain the color variations observed in the time-lapse video. We seek a series of affine models {Ak} that locally describe the color variations between T and  M.</a:t>
            </a:r>
            <a:endParaRPr sz="1900">
              <a:solidFill>
                <a:srgbClr val="434343"/>
              </a:solidFill>
            </a:endParaRPr>
          </a:p>
          <a:p>
            <a:pPr indent="-349250" lvl="0" marL="457200" rtl="0" algn="l">
              <a:spcBef>
                <a:spcPts val="0"/>
              </a:spcBef>
              <a:spcAft>
                <a:spcPts val="0"/>
              </a:spcAft>
              <a:buClr>
                <a:srgbClr val="434343"/>
              </a:buClr>
              <a:buSzPts val="1900"/>
              <a:buAutoNum type="arabicPeriod"/>
            </a:pPr>
            <a:r>
              <a:rPr lang="en" sz="1900">
                <a:solidFill>
                  <a:srgbClr val="434343"/>
                </a:solidFill>
              </a:rPr>
              <a:t>We want a result that has the same structure as the input and that exhibits the same color change as seen in the time lapse video. We seek an output O that is locally affine to I, and explained by the same affine models {Ak}.</a:t>
            </a:r>
            <a:endParaRPr sz="190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naive solution would be to compute each affine model A k as a regression between the k th patch of M̃ and its counterpart in T̃ , and then independently apply A k to the k th patch of I for each k.</a:t>
            </a:r>
            <a:endParaRPr/>
          </a:p>
          <a:p>
            <a:pPr indent="0" lvl="0" marL="0" rtl="0" algn="l">
              <a:lnSpc>
                <a:spcPct val="115000"/>
              </a:lnSpc>
              <a:spcBef>
                <a:spcPts val="1600"/>
              </a:spcBef>
              <a:spcAft>
                <a:spcPts val="0"/>
              </a:spcAft>
              <a:buSzPts val="1800"/>
              <a:buNone/>
            </a:pPr>
            <a:r>
              <a:rPr lang="en"/>
              <a:t>However, the boundary between any two patches of O would not be locally affine with respect to I, and would make O have a different structure from I, e.g., allows for spurious discontinuities to appear at patch boundaries. Instead of this naive approach, we formulate this problem as a least-squares optimization that seeks local affinity everywhere between O and I</a:t>
            </a:r>
            <a:endParaRPr/>
          </a:p>
          <a:p>
            <a:pPr indent="0" lvl="0" marL="0" rtl="0" algn="l">
              <a:lnSpc>
                <a:spcPct val="115000"/>
              </a:lnSpc>
              <a:spcBef>
                <a:spcPts val="1600"/>
              </a:spcBef>
              <a:spcAft>
                <a:spcPts val="1600"/>
              </a:spcAft>
              <a:buSzPts val="1800"/>
              <a:buNone/>
            </a:pPr>
            <a:r>
              <a:t/>
            </a:r>
            <a:endParaRPr/>
          </a:p>
        </p:txBody>
      </p:sp>
      <p:sp>
        <p:nvSpPr>
          <p:cNvPr id="241" name="Google Shape;241;p37"/>
          <p:cNvSpPr txBox="1"/>
          <p:nvPr>
            <p:ph type="title"/>
          </p:nvPr>
        </p:nvSpPr>
        <p:spPr>
          <a:xfrm>
            <a:off x="311700" y="37415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Locally Affine color transfer (cont.)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 2 -optimal locally affine model</a:t>
            </a:r>
            <a:endParaRPr/>
          </a:p>
        </p:txBody>
      </p:sp>
      <p:sp>
        <p:nvSpPr>
          <p:cNvPr id="247" name="Google Shape;247;p3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use vk to denote the kth patch of an image given in argument. For a patch containing N pixels, vk  is a 3 × N matrix, each column representing the color of a pixel as (r, g, b) . We use v̄k to denote the patch augmented by ones, i.e., 4 × N matrix where each column is (r, g, b, 1) T . The local affine functions are represented by 3 × 4 matrices, Ak . With this notation, the first term in our energy models the need for the Ak matrices to transform M into T . With a least-squares formulation using the Frobenius norm this gives:</a:t>
            </a:r>
            <a:endParaRPr/>
          </a:p>
          <a:p>
            <a:pPr indent="0" lvl="0" marL="0" rtl="0" algn="l">
              <a:lnSpc>
                <a:spcPct val="115000"/>
              </a:lnSpc>
              <a:spcBef>
                <a:spcPts val="1600"/>
              </a:spcBef>
              <a:spcAft>
                <a:spcPts val="1600"/>
              </a:spcAft>
              <a:buSzPts val="1800"/>
              <a:buNone/>
            </a:pPr>
            <a:r>
              <a:t/>
            </a:r>
            <a:endParaRPr/>
          </a:p>
        </p:txBody>
      </p:sp>
      <p:pic>
        <p:nvPicPr>
          <p:cNvPr id="248" name="Google Shape;248;p38"/>
          <p:cNvPicPr preferRelativeResize="0"/>
          <p:nvPr/>
        </p:nvPicPr>
        <p:blipFill rotWithShape="1">
          <a:blip r:embed="rId3">
            <a:alphaModFix/>
          </a:blip>
          <a:srcRect b="0" l="0" r="0" t="0"/>
          <a:stretch/>
        </p:blipFill>
        <p:spPr>
          <a:xfrm>
            <a:off x="504075" y="3688013"/>
            <a:ext cx="3067050" cy="638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idx="1" type="body"/>
          </p:nvPr>
        </p:nvSpPr>
        <p:spPr>
          <a:xfrm>
            <a:off x="311700" y="442475"/>
            <a:ext cx="8520600" cy="413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also want the output patches to be well explained by the input patches transformed by the A k matrices: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Finally, we add a regularization term on the Ak matrices to make sure that they are not wildly different. For this we regularize Ak using a global affine model G, the regression by the entire picture of M and T̃ , with the Frobenius norm. Formally, we solve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54" name="Google Shape;254;p39"/>
          <p:cNvPicPr preferRelativeResize="0"/>
          <p:nvPr/>
        </p:nvPicPr>
        <p:blipFill rotWithShape="1">
          <a:blip r:embed="rId3">
            <a:alphaModFix/>
          </a:blip>
          <a:srcRect b="0" l="0" r="0" t="0"/>
          <a:stretch/>
        </p:blipFill>
        <p:spPr>
          <a:xfrm>
            <a:off x="632875" y="1223038"/>
            <a:ext cx="3057525" cy="619125"/>
          </a:xfrm>
          <a:prstGeom prst="rect">
            <a:avLst/>
          </a:prstGeom>
          <a:noFill/>
          <a:ln>
            <a:noFill/>
          </a:ln>
        </p:spPr>
      </p:pic>
      <p:pic>
        <p:nvPicPr>
          <p:cNvPr id="255" name="Google Shape;255;p39"/>
          <p:cNvPicPr preferRelativeResize="0"/>
          <p:nvPr/>
        </p:nvPicPr>
        <p:blipFill rotWithShape="1">
          <a:blip r:embed="rId4">
            <a:alphaModFix/>
          </a:blip>
          <a:srcRect b="0" l="0" r="0" t="0"/>
          <a:stretch/>
        </p:blipFill>
        <p:spPr>
          <a:xfrm>
            <a:off x="419288" y="3296825"/>
            <a:ext cx="5819775" cy="1276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40"/>
          <p:cNvPicPr preferRelativeResize="0"/>
          <p:nvPr/>
        </p:nvPicPr>
        <p:blipFill>
          <a:blip r:embed="rId3">
            <a:alphaModFix/>
          </a:blip>
          <a:stretch>
            <a:fillRect/>
          </a:stretch>
        </p:blipFill>
        <p:spPr>
          <a:xfrm>
            <a:off x="0" y="0"/>
            <a:ext cx="5495001" cy="5143501"/>
          </a:xfrm>
          <a:prstGeom prst="rect">
            <a:avLst/>
          </a:prstGeom>
          <a:noFill/>
          <a:ln>
            <a:noFill/>
          </a:ln>
        </p:spPr>
      </p:pic>
      <p:sp>
        <p:nvSpPr>
          <p:cNvPr id="261" name="Google Shape;261;p40"/>
          <p:cNvSpPr txBox="1"/>
          <p:nvPr/>
        </p:nvSpPr>
        <p:spPr>
          <a:xfrm>
            <a:off x="6406050" y="896700"/>
            <a:ext cx="2310000" cy="25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Derivation of closed </a:t>
            </a:r>
            <a:r>
              <a:rPr b="1" lang="en" sz="2400">
                <a:latin typeface="Roboto"/>
                <a:ea typeface="Roboto"/>
                <a:cs typeface="Roboto"/>
                <a:sym typeface="Roboto"/>
              </a:rPr>
              <a:t>form</a:t>
            </a:r>
            <a:r>
              <a:rPr b="1" lang="en" sz="2400">
                <a:latin typeface="Roboto"/>
                <a:ea typeface="Roboto"/>
                <a:cs typeface="Roboto"/>
                <a:sym typeface="Roboto"/>
              </a:rPr>
              <a:t> solution for finding locally affine color transfer matrix.</a:t>
            </a:r>
            <a:endParaRPr b="1" sz="24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One of the side effects of using the affine mapping is that it may magnify the noise in the input image (if any). To avoid the noise magnification, we use the </a:t>
            </a:r>
            <a:r>
              <a:rPr b="1" lang="en"/>
              <a:t>bilateral filtering</a:t>
            </a:r>
            <a:r>
              <a:rPr lang="en"/>
              <a:t> to decompose the input image into a base layer and a detail layer. The base layer is mostly obtained noise-free, so we apply our locally affine transfer to the base layer instead of the input image. Then finally, we obtain the final output image by adding the detail layer to the transferred base layer.</a:t>
            </a:r>
            <a:endParaRPr/>
          </a:p>
        </p:txBody>
      </p:sp>
      <p:sp>
        <p:nvSpPr>
          <p:cNvPr id="267" name="Google Shape;267;p4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Denoising image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0" y="0"/>
            <a:ext cx="9144000" cy="4067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done</a:t>
            </a:r>
            <a:endParaRPr/>
          </a:p>
        </p:txBody>
      </p:sp>
      <p:sp>
        <p:nvSpPr>
          <p:cNvPr id="273" name="Google Shape;273;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Understanding fo</a:t>
            </a:r>
            <a:r>
              <a:rPr lang="en"/>
              <a:t>llowing sections of the paper :</a:t>
            </a:r>
            <a:endParaRPr/>
          </a:p>
          <a:p>
            <a:pPr indent="-342900" lvl="1" marL="914400" rtl="0" algn="l">
              <a:spcBef>
                <a:spcPts val="0"/>
              </a:spcBef>
              <a:spcAft>
                <a:spcPts val="0"/>
              </a:spcAft>
              <a:buSzPts val="1800"/>
              <a:buChar char="○"/>
            </a:pPr>
            <a:r>
              <a:rPr lang="en" sz="1800"/>
              <a:t>Global Matching</a:t>
            </a:r>
            <a:endParaRPr sz="1800"/>
          </a:p>
          <a:p>
            <a:pPr indent="-342900" lvl="1" marL="914400" rtl="0" algn="l">
              <a:spcBef>
                <a:spcPts val="0"/>
              </a:spcBef>
              <a:spcAft>
                <a:spcPts val="0"/>
              </a:spcAft>
              <a:buSzPts val="1800"/>
              <a:buChar char="○"/>
            </a:pPr>
            <a:r>
              <a:rPr lang="en" sz="1800"/>
              <a:t>Frame Selection</a:t>
            </a:r>
            <a:endParaRPr sz="1800"/>
          </a:p>
          <a:p>
            <a:pPr indent="-342900" lvl="1" marL="914400" rtl="0" algn="l">
              <a:spcBef>
                <a:spcPts val="0"/>
              </a:spcBef>
              <a:spcAft>
                <a:spcPts val="0"/>
              </a:spcAft>
              <a:buSzPts val="1800"/>
              <a:buChar char="○"/>
            </a:pPr>
            <a:r>
              <a:rPr lang="en" sz="1800"/>
              <a:t>Local Matching( MRF Formulation) - (Belief Propagation Solver left).</a:t>
            </a:r>
            <a:endParaRPr sz="1800"/>
          </a:p>
          <a:p>
            <a:pPr indent="-342900" lvl="1" marL="914400" rtl="0" algn="l">
              <a:spcBef>
                <a:spcPts val="0"/>
              </a:spcBef>
              <a:spcAft>
                <a:spcPts val="0"/>
              </a:spcAft>
              <a:buSzPts val="1800"/>
              <a:buChar char="○"/>
            </a:pPr>
            <a:r>
              <a:rPr lang="en" sz="1800"/>
              <a:t>Locally affine color transfer(*)</a:t>
            </a:r>
            <a:endParaRPr sz="1800"/>
          </a:p>
          <a:p>
            <a:pPr indent="-342900" lvl="0" marL="457200" rtl="0" algn="l">
              <a:spcBef>
                <a:spcPts val="0"/>
              </a:spcBef>
              <a:spcAft>
                <a:spcPts val="0"/>
              </a:spcAft>
              <a:buSzPts val="1800"/>
              <a:buChar char="●"/>
            </a:pPr>
            <a:r>
              <a:rPr lang="en"/>
              <a:t>Coded</a:t>
            </a:r>
            <a:endParaRPr/>
          </a:p>
          <a:p>
            <a:pPr indent="-342900" lvl="1" marL="914400" rtl="0" algn="l">
              <a:spcBef>
                <a:spcPts val="0"/>
              </a:spcBef>
              <a:spcAft>
                <a:spcPts val="0"/>
              </a:spcAft>
              <a:buSzPts val="1800"/>
              <a:buChar char="○"/>
            </a:pPr>
            <a:r>
              <a:rPr lang="en" sz="1800"/>
              <a:t>Global Matching</a:t>
            </a:r>
            <a:endParaRPr sz="1800"/>
          </a:p>
          <a:p>
            <a:pPr indent="-342900" lvl="1" marL="914400" rtl="0" algn="l">
              <a:spcBef>
                <a:spcPts val="0"/>
              </a:spcBef>
              <a:spcAft>
                <a:spcPts val="0"/>
              </a:spcAft>
              <a:buSzPts val="1800"/>
              <a:buChar char="○"/>
            </a:pPr>
            <a:r>
              <a:rPr lang="en" sz="1800"/>
              <a:t>Frame Selection</a:t>
            </a:r>
            <a:endParaRPr sz="1800"/>
          </a:p>
          <a:p>
            <a:pPr indent="-342900" lvl="1" marL="914400" rtl="0" algn="l">
              <a:spcBef>
                <a:spcPts val="0"/>
              </a:spcBef>
              <a:spcAft>
                <a:spcPts val="0"/>
              </a:spcAft>
              <a:buSzPts val="1800"/>
              <a:buChar char="○"/>
            </a:pPr>
            <a:r>
              <a:rPr lang="en" sz="1800"/>
              <a:t>Selection of patches for MRF</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279" name="Google Shape;279;p43"/>
          <p:cNvSpPr txBox="1"/>
          <p:nvPr>
            <p:ph idx="1" type="body"/>
          </p:nvPr>
        </p:nvSpPr>
        <p:spPr>
          <a:xfrm>
            <a:off x="247200" y="1117000"/>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1.</a:t>
            </a:r>
            <a:r>
              <a:rPr lang="en"/>
              <a:t>http://people.csail.mit.edu/yichangshih/time_lapse/time_lapse.pdf</a:t>
            </a:r>
            <a:endParaRPr/>
          </a:p>
          <a:p>
            <a:pPr indent="0" lvl="0" marL="0" rtl="0" algn="l">
              <a:lnSpc>
                <a:spcPct val="115000"/>
              </a:lnSpc>
              <a:spcBef>
                <a:spcPts val="1600"/>
              </a:spcBef>
              <a:spcAft>
                <a:spcPts val="0"/>
              </a:spcAft>
              <a:buSzPts val="1800"/>
              <a:buNone/>
            </a:pPr>
            <a:r>
              <a:rPr lang="en"/>
              <a:t>2. XIAO , J., HAYS , J., EHINGER , K., OLIVA , A., AND TORRALBA , A. 2010. Sun database: Large-scale scene recognition from abbey to zoo. In Computer vision and pattern recognition (CVPR), 2010 IEEE conference on, IEEE, 3485–3492</a:t>
            </a:r>
            <a:endParaRPr/>
          </a:p>
          <a:p>
            <a:pPr indent="0" lvl="0" marL="0" rtl="0" algn="l">
              <a:lnSpc>
                <a:spcPct val="115000"/>
              </a:lnSpc>
              <a:spcBef>
                <a:spcPts val="1600"/>
              </a:spcBef>
              <a:spcAft>
                <a:spcPts val="0"/>
              </a:spcAft>
              <a:buSzPts val="1800"/>
              <a:buNone/>
            </a:pPr>
            <a:r>
              <a:rPr lang="en"/>
              <a:t>3. </a:t>
            </a:r>
            <a:r>
              <a:rPr lang="en"/>
              <a:t> </a:t>
            </a:r>
            <a:r>
              <a:rPr lang="en" u="sng">
                <a:solidFill>
                  <a:schemeClr val="accent5"/>
                </a:solidFill>
                <a:latin typeface="Arial"/>
                <a:ea typeface="Arial"/>
                <a:cs typeface="Arial"/>
                <a:sym typeface="Arial"/>
                <a:hlinkClick r:id="rId3"/>
              </a:rPr>
              <a:t>https://papers.nips.cc/paper/1832-generalized-belief-propagation.pdf</a:t>
            </a:r>
            <a:endParaRPr/>
          </a:p>
          <a:p>
            <a:pPr indent="0" lvl="0" marL="0" rtl="0" algn="l">
              <a:lnSpc>
                <a:spcPct val="115000"/>
              </a:lnSpc>
              <a:spcBef>
                <a:spcPts val="1600"/>
              </a:spcBef>
              <a:spcAft>
                <a:spcPts val="0"/>
              </a:spcAft>
              <a:buSzPts val="1800"/>
              <a:buNone/>
            </a:pPr>
            <a:r>
              <a:rPr lang="en"/>
              <a:t>4. </a:t>
            </a:r>
            <a:r>
              <a:rPr lang="en" u="sng">
                <a:solidFill>
                  <a:schemeClr val="hlink"/>
                </a:solidFill>
                <a:hlinkClick r:id="rId4"/>
              </a:rPr>
              <a:t>https://inc.ucsd.edu/~marni/Igert/Lazebnik_06.pdf</a:t>
            </a:r>
            <a:endParaRPr/>
          </a:p>
          <a:p>
            <a:pPr indent="0" lvl="0" marL="0" rtl="0" algn="l">
              <a:lnSpc>
                <a:spcPct val="115000"/>
              </a:lnSpc>
              <a:spcBef>
                <a:spcPts val="1600"/>
              </a:spcBef>
              <a:spcAft>
                <a:spcPts val="0"/>
              </a:spcAft>
              <a:buSzPts val="1800"/>
              <a:buNone/>
            </a:pPr>
            <a:r>
              <a:rPr lang="en"/>
              <a:t>5. </a:t>
            </a:r>
            <a:r>
              <a:rPr lang="en" u="sng">
                <a:solidFill>
                  <a:schemeClr val="hlink"/>
                </a:solidFill>
                <a:hlinkClick r:id="rId5"/>
              </a:rPr>
              <a:t>http://cs.brown.edu/people/pfelzens/papers/lsvm-pami.pdf</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6000">
                <a:solidFill>
                  <a:srgbClr val="0000FF"/>
                </a:solidFill>
              </a:rPr>
              <a:t>THANK YOU</a:t>
            </a:r>
            <a:endParaRPr sz="60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Goals of our project</a:t>
            </a:r>
            <a:endParaRPr/>
          </a:p>
        </p:txBody>
      </p:sp>
      <p:sp>
        <p:nvSpPr>
          <p:cNvPr id="103" name="Google Shape;103;p16"/>
          <p:cNvSpPr txBox="1"/>
          <p:nvPr>
            <p:ph idx="1" type="body"/>
          </p:nvPr>
        </p:nvSpPr>
        <p:spPr>
          <a:xfrm>
            <a:off x="311700" y="1217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Given a single image as input, our main goal is to time hallucinate the photo, as if it was taken at some other time of the day.</a:t>
            </a:r>
            <a:endParaRPr sz="2000"/>
          </a:p>
          <a:p>
            <a:pPr indent="-355600" lvl="0" marL="457200" rtl="0" algn="l">
              <a:lnSpc>
                <a:spcPct val="115000"/>
              </a:lnSpc>
              <a:spcBef>
                <a:spcPts val="0"/>
              </a:spcBef>
              <a:spcAft>
                <a:spcPts val="0"/>
              </a:spcAft>
              <a:buSzPts val="2000"/>
              <a:buChar char="●"/>
            </a:pPr>
            <a:r>
              <a:rPr lang="en" sz="2000"/>
              <a:t>Output image should look realistic, without dramatically altering the color appearance of the picture.</a:t>
            </a:r>
            <a:endParaRPr sz="2000"/>
          </a:p>
          <a:p>
            <a:pPr indent="-355600" lvl="0" marL="457200" rtl="0" algn="l">
              <a:spcBef>
                <a:spcPts val="0"/>
              </a:spcBef>
              <a:spcAft>
                <a:spcPts val="0"/>
              </a:spcAft>
              <a:buClr>
                <a:srgbClr val="434343"/>
              </a:buClr>
              <a:buSzPts val="2000"/>
              <a:buChar char="●"/>
            </a:pPr>
            <a:r>
              <a:rPr lang="en" sz="2000"/>
              <a:t>Deal with the large variability of appearance changes.</a:t>
            </a:r>
            <a:endParaRPr sz="2000"/>
          </a:p>
          <a:p>
            <a:pPr indent="-355600" lvl="0" marL="457200" rtl="0" algn="l">
              <a:spcBef>
                <a:spcPts val="0"/>
              </a:spcBef>
              <a:spcAft>
                <a:spcPts val="0"/>
              </a:spcAft>
              <a:buSzPts val="2000"/>
              <a:buChar char="●"/>
            </a:pPr>
            <a:r>
              <a:rPr lang="en" sz="2000"/>
              <a:t>Preserve structures in the input images in output images, (such as edges).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Database </a:t>
            </a:r>
            <a:endParaRPr/>
          </a:p>
        </p:txBody>
      </p:sp>
      <p:sp>
        <p:nvSpPr>
          <p:cNvPr id="109" name="Google Shape;109;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Our database contains around 450 time-lapse videos, which covers a wide range of videos with different backgrounds and foregrounds, such as different landscapes and cityscapes, including city skyline, lake, and mountain view. </a:t>
            </a:r>
            <a:r>
              <a:rPr lang="en">
                <a:solidFill>
                  <a:srgbClr val="434343"/>
                </a:solidFill>
              </a:rPr>
              <a:t>T</a:t>
            </a:r>
            <a:r>
              <a:rPr lang="en">
                <a:solidFill>
                  <a:srgbClr val="434343"/>
                </a:solidFill>
              </a:rPr>
              <a:t>his database is given a priori and independent of the user input, in particular, it does not need to contain a video of the same location as the input image.</a:t>
            </a:r>
            <a:endParaRPr>
              <a:solidFill>
                <a:srgbClr val="434343"/>
              </a:solidFill>
            </a:endParaRPr>
          </a:p>
          <a:p>
            <a:pPr indent="0" lvl="0" marL="0" rtl="0" algn="l">
              <a:lnSpc>
                <a:spcPct val="115000"/>
              </a:lnSpc>
              <a:spcBef>
                <a:spcPts val="1600"/>
              </a:spcBef>
              <a:spcAft>
                <a:spcPts val="0"/>
              </a:spcAft>
              <a:buSzPts val="1800"/>
              <a:buNone/>
            </a:pPr>
            <a:r>
              <a:rPr lang="en"/>
              <a:t>Link for the dataset: </a:t>
            </a:r>
            <a:r>
              <a:rPr lang="en" u="sng">
                <a:solidFill>
                  <a:schemeClr val="hlink"/>
                </a:solidFill>
                <a:hlinkClick r:id="rId3"/>
              </a:rPr>
              <a:t>https://drive.google.com/open?id=169AH1CZ9jSlBNGaIyiKwh9ZuIOxCf0MT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Procedure</a:t>
            </a:r>
            <a:endParaRPr/>
          </a:p>
        </p:txBody>
      </p:sp>
      <p:sp>
        <p:nvSpPr>
          <p:cNvPr id="115" name="Google Shape;115;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Our project can be divided into the following parts:</a:t>
            </a:r>
            <a:endParaRPr sz="2000"/>
          </a:p>
          <a:p>
            <a:pPr indent="-355600" lvl="0" marL="457200" rtl="0" algn="l">
              <a:lnSpc>
                <a:spcPct val="115000"/>
              </a:lnSpc>
              <a:spcBef>
                <a:spcPts val="1600"/>
              </a:spcBef>
              <a:spcAft>
                <a:spcPts val="0"/>
              </a:spcAft>
              <a:buSzPts val="2000"/>
              <a:buAutoNum type="arabicPeriod"/>
            </a:pPr>
            <a:r>
              <a:rPr lang="en" sz="2000"/>
              <a:t>Global Matching</a:t>
            </a:r>
            <a:endParaRPr sz="2000"/>
          </a:p>
          <a:p>
            <a:pPr indent="-355600" lvl="0" marL="457200" rtl="0" algn="l">
              <a:lnSpc>
                <a:spcPct val="115000"/>
              </a:lnSpc>
              <a:spcBef>
                <a:spcPts val="0"/>
              </a:spcBef>
              <a:spcAft>
                <a:spcPts val="0"/>
              </a:spcAft>
              <a:buSzPts val="2000"/>
              <a:buAutoNum type="arabicPeriod"/>
            </a:pPr>
            <a:r>
              <a:rPr lang="en" sz="2000"/>
              <a:t>Selection of frames</a:t>
            </a:r>
            <a:endParaRPr sz="2000"/>
          </a:p>
          <a:p>
            <a:pPr indent="-355600" lvl="0" marL="457200" rtl="0" algn="l">
              <a:lnSpc>
                <a:spcPct val="115000"/>
              </a:lnSpc>
              <a:spcBef>
                <a:spcPts val="0"/>
              </a:spcBef>
              <a:spcAft>
                <a:spcPts val="0"/>
              </a:spcAft>
              <a:buSzPts val="2000"/>
              <a:buAutoNum type="arabicPeriod"/>
            </a:pPr>
            <a:r>
              <a:rPr lang="en" sz="2000"/>
              <a:t>Local Matching</a:t>
            </a:r>
            <a:endParaRPr sz="2000"/>
          </a:p>
          <a:p>
            <a:pPr indent="-355600" lvl="0" marL="457200" rtl="0" algn="l">
              <a:lnSpc>
                <a:spcPct val="115000"/>
              </a:lnSpc>
              <a:spcBef>
                <a:spcPts val="0"/>
              </a:spcBef>
              <a:spcAft>
                <a:spcPts val="0"/>
              </a:spcAft>
              <a:buSzPts val="2000"/>
              <a:buAutoNum type="arabicPeriod"/>
            </a:pPr>
            <a:r>
              <a:rPr lang="en" sz="2000"/>
              <a:t>Locally Affine Color Transfer</a:t>
            </a:r>
            <a:endParaRPr sz="2000"/>
          </a:p>
          <a:p>
            <a:pPr indent="-355600" lvl="0" marL="457200" rtl="0" algn="l">
              <a:lnSpc>
                <a:spcPct val="115000"/>
              </a:lnSpc>
              <a:spcBef>
                <a:spcPts val="0"/>
              </a:spcBef>
              <a:spcAft>
                <a:spcPts val="0"/>
              </a:spcAft>
              <a:buSzPts val="2000"/>
              <a:buAutoNum type="arabicPeriod"/>
            </a:pPr>
            <a:r>
              <a:rPr lang="en" sz="2000"/>
              <a:t>Handling Noisy Inputs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Global Matching</a:t>
            </a:r>
            <a:endParaRPr/>
          </a:p>
        </p:txBody>
      </p:sp>
      <p:sp>
        <p:nvSpPr>
          <p:cNvPr id="121" name="Google Shape;121;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Given the scene in the input image, we would like to identify the time lapse video from our dataset, which shows a scene similar to the given input. </a:t>
            </a:r>
            <a:endParaRPr sz="1900"/>
          </a:p>
          <a:p>
            <a:pPr indent="0" lvl="0" marL="0" rtl="0" algn="l">
              <a:lnSpc>
                <a:spcPct val="115000"/>
              </a:lnSpc>
              <a:spcBef>
                <a:spcPts val="0"/>
              </a:spcBef>
              <a:spcAft>
                <a:spcPts val="0"/>
              </a:spcAft>
              <a:buSzPts val="1800"/>
              <a:buNone/>
            </a:pPr>
            <a:r>
              <a:t/>
            </a:r>
            <a:endParaRPr sz="1000"/>
          </a:p>
          <a:p>
            <a:pPr indent="0" lvl="0" marL="0" rtl="0" algn="l">
              <a:lnSpc>
                <a:spcPct val="115000"/>
              </a:lnSpc>
              <a:spcBef>
                <a:spcPts val="0"/>
              </a:spcBef>
              <a:spcAft>
                <a:spcPts val="0"/>
              </a:spcAft>
              <a:buSzPts val="1800"/>
              <a:buNone/>
            </a:pPr>
            <a:r>
              <a:rPr lang="en" sz="1900"/>
              <a:t>We sample 10 regularly spaced frames from each video, and then compare the input to all these sampled frames. To assign a score to each time-lapse video,we use the highest similarity score in feature space of its sampled frames. For this we would use a standard scene matching algorithm, using Histogram of Oriented Gradients (HOG) and Spatial Pyramid Matching.</a:t>
            </a:r>
            <a:endParaRPr sz="1900"/>
          </a:p>
          <a:p>
            <a:pPr indent="0" lvl="0" marL="0" rtl="0" algn="l">
              <a:lnSpc>
                <a:spcPct val="115000"/>
              </a:lnSpc>
              <a:spcBef>
                <a:spcPts val="0"/>
              </a:spcBef>
              <a:spcAft>
                <a:spcPts val="0"/>
              </a:spcAft>
              <a:buSzPts val="1800"/>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Global Matching - First step</a:t>
            </a:r>
            <a:endParaRPr/>
          </a:p>
        </p:txBody>
      </p:sp>
      <p:sp>
        <p:nvSpPr>
          <p:cNvPr id="127" name="Google Shape;127;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rgbClr val="434343"/>
                </a:solidFill>
              </a:rPr>
              <a:t>First, we calculate dense HOG descriptor, which was given by </a:t>
            </a:r>
            <a:r>
              <a:rPr lang="en" sz="1900" u="sng">
                <a:solidFill>
                  <a:schemeClr val="hlink"/>
                </a:solidFill>
                <a:hlinkClick r:id="rId3"/>
              </a:rPr>
              <a:t>Dalal and Triggs(2005)</a:t>
            </a:r>
            <a:r>
              <a:rPr lang="en" sz="1900">
                <a:solidFill>
                  <a:srgbClr val="434343"/>
                </a:solidFill>
              </a:rPr>
              <a:t>. Here, we take 16 * 16 windows with stride of 8 on image and calculate gradient magnitude and direction over each points in four 8*8 subwindows, take these 64 gradients and put them in 9 bins (undirected edges) depending on the angle, (we allow sharing of magnitude between bins) to get a histogram of gradients which we normalize. To handle color images we select strongest gradient in RGB.Then we put the results of each subwindow one after another, which results in a 36 * 1 descriptor per window.</a:t>
            </a:r>
            <a:endParaRPr sz="19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Global Matching - Second Step</a:t>
            </a:r>
            <a:endParaRPr/>
          </a:p>
        </p:txBody>
      </p:sp>
      <p:sp>
        <p:nvSpPr>
          <p:cNvPr id="133" name="Google Shape;133;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rgbClr val="434343"/>
                </a:solidFill>
              </a:rPr>
              <a:t>Now since we are doing dense correspondence with overlapping window, we can compress our descriptor without losing much information, PCA would work but will make it computationally inefficient. So we instead approximate this 36 values using 4 normalizing factors and 9 orientation factors thus a total of 13 values representing the 4*9 original vectors. Also, we can add directed edges which will take 18 orientations. Keeping both takes 31 dimensional features. This is described in details </a:t>
            </a:r>
            <a:r>
              <a:rPr lang="en" sz="1900" u="sng">
                <a:solidFill>
                  <a:schemeClr val="hlink"/>
                </a:solidFill>
                <a:hlinkClick r:id="rId3"/>
              </a:rPr>
              <a:t>here</a:t>
            </a:r>
            <a:r>
              <a:rPr lang="en" sz="1900">
                <a:solidFill>
                  <a:srgbClr val="434343"/>
                </a:solidFill>
              </a:rPr>
              <a:t>. Also we </a:t>
            </a:r>
            <a:r>
              <a:rPr lang="en" sz="1900">
                <a:solidFill>
                  <a:srgbClr val="434343"/>
                </a:solidFill>
              </a:rPr>
              <a:t>combine</a:t>
            </a:r>
            <a:r>
              <a:rPr lang="en" sz="1900">
                <a:solidFill>
                  <a:srgbClr val="434343"/>
                </a:solidFill>
              </a:rPr>
              <a:t> these for 2*2 </a:t>
            </a:r>
            <a:r>
              <a:rPr lang="en" sz="1900">
                <a:solidFill>
                  <a:srgbClr val="434343"/>
                </a:solidFill>
              </a:rPr>
              <a:t>neighbourhood</a:t>
            </a:r>
            <a:r>
              <a:rPr lang="en" sz="1900">
                <a:solidFill>
                  <a:srgbClr val="434343"/>
                </a:solidFill>
              </a:rPr>
              <a:t> to get a 124 </a:t>
            </a:r>
            <a:r>
              <a:rPr lang="en" sz="1900">
                <a:solidFill>
                  <a:srgbClr val="434343"/>
                </a:solidFill>
              </a:rPr>
              <a:t>dimensional</a:t>
            </a:r>
            <a:r>
              <a:rPr lang="en" sz="1900">
                <a:solidFill>
                  <a:srgbClr val="434343"/>
                </a:solidFill>
              </a:rPr>
              <a:t> feature.</a:t>
            </a:r>
            <a:endParaRPr sz="19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