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356" r:id="rId5"/>
    <p:sldId id="340" r:id="rId6"/>
    <p:sldId id="264" r:id="rId7"/>
    <p:sldId id="265" r:id="rId8"/>
    <p:sldId id="350" r:id="rId9"/>
    <p:sldId id="301" r:id="rId10"/>
    <p:sldId id="336" r:id="rId11"/>
    <p:sldId id="338" r:id="rId13"/>
    <p:sldId id="337" r:id="rId14"/>
    <p:sldId id="33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body" sz="quarter" idx="21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 txBox="1"/>
          <p:nvPr>
            <p:ph type="body" sz="quarter" idx="22" hasCustomPrompt="1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 hasCustomPrompt="1"/>
          </p:nvPr>
        </p:nvSpPr>
        <p:spPr>
          <a:xfrm>
            <a:off x="900853" y="1408853"/>
            <a:ext cx="11203094" cy="1219201"/>
          </a:xfrm>
          <a:prstGeom prst="rect">
            <a:avLst/>
          </a:prstGeom>
        </p:spPr>
        <p:txBody>
          <a:bodyPr lIns="27093" tIns="27093" rIns="27093" bIns="27093"/>
          <a:lstStyle>
            <a:lvl1pPr defTabSz="586740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118" name="Shape 118"/>
          <p:cNvSpPr txBox="1"/>
          <p:nvPr>
            <p:ph type="body" idx="1" hasCustomPrompt="1"/>
          </p:nvPr>
        </p:nvSpPr>
        <p:spPr>
          <a:xfrm>
            <a:off x="900853" y="2898986"/>
            <a:ext cx="11203094" cy="4958081"/>
          </a:xfrm>
          <a:prstGeom prst="rect">
            <a:avLst/>
          </a:prstGeom>
        </p:spPr>
        <p:txBody>
          <a:bodyPr lIns="27093" tIns="27093" rIns="27093" bIns="27093"/>
          <a:lstStyle>
            <a:lvl1pPr marL="449580" indent="-449580" defTabSz="586740">
              <a:spcBef>
                <a:spcPts val="4100"/>
              </a:spcBef>
              <a:buClrTx/>
              <a:buSzPct val="125000"/>
              <a:defRPr sz="3400"/>
            </a:lvl1pPr>
            <a:lvl2pPr marL="1084580" indent="-449580" defTabSz="586740">
              <a:spcBef>
                <a:spcPts val="4100"/>
              </a:spcBef>
              <a:buClrTx/>
              <a:buSzPct val="125000"/>
              <a:defRPr sz="3400"/>
            </a:lvl2pPr>
            <a:lvl3pPr marL="1719580" indent="-449580" defTabSz="586740">
              <a:spcBef>
                <a:spcPts val="4100"/>
              </a:spcBef>
              <a:buClrTx/>
              <a:buSzPct val="125000"/>
              <a:defRPr sz="3400"/>
            </a:lvl3pPr>
            <a:lvl4pPr marL="2354580" indent="-449580" defTabSz="586740">
              <a:spcBef>
                <a:spcPts val="4100"/>
              </a:spcBef>
              <a:buClrTx/>
              <a:buSzPct val="125000"/>
              <a:defRPr sz="3400"/>
            </a:lvl4pPr>
            <a:lvl5pPr marL="2989580" indent="-449580" defTabSz="586740">
              <a:spcBef>
                <a:spcPts val="4100"/>
              </a:spcBef>
              <a:buClrTx/>
              <a:buSzPct val="125000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hape 119"/>
          <p:cNvSpPr txBox="1"/>
          <p:nvPr>
            <p:ph type="sldNum" sz="quarter" idx="2"/>
          </p:nvPr>
        </p:nvSpPr>
        <p:spPr>
          <a:xfrm>
            <a:off x="6352590" y="8195733"/>
            <a:ext cx="292846" cy="276894"/>
          </a:xfrm>
          <a:prstGeom prst="rect">
            <a:avLst/>
          </a:prstGeom>
        </p:spPr>
        <p:txBody>
          <a:bodyPr lIns="27093" tIns="27093" rIns="27093" bIns="27093"/>
          <a:lstStyle>
            <a:lvl1pPr defTabSz="58674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defRPr sz="3200" b="0" i="0" u="none" strike="noStrike" cap="none" spc="0" baseline="0">
          <a:solidFill>
            <a:srgbClr val="FFFFFF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2350135" y="3714115"/>
            <a:ext cx="8304530" cy="13830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Noteworthy Light" panose="02000400000000000000"/>
                <a:ea typeface="Noteworthy Light" panose="02000400000000000000"/>
                <a:cs typeface="Noteworthy Light" panose="02000400000000000000"/>
                <a:sym typeface="Noteworthy Light" panose="02000400000000000000"/>
              </a:defRPr>
            </a:lvl1pPr>
          </a:lstStyle>
          <a:p>
            <a:r>
              <a:rPr lang="en-AU"/>
              <a:t>LostVotes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3068955" y="548640"/>
            <a:ext cx="686689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AU" sz="4400" b="0" i="0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Light" panose="020B0502040204020203" charset="-122"/>
                <a:ea typeface="Microsoft YaHei Light" panose="020B0502040204020203" charset="-122"/>
                <a:cs typeface="Helvetica Neue" panose="02000503000000020004"/>
                <a:sym typeface="Helvetica Neue" panose="02000503000000020004"/>
              </a:rPr>
              <a:t> Let's talk </a:t>
            </a:r>
            <a:r>
              <a:rPr kumimoji="0" lang="en-AU" altLang="en-US" sz="4400" b="0" i="0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Light" panose="020B0502040204020203" charset="-122"/>
                <a:ea typeface="Microsoft YaHei Light" panose="020B0502040204020203" charset="-122"/>
                <a:cs typeface="Helvetica Neue" panose="02000503000000020004"/>
                <a:sym typeface="Helvetica Neue" panose="02000503000000020004"/>
              </a:rPr>
              <a:t>about </a:t>
            </a:r>
            <a:r>
              <a:rPr kumimoji="0" lang="en-US" altLang="en-AU" sz="4400" b="0" i="0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Light" panose="020B0502040204020203" charset="-122"/>
                <a:ea typeface="Microsoft YaHei Light" panose="020B0502040204020203" charset="-122"/>
                <a:cs typeface="Helvetica Neue" panose="02000503000000020004"/>
                <a:sym typeface="Helvetica Neue" panose="02000503000000020004"/>
              </a:rPr>
              <a:t>numbers </a:t>
            </a:r>
            <a:endParaRPr kumimoji="0" lang="en-AU" altLang="en-US" sz="4400" b="0" i="0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 Light" panose="020B0502040204020203" charset="-122"/>
              <a:ea typeface="Microsoft YaHei Light" panose="020B0502040204020203" charset="-122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" name="Picture Placeholder 1">
            <a:hlinkClick r:id="" action="ppaction://ole?verb="/>
          </p:cNvPr>
          <p:cNvGraphicFramePr>
            <a:graphicFrameLocks noChangeAspect="1"/>
          </p:cNvGraphicFramePr>
          <p:nvPr>
            <p:ph type="pic" sz="quarter" idx="21"/>
          </p:nvPr>
        </p:nvGraphicFramePr>
        <p:xfrm>
          <a:off x="8912225" y="68199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12225" y="68199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Picture Placeholder 12">
            <a:hlinkClick r:id="" action="ppaction://ole?verb="/>
          </p:cNvPr>
          <p:cNvGraphicFramePr>
            <a:graphicFrameLocks noChangeAspect="1"/>
          </p:cNvGraphicFramePr>
          <p:nvPr>
            <p:ph type="pic" sz="quarter" idx="22"/>
          </p:nvPr>
        </p:nvGraphicFramePr>
        <p:xfrm>
          <a:off x="9220200" y="2491317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0200" y="2491317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Shape 148"/>
          <p:cNvSpPr txBox="1"/>
          <p:nvPr/>
        </p:nvSpPr>
        <p:spPr>
          <a:xfrm>
            <a:off x="1706880" y="2131695"/>
            <a:ext cx="9590405" cy="6979285"/>
          </a:xfrm>
          <a:prstGeom prst="rect">
            <a:avLst/>
          </a:prstGeom>
          <a:noFill/>
          <a:ln w="12700">
            <a:miter lim="400000"/>
          </a:ln>
        </p:spPr>
        <p:txBody>
          <a:bodyPr lIns="50800" tIns="50800" rIns="50800" bIns="50800" anchor="ctr">
            <a:noAutofit/>
          </a:bodyPr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+mn-cs"/>
                <a:sym typeface="+mn-ea"/>
              </a:rPr>
              <a:t>It is very important to </a:t>
            </a:r>
            <a:r>
              <a:rPr lang="en-US" altLang="en-AU" sz="2400">
                <a:latin typeface="+mn-cs"/>
                <a:sym typeface="+mn-ea"/>
              </a:rPr>
              <a:t>quantatively </a:t>
            </a:r>
            <a:r>
              <a:rPr lang="en-AU" sz="2400">
                <a:latin typeface="+mn-cs"/>
                <a:sym typeface="+mn-ea"/>
              </a:rPr>
              <a:t>measure how secure </a:t>
            </a:r>
            <a:r>
              <a:rPr lang="en-AU" sz="2400">
                <a:solidFill>
                  <a:srgbClr val="FF0000"/>
                </a:solidFill>
                <a:latin typeface="Microsoft YaHei Light" panose="020B0502040204020203" charset="-122"/>
                <a:ea typeface="Microsoft YaHei Light" panose="020B0502040204020203" charset="-122"/>
                <a:sym typeface="+mn-ea"/>
              </a:rPr>
              <a:t>SUFFRAGIUM</a:t>
            </a:r>
            <a:r>
              <a:rPr lang="en-AU" sz="2400">
                <a:latin typeface="+mn-cs"/>
                <a:sym typeface="+mn-ea"/>
              </a:rPr>
              <a:t> is.</a:t>
            </a: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+mn-cs"/>
                <a:sym typeface="+mn-ea"/>
              </a:rPr>
              <a:t>Assuming a hypothetical case in which each of our </a:t>
            </a:r>
            <a:r>
              <a:rPr lang="en-AU" sz="2400" b="1">
                <a:solidFill>
                  <a:schemeClr val="tx1"/>
                </a:solidFill>
                <a:latin typeface="+mn-cs"/>
                <a:sym typeface="+mn-ea"/>
              </a:rPr>
              <a:t>5 Layers </a:t>
            </a:r>
            <a:r>
              <a:rPr lang="en-AU" sz="2400">
                <a:latin typeface="+mn-cs"/>
                <a:sym typeface="+mn-ea"/>
              </a:rPr>
              <a:t>of security has a 25% chance of failing, which in fact </a:t>
            </a:r>
            <a:r>
              <a:rPr lang="en-US" altLang="en-AU" sz="2400">
                <a:latin typeface="+mn-cs"/>
                <a:sym typeface="+mn-ea"/>
              </a:rPr>
              <a:t>unrealisticly high!</a:t>
            </a:r>
            <a:r>
              <a:rPr lang="en-AU" sz="2400">
                <a:latin typeface="+mn-cs"/>
                <a:sym typeface="+mn-ea"/>
              </a:rPr>
              <a:t> But just for proving how secure the system is, we </a:t>
            </a:r>
            <a:r>
              <a:rPr lang="en-US" altLang="en-AU" sz="2400">
                <a:latin typeface="+mn-cs"/>
                <a:sym typeface="+mn-ea"/>
              </a:rPr>
              <a:t>can </a:t>
            </a:r>
            <a:r>
              <a:rPr lang="en-AU" sz="2400">
                <a:latin typeface="+mn-cs"/>
                <a:sym typeface="+mn-ea"/>
              </a:rPr>
              <a:t>go with 25%</a:t>
            </a:r>
            <a:r>
              <a:rPr lang="en-US" altLang="en-AU" sz="2400">
                <a:latin typeface="+mn-cs"/>
                <a:sym typeface="+mn-ea"/>
              </a:rPr>
              <a:t>.</a:t>
            </a: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	25% chance of failing implies 1/4 probability of failing,</a:t>
            </a:r>
            <a:endParaRPr lang="en-AU" sz="24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	</a:t>
            </a:r>
            <a:endParaRPr lang="en-AU" sz="24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	Then,</a:t>
            </a:r>
            <a:endParaRPr lang="en-AU" sz="24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	Probability of all 5 layers failing </a:t>
            </a:r>
            <a:r>
              <a:rPr lang="en-US" alt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s</a:t>
            </a: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imuntaneously = </a:t>
            </a:r>
            <a:endParaRPr lang="en-AU" sz="2400">
              <a:solidFill>
                <a:schemeClr val="accent4">
                  <a:lumMod val="75000"/>
                </a:schemeClr>
              </a:solidFill>
              <a:latin typeface="+mn-cs"/>
              <a:sym typeface="+mn-ea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solidFill>
                <a:schemeClr val="accent4">
                  <a:lumMod val="75000"/>
                </a:schemeClr>
              </a:solidFill>
              <a:latin typeface="+mn-cs"/>
              <a:sym typeface="+mn-ea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                                          (1/4)</a:t>
            </a:r>
            <a:r>
              <a:rPr lang="en-AU" sz="2400" baseline="300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5</a:t>
            </a:r>
            <a:endParaRPr lang="en-AU" sz="2400" baseline="300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 baseline="300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 baseline="300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											</a:t>
            </a:r>
            <a:r>
              <a:rPr lang="en-AU" sz="3200" baseline="300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= 0.000976562</a:t>
            </a:r>
            <a:endParaRPr lang="en-AU" sz="2800" baseline="30000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accent4">
                    <a:lumMod val="75000"/>
                  </a:schemeClr>
                </a:solidFill>
                <a:latin typeface="+mn-cs"/>
                <a:sym typeface="+mn-ea"/>
              </a:rPr>
              <a:t>											</a:t>
            </a:r>
            <a:r>
              <a:rPr lang="en-AU" sz="2400" b="1">
                <a:solidFill>
                  <a:schemeClr val="tx1"/>
                </a:solidFill>
                <a:latin typeface="Microsoft YaHei Light" panose="020B0502040204020203" charset="-122"/>
                <a:ea typeface="Microsoft YaHei Light" panose="020B0502040204020203" charset="-122"/>
                <a:sym typeface="+mn-ea"/>
              </a:rPr>
              <a:t>WHICH IS AMAZING !</a:t>
            </a:r>
            <a:endParaRPr lang="en-AU" sz="2400" b="1">
              <a:solidFill>
                <a:schemeClr val="accent4">
                  <a:lumMod val="75000"/>
                </a:schemeClr>
              </a:solidFill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</p:txBody>
      </p:sp>
      <p:graphicFrame>
        <p:nvGraphicFramePr>
          <p:cNvPr id="15" name="Picture Placeholder 14">
            <a:hlinkClick r:id="" action="ppaction://ole?verb="/>
          </p:cNvPr>
          <p:cNvGraphicFramePr>
            <a:graphicFrameLocks noChangeAspect="1"/>
          </p:cNvGraphicFramePr>
          <p:nvPr>
            <p:ph type="pic" idx="23"/>
          </p:nvPr>
        </p:nvGraphicFramePr>
        <p:xfrm>
          <a:off x="3247390" y="4228465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228600" imgH="304800" progId="Equation.KSEE3">
                  <p:embed/>
                </p:oleObj>
              </mc:Choice>
              <mc:Fallback>
                <p:oleObj name="" r:id="rId5" imgW="228600" imgH="3048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7390" y="4228465"/>
                        <a:ext cx="228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Shape 148"/>
          <p:cNvSpPr txBox="1"/>
          <p:nvPr/>
        </p:nvSpPr>
        <p:spPr>
          <a:xfrm>
            <a:off x="1818005" y="2343785"/>
            <a:ext cx="9366885" cy="6729730"/>
          </a:xfrm>
          <a:prstGeom prst="rect">
            <a:avLst/>
          </a:prstGeom>
          <a:noFill/>
          <a:ln w="12700">
            <a:miter lim="400000"/>
          </a:ln>
        </p:spPr>
        <p:txBody>
          <a:bodyPr lIns="50800" tIns="50800" rIns="50800" bIns="50800" anchor="ctr">
            <a:noAutofit/>
          </a:bodyPr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l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>
              <a:latin typeface="+mn-cs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800">
                <a:latin typeface="+mn-cs"/>
                <a:sym typeface="+mn-ea"/>
              </a:rPr>
              <a:t>Vote </a:t>
            </a:r>
            <a:r>
              <a:rPr lang="en-AU" sz="32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  <a:sym typeface="+mn-ea"/>
              </a:rPr>
              <a:t>ANYTIME</a:t>
            </a:r>
            <a:r>
              <a:rPr lang="en-AU" sz="3400">
                <a:solidFill>
                  <a:schemeClr val="accent5"/>
                </a:solidFill>
                <a:latin typeface="+mn-cs"/>
                <a:sym typeface="+mn-ea"/>
              </a:rPr>
              <a:t> </a:t>
            </a:r>
            <a:r>
              <a:rPr lang="en-AU" sz="2800">
                <a:latin typeface="+mn-cs"/>
                <a:sym typeface="+mn-ea"/>
              </a:rPr>
              <a:t>from </a:t>
            </a:r>
            <a:r>
              <a:rPr lang="en-AU" sz="32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  <a:sym typeface="+mn-ea"/>
              </a:rPr>
              <a:t>ANYWHERE </a:t>
            </a:r>
            <a:r>
              <a:rPr lang="en-US" altLang="en-AU" sz="2400">
                <a:solidFill>
                  <a:schemeClr val="tx1"/>
                </a:solidFill>
                <a:ea typeface="Microsoft YaHei Light" panose="020B0502040204020203" charset="-122"/>
                <a:cs typeface="+mn-lt"/>
                <a:sym typeface="+mn-ea"/>
              </a:rPr>
              <a:t>at </a:t>
            </a:r>
            <a:endParaRPr lang="en-US" altLang="en-AU" sz="2400">
              <a:solidFill>
                <a:schemeClr val="tx1"/>
              </a:solidFill>
              <a:ea typeface="Microsoft YaHei Light" panose="020B0502040204020203" charset="-122"/>
              <a:cs typeface="+mn-lt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US" altLang="en-AU" sz="2400">
                <a:solidFill>
                  <a:schemeClr val="tx1"/>
                </a:solidFill>
                <a:ea typeface="Microsoft YaHei Light" panose="020B0502040204020203" charset="-122"/>
                <a:cs typeface="+mn-lt"/>
                <a:sym typeface="+mn-ea"/>
              </a:rPr>
              <a:t>your fingertips</a:t>
            </a:r>
            <a:endParaRPr lang="en-AU" sz="2400">
              <a:solidFill>
                <a:schemeClr val="tx1"/>
              </a:solidFill>
              <a:cs typeface="+mn-lt"/>
              <a:sym typeface="+mn-ea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 b="1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800" b="1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32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FIVE</a:t>
            </a:r>
            <a:r>
              <a:rPr lang="en-AU" sz="34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 </a:t>
            </a:r>
            <a:r>
              <a:rPr lang="en-US" sz="2400">
                <a:latin typeface="+mn-cs"/>
              </a:rPr>
              <a:t>levels of security</a:t>
            </a:r>
            <a:r>
              <a:rPr lang="en-US" altLang="en-AU" sz="2400">
                <a:latin typeface="+mn-cs"/>
              </a:rPr>
              <a:t> </a:t>
            </a:r>
            <a:r>
              <a:rPr lang="en-AU" sz="2400">
                <a:latin typeface="+mn-cs"/>
              </a:rPr>
              <a:t>working</a:t>
            </a: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US" altLang="en-AU" sz="2400">
                <a:latin typeface="+mn-cs"/>
              </a:rPr>
              <a:t>together</a:t>
            </a: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+mn-cs"/>
              </a:rPr>
              <a:t>User </a:t>
            </a:r>
            <a:r>
              <a:rPr lang="en-AU" altLang="en-US" sz="32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PRIVACY</a:t>
            </a:r>
            <a:r>
              <a:rPr lang="en-AU" altLang="en-US" sz="34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 </a:t>
            </a:r>
            <a:r>
              <a:rPr lang="en-US" altLang="en-AU" sz="2400">
                <a:latin typeface="+mn-cs"/>
              </a:rPr>
              <a:t>at it's best</a:t>
            </a: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+mn-cs"/>
              </a:rPr>
              <a:t>No vote </a:t>
            </a:r>
            <a:r>
              <a:rPr lang="en-AU" sz="3200">
                <a:solidFill>
                  <a:schemeClr val="accent5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COUNTING </a:t>
            </a:r>
            <a:r>
              <a:rPr lang="en-US" altLang="en-AU" sz="2400">
                <a:solidFill>
                  <a:schemeClr val="tx1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errors</a:t>
            </a:r>
            <a:endParaRPr lang="en-AU" sz="3400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3400">
              <a:latin typeface="Microsoft YaHei Light" panose="020B0502040204020203" charset="-122"/>
              <a:ea typeface="Microsoft YaHei Light" panose="020B0502040204020203" charset="-122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US" altLang="en-AU" sz="2400">
                <a:latin typeface="+mn-cs"/>
              </a:rPr>
              <a:t>Scalable for even </a:t>
            </a:r>
            <a:r>
              <a:rPr lang="en-AU" altLang="en-US" sz="3200">
                <a:solidFill>
                  <a:srgbClr val="FF0000"/>
                </a:solidFill>
                <a:latin typeface="Microsoft YaHei Light" panose="020B0502040204020203" charset="-122"/>
                <a:ea typeface="Microsoft YaHei Light" panose="020B0502040204020203" charset="-122"/>
              </a:rPr>
              <a:t>PETABYTES </a:t>
            </a:r>
            <a:r>
              <a:rPr lang="en-US" altLang="en-AU" sz="2400">
                <a:latin typeface="+mn-cs"/>
              </a:rPr>
              <a:t>of load</a:t>
            </a: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ctr">
              <a:buFont typeface="Arial" panose="020B0604020202020204" pitchFamily="34" charset="0"/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+mn-cs"/>
            </a:endParaRPr>
          </a:p>
          <a:p>
            <a:pPr algn="just"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+mn-cs"/>
              </a:rPr>
              <a:t> </a:t>
            </a:r>
            <a:endParaRPr lang="en-AU" sz="2400">
              <a:latin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19200" y="736919"/>
            <a:ext cx="1056513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AU" altLang="en-US" sz="5400" b="0" i="0" u="sng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Light" panose="020B0502040204020203" charset="-122"/>
                <a:ea typeface="Microsoft YaHei Light" panose="020B0502040204020203" charset="-122"/>
                <a:cs typeface="Helvetica Neue" panose="02000503000000020004"/>
                <a:sym typeface="Helvetica Neue" panose="02000503000000020004"/>
              </a:rPr>
              <a:t>IN ESSENCE</a:t>
            </a:r>
            <a:endParaRPr kumimoji="0" lang="en-AU" altLang="en-US" sz="5400" b="0" i="0" u="sng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 Light" panose="020B0502040204020203" charset="-122"/>
              <a:ea typeface="Microsoft YaHei Light" panose="020B0502040204020203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Shape 148"/>
          <p:cNvSpPr txBox="1"/>
          <p:nvPr/>
        </p:nvSpPr>
        <p:spPr>
          <a:xfrm>
            <a:off x="1818005" y="1938020"/>
            <a:ext cx="9366885" cy="6370955"/>
          </a:xfrm>
          <a:prstGeom prst="rect">
            <a:avLst/>
          </a:prstGeom>
          <a:noFill/>
          <a:ln w="12700">
            <a:miter lim="400000"/>
          </a:ln>
        </p:spPr>
        <p:txBody>
          <a:bodyPr lIns="50800" tIns="50800" rIns="50800" bIns="50800" anchor="ctr">
            <a:noAutofit/>
          </a:bodyPr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The progress of a nation depends a lot on diplomacy, politics and peole leading it. Voting thus turns out to be an extremely important decision for any citizen of a country in choosing it's representative.</a:t>
            </a:r>
            <a:endParaRPr lang="en-AU" sz="240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The voting procedures followed in INDIA today are full of inconveniences for people which </a:t>
            </a:r>
            <a:r>
              <a:rPr lang="en-US" altLang="en-AU" sz="240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l</a:t>
            </a:r>
            <a:r>
              <a:rPr lang="en-AU" sz="2400"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eads to very low voting turnouts. </a:t>
            </a:r>
            <a:endParaRPr lang="en-AU" sz="2400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solidFill>
                <a:srgbClr val="C00000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rgbClr val="C00000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Suffragium </a:t>
            </a:r>
            <a:r>
              <a:rPr lang="en-AU" sz="240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focuses on the convenience of voters as well as the authenticity of the entire system. It creates an elegant </a:t>
            </a:r>
            <a:endParaRPr lang="en-AU" sz="2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r>
              <a:rPr lang="en-AU" sz="2400">
                <a:solidFill>
                  <a:schemeClr val="tx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voting environement with a strong base and an ease for the voter.</a:t>
            </a:r>
            <a:endParaRPr lang="en-AU" sz="2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>
              <a:lnSpc>
                <a:spcPct val="110000"/>
              </a:lnSpc>
              <a:defRPr sz="8000" b="0">
                <a:latin typeface="+mn-lt"/>
                <a:ea typeface="+mn-ea"/>
                <a:cs typeface="+mn-cs"/>
                <a:sym typeface="Helvetica Neue Medium" panose="02000503000000020004"/>
              </a:defRPr>
            </a:pPr>
            <a:endParaRPr lang="en-AU" sz="2400">
              <a:solidFill>
                <a:schemeClr val="tx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19200" y="736918"/>
            <a:ext cx="10565130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AU" altLang="en-US" sz="5400" b="0" i="0" u="sng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 Light" panose="020B0502040204020203" charset="-122"/>
                <a:ea typeface="Microsoft YaHei Light" panose="020B0502040204020203" charset="-122"/>
                <a:cs typeface="Helvetica Neue" panose="02000503000000020004"/>
                <a:sym typeface="Helvetica Neue" panose="02000503000000020004"/>
              </a:rPr>
              <a:t>CONCLUSION</a:t>
            </a:r>
            <a:endParaRPr kumimoji="0" lang="en-AU" altLang="en-US" sz="5400" b="0" i="0" u="sng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 Light" panose="020B0502040204020203" charset="-122"/>
              <a:ea typeface="Microsoft YaHei Light" panose="020B0502040204020203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9027795" y="2959735"/>
            <a:ext cx="2965450" cy="136271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sz="4800"/>
              <a:t>1.74 Million</a:t>
            </a:r>
            <a:endParaRPr sz="4800"/>
          </a:p>
          <a:p>
            <a:pPr>
              <a:defRPr sz="21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altLang="en-AU" sz="2000"/>
              <a:t>VVPATs</a:t>
            </a:r>
            <a:endParaRPr lang="en-US" altLang="en-AU" sz="2000"/>
          </a:p>
        </p:txBody>
      </p:sp>
      <p:sp>
        <p:nvSpPr>
          <p:cNvPr id="3" name="Shape 137"/>
          <p:cNvSpPr txBox="1"/>
          <p:nvPr/>
        </p:nvSpPr>
        <p:spPr>
          <a:xfrm>
            <a:off x="5019675" y="639445"/>
            <a:ext cx="2965450" cy="13627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9pPr>
          </a:lstStyle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AU" sz="4800"/>
              <a:t>911</a:t>
            </a:r>
            <a:r>
              <a:rPr sz="4800"/>
              <a:t> </a:t>
            </a:r>
            <a:endParaRPr sz="4800"/>
          </a:p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sz="4800"/>
              <a:t>Million</a:t>
            </a:r>
            <a:endParaRPr sz="4800"/>
          </a:p>
          <a:p>
            <a:pPr>
              <a:defRPr sz="21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altLang="en-AU" sz="2000"/>
              <a:t>Voters</a:t>
            </a:r>
            <a:endParaRPr lang="en-US" altLang="en-AU" sz="2000"/>
          </a:p>
        </p:txBody>
      </p:sp>
      <p:sp>
        <p:nvSpPr>
          <p:cNvPr id="4" name="Shape 137"/>
          <p:cNvSpPr txBox="1"/>
          <p:nvPr/>
        </p:nvSpPr>
        <p:spPr>
          <a:xfrm>
            <a:off x="1012825" y="2959735"/>
            <a:ext cx="2965450" cy="13627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9pPr>
          </a:lstStyle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sz="4800"/>
              <a:t>3</a:t>
            </a:r>
            <a:r>
              <a:rPr lang="en-AU" altLang="en-US" sz="4800"/>
              <a:t>.</a:t>
            </a:r>
            <a:r>
              <a:rPr lang="en-US" sz="4800"/>
              <a:t>96 Million</a:t>
            </a:r>
            <a:endParaRPr sz="5400"/>
          </a:p>
          <a:p>
            <a:pPr>
              <a:defRPr sz="21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altLang="en-AU" sz="2000"/>
              <a:t>EVMs</a:t>
            </a:r>
            <a:endParaRPr lang="en-US" altLang="en-AU" sz="2000"/>
          </a:p>
        </p:txBody>
      </p:sp>
      <p:sp>
        <p:nvSpPr>
          <p:cNvPr id="5" name="Shape 137"/>
          <p:cNvSpPr txBox="1"/>
          <p:nvPr/>
        </p:nvSpPr>
        <p:spPr>
          <a:xfrm>
            <a:off x="3869055" y="6699885"/>
            <a:ext cx="5266690" cy="17722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9pPr>
          </a:lstStyle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sz="6600"/>
              <a:t>290</a:t>
            </a:r>
            <a:r>
              <a:rPr lang="en-US" sz="6000"/>
              <a:t> </a:t>
            </a:r>
            <a:endParaRPr lang="en-US" sz="6000"/>
          </a:p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sz="6600"/>
              <a:t>Million</a:t>
            </a:r>
            <a:endParaRPr sz="6600"/>
          </a:p>
          <a:p>
            <a:pPr>
              <a:defRPr sz="21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altLang="en-AU" sz="2400"/>
              <a:t>Eligible voters - </a:t>
            </a:r>
            <a:r>
              <a:rPr lang="en-US" altLang="en-AU" sz="2400">
                <a:solidFill>
                  <a:schemeClr val="accent5"/>
                </a:solidFill>
              </a:rPr>
              <a:t>DID NOT VOT</a:t>
            </a:r>
            <a:r>
              <a:rPr lang="en-AU" altLang="en-US" sz="2400">
                <a:solidFill>
                  <a:schemeClr val="accent5"/>
                </a:solidFill>
              </a:rPr>
              <a:t>E</a:t>
            </a:r>
            <a:endParaRPr lang="en-AU" altLang="en-US" sz="2400">
              <a:solidFill>
                <a:schemeClr val="accent5"/>
              </a:solidFill>
            </a:endParaRPr>
          </a:p>
        </p:txBody>
      </p:sp>
      <p:sp>
        <p:nvSpPr>
          <p:cNvPr id="6" name="Shape 137"/>
          <p:cNvSpPr txBox="1"/>
          <p:nvPr/>
        </p:nvSpPr>
        <p:spPr>
          <a:xfrm>
            <a:off x="5019675" y="2959735"/>
            <a:ext cx="2965450" cy="13627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 Medium" panose="02000503000000020004"/>
              </a:defRPr>
            </a:lvl9pPr>
          </a:lstStyle>
          <a:p>
            <a:pPr>
              <a:defRPr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sz="4800"/>
              <a:t>2.2 Million+</a:t>
            </a:r>
            <a:endParaRPr sz="5400"/>
          </a:p>
          <a:p>
            <a:pPr>
              <a:defRPr sz="21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r>
              <a:rPr lang="en-US" altLang="en-AU" sz="2000"/>
              <a:t>Security personnel</a:t>
            </a:r>
            <a:endParaRPr lang="en-US" altLang="en-AU" sz="2000"/>
          </a:p>
        </p:txBody>
      </p:sp>
      <p:sp>
        <p:nvSpPr>
          <p:cNvPr id="2" name="Down Arrow 1"/>
          <p:cNvSpPr/>
          <p:nvPr/>
        </p:nvSpPr>
        <p:spPr>
          <a:xfrm>
            <a:off x="6250305" y="5147945"/>
            <a:ext cx="504190" cy="1007745"/>
          </a:xfrm>
          <a:prstGeom prst="downArrow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2350135" y="3714115"/>
            <a:ext cx="8304530" cy="13830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Noteworthy Light" panose="02000400000000000000"/>
                <a:ea typeface="Noteworthy Light" panose="02000400000000000000"/>
                <a:cs typeface="Noteworthy Light" panose="02000400000000000000"/>
                <a:sym typeface="Noteworthy Light" panose="02000400000000000000"/>
              </a:defRPr>
            </a:lvl1pPr>
          </a:lstStyle>
          <a:p>
            <a:r>
              <a:rPr lang="en-AU"/>
              <a:t>What's the Solution?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460750" y="3750945"/>
            <a:ext cx="6083300" cy="138303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Noteworthy Light" panose="02000400000000000000"/>
                <a:ea typeface="Noteworthy Light" panose="02000400000000000000"/>
                <a:cs typeface="Noteworthy Light" panose="02000400000000000000"/>
                <a:sym typeface="Noteworthy Light" panose="02000400000000000000"/>
              </a:defRPr>
            </a:lvl1pPr>
          </a:lstStyle>
          <a:p>
            <a:r>
              <a:rPr lang="en-AU"/>
              <a:t>SUFFRAGIUM</a:t>
            </a:r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837940" y="3053715"/>
            <a:ext cx="5329555" cy="2159000"/>
          </a:xfrm>
          <a:prstGeom prst="rect">
            <a:avLst/>
          </a:prstGeom>
        </p:spPr>
        <p:txBody>
          <a:bodyPr/>
          <a:lstStyle/>
          <a:p>
            <a:pPr>
              <a:defRPr sz="34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sz="4800"/>
              <a:t> </a:t>
            </a:r>
            <a:r>
              <a:rPr lang="en-US" sz="48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Re</a:t>
            </a:r>
            <a:r>
              <a:rPr lang="en-AU" altLang="en-US" sz="48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-</a:t>
            </a:r>
            <a:r>
              <a:rPr lang="en-US" sz="4800"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Invent Voting</a:t>
            </a:r>
            <a:endParaRPr lang="en-US" sz="4800"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86530" y="4914265"/>
            <a:ext cx="503174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 upright="0">
            <a:spAutoFit/>
          </a:bodyPr>
          <a:p>
            <a:pPr marL="0" marR="0" indent="0" algn="ctr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AU" sz="2800" b="0">
                <a:solidFill>
                  <a:schemeClr val="tx1"/>
                </a:solidFill>
                <a:latin typeface="Helvetica Neue Regular" panose="02000503000000020004" charset="0"/>
                <a:ea typeface="Noteworthy Light" panose="02000400000000000000"/>
                <a:cs typeface="Helvetica Neue Regular" panose="02000503000000020004" charset="0"/>
                <a:sym typeface="+mn-ea"/>
              </a:rPr>
              <a:t>Because Every Vote Counts</a:t>
            </a:r>
            <a:endParaRPr kumimoji="0" lang="en-US" altLang="en-AU" sz="2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Helvetica Neue Regular" panose="02000503000000020004" charset="0"/>
              <a:ea typeface="Noteworthy Light" panose="02000400000000000000"/>
              <a:cs typeface="Helvetica Neue Regula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095030" y="3333870"/>
            <a:ext cx="11099801" cy="2159001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r>
              <a:rPr>
                <a:latin typeface="Helvetica Neue Regular" panose="02000503000000020004" charset="0"/>
                <a:cs typeface="Helvetica Neue Regular" panose="02000503000000020004" charset="0"/>
              </a:rPr>
              <a:t>WHY </a:t>
            </a:r>
            <a:r>
              <a:rPr lang="en-US">
                <a:latin typeface="Helvetica Neue Regular" panose="02000503000000020004" charset="0"/>
                <a:cs typeface="Helvetica Neue Regular" panose="02000503000000020004" charset="0"/>
                <a:sym typeface="+mn-ea"/>
              </a:rPr>
              <a:t>SUFFRAGIUM?</a:t>
            </a:r>
            <a:endParaRPr>
              <a:latin typeface="Helvetica Neue Regular" panose="02000503000000020004" charset="0"/>
              <a:cs typeface="Helvetica Neue Regula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Placeholder 13" descr="Vault"/>
          <p:cNvPicPr>
            <a:picLocks noChangeAspect="1"/>
          </p:cNvPicPr>
          <p:nvPr>
            <p:ph type="pic" idx="2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02170" y="3350895"/>
            <a:ext cx="5586730" cy="4161155"/>
          </a:xfrm>
          <a:prstGeom prst="rect">
            <a:avLst/>
          </a:prstGeom>
        </p:spPr>
      </p:pic>
      <p:sp>
        <p:nvSpPr>
          <p:cNvPr id="11" name="Title 10"/>
          <p:cNvSpPr/>
          <p:nvPr>
            <p:ph type="title"/>
          </p:nvPr>
        </p:nvSpPr>
        <p:spPr>
          <a:xfrm>
            <a:off x="1229995" y="254000"/>
            <a:ext cx="10822305" cy="1515745"/>
          </a:xfrm>
        </p:spPr>
        <p:txBody>
          <a:bodyPr/>
          <a:p>
            <a:r>
              <a:rPr lang="en-US"/>
              <a:t>Privacy &amp; Security</a:t>
            </a:r>
            <a:endParaRPr lang="en-US"/>
          </a:p>
        </p:txBody>
      </p:sp>
      <p:sp>
        <p:nvSpPr>
          <p:cNvPr id="12" name="Text Placeholder 11"/>
          <p:cNvSpPr/>
          <p:nvPr>
            <p:ph type="body" sz="half" idx="1"/>
          </p:nvPr>
        </p:nvSpPr>
        <p:spPr>
          <a:xfrm>
            <a:off x="347980" y="2727325"/>
            <a:ext cx="6854190" cy="58331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sz="2400">
                <a:sym typeface="+mn-ea"/>
              </a:rPr>
              <a:t>FIVE LAYERS OF SECURITY:</a:t>
            </a:r>
            <a:endParaRPr lang="en-US" sz="2400"/>
          </a:p>
          <a:p>
            <a:pPr marL="457200" indent="-457200">
              <a:buAutoNum type="arabicPeriod"/>
            </a:pPr>
            <a:r>
              <a:rPr lang="en-AU" altLang="en-US" sz="2000">
                <a:sym typeface="+mn-ea"/>
              </a:rPr>
              <a:t>	B</a:t>
            </a:r>
            <a:r>
              <a:rPr lang="en-US" sz="2000">
                <a:sym typeface="+mn-ea"/>
              </a:rPr>
              <a:t>iometric scan </a:t>
            </a:r>
            <a:r>
              <a:rPr lang="en-AU" altLang="en-US" sz="2000">
                <a:sym typeface="+mn-ea"/>
              </a:rPr>
              <a:t>or passcode</a:t>
            </a:r>
            <a:r>
              <a:rPr lang="en-US" sz="2000">
                <a:sym typeface="+mn-ea"/>
              </a:rPr>
              <a:t> to confirm </a:t>
            </a:r>
            <a:r>
              <a:rPr lang="en-AU" altLang="en-US" sz="2000">
                <a:sym typeface="+mn-ea"/>
              </a:rPr>
              <a:t>the owner 	of voting device.</a:t>
            </a:r>
            <a:endParaRPr lang="en-AU" altLang="en-US" sz="2000">
              <a:sym typeface="+mn-ea"/>
            </a:endParaRPr>
          </a:p>
          <a:p>
            <a:pPr marL="457200" indent="-457200">
              <a:buAutoNum type="arabicPeriod"/>
            </a:pPr>
            <a:r>
              <a:rPr lang="en-AU" altLang="en-US" sz="2000">
                <a:sym typeface="+mn-ea"/>
              </a:rPr>
              <a:t>	Voter registration only using a computer 	generated password, sent on Mobile phone.</a:t>
            </a:r>
            <a:endParaRPr lang="en-US" sz="2000">
              <a:sym typeface="+mn-ea"/>
            </a:endParaRPr>
          </a:p>
          <a:p>
            <a:pPr marL="457200" indent="-457200">
              <a:buAutoNum type="arabicPeriod"/>
            </a:pPr>
            <a:r>
              <a:rPr lang="en-AU" altLang="en-US" sz="2000"/>
              <a:t>	IMEI of voter's mobile device used to make sure 	that Registration and voting devices are same.</a:t>
            </a:r>
            <a:endParaRPr lang="en-AU" altLang="en-US" sz="2000"/>
          </a:p>
          <a:p>
            <a:pPr marL="457200" indent="-457200">
              <a:buAutoNum type="arabicPeriod"/>
            </a:pPr>
            <a:r>
              <a:rPr lang="en-AU" altLang="en-US" sz="2000"/>
              <a:t>	A user specific High Security Question set at 	the time of registration.</a:t>
            </a:r>
            <a:endParaRPr lang="en-AU" altLang="en-US" sz="2000"/>
          </a:p>
          <a:p>
            <a:pPr marL="457200" indent="-457200">
              <a:buAutoNum type="arabicPeriod"/>
            </a:pPr>
            <a:r>
              <a:rPr lang="en-AU" altLang="en-US" sz="2000"/>
              <a:t>	OTP verification at the time of polling to cross 	check all the above factors as well.</a:t>
            </a:r>
            <a:endParaRPr lang="en-US" sz="2000"/>
          </a:p>
          <a:p>
            <a:pPr marL="457200" indent="-457200">
              <a:buNone/>
            </a:pPr>
            <a:r>
              <a:rPr lang="en-US" sz="2000"/>
              <a:t>   </a:t>
            </a:r>
            <a:r>
              <a:rPr lang="en-AU" altLang="en-US" sz="2000"/>
              <a:t>		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447040" y="7586028"/>
            <a:ext cx="7361555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AU" altLang="en-US">
                <a:solidFill>
                  <a:schemeClr val="tx1"/>
                </a:solidFill>
                <a:sym typeface="+mn-ea"/>
              </a:rPr>
              <a:t>Only after all the above security layers are crossed will a user be able to vote only once</a:t>
            </a:r>
            <a:endParaRPr kumimoji="0" lang="en-AU" altLang="en-US" sz="240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Placeholder 13" descr="/Users/tejasw/Desktop/vectors/3907313.svg3907313"/>
          <p:cNvPicPr>
            <a:picLocks noChangeAspect="1"/>
          </p:cNvPicPr>
          <p:nvPr>
            <p:ph type="pic" idx="2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025323" y="3085465"/>
            <a:ext cx="5182235" cy="4724400"/>
          </a:xfrm>
          <a:prstGeom prst="rect">
            <a:avLst/>
          </a:prstGeom>
        </p:spPr>
      </p:pic>
      <p:sp>
        <p:nvSpPr>
          <p:cNvPr id="11" name="Title 10"/>
          <p:cNvSpPr/>
          <p:nvPr>
            <p:ph type="title"/>
          </p:nvPr>
        </p:nvSpPr>
        <p:spPr/>
        <p:txBody>
          <a:bodyPr/>
          <a:p>
            <a:r>
              <a:rPr lang="en-US" sz="6000"/>
              <a:t>Identification and Authorization</a:t>
            </a:r>
            <a:endParaRPr lang="en-US" sz="6000"/>
          </a:p>
        </p:txBody>
      </p:sp>
      <p:sp>
        <p:nvSpPr>
          <p:cNvPr id="12" name="Text Placeholder 11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</p:spPr>
        <p:txBody>
          <a:bodyPr/>
          <a:p>
            <a:r>
              <a:rPr lang="en-US" sz="2400">
                <a:sym typeface="+mn-ea"/>
              </a:rPr>
              <a:t>All data will be encrypted with AES*</a:t>
            </a:r>
            <a:endParaRPr lang="en-US" sz="2400"/>
          </a:p>
          <a:p>
            <a:r>
              <a:rPr lang="en-US" sz="2400">
                <a:sym typeface="+mn-ea"/>
              </a:rPr>
              <a:t>User won't be linked in </a:t>
            </a:r>
            <a:r>
              <a:rPr lang="en-US" sz="2400">
                <a:solidFill>
                  <a:schemeClr val="accent1"/>
                </a:solidFill>
                <a:sym typeface="+mn-ea"/>
              </a:rPr>
              <a:t>ANY </a:t>
            </a:r>
            <a:r>
              <a:rPr lang="en-US" sz="2400">
                <a:sym typeface="+mn-ea"/>
              </a:rPr>
              <a:t>way to the voting party for which he/she votes.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No value will be hardcoded in the app to avoid the risk of reverse engineering by attacks.</a:t>
            </a:r>
            <a:endParaRPr lang="en-US" sz="2400">
              <a:sym typeface="+mn-ea"/>
            </a:endParaRPr>
          </a:p>
          <a:p>
            <a:endParaRPr lang="en-US" sz="2400"/>
          </a:p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694035" y="9378633"/>
            <a:ext cx="1424940" cy="193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*Advanced Encryption standard</a:t>
            </a:r>
            <a:endParaRPr kumimoji="0" lang="en-US" sz="6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Placeholder 13" descr="/Users/tejasw/Desktop/vectors/3173443.svg3173443"/>
          <p:cNvPicPr>
            <a:picLocks noChangeAspect="1"/>
          </p:cNvPicPr>
          <p:nvPr>
            <p:ph type="pic" idx="2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062470" y="2623820"/>
            <a:ext cx="5950585" cy="4431665"/>
          </a:xfrm>
          <a:prstGeom prst="rect">
            <a:avLst/>
          </a:prstGeom>
        </p:spPr>
      </p:pic>
      <p:sp>
        <p:nvSpPr>
          <p:cNvPr id="11" name="Title 10"/>
          <p:cNvSpPr/>
          <p:nvPr>
            <p:ph type="title"/>
          </p:nvPr>
        </p:nvSpPr>
        <p:spPr>
          <a:xfrm>
            <a:off x="4298950" y="368935"/>
            <a:ext cx="4175125" cy="852805"/>
          </a:xfrm>
        </p:spPr>
        <p:txBody>
          <a:bodyPr>
            <a:noAutofit/>
          </a:bodyPr>
          <a:p>
            <a:r>
              <a:rPr lang="en-AU" altLang="en-US" sz="5400"/>
              <a:t>Scalability</a:t>
            </a:r>
            <a:endParaRPr lang="en-AU" altLang="en-US" sz="5400"/>
          </a:p>
        </p:txBody>
      </p:sp>
      <p:sp>
        <p:nvSpPr>
          <p:cNvPr id="12" name="Text Placeholder 11"/>
          <p:cNvSpPr/>
          <p:nvPr>
            <p:ph type="body" sz="half" idx="1"/>
          </p:nvPr>
        </p:nvSpPr>
        <p:spPr>
          <a:xfrm>
            <a:off x="319405" y="2624455"/>
            <a:ext cx="6884670" cy="5965190"/>
          </a:xfrm>
        </p:spPr>
        <p:txBody>
          <a:bodyPr>
            <a:noAutofit/>
          </a:bodyPr>
          <a:p>
            <a:r>
              <a:rPr lang="en-AU" altLang="en-US" sz="2400">
                <a:solidFill>
                  <a:schemeClr val="tx1"/>
                </a:solidFill>
                <a:latin typeface="Microsoft YaHei Light" panose="020B0502040204020203" charset="-122"/>
                <a:ea typeface="Microsoft YaHei Light" panose="020B0502040204020203" charset="-122"/>
                <a:sym typeface="+mn-ea"/>
              </a:rPr>
              <a:t> </a:t>
            </a:r>
            <a:r>
              <a:rPr lang="en-AU" altLang="en-US" sz="2400">
                <a:solidFill>
                  <a:srgbClr val="C00000"/>
                </a:solidFill>
                <a:latin typeface="Microsoft YaHei Light" panose="020B0502040204020203" charset="-122"/>
                <a:ea typeface="Microsoft YaHei Light" panose="020B0502040204020203" charset="-122"/>
                <a:sym typeface="+mn-ea"/>
              </a:rPr>
              <a:t>SUFFRAGIUM </a:t>
            </a:r>
            <a:r>
              <a:rPr lang="en-AU" altLang="en-US" sz="2400">
                <a:sym typeface="+mn-ea"/>
              </a:rPr>
              <a:t>is capable of managing </a:t>
            </a:r>
            <a:r>
              <a:rPr lang="en-US" altLang="en-AU" sz="2400">
                <a:sym typeface="+mn-ea"/>
              </a:rPr>
              <a:t>heavy </a:t>
            </a:r>
            <a:r>
              <a:rPr lang="en-AU" altLang="en-US" sz="2400">
                <a:sym typeface="+mn-ea"/>
              </a:rPr>
              <a:t>traffics</a:t>
            </a:r>
            <a:r>
              <a:rPr lang="en-US" altLang="en-AU" sz="2400">
                <a:sym typeface="+mn-ea"/>
              </a:rPr>
              <a:t>.</a:t>
            </a:r>
            <a:r>
              <a:rPr lang="en-AU" altLang="en-US" sz="2400">
                <a:sym typeface="+mn-ea"/>
              </a:rPr>
              <a:t> </a:t>
            </a:r>
            <a:endParaRPr lang="en-AU" altLang="en-US" sz="2400">
              <a:sym typeface="+mn-ea"/>
            </a:endParaRPr>
          </a:p>
          <a:p>
            <a:r>
              <a:rPr lang="en-US" altLang="en-AU" sz="2400">
                <a:sym typeface="+mn-ea"/>
              </a:rPr>
              <a:t>Secure NoSql Database has been used which is backed and used by world's most successful companies.</a:t>
            </a:r>
            <a:endParaRPr lang="en-US" altLang="en-AU" sz="2400">
              <a:sym typeface="+mn-ea"/>
            </a:endParaRPr>
          </a:p>
          <a:p>
            <a:r>
              <a:rPr lang="en-US" altLang="en-AU" sz="2400">
                <a:latin typeface="+mn-lt"/>
                <a:ea typeface="Microsoft YaHei Light" panose="020B0502040204020203" charset="-122"/>
                <a:cs typeface="+mn-lt"/>
                <a:sym typeface="+mn-ea"/>
              </a:rPr>
              <a:t>The app is made keeping scalability in mind so as to make it serverless at its core, in order to prevent downtimes and crashed even under severe load.</a:t>
            </a:r>
            <a:endParaRPr lang="en-US" altLang="en-AU" sz="2400">
              <a:latin typeface="+mn-lt"/>
              <a:ea typeface="Microsoft YaHei Light" panose="020B0502040204020203" charset="-122"/>
              <a:cs typeface="+mn-lt"/>
            </a:endParaRPr>
          </a:p>
          <a:p>
            <a:endParaRPr lang="en-AU" altLang="en-US" sz="2400">
              <a:solidFill>
                <a:schemeClr val="tx1"/>
              </a:solidFill>
              <a:latin typeface="+mn-lt"/>
              <a:ea typeface="Microsoft YaHei Light" panose="020B0502040204020203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2555</Words>
  <Application>WPS Presentation</Application>
  <PresentationFormat/>
  <Paragraphs>147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Helvetica Neue</vt:lpstr>
      <vt:lpstr>Helvetica Neue Medium</vt:lpstr>
      <vt:lpstr>Helvetica Neue Light</vt:lpstr>
      <vt:lpstr>Noteworthy Light</vt:lpstr>
      <vt:lpstr>Segoe UI Semilight</vt:lpstr>
      <vt:lpstr>Comic Sans MS</vt:lpstr>
      <vt:lpstr>Helvetica Neue Regular</vt:lpstr>
      <vt:lpstr>Corbel</vt:lpstr>
      <vt:lpstr>Microsoft YaHei Light</vt:lpstr>
      <vt:lpstr>Microsoft JhengHei</vt:lpstr>
      <vt:lpstr>Microsoft YaHei</vt:lpstr>
      <vt:lpstr>Arial Unicode MS</vt:lpstr>
      <vt:lpstr>Helvetica Neue Medium</vt:lpstr>
      <vt:lpstr>Black</vt:lpstr>
      <vt:lpstr>Equation.KSEE3</vt:lpstr>
      <vt:lpstr>Equation.KSEE3</vt:lpstr>
      <vt:lpstr>Equation.KSEE3</vt:lpstr>
      <vt:lpstr>NoVote</vt:lpstr>
      <vt:lpstr>VVPATs</vt:lpstr>
      <vt:lpstr>What's the Solution?</vt:lpstr>
      <vt:lpstr>SUFFRAGIUM</vt:lpstr>
      <vt:lpstr> Re-Invent Voting</vt:lpstr>
      <vt:lpstr>WHY SUFFRAGIUM?</vt:lpstr>
      <vt:lpstr>Privacy &amp; Security</vt:lpstr>
      <vt:lpstr>Identification and Authorization</vt:lpstr>
      <vt:lpstr>Scalability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MLAI</dc:title>
  <dc:creator/>
  <cp:lastModifiedBy>Aryan</cp:lastModifiedBy>
  <cp:revision>23</cp:revision>
  <dcterms:created xsi:type="dcterms:W3CDTF">2020-11-02T16:49:00Z</dcterms:created>
  <dcterms:modified xsi:type="dcterms:W3CDTF">2020-11-03T16:31:04Z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