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75179-88A1-4B55-8DBB-CD67F3FF2E4D}"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199595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75179-88A1-4B55-8DBB-CD67F3FF2E4D}"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261346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75179-88A1-4B55-8DBB-CD67F3FF2E4D}"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632143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75179-88A1-4B55-8DBB-CD67F3FF2E4D}"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0EDE-445B-429F-94A2-24887BC620BB}"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06235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75179-88A1-4B55-8DBB-CD67F3FF2E4D}"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3545259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475179-88A1-4B55-8DBB-CD67F3FF2E4D}"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2187377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475179-88A1-4B55-8DBB-CD67F3FF2E4D}"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2152617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75179-88A1-4B55-8DBB-CD67F3FF2E4D}"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2907901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75179-88A1-4B55-8DBB-CD67F3FF2E4D}"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193291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75179-88A1-4B55-8DBB-CD67F3FF2E4D}"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266198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75179-88A1-4B55-8DBB-CD67F3FF2E4D}"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4130350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75179-88A1-4B55-8DBB-CD67F3FF2E4D}"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419849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75179-88A1-4B55-8DBB-CD67F3FF2E4D}"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2382437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475179-88A1-4B55-8DBB-CD67F3FF2E4D}"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1929925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75179-88A1-4B55-8DBB-CD67F3FF2E4D}" type="datetimeFigureOut">
              <a:rPr lang="en-IN" smtClean="0"/>
              <a:t>28-09-2023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8126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475179-88A1-4B55-8DBB-CD67F3FF2E4D}"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101442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475179-88A1-4B55-8DBB-CD67F3FF2E4D}"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80EDE-445B-429F-94A2-24887BC620BB}" type="slidenum">
              <a:rPr lang="en-IN" smtClean="0"/>
              <a:t>‹#›</a:t>
            </a:fld>
            <a:endParaRPr lang="en-IN"/>
          </a:p>
        </p:txBody>
      </p:sp>
    </p:spTree>
    <p:extLst>
      <p:ext uri="{BB962C8B-B14F-4D97-AF65-F5344CB8AC3E}">
        <p14:creationId xmlns:p14="http://schemas.microsoft.com/office/powerpoint/2010/main" val="4098330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9475179-88A1-4B55-8DBB-CD67F3FF2E4D}" type="datetimeFigureOut">
              <a:rPr lang="en-IN" smtClean="0"/>
              <a:t>28-09-2023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580EDE-445B-429F-94A2-24887BC620BB}" type="slidenum">
              <a:rPr lang="en-IN" smtClean="0"/>
              <a:t>‹#›</a:t>
            </a:fld>
            <a:endParaRPr lang="en-IN"/>
          </a:p>
        </p:txBody>
      </p:sp>
    </p:spTree>
    <p:extLst>
      <p:ext uri="{BB962C8B-B14F-4D97-AF65-F5344CB8AC3E}">
        <p14:creationId xmlns:p14="http://schemas.microsoft.com/office/powerpoint/2010/main" val="118173122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98A-A5CB-973D-5F9A-2340F9FB7687}"/>
              </a:ext>
            </a:extLst>
          </p:cNvPr>
          <p:cNvSpPr>
            <a:spLocks noGrp="1"/>
          </p:cNvSpPr>
          <p:nvPr>
            <p:ph type="ctrTitle"/>
          </p:nvPr>
        </p:nvSpPr>
        <p:spPr>
          <a:xfrm>
            <a:off x="1626253" y="-288026"/>
            <a:ext cx="9440034" cy="1828801"/>
          </a:xfrm>
        </p:spPr>
        <p:txBody>
          <a:bodyPr>
            <a:normAutofit/>
          </a:bodyPr>
          <a:lstStyle/>
          <a:p>
            <a:r>
              <a:rPr lang="en-IN" sz="8800" dirty="0"/>
              <a:t>MEDICAF </a:t>
            </a:r>
            <a:r>
              <a:rPr lang="en-IN" sz="1100" dirty="0"/>
              <a:t>BY TEAM ARYAN</a:t>
            </a:r>
            <a:endParaRPr lang="en-IN" sz="8800" dirty="0"/>
          </a:p>
        </p:txBody>
      </p:sp>
      <p:pic>
        <p:nvPicPr>
          <p:cNvPr id="7" name="Picture 6">
            <a:extLst>
              <a:ext uri="{FF2B5EF4-FFF2-40B4-BE49-F238E27FC236}">
                <a16:creationId xmlns:a16="http://schemas.microsoft.com/office/drawing/2014/main" id="{F0FA9AFF-89EB-C8AC-0F80-68B451EB9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49" y="2291144"/>
            <a:ext cx="9681902" cy="4759362"/>
          </a:xfrm>
          <a:prstGeom prst="rect">
            <a:avLst/>
          </a:prstGeom>
        </p:spPr>
      </p:pic>
      <p:sp>
        <p:nvSpPr>
          <p:cNvPr id="9" name="TextBox 8">
            <a:extLst>
              <a:ext uri="{FF2B5EF4-FFF2-40B4-BE49-F238E27FC236}">
                <a16:creationId xmlns:a16="http://schemas.microsoft.com/office/drawing/2014/main" id="{B5B1DA41-23BC-84A7-F468-06CEDF9175F3}"/>
              </a:ext>
            </a:extLst>
          </p:cNvPr>
          <p:cNvSpPr txBox="1"/>
          <p:nvPr/>
        </p:nvSpPr>
        <p:spPr>
          <a:xfrm>
            <a:off x="447272" y="1540775"/>
            <a:ext cx="11468804" cy="1754326"/>
          </a:xfrm>
          <a:prstGeom prst="rect">
            <a:avLst/>
          </a:prstGeom>
          <a:noFill/>
        </p:spPr>
        <p:txBody>
          <a:bodyPr wrap="square" rtlCol="0">
            <a:spAutoFit/>
          </a:bodyPr>
          <a:lstStyle/>
          <a:p>
            <a:pPr algn="just"/>
            <a:r>
              <a:rPr lang="en-US" dirty="0"/>
              <a:t>PS: “Presently, the healthcare system is inefficient in hospital operations, poses a danger of unlawful narcotic medication sales, and issues with obtaining patient-prescribed medicine data, requiring the community to store a large number of receipts for medicines from each visit. Challenges in our healthcare journey aren't merely structural; they have a tremendous impact on people's lives. Delays in operations cause patients to suffer and strain providers. The threat of illegal drug sales hovers over our neighborhoods. Accessing patient data might be quite a challenge. Let us instill compassion and creativity in healthcare, making every second count for those who rely on it.”</a:t>
            </a:r>
            <a:endParaRPr lang="en-IN" dirty="0"/>
          </a:p>
        </p:txBody>
      </p:sp>
    </p:spTree>
    <p:extLst>
      <p:ext uri="{BB962C8B-B14F-4D97-AF65-F5344CB8AC3E}">
        <p14:creationId xmlns:p14="http://schemas.microsoft.com/office/powerpoint/2010/main" val="3846137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1EF3-8895-0D13-9252-15E345F8A8CC}"/>
              </a:ext>
            </a:extLst>
          </p:cNvPr>
          <p:cNvSpPr>
            <a:spLocks noGrp="1"/>
          </p:cNvSpPr>
          <p:nvPr>
            <p:ph type="title"/>
          </p:nvPr>
        </p:nvSpPr>
        <p:spPr/>
        <p:txBody>
          <a:bodyPr/>
          <a:lstStyle/>
          <a:p>
            <a:r>
              <a:rPr lang="en-IN" dirty="0"/>
              <a:t>IDEA/APPROCH</a:t>
            </a:r>
          </a:p>
        </p:txBody>
      </p:sp>
      <p:sp>
        <p:nvSpPr>
          <p:cNvPr id="4" name="Content Placeholder 3">
            <a:extLst>
              <a:ext uri="{FF2B5EF4-FFF2-40B4-BE49-F238E27FC236}">
                <a16:creationId xmlns:a16="http://schemas.microsoft.com/office/drawing/2014/main" id="{DC12199E-1BF2-9FBB-6160-6EE6D4134156}"/>
              </a:ext>
            </a:extLst>
          </p:cNvPr>
          <p:cNvSpPr>
            <a:spLocks noGrp="1"/>
          </p:cNvSpPr>
          <p:nvPr>
            <p:ph sz="half" idx="2"/>
          </p:nvPr>
        </p:nvSpPr>
        <p:spPr>
          <a:xfrm>
            <a:off x="1011065" y="1771048"/>
            <a:ext cx="4876344" cy="4004110"/>
          </a:xfrm>
        </p:spPr>
        <p:txBody>
          <a:bodyPr>
            <a:normAutofit fontScale="85000" lnSpcReduction="10000"/>
          </a:bodyPr>
          <a:lstStyle/>
          <a:p>
            <a:pPr marL="379800" indent="-342900" algn="just">
              <a:buFont typeface="+mj-lt"/>
              <a:buAutoNum type="arabicPeriod"/>
            </a:pPr>
            <a:r>
              <a:rPr lang="en-US" sz="1900" dirty="0">
                <a:latin typeface="Calibri" panose="020F0502020204030204" pitchFamily="34" charset="0"/>
                <a:ea typeface="Calibri" panose="020F0502020204030204" pitchFamily="34" charset="0"/>
                <a:cs typeface="Calibri" panose="020F0502020204030204" pitchFamily="34" charset="0"/>
              </a:rPr>
              <a:t>We propose a medical oversight website with features like QR-coded prescriptions and a centralized database to address these challenges.</a:t>
            </a:r>
          </a:p>
          <a:p>
            <a:pPr marL="379800" indent="-342900" algn="just">
              <a:buFont typeface="+mj-lt"/>
              <a:buAutoNum type="arabicPeriod"/>
            </a:pPr>
            <a:r>
              <a:rPr lang="en-US" sz="1900" b="0" i="0" dirty="0">
                <a:solidFill>
                  <a:srgbClr val="D1D5DB"/>
                </a:solidFill>
                <a:effectLst/>
                <a:latin typeface="Söhne"/>
              </a:rPr>
              <a:t>Improve Efficiency: Streamline hospital procedures to enhance overall efficiency and reduce administrative burdens on healthcare professionals.</a:t>
            </a:r>
          </a:p>
          <a:p>
            <a:pPr algn="just">
              <a:buFont typeface="+mj-lt"/>
              <a:buAutoNum type="arabicPeriod"/>
            </a:pPr>
            <a:r>
              <a:rPr lang="en-US" sz="1900" b="0" i="0" dirty="0">
                <a:solidFill>
                  <a:srgbClr val="D1D5DB"/>
                </a:solidFill>
                <a:effectLst/>
                <a:latin typeface="Söhne"/>
              </a:rPr>
              <a:t>Prevent Unauthorized Drug Sales: Implement robust security measures to prevent the illegal sale of narcotic drugs and promote responsible healthcare practices.</a:t>
            </a:r>
          </a:p>
          <a:p>
            <a:pPr algn="just">
              <a:buFont typeface="+mj-lt"/>
              <a:buAutoNum type="arabicPeriod"/>
            </a:pPr>
            <a:r>
              <a:rPr lang="en-US" sz="1900" b="0" i="0" dirty="0">
                <a:solidFill>
                  <a:srgbClr val="D1D5DB"/>
                </a:solidFill>
                <a:effectLst/>
                <a:latin typeface="Söhne"/>
              </a:rPr>
              <a:t>Enhance Access to Prescribed Medicine Data: Create a centralized database for easy and secure access to prescribed medicine information, benefiting both healthcare providers and patients.</a:t>
            </a:r>
            <a:endParaRPr lang="en-IN" sz="1900" dirty="0"/>
          </a:p>
        </p:txBody>
      </p:sp>
      <p:sp>
        <p:nvSpPr>
          <p:cNvPr id="6" name="Content Placeholder 5">
            <a:extLst>
              <a:ext uri="{FF2B5EF4-FFF2-40B4-BE49-F238E27FC236}">
                <a16:creationId xmlns:a16="http://schemas.microsoft.com/office/drawing/2014/main" id="{D1719849-5833-0A2E-8719-D894736D50B2}"/>
              </a:ext>
            </a:extLst>
          </p:cNvPr>
          <p:cNvSpPr>
            <a:spLocks noGrp="1"/>
          </p:cNvSpPr>
          <p:nvPr>
            <p:ph sz="quarter" idx="4"/>
          </p:nvPr>
        </p:nvSpPr>
        <p:spPr>
          <a:xfrm>
            <a:off x="6146962" y="1682757"/>
            <a:ext cx="5120595" cy="4934513"/>
          </a:xfrm>
        </p:spPr>
        <p:txBody>
          <a:bodyPr>
            <a:normAutofit fontScale="85000" lnSpcReduction="10000"/>
          </a:bodyPr>
          <a:lstStyle/>
          <a:p>
            <a:pPr marL="379800" indent="-342900"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To improve the efficiency of hospital procedures, provide intuitive workflows for physicians, nurses, and administrative personnel. Allow for effective appointment, admission, and discharge management.</a:t>
            </a:r>
          </a:p>
          <a:p>
            <a:pPr marL="379800" indent="-342900"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Integrate a QR code system for prescriptions to make it easier to check and correctly deliver drugs. Make certain that only authorized people may produce and access these codes.</a:t>
            </a:r>
          </a:p>
          <a:p>
            <a:pPr marL="379800" indent="-342900"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 Create a safe, centralized database to hold patient data such as medical history, medicines, and treatment plans. To preserve patient privacy, use data encryption and backup techniques.</a:t>
            </a:r>
          </a:p>
          <a:p>
            <a:pPr marL="379800" indent="-342900"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To prohibit the illicit selling of narcotic medications, implement strict monitoring and reporting methods. Create a scalable system that can accommodate future expansion and new features.</a:t>
            </a:r>
          </a:p>
          <a:p>
            <a:pPr marL="379800" indent="-342900"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Consider incorporating new technology, such as telemedicine capabilities. Allow for the tracking of narcotic medication prescriptions and dispensations in real time</a:t>
            </a:r>
            <a:r>
              <a:rPr lang="en-US" sz="1600" dirty="0">
                <a:latin typeface="Calibri" panose="020F0502020204030204" pitchFamily="34" charset="0"/>
                <a:ea typeface="Calibri" panose="020F0502020204030204" pitchFamily="34" charset="0"/>
                <a:cs typeface="Calibri" panose="020F0502020204030204" pitchFamily="34" charset="0"/>
              </a:rPr>
              <a:t>.</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C76AF60-8B6A-266A-CFF2-97E0C51B6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749" y="240730"/>
            <a:ext cx="1230257" cy="1331842"/>
          </a:xfrm>
          <a:prstGeom prst="rect">
            <a:avLst/>
          </a:prstGeom>
        </p:spPr>
      </p:pic>
    </p:spTree>
    <p:extLst>
      <p:ext uri="{BB962C8B-B14F-4D97-AF65-F5344CB8AC3E}">
        <p14:creationId xmlns:p14="http://schemas.microsoft.com/office/powerpoint/2010/main" val="13813533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down)">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wipe(down)">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wipe(down)">
                                      <p:cBhvr>
                                        <p:cTn id="4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903-23AF-C471-3120-3CF70F3148C5}"/>
              </a:ext>
            </a:extLst>
          </p:cNvPr>
          <p:cNvSpPr>
            <a:spLocks noGrp="1"/>
          </p:cNvSpPr>
          <p:nvPr>
            <p:ph type="title"/>
          </p:nvPr>
        </p:nvSpPr>
        <p:spPr>
          <a:xfrm>
            <a:off x="182274" y="288757"/>
            <a:ext cx="4081717" cy="923560"/>
          </a:xfrm>
        </p:spPr>
        <p:txBody>
          <a:bodyPr>
            <a:normAutofit/>
          </a:bodyPr>
          <a:lstStyle/>
          <a:p>
            <a:r>
              <a:rPr lang="en-IN" sz="4000" dirty="0"/>
              <a:t>Features:</a:t>
            </a:r>
          </a:p>
        </p:txBody>
      </p:sp>
      <p:pic>
        <p:nvPicPr>
          <p:cNvPr id="10" name="Content Placeholder 9">
            <a:extLst>
              <a:ext uri="{FF2B5EF4-FFF2-40B4-BE49-F238E27FC236}">
                <a16:creationId xmlns:a16="http://schemas.microsoft.com/office/drawing/2014/main" id="{B90F4897-51D3-8EA4-6881-AD6C1A3E97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9088" y="609600"/>
            <a:ext cx="5926061" cy="5181600"/>
          </a:xfrm>
        </p:spPr>
      </p:pic>
      <p:sp>
        <p:nvSpPr>
          <p:cNvPr id="4" name="Text Placeholder 3">
            <a:extLst>
              <a:ext uri="{FF2B5EF4-FFF2-40B4-BE49-F238E27FC236}">
                <a16:creationId xmlns:a16="http://schemas.microsoft.com/office/drawing/2014/main" id="{9ACD66E4-32BE-7C88-A872-CCA90C132ACA}"/>
              </a:ext>
            </a:extLst>
          </p:cNvPr>
          <p:cNvSpPr>
            <a:spLocks noGrp="1"/>
          </p:cNvSpPr>
          <p:nvPr>
            <p:ph type="body" sz="half" idx="2"/>
          </p:nvPr>
        </p:nvSpPr>
        <p:spPr>
          <a:xfrm>
            <a:off x="924443" y="1372739"/>
            <a:ext cx="3840062" cy="3834528"/>
          </a:xfrm>
        </p:spPr>
        <p:txBody>
          <a:bodyPr>
            <a:normAutofit/>
          </a:bodyPr>
          <a:lstStyle/>
          <a:p>
            <a:pPr marL="285750" indent="-285750" algn="l">
              <a:buFont typeface="Arial" panose="020B0604020202020204" pitchFamily="34" charset="0"/>
              <a:buChar char="•"/>
            </a:pPr>
            <a:r>
              <a:rPr lang="en-IN" b="1" i="0" dirty="0">
                <a:effectLst/>
                <a:latin typeface="Söhne"/>
              </a:rPr>
              <a:t>QR-Coded Prescriptions.</a:t>
            </a:r>
          </a:p>
          <a:p>
            <a:pPr marL="285750" indent="-285750" algn="l">
              <a:buFont typeface="Arial" panose="020B0604020202020204" pitchFamily="34" charset="0"/>
              <a:buChar char="•"/>
            </a:pPr>
            <a:r>
              <a:rPr lang="en-IN" b="1" i="0" dirty="0">
                <a:effectLst/>
                <a:latin typeface="Söhne"/>
              </a:rPr>
              <a:t>Centralized Database.</a:t>
            </a:r>
          </a:p>
          <a:p>
            <a:pPr marL="285750" indent="-285750" algn="l">
              <a:buFont typeface="Arial" panose="020B0604020202020204" pitchFamily="34" charset="0"/>
              <a:buChar char="•"/>
            </a:pPr>
            <a:r>
              <a:rPr lang="en-IN" b="1" i="0" dirty="0">
                <a:effectLst/>
                <a:latin typeface="Söhne"/>
              </a:rPr>
              <a:t>Authorization and Authentication.</a:t>
            </a:r>
            <a:endParaRPr lang="en-IN" b="1" dirty="0">
              <a:effectLst/>
              <a:latin typeface="Söhne"/>
            </a:endParaRPr>
          </a:p>
          <a:p>
            <a:pPr marL="285750" indent="-285750" algn="l">
              <a:buFont typeface="Arial" panose="020B0604020202020204" pitchFamily="34" charset="0"/>
              <a:buChar char="•"/>
            </a:pPr>
            <a:r>
              <a:rPr lang="en-IN" b="1" i="0" dirty="0">
                <a:effectLst/>
                <a:latin typeface="Söhne"/>
              </a:rPr>
              <a:t>Medication Tracking.</a:t>
            </a:r>
            <a:r>
              <a:rPr lang="en-IN" b="0" i="0" dirty="0">
                <a:solidFill>
                  <a:srgbClr val="D1D5DB"/>
                </a:solidFill>
                <a:effectLst/>
                <a:latin typeface="Söhne"/>
              </a:rPr>
              <a:t> </a:t>
            </a:r>
          </a:p>
          <a:p>
            <a:pPr marL="285750" indent="-285750" algn="l">
              <a:buFont typeface="Arial" panose="020B0604020202020204" pitchFamily="34" charset="0"/>
              <a:buChar char="•"/>
            </a:pPr>
            <a:r>
              <a:rPr lang="en-IN" b="1" i="0" dirty="0">
                <a:effectLst/>
                <a:latin typeface="Söhne"/>
              </a:rPr>
              <a:t>Drug Interaction Alerts.</a:t>
            </a:r>
            <a:endParaRPr lang="en-IN" dirty="0">
              <a:solidFill>
                <a:srgbClr val="D1D5DB"/>
              </a:solidFill>
              <a:effectLst/>
              <a:latin typeface="Söhne"/>
            </a:endParaRPr>
          </a:p>
          <a:p>
            <a:pPr marL="285750" indent="-285750" algn="l">
              <a:buFont typeface="Arial" panose="020B0604020202020204" pitchFamily="34" charset="0"/>
              <a:buChar char="•"/>
            </a:pPr>
            <a:r>
              <a:rPr lang="en-IN" b="1" i="0" dirty="0">
                <a:effectLst/>
                <a:latin typeface="Söhne"/>
              </a:rPr>
              <a:t>Audit Trail</a:t>
            </a:r>
            <a:r>
              <a:rPr lang="en-IN" b="1" i="0" dirty="0">
                <a:solidFill>
                  <a:srgbClr val="D1D5DB"/>
                </a:solidFill>
                <a:effectLst/>
                <a:latin typeface="Söhne"/>
              </a:rPr>
              <a:t>.</a:t>
            </a:r>
          </a:p>
          <a:p>
            <a:pPr marL="285750" indent="-285750" algn="l">
              <a:buFont typeface="Arial" panose="020B0604020202020204" pitchFamily="34" charset="0"/>
              <a:buChar char="•"/>
            </a:pPr>
            <a:r>
              <a:rPr lang="en-IN" b="1" i="0" dirty="0">
                <a:effectLst/>
                <a:latin typeface="Söhne"/>
              </a:rPr>
              <a:t>Reporting and Analytics</a:t>
            </a:r>
            <a:r>
              <a:rPr lang="en-IN" b="1" dirty="0">
                <a:solidFill>
                  <a:srgbClr val="D1D5DB"/>
                </a:solidFill>
                <a:effectLst/>
                <a:latin typeface="Söhne"/>
              </a:rPr>
              <a:t>.</a:t>
            </a:r>
          </a:p>
          <a:p>
            <a:pPr marL="285750" indent="-285750" algn="l">
              <a:buFont typeface="Arial" panose="020B0604020202020204" pitchFamily="34" charset="0"/>
              <a:buChar char="•"/>
            </a:pPr>
            <a:r>
              <a:rPr lang="en-IN" b="1" i="0" dirty="0">
                <a:effectLst/>
                <a:latin typeface="Söhne"/>
              </a:rPr>
              <a:t>Integration with EHR Systems.</a:t>
            </a:r>
            <a:endParaRPr lang="en-IN" b="1" i="0" dirty="0">
              <a:solidFill>
                <a:srgbClr val="D1D5DB"/>
              </a:solidFill>
              <a:effectLst/>
              <a:latin typeface="Söhne"/>
            </a:endParaRPr>
          </a:p>
          <a:p>
            <a:pPr marL="285750" indent="-285750" algn="l">
              <a:buFont typeface="Arial" panose="020B0604020202020204" pitchFamily="34" charset="0"/>
              <a:buChar char="•"/>
            </a:pPr>
            <a:r>
              <a:rPr lang="en-IN" b="1" i="0" dirty="0">
                <a:effectLst/>
                <a:latin typeface="Söhne"/>
              </a:rPr>
              <a:t>Compliance with Regulations</a:t>
            </a:r>
            <a:r>
              <a:rPr lang="en-IN" b="1" dirty="0">
                <a:solidFill>
                  <a:srgbClr val="D1D5DB"/>
                </a:solidFill>
                <a:effectLst/>
                <a:latin typeface="Söhne"/>
              </a:rPr>
              <a:t>.</a:t>
            </a:r>
          </a:p>
          <a:p>
            <a:pPr marL="285750" indent="-285750" algn="l">
              <a:buFont typeface="Arial" panose="020B0604020202020204" pitchFamily="34" charset="0"/>
              <a:buChar char="•"/>
            </a:pPr>
            <a:r>
              <a:rPr lang="en-IN" b="1" i="0" dirty="0">
                <a:effectLst/>
                <a:latin typeface="Söhne"/>
              </a:rPr>
              <a:t>Training and Support.</a:t>
            </a:r>
            <a:endParaRPr lang="en-IN" dirty="0"/>
          </a:p>
        </p:txBody>
      </p:sp>
    </p:spTree>
    <p:extLst>
      <p:ext uri="{BB962C8B-B14F-4D97-AF65-F5344CB8AC3E}">
        <p14:creationId xmlns:p14="http://schemas.microsoft.com/office/powerpoint/2010/main" val="19140576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AA7D14E-1171-9EB7-8793-00DA07A664C1}"/>
              </a:ext>
            </a:extLst>
          </p:cNvPr>
          <p:cNvSpPr>
            <a:spLocks noGrp="1"/>
          </p:cNvSpPr>
          <p:nvPr>
            <p:ph idx="1"/>
          </p:nvPr>
        </p:nvSpPr>
        <p:spPr>
          <a:xfrm>
            <a:off x="817543" y="1417319"/>
            <a:ext cx="5278457" cy="4023361"/>
          </a:xfrm>
        </p:spPr>
        <p:txBody>
          <a:bodyPr>
            <a:normAutofit fontScale="70000" lnSpcReduction="20000"/>
          </a:bodyPr>
          <a:lstStyle/>
          <a:p>
            <a:pPr algn="just">
              <a:buFont typeface="+mj-lt"/>
              <a:buAutoNum type="arabicPeriod"/>
            </a:pPr>
            <a:r>
              <a:rPr lang="en-US" sz="2200" b="1" i="0" dirty="0">
                <a:solidFill>
                  <a:schemeClr val="tx1"/>
                </a:solidFill>
                <a:effectLst/>
                <a:latin typeface="Söhne"/>
              </a:rPr>
              <a:t>Blockchain Technology for Data Security: </a:t>
            </a:r>
            <a:r>
              <a:rPr lang="en-US" sz="2200" i="0" dirty="0">
                <a:solidFill>
                  <a:schemeClr val="tx1"/>
                </a:solidFill>
                <a:effectLst/>
                <a:latin typeface="Söhne"/>
              </a:rPr>
              <a:t>Use blockchain technology to improve data security and integrity. The immutability of patient information and prescription data may be ensured via blockchain, decreasing the danger of tampering or illegal access.</a:t>
            </a:r>
          </a:p>
          <a:p>
            <a:pPr algn="just">
              <a:buFont typeface="+mj-lt"/>
              <a:buAutoNum type="arabicPeriod"/>
            </a:pPr>
            <a:r>
              <a:rPr lang="en-US" sz="2200" b="1" i="0" dirty="0">
                <a:solidFill>
                  <a:schemeClr val="tx1"/>
                </a:solidFill>
                <a:effectLst/>
                <a:latin typeface="Söhne"/>
              </a:rPr>
              <a:t>AI and Machine Learning (ML): </a:t>
            </a:r>
            <a:r>
              <a:rPr lang="en-US" sz="2200" i="0" dirty="0">
                <a:solidFill>
                  <a:schemeClr val="tx1"/>
                </a:solidFill>
                <a:effectLst/>
                <a:latin typeface="Söhne"/>
              </a:rPr>
              <a:t>Implement AI and ML algorithms for predictive analytics, fraud detection, and anomaly identification. AI can assist in identifying strange prescription trends as well as potential security </a:t>
            </a:r>
            <a:r>
              <a:rPr lang="en-US" sz="2200" i="0" dirty="0" err="1">
                <a:solidFill>
                  <a:schemeClr val="tx1"/>
                </a:solidFill>
                <a:effectLst/>
                <a:latin typeface="Söhne"/>
              </a:rPr>
              <a:t>breaches.IoT</a:t>
            </a:r>
            <a:r>
              <a:rPr lang="en-US" sz="2200" i="0" dirty="0">
                <a:solidFill>
                  <a:schemeClr val="tx1"/>
                </a:solidFill>
                <a:effectLst/>
                <a:latin typeface="Söhne"/>
              </a:rPr>
              <a:t> (Internet of Things) Devices: Connect IoT devices and sensors in real-time to monitor medication adherence, patient vital signs, and inventory management. For full control, this data can be merged into the centralized database.</a:t>
            </a:r>
          </a:p>
          <a:p>
            <a:pPr algn="just">
              <a:buFont typeface="+mj-lt"/>
              <a:buAutoNum type="arabicPeriod"/>
            </a:pPr>
            <a:r>
              <a:rPr lang="en-US" sz="2200" b="1" i="0" dirty="0">
                <a:solidFill>
                  <a:schemeClr val="tx1"/>
                </a:solidFill>
                <a:effectLst/>
                <a:latin typeface="Söhne"/>
              </a:rPr>
              <a:t>Integration of Telemedicine: </a:t>
            </a:r>
            <a:r>
              <a:rPr lang="en-US" sz="2200" i="0" dirty="0">
                <a:solidFill>
                  <a:schemeClr val="tx1"/>
                </a:solidFill>
                <a:effectLst/>
                <a:latin typeface="Söhne"/>
              </a:rPr>
              <a:t>Create a telemedicine module within the website to enable remote consultations, minimizing the need for physical visits and increasing access to healthcare services.</a:t>
            </a:r>
          </a:p>
          <a:p>
            <a:pPr algn="just"/>
            <a:endParaRPr lang="en-IN" dirty="0"/>
          </a:p>
        </p:txBody>
      </p:sp>
      <p:sp>
        <p:nvSpPr>
          <p:cNvPr id="8" name="Title 1">
            <a:extLst>
              <a:ext uri="{FF2B5EF4-FFF2-40B4-BE49-F238E27FC236}">
                <a16:creationId xmlns:a16="http://schemas.microsoft.com/office/drawing/2014/main" id="{5C30D5FE-67A2-7F97-73F3-2285B50F29C2}"/>
              </a:ext>
            </a:extLst>
          </p:cNvPr>
          <p:cNvSpPr>
            <a:spLocks noGrp="1"/>
          </p:cNvSpPr>
          <p:nvPr>
            <p:ph type="title"/>
          </p:nvPr>
        </p:nvSpPr>
        <p:spPr>
          <a:xfrm>
            <a:off x="1000421" y="77001"/>
            <a:ext cx="9722122" cy="923560"/>
          </a:xfrm>
        </p:spPr>
        <p:txBody>
          <a:bodyPr>
            <a:normAutofit/>
          </a:bodyPr>
          <a:lstStyle/>
          <a:p>
            <a:r>
              <a:rPr lang="en-IN" sz="4000" dirty="0"/>
              <a:t>Future features for our application!</a:t>
            </a:r>
          </a:p>
        </p:txBody>
      </p:sp>
      <p:sp>
        <p:nvSpPr>
          <p:cNvPr id="13" name="Content Placeholder 6">
            <a:extLst>
              <a:ext uri="{FF2B5EF4-FFF2-40B4-BE49-F238E27FC236}">
                <a16:creationId xmlns:a16="http://schemas.microsoft.com/office/drawing/2014/main" id="{B368B40F-054F-0E5A-D0F0-B320A5642205}"/>
              </a:ext>
            </a:extLst>
          </p:cNvPr>
          <p:cNvSpPr txBox="1">
            <a:spLocks/>
          </p:cNvSpPr>
          <p:nvPr/>
        </p:nvSpPr>
        <p:spPr>
          <a:xfrm>
            <a:off x="6244587" y="1317055"/>
            <a:ext cx="5527110" cy="5043637"/>
          </a:xfrm>
          <a:prstGeom prst="rect">
            <a:avLst/>
          </a:prstGeom>
          <a:effectLst>
            <a:outerShdw blurRad="25400" dir="17880000">
              <a:srgbClr val="000000">
                <a:alpha val="46000"/>
              </a:srgbClr>
            </a:outerShdw>
          </a:effectLst>
        </p:spPr>
        <p:txBody>
          <a:bodyPr vert="horz" lIns="91440" tIns="45720" rIns="91440" bIns="45720" rtlCol="0" anchor="t">
            <a:normAutofit fontScale="5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just">
              <a:buFont typeface="+mj-lt"/>
              <a:buAutoNum type="arabicPeriod"/>
            </a:pPr>
            <a:r>
              <a:rPr lang="en-US" sz="2800" i="0" dirty="0">
                <a:solidFill>
                  <a:schemeClr val="tx1"/>
                </a:solidFill>
                <a:effectLst/>
                <a:latin typeface="Söhne"/>
              </a:rPr>
              <a:t>Create companion mobile apps for patients and healthcare professionals that offer quick access to medical records, medication information, and appointment booking on smartphones or tablets. </a:t>
            </a:r>
            <a:r>
              <a:rPr lang="en-US" sz="2800" b="1" i="0" dirty="0">
                <a:solidFill>
                  <a:schemeClr val="tx1"/>
                </a:solidFill>
                <a:effectLst/>
                <a:latin typeface="Söhne"/>
              </a:rPr>
              <a:t>Big Data Analytics</a:t>
            </a:r>
            <a:r>
              <a:rPr lang="en-US" sz="2800" i="0" dirty="0">
                <a:solidFill>
                  <a:schemeClr val="tx1"/>
                </a:solidFill>
                <a:effectLst/>
                <a:latin typeface="Söhne"/>
              </a:rPr>
              <a:t>: Use big data analytics to extract information from massive datasets.  </a:t>
            </a:r>
          </a:p>
          <a:p>
            <a:pPr algn="just">
              <a:buFont typeface="+mj-lt"/>
              <a:buAutoNum type="arabicPeriod"/>
            </a:pPr>
            <a:r>
              <a:rPr lang="en-US" sz="2800" i="0" dirty="0">
                <a:solidFill>
                  <a:schemeClr val="tx1"/>
                </a:solidFill>
                <a:effectLst/>
                <a:latin typeface="Söhne"/>
              </a:rPr>
              <a:t>This can aid in the improvement of healthcare outcomes, the optimization of resource allocation, and the identification of patterns in patient care. </a:t>
            </a:r>
            <a:r>
              <a:rPr lang="en-US" sz="2800" b="1" i="0" dirty="0">
                <a:solidFill>
                  <a:schemeClr val="tx1"/>
                </a:solidFill>
                <a:effectLst/>
                <a:latin typeface="Söhne"/>
              </a:rPr>
              <a:t>Biometric Authentication: </a:t>
            </a:r>
            <a:r>
              <a:rPr lang="en-US" sz="2800" i="0" dirty="0">
                <a:solidFill>
                  <a:schemeClr val="tx1"/>
                </a:solidFill>
                <a:effectLst/>
                <a:latin typeface="Söhne"/>
              </a:rPr>
              <a:t>Use biometric authentication technologies (such as fingerprint or face recognition) to improve user security and simplify platform access. Integrate speech recognition and natural language processing (NLP) capabilities to enable for voice-controlled data entry and retrieval, making the system more user-friendly. Explore Augmented Reality (AR) and Virtual Reality (VR) applications for medical training, operation simulations, and patient education.</a:t>
            </a:r>
          </a:p>
          <a:p>
            <a:pPr algn="just">
              <a:buFont typeface="+mj-lt"/>
              <a:buAutoNum type="arabicPeriod"/>
            </a:pPr>
            <a:r>
              <a:rPr lang="en-US" sz="2800" b="1" i="0" dirty="0">
                <a:solidFill>
                  <a:schemeClr val="tx1"/>
                </a:solidFill>
                <a:effectLst/>
                <a:latin typeface="Söhne"/>
              </a:rPr>
              <a:t>Data Interoperability Standards: </a:t>
            </a:r>
            <a:r>
              <a:rPr lang="en-US" sz="2800" i="0" dirty="0">
                <a:solidFill>
                  <a:schemeClr val="tx1"/>
                </a:solidFill>
                <a:effectLst/>
                <a:latin typeface="Söhne"/>
              </a:rPr>
              <a:t>To enable smooth data sharing across different healthcare systems and institutions, use interoperability standards such as HL7 and FHIR.5G Connectivity: Take advantage of 5G networks for quicker and more reliable data transfer.</a:t>
            </a:r>
          </a:p>
          <a:p>
            <a:pPr algn="just"/>
            <a:endParaRPr lang="en-IN" dirty="0"/>
          </a:p>
        </p:txBody>
      </p:sp>
      <p:pic>
        <p:nvPicPr>
          <p:cNvPr id="15" name="Picture 14">
            <a:extLst>
              <a:ext uri="{FF2B5EF4-FFF2-40B4-BE49-F238E27FC236}">
                <a16:creationId xmlns:a16="http://schemas.microsoft.com/office/drawing/2014/main" id="{952255D0-CC14-07A5-5411-4C4A1AC6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52" y="4158114"/>
            <a:ext cx="2699886" cy="2699886"/>
          </a:xfrm>
          <a:prstGeom prst="rect">
            <a:avLst/>
          </a:prstGeom>
        </p:spPr>
      </p:pic>
    </p:spTree>
    <p:extLst>
      <p:ext uri="{BB962C8B-B14F-4D97-AF65-F5344CB8AC3E}">
        <p14:creationId xmlns:p14="http://schemas.microsoft.com/office/powerpoint/2010/main" val="794094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98A-A5CB-973D-5F9A-2340F9FB7687}"/>
              </a:ext>
            </a:extLst>
          </p:cNvPr>
          <p:cNvSpPr>
            <a:spLocks noGrp="1"/>
          </p:cNvSpPr>
          <p:nvPr>
            <p:ph type="ctrTitle"/>
          </p:nvPr>
        </p:nvSpPr>
        <p:spPr>
          <a:xfrm>
            <a:off x="1607002" y="1040260"/>
            <a:ext cx="9440034" cy="1828801"/>
          </a:xfrm>
        </p:spPr>
        <p:txBody>
          <a:bodyPr>
            <a:normAutofit/>
          </a:bodyPr>
          <a:lstStyle/>
          <a:p>
            <a:r>
              <a:rPr lang="en-IN" sz="8800" dirty="0"/>
              <a:t>THANK YOU </a:t>
            </a:r>
            <a:r>
              <a:rPr lang="en-IN" sz="1100" dirty="0"/>
              <a:t>BY TEAM ARYAN</a:t>
            </a:r>
            <a:endParaRPr lang="en-IN" sz="8800" dirty="0"/>
          </a:p>
        </p:txBody>
      </p:sp>
      <p:pic>
        <p:nvPicPr>
          <p:cNvPr id="7" name="Picture 6">
            <a:extLst>
              <a:ext uri="{FF2B5EF4-FFF2-40B4-BE49-F238E27FC236}">
                <a16:creationId xmlns:a16="http://schemas.microsoft.com/office/drawing/2014/main" id="{F0FA9AFF-89EB-C8AC-0F80-68B451EB9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49" y="2291144"/>
            <a:ext cx="9681902" cy="4759362"/>
          </a:xfrm>
          <a:prstGeom prst="rect">
            <a:avLst/>
          </a:prstGeom>
        </p:spPr>
      </p:pic>
    </p:spTree>
    <p:extLst>
      <p:ext uri="{BB962C8B-B14F-4D97-AF65-F5344CB8AC3E}">
        <p14:creationId xmlns:p14="http://schemas.microsoft.com/office/powerpoint/2010/main" val="13683777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FF747C5C-A8E8-4833-9E55-3D08FE4E487A}"/>
    </a:ext>
  </a:extLst>
</a:theme>
</file>

<file path=docProps/app.xml><?xml version="1.0" encoding="utf-8"?>
<Properties xmlns="http://schemas.openxmlformats.org/officeDocument/2006/extended-properties" xmlns:vt="http://schemas.openxmlformats.org/officeDocument/2006/docPropsVTypes">
  <Template>TM04033929[[fn=Slate]]</Template>
  <TotalTime>444</TotalTime>
  <Words>742</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Calisto MT</vt:lpstr>
      <vt:lpstr>Söhne</vt:lpstr>
      <vt:lpstr>Wingdings 2</vt:lpstr>
      <vt:lpstr>Slate</vt:lpstr>
      <vt:lpstr>MEDICAF BY TEAM ARYAN</vt:lpstr>
      <vt:lpstr>IDEA/APPROCH</vt:lpstr>
      <vt:lpstr>Features:</vt:lpstr>
      <vt:lpstr>Future features for our application!</vt:lpstr>
      <vt:lpstr>THANK YOU BY TEAM ARYAN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MEDICAF BY TEAM ARYAN</dc:title>
  <dc:creator>Yamini Koyilada</dc:creator>
  <cp:lastModifiedBy>Yamini Koyilada</cp:lastModifiedBy>
  <cp:revision>1</cp:revision>
  <dcterms:created xsi:type="dcterms:W3CDTF">2023-09-27T21:24:17Z</dcterms:created>
  <dcterms:modified xsi:type="dcterms:W3CDTF">2023-09-28T04:48:42Z</dcterms:modified>
</cp:coreProperties>
</file>