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Alfa Slab One"/>
      <p:regular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AlfaSlabOne-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43653d7ec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3653d7ec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3653d7ec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3653d7ec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43653d7ec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43653d7ec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438942eca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438942ec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3653d7ec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3653d7ec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438942ec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438942ec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38942ec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38942ec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438942ec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438942ec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38942eca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38942ec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613950"/>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CC0000"/>
                </a:solidFill>
              </a:rPr>
              <a:t>Red</a:t>
            </a:r>
            <a:r>
              <a:rPr lang="en" sz="3600">
                <a:solidFill>
                  <a:srgbClr val="000000"/>
                </a:solidFill>
              </a:rPr>
              <a:t> wine classification using </a:t>
            </a:r>
            <a:r>
              <a:rPr b="1" lang="en" sz="3600">
                <a:solidFill>
                  <a:srgbClr val="38761D"/>
                </a:solidFill>
              </a:rPr>
              <a:t>DECISION TREE</a:t>
            </a:r>
            <a:endParaRPr b="1" sz="3600">
              <a:solidFill>
                <a:srgbClr val="38761D"/>
              </a:solidFill>
            </a:endParaRPr>
          </a:p>
        </p:txBody>
      </p:sp>
      <p:sp>
        <p:nvSpPr>
          <p:cNvPr id="57" name="Google Shape;57;p13"/>
          <p:cNvSpPr txBox="1"/>
          <p:nvPr>
            <p:ph idx="1" type="subTitle"/>
          </p:nvPr>
        </p:nvSpPr>
        <p:spPr>
          <a:xfrm>
            <a:off x="2908350" y="3572500"/>
            <a:ext cx="61212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000000"/>
                </a:solidFill>
                <a:latin typeface="Comic Sans MS"/>
                <a:ea typeface="Comic Sans MS"/>
                <a:cs typeface="Comic Sans MS"/>
                <a:sym typeface="Comic Sans MS"/>
              </a:rPr>
              <a:t>Aryan Singh     B170299CS</a:t>
            </a:r>
            <a:endParaRPr b="1" sz="1800">
              <a:solidFill>
                <a:srgbClr val="000000"/>
              </a:solidFill>
              <a:latin typeface="Comic Sans MS"/>
              <a:ea typeface="Comic Sans MS"/>
              <a:cs typeface="Comic Sans MS"/>
              <a:sym typeface="Comic Sans MS"/>
            </a:endParaRPr>
          </a:p>
          <a:p>
            <a:pPr indent="0" lvl="0" marL="0" rtl="0" algn="ctr">
              <a:spcBef>
                <a:spcPts val="0"/>
              </a:spcBef>
              <a:spcAft>
                <a:spcPts val="0"/>
              </a:spcAft>
              <a:buNone/>
            </a:pPr>
            <a:r>
              <a:rPr b="1" lang="en" sz="1800">
                <a:solidFill>
                  <a:srgbClr val="000000"/>
                </a:solidFill>
                <a:latin typeface="Comic Sans MS"/>
                <a:ea typeface="Comic Sans MS"/>
                <a:cs typeface="Comic Sans MS"/>
                <a:sym typeface="Comic Sans MS"/>
              </a:rPr>
              <a:t> Om Singh       B170732CS</a:t>
            </a:r>
            <a:endParaRPr b="1" sz="1800">
              <a:solidFill>
                <a:srgbClr val="00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13" name="Shape 113"/>
        <p:cNvGrpSpPr/>
        <p:nvPr/>
      </p:nvGrpSpPr>
      <p:grpSpPr>
        <a:xfrm>
          <a:off x="0" y="0"/>
          <a:ext cx="0" cy="0"/>
          <a:chOff x="0" y="0"/>
          <a:chExt cx="0" cy="0"/>
        </a:xfrm>
      </p:grpSpPr>
      <p:sp>
        <p:nvSpPr>
          <p:cNvPr id="114" name="Google Shape;114;p2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0000"/>
                </a:solidFill>
              </a:rPr>
              <a:t>THANK YOU</a:t>
            </a:r>
            <a:endParaRPr>
              <a:solidFill>
                <a:srgbClr val="000000"/>
              </a:solidFill>
            </a:endParaRPr>
          </a:p>
        </p:txBody>
      </p:sp>
      <p:sp>
        <p:nvSpPr>
          <p:cNvPr id="115" name="Google Shape;115;p2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61" name="Shape 61"/>
        <p:cNvGrpSpPr/>
        <p:nvPr/>
      </p:nvGrpSpPr>
      <p:grpSpPr>
        <a:xfrm>
          <a:off x="0" y="0"/>
          <a:ext cx="0" cy="0"/>
          <a:chOff x="0" y="0"/>
          <a:chExt cx="0" cy="0"/>
        </a:xfrm>
      </p:grpSpPr>
      <p:sp>
        <p:nvSpPr>
          <p:cNvPr id="62" name="Google Shape;62;p14"/>
          <p:cNvSpPr txBox="1"/>
          <p:nvPr>
            <p:ph type="ctrTitle"/>
          </p:nvPr>
        </p:nvSpPr>
        <p:spPr>
          <a:xfrm>
            <a:off x="1680300" y="216425"/>
            <a:ext cx="5783400" cy="129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38761D"/>
                </a:solidFill>
              </a:rPr>
              <a:t>DECISION TRE</a:t>
            </a:r>
            <a:r>
              <a:rPr b="1" lang="en" sz="3600">
                <a:solidFill>
                  <a:srgbClr val="38761D"/>
                </a:solidFill>
              </a:rPr>
              <a:t>E</a:t>
            </a:r>
            <a:r>
              <a:rPr b="1" lang="en" sz="3600"/>
              <a:t>   </a:t>
            </a:r>
            <a:r>
              <a:rPr lang="en" sz="3000">
                <a:solidFill>
                  <a:srgbClr val="000000"/>
                </a:solidFill>
              </a:rPr>
              <a:t>AL</a:t>
            </a:r>
            <a:r>
              <a:rPr lang="en" sz="3000">
                <a:solidFill>
                  <a:srgbClr val="000000"/>
                </a:solidFill>
              </a:rPr>
              <a:t>GORITHM </a:t>
            </a:r>
            <a:endParaRPr sz="3000">
              <a:solidFill>
                <a:srgbClr val="000000"/>
              </a:solidFill>
            </a:endParaRPr>
          </a:p>
        </p:txBody>
      </p:sp>
      <p:sp>
        <p:nvSpPr>
          <p:cNvPr id="63" name="Google Shape;63;p14"/>
          <p:cNvSpPr txBox="1"/>
          <p:nvPr>
            <p:ph idx="1" type="subTitle"/>
          </p:nvPr>
        </p:nvSpPr>
        <p:spPr>
          <a:xfrm>
            <a:off x="332725" y="1621300"/>
            <a:ext cx="8503200" cy="319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Comic Sans MS"/>
                <a:ea typeface="Comic Sans MS"/>
                <a:cs typeface="Comic Sans MS"/>
                <a:sym typeface="Comic Sans MS"/>
              </a:rPr>
              <a:t>Decision tree algorithm falls under the category of supervised learning. They can be used to solve both regression and classification problems(CART).</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000000"/>
                </a:solidFill>
                <a:latin typeface="Comic Sans MS"/>
                <a:ea typeface="Comic Sans MS"/>
                <a:cs typeface="Comic Sans MS"/>
                <a:sym typeface="Comic Sans MS"/>
              </a:rPr>
              <a:t>Regression trees are used when dependent variable is continuous.</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000000"/>
                </a:solidFill>
                <a:latin typeface="Comic Sans MS"/>
                <a:ea typeface="Comic Sans MS"/>
                <a:cs typeface="Comic Sans MS"/>
                <a:sym typeface="Comic Sans MS"/>
              </a:rPr>
              <a:t>Classification trees are used when dependent variable is categorical.</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rPr b="1" lang="en" sz="1800">
                <a:solidFill>
                  <a:srgbClr val="000000"/>
                </a:solidFill>
                <a:latin typeface="Comic Sans MS"/>
                <a:ea typeface="Comic Sans MS"/>
                <a:cs typeface="Comic Sans MS"/>
                <a:sym typeface="Comic Sans MS"/>
              </a:rPr>
              <a:t>Decision tree uses the tree representation to solve the problem in which each leaf node corresponds to a class label and attributes are represented on the internal node of the tree.</a:t>
            </a:r>
            <a:endParaRPr b="1" sz="1800">
              <a:solidFill>
                <a:srgbClr val="000000"/>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rgbClr val="000000"/>
              </a:solidFill>
              <a:latin typeface="Roboto"/>
              <a:ea typeface="Roboto"/>
              <a:cs typeface="Roboto"/>
              <a:sym typeface="Roboto"/>
            </a:endParaRPr>
          </a:p>
          <a:p>
            <a:pPr indent="0" lvl="0" marL="0" rtl="0" algn="l">
              <a:spcBef>
                <a:spcPts val="0"/>
              </a:spcBef>
              <a:spcAft>
                <a:spcPts val="0"/>
              </a:spcAft>
              <a:buNone/>
            </a:pPr>
            <a:r>
              <a:t/>
            </a:r>
            <a:endParaRPr sz="18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26322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38761D"/>
                </a:solidFill>
              </a:rPr>
              <a:t>DECISION TREE</a:t>
            </a:r>
            <a:r>
              <a:rPr b="1" lang="en" sz="3600"/>
              <a:t> </a:t>
            </a:r>
            <a:r>
              <a:rPr b="1" lang="en" sz="3600">
                <a:solidFill>
                  <a:srgbClr val="000000"/>
                </a:solidFill>
              </a:rPr>
              <a:t>algorithm pseudocode</a:t>
            </a:r>
            <a:endParaRPr b="1" sz="3600">
              <a:solidFill>
                <a:srgbClr val="000000"/>
              </a:solidFill>
              <a:highlight>
                <a:srgbClr val="FFFFFF"/>
              </a:highlight>
              <a:latin typeface="Open Sans"/>
              <a:ea typeface="Open Sans"/>
              <a:cs typeface="Open Sans"/>
              <a:sym typeface="Open Sans"/>
            </a:endParaRPr>
          </a:p>
          <a:p>
            <a:pPr indent="0" lvl="0" marL="0" rtl="0" algn="ctr">
              <a:spcBef>
                <a:spcPts val="0"/>
              </a:spcBef>
              <a:spcAft>
                <a:spcPts val="0"/>
              </a:spcAft>
              <a:buNone/>
            </a:pPr>
            <a:r>
              <a:t/>
            </a:r>
            <a:endParaRPr/>
          </a:p>
        </p:txBody>
      </p:sp>
      <p:sp>
        <p:nvSpPr>
          <p:cNvPr id="69" name="Google Shape;69;p15"/>
          <p:cNvSpPr txBox="1"/>
          <p:nvPr>
            <p:ph idx="1" type="subTitle"/>
          </p:nvPr>
        </p:nvSpPr>
        <p:spPr>
          <a:xfrm>
            <a:off x="385650" y="1378925"/>
            <a:ext cx="8520600" cy="3261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Clr>
                <a:srgbClr val="000000"/>
              </a:buClr>
              <a:buSzPts val="1800"/>
              <a:buFont typeface="Open Sans"/>
              <a:buAutoNum type="arabicPeriod"/>
            </a:pPr>
            <a:r>
              <a:rPr b="1" lang="en" sz="1800">
                <a:solidFill>
                  <a:srgbClr val="000000"/>
                </a:solidFill>
                <a:highlight>
                  <a:srgbClr val="FFF2CC"/>
                </a:highlight>
                <a:latin typeface="Comic Sans MS"/>
                <a:ea typeface="Comic Sans MS"/>
                <a:cs typeface="Comic Sans MS"/>
                <a:sym typeface="Comic Sans MS"/>
              </a:rPr>
              <a:t>Place the best attribute of the dataset at the root of the tree.</a:t>
            </a:r>
            <a:endParaRPr b="1" sz="1800">
              <a:solidFill>
                <a:srgbClr val="000000"/>
              </a:solidFill>
              <a:highlight>
                <a:srgbClr val="FFF2CC"/>
              </a:highlight>
              <a:latin typeface="Comic Sans MS"/>
              <a:ea typeface="Comic Sans MS"/>
              <a:cs typeface="Comic Sans MS"/>
              <a:sym typeface="Comic Sans MS"/>
            </a:endParaRPr>
          </a:p>
          <a:p>
            <a:pPr indent="0" lvl="0" marL="0" rtl="0" algn="l">
              <a:lnSpc>
                <a:spcPct val="115000"/>
              </a:lnSpc>
              <a:spcBef>
                <a:spcPts val="1200"/>
              </a:spcBef>
              <a:spcAft>
                <a:spcPts val="0"/>
              </a:spcAft>
              <a:buNone/>
            </a:pPr>
            <a:r>
              <a:t/>
            </a:r>
            <a:endParaRPr b="1" sz="1800">
              <a:solidFill>
                <a:srgbClr val="000000"/>
              </a:solidFill>
              <a:highlight>
                <a:srgbClr val="FFF2CC"/>
              </a:highlight>
              <a:latin typeface="Comic Sans MS"/>
              <a:ea typeface="Comic Sans MS"/>
              <a:cs typeface="Comic Sans MS"/>
              <a:sym typeface="Comic Sans MS"/>
            </a:endParaRPr>
          </a:p>
          <a:p>
            <a:pPr indent="-342900" lvl="0" marL="457200" rtl="0" algn="l">
              <a:lnSpc>
                <a:spcPct val="115000"/>
              </a:lnSpc>
              <a:spcBef>
                <a:spcPts val="1200"/>
              </a:spcBef>
              <a:spcAft>
                <a:spcPts val="0"/>
              </a:spcAft>
              <a:buClr>
                <a:srgbClr val="000000"/>
              </a:buClr>
              <a:buSzPts val="1800"/>
              <a:buFont typeface="Open Sans"/>
              <a:buAutoNum type="arabicPeriod"/>
            </a:pPr>
            <a:r>
              <a:rPr b="1" lang="en" sz="1800">
                <a:solidFill>
                  <a:srgbClr val="000000"/>
                </a:solidFill>
                <a:highlight>
                  <a:srgbClr val="FFF2CC"/>
                </a:highlight>
                <a:latin typeface="Comic Sans MS"/>
                <a:ea typeface="Comic Sans MS"/>
                <a:cs typeface="Comic Sans MS"/>
                <a:sym typeface="Comic Sans MS"/>
              </a:rPr>
              <a:t>Split the training set into subsets. Subsets should be made in such a way that each subset contains data with the same value for an attribute.</a:t>
            </a:r>
            <a:endParaRPr b="1" sz="1800">
              <a:solidFill>
                <a:srgbClr val="000000"/>
              </a:solidFill>
              <a:highlight>
                <a:srgbClr val="FFF2CC"/>
              </a:highlight>
              <a:latin typeface="Comic Sans MS"/>
              <a:ea typeface="Comic Sans MS"/>
              <a:cs typeface="Comic Sans MS"/>
              <a:sym typeface="Comic Sans MS"/>
            </a:endParaRPr>
          </a:p>
          <a:p>
            <a:pPr indent="0" lvl="0" marL="457200" rtl="0" algn="l">
              <a:lnSpc>
                <a:spcPct val="115000"/>
              </a:lnSpc>
              <a:spcBef>
                <a:spcPts val="1200"/>
              </a:spcBef>
              <a:spcAft>
                <a:spcPts val="0"/>
              </a:spcAft>
              <a:buNone/>
            </a:pPr>
            <a:r>
              <a:t/>
            </a:r>
            <a:endParaRPr b="1" sz="1800">
              <a:solidFill>
                <a:srgbClr val="000000"/>
              </a:solidFill>
              <a:highlight>
                <a:srgbClr val="FFF2CC"/>
              </a:highlight>
              <a:latin typeface="Comic Sans MS"/>
              <a:ea typeface="Comic Sans MS"/>
              <a:cs typeface="Comic Sans MS"/>
              <a:sym typeface="Comic Sans MS"/>
            </a:endParaRPr>
          </a:p>
          <a:p>
            <a:pPr indent="-342900" lvl="0" marL="457200" rtl="0" algn="l">
              <a:lnSpc>
                <a:spcPct val="115000"/>
              </a:lnSpc>
              <a:spcBef>
                <a:spcPts val="1200"/>
              </a:spcBef>
              <a:spcAft>
                <a:spcPts val="0"/>
              </a:spcAft>
              <a:buClr>
                <a:srgbClr val="000000"/>
              </a:buClr>
              <a:buSzPts val="1800"/>
              <a:buFont typeface="Open Sans"/>
              <a:buAutoNum type="arabicPeriod"/>
            </a:pPr>
            <a:r>
              <a:rPr b="1" lang="en" sz="1800">
                <a:solidFill>
                  <a:srgbClr val="000000"/>
                </a:solidFill>
                <a:highlight>
                  <a:srgbClr val="FFF2CC"/>
                </a:highlight>
                <a:latin typeface="Comic Sans MS"/>
                <a:ea typeface="Comic Sans MS"/>
                <a:cs typeface="Comic Sans MS"/>
                <a:sym typeface="Comic Sans MS"/>
              </a:rPr>
              <a:t>Repeat step 1 and step 2 on each subset until you find leaf nodes in all the branches of the tree.</a:t>
            </a:r>
            <a:endParaRPr b="1" sz="1800">
              <a:solidFill>
                <a:srgbClr val="000000"/>
              </a:solidFill>
              <a:highlight>
                <a:srgbClr val="FFF2CC"/>
              </a:highlight>
              <a:latin typeface="Comic Sans MS"/>
              <a:ea typeface="Comic Sans MS"/>
              <a:cs typeface="Comic Sans MS"/>
              <a:sym typeface="Comic Sans MS"/>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26322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3600">
              <a:solidFill>
                <a:srgbClr val="000000"/>
              </a:solidFill>
              <a:highlight>
                <a:srgbClr val="FFFFFF"/>
              </a:highlight>
              <a:latin typeface="Open Sans"/>
              <a:ea typeface="Open Sans"/>
              <a:cs typeface="Open Sans"/>
              <a:sym typeface="Open Sans"/>
            </a:endParaRPr>
          </a:p>
          <a:p>
            <a:pPr indent="0" lvl="0" marL="0" rtl="0" algn="ctr">
              <a:spcBef>
                <a:spcPts val="0"/>
              </a:spcBef>
              <a:spcAft>
                <a:spcPts val="0"/>
              </a:spcAft>
              <a:buNone/>
            </a:pPr>
            <a:r>
              <a:t/>
            </a:r>
            <a:endParaRPr/>
          </a:p>
        </p:txBody>
      </p:sp>
      <p:sp>
        <p:nvSpPr>
          <p:cNvPr id="75" name="Google Shape;75;p16"/>
          <p:cNvSpPr txBox="1"/>
          <p:nvPr>
            <p:ph idx="1" type="subTitle"/>
          </p:nvPr>
        </p:nvSpPr>
        <p:spPr>
          <a:xfrm>
            <a:off x="385650" y="1378925"/>
            <a:ext cx="8520600" cy="3261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pic>
        <p:nvPicPr>
          <p:cNvPr descr="Decision Tree classifier" id="76" name="Google Shape;76;p16"/>
          <p:cNvPicPr preferRelativeResize="0"/>
          <p:nvPr/>
        </p:nvPicPr>
        <p:blipFill>
          <a:blip r:embed="rId3">
            <a:alphaModFix/>
          </a:blip>
          <a:stretch>
            <a:fillRect/>
          </a:stretch>
        </p:blipFill>
        <p:spPr>
          <a:xfrm>
            <a:off x="367150" y="249950"/>
            <a:ext cx="8409699" cy="4643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572050"/>
            <a:ext cx="8520600" cy="11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000000"/>
                </a:solidFill>
              </a:rPr>
              <a:t>Prediction</a:t>
            </a:r>
            <a:r>
              <a:rPr lang="en" sz="4800"/>
              <a:t> </a:t>
            </a:r>
            <a:endParaRPr sz="4800"/>
          </a:p>
        </p:txBody>
      </p:sp>
      <p:sp>
        <p:nvSpPr>
          <p:cNvPr id="82" name="Google Shape;82;p17"/>
          <p:cNvSpPr txBox="1"/>
          <p:nvPr/>
        </p:nvSpPr>
        <p:spPr>
          <a:xfrm>
            <a:off x="616050" y="2157500"/>
            <a:ext cx="7911900" cy="23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mic Sans MS"/>
                <a:ea typeface="Comic Sans MS"/>
                <a:cs typeface="Comic Sans MS"/>
                <a:sym typeface="Comic Sans MS"/>
              </a:rPr>
              <a:t>In decision trees, for predicting a class label for a record we start from the root of the tree. We compare the values of the root attribute with record’s attribute. On the basis of comparison, we follow the branch corresponding to that value and jump to the next node. We continue comparing our record’s attribute values with other internal nodes of the tree until we reach a leaf node with predicted class value.</a:t>
            </a:r>
            <a:endParaRPr b="1" sz="18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98575"/>
            <a:ext cx="8520600" cy="8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000000"/>
                </a:solidFill>
              </a:rPr>
              <a:t>Our Implementation</a:t>
            </a:r>
            <a:endParaRPr sz="3600"/>
          </a:p>
        </p:txBody>
      </p:sp>
      <p:sp>
        <p:nvSpPr>
          <p:cNvPr id="88" name="Google Shape;88;p18"/>
          <p:cNvSpPr txBox="1"/>
          <p:nvPr/>
        </p:nvSpPr>
        <p:spPr>
          <a:xfrm>
            <a:off x="616050" y="1096775"/>
            <a:ext cx="7911900" cy="3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omic Sans MS"/>
                <a:ea typeface="Comic Sans MS"/>
                <a:cs typeface="Comic Sans MS"/>
                <a:sym typeface="Comic Sans MS"/>
              </a:rPr>
              <a:t>Step 1: Firstly we imported the required libraries and loaded the wine quality dataset.</a:t>
            </a:r>
            <a:endParaRPr b="1" sz="1800">
              <a:latin typeface="Comic Sans MS"/>
              <a:ea typeface="Comic Sans MS"/>
              <a:cs typeface="Comic Sans MS"/>
              <a:sym typeface="Comic Sans MS"/>
            </a:endParaRPr>
          </a:p>
          <a:p>
            <a:pPr indent="0" lvl="0" marL="0" rtl="0" algn="l">
              <a:spcBef>
                <a:spcPts val="0"/>
              </a:spcBef>
              <a:spcAft>
                <a:spcPts val="0"/>
              </a:spcAft>
              <a:buNone/>
            </a:pPr>
            <a:r>
              <a:rPr b="1" lang="en" sz="1800">
                <a:latin typeface="Comic Sans MS"/>
                <a:ea typeface="Comic Sans MS"/>
                <a:cs typeface="Comic Sans MS"/>
                <a:sym typeface="Comic Sans MS"/>
              </a:rPr>
              <a:t>Step 2: We did the exploratory data analysis to learn the correlations of dependent variable on independent variable which we will cover during live presentation.</a:t>
            </a:r>
            <a:endParaRPr b="1" sz="1800">
              <a:latin typeface="Comic Sans MS"/>
              <a:ea typeface="Comic Sans MS"/>
              <a:cs typeface="Comic Sans MS"/>
              <a:sym typeface="Comic Sans MS"/>
            </a:endParaRPr>
          </a:p>
          <a:p>
            <a:pPr indent="0" lvl="0" marL="0" rtl="0" algn="l">
              <a:spcBef>
                <a:spcPts val="0"/>
              </a:spcBef>
              <a:spcAft>
                <a:spcPts val="0"/>
              </a:spcAft>
              <a:buNone/>
            </a:pPr>
            <a:r>
              <a:rPr b="1" lang="en" sz="1800">
                <a:latin typeface="Comic Sans MS"/>
                <a:ea typeface="Comic Sans MS"/>
                <a:cs typeface="Comic Sans MS"/>
                <a:sym typeface="Comic Sans MS"/>
              </a:rPr>
              <a:t>Step 3: We made two categories of wine based on the quality.</a:t>
            </a:r>
            <a:endParaRPr b="1" sz="1800">
              <a:latin typeface="Comic Sans MS"/>
              <a:ea typeface="Comic Sans MS"/>
              <a:cs typeface="Comic Sans MS"/>
              <a:sym typeface="Comic Sans MS"/>
            </a:endParaRPr>
          </a:p>
          <a:p>
            <a:pPr indent="0" lvl="0" marL="0" rtl="0" algn="l">
              <a:spcBef>
                <a:spcPts val="0"/>
              </a:spcBef>
              <a:spcAft>
                <a:spcPts val="0"/>
              </a:spcAft>
              <a:buNone/>
            </a:pPr>
            <a:r>
              <a:rPr b="1" lang="en" sz="1800">
                <a:latin typeface="Comic Sans MS"/>
                <a:ea typeface="Comic Sans MS"/>
                <a:cs typeface="Comic Sans MS"/>
                <a:sym typeface="Comic Sans MS"/>
              </a:rPr>
              <a:t>Those data points where quality </a:t>
            </a:r>
            <a:r>
              <a:rPr b="1" lang="en" sz="2400">
                <a:latin typeface="Comic Sans MS"/>
                <a:ea typeface="Comic Sans MS"/>
                <a:cs typeface="Comic Sans MS"/>
                <a:sym typeface="Comic Sans MS"/>
              </a:rPr>
              <a:t>&lt;= </a:t>
            </a:r>
            <a:r>
              <a:rPr b="1" lang="en" sz="1800">
                <a:latin typeface="Comic Sans MS"/>
                <a:ea typeface="Comic Sans MS"/>
                <a:cs typeface="Comic Sans MS"/>
                <a:sym typeface="Comic Sans MS"/>
              </a:rPr>
              <a:t>5, we encoded it as bad.</a:t>
            </a:r>
            <a:endParaRPr b="1" sz="1800">
              <a:latin typeface="Comic Sans MS"/>
              <a:ea typeface="Comic Sans MS"/>
              <a:cs typeface="Comic Sans MS"/>
              <a:sym typeface="Comic Sans MS"/>
            </a:endParaRPr>
          </a:p>
          <a:p>
            <a:pPr indent="0" lvl="0" marL="0" rtl="0" algn="l">
              <a:spcBef>
                <a:spcPts val="0"/>
              </a:spcBef>
              <a:spcAft>
                <a:spcPts val="0"/>
              </a:spcAft>
              <a:buNone/>
            </a:pPr>
            <a:r>
              <a:rPr b="1" lang="en" sz="1800">
                <a:latin typeface="Comic Sans MS"/>
                <a:ea typeface="Comic Sans MS"/>
                <a:cs typeface="Comic Sans MS"/>
                <a:sym typeface="Comic Sans MS"/>
              </a:rPr>
              <a:t>And where quality &gt; 5, we encoded it as good.</a:t>
            </a:r>
            <a:endParaRPr b="1" sz="1800">
              <a:latin typeface="Comic Sans MS"/>
              <a:ea typeface="Comic Sans MS"/>
              <a:cs typeface="Comic Sans MS"/>
              <a:sym typeface="Comic Sans MS"/>
            </a:endParaRPr>
          </a:p>
          <a:p>
            <a:pPr indent="0" lvl="0" marL="0" rtl="0" algn="l">
              <a:spcBef>
                <a:spcPts val="0"/>
              </a:spcBef>
              <a:spcAft>
                <a:spcPts val="0"/>
              </a:spcAft>
              <a:buNone/>
            </a:pPr>
            <a:r>
              <a:rPr b="1" lang="en" sz="1800">
                <a:latin typeface="Comic Sans MS"/>
                <a:ea typeface="Comic Sans MS"/>
                <a:cs typeface="Comic Sans MS"/>
                <a:sym typeface="Comic Sans MS"/>
              </a:rPr>
              <a:t>Step 4: We created the training set and test set by random sampling  and trained our model using decision tree algorithm to classify each of the wine as good or bad.</a:t>
            </a:r>
            <a:endParaRPr b="1" sz="18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92" name="Shape 92"/>
        <p:cNvGrpSpPr/>
        <p:nvPr/>
      </p:nvGrpSpPr>
      <p:grpSpPr>
        <a:xfrm>
          <a:off x="0" y="0"/>
          <a:ext cx="0" cy="0"/>
          <a:chOff x="0" y="0"/>
          <a:chExt cx="0" cy="0"/>
        </a:xfrm>
      </p:grpSpPr>
      <p:sp>
        <p:nvSpPr>
          <p:cNvPr id="93" name="Google Shape;93;p19"/>
          <p:cNvSpPr txBox="1"/>
          <p:nvPr>
            <p:ph type="ctrTitle"/>
          </p:nvPr>
        </p:nvSpPr>
        <p:spPr>
          <a:xfrm>
            <a:off x="311700" y="98575"/>
            <a:ext cx="8520600" cy="8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000000"/>
                </a:solidFill>
              </a:rPr>
              <a:t>Graphs and correlations</a:t>
            </a:r>
            <a:endParaRPr b="1" sz="3600">
              <a:solidFill>
                <a:srgbClr val="000000"/>
              </a:solidFill>
            </a:endParaRPr>
          </a:p>
        </p:txBody>
      </p:sp>
      <p:sp>
        <p:nvSpPr>
          <p:cNvPr id="94" name="Google Shape;94;p19"/>
          <p:cNvSpPr txBox="1"/>
          <p:nvPr/>
        </p:nvSpPr>
        <p:spPr>
          <a:xfrm>
            <a:off x="616050" y="1096775"/>
            <a:ext cx="7911900" cy="3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Comic Sans MS"/>
              <a:ea typeface="Comic Sans MS"/>
              <a:cs typeface="Comic Sans MS"/>
              <a:sym typeface="Comic Sans MS"/>
            </a:endParaRPr>
          </a:p>
        </p:txBody>
      </p:sp>
      <p:pic>
        <p:nvPicPr>
          <p:cNvPr id="95" name="Google Shape;95;p19"/>
          <p:cNvPicPr preferRelativeResize="0"/>
          <p:nvPr/>
        </p:nvPicPr>
        <p:blipFill>
          <a:blip r:embed="rId3">
            <a:alphaModFix/>
          </a:blip>
          <a:stretch>
            <a:fillRect/>
          </a:stretch>
        </p:blipFill>
        <p:spPr>
          <a:xfrm>
            <a:off x="1942575" y="575050"/>
            <a:ext cx="5155560" cy="504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99" name="Shape 99"/>
        <p:cNvGrpSpPr/>
        <p:nvPr/>
      </p:nvGrpSpPr>
      <p:grpSpPr>
        <a:xfrm>
          <a:off x="0" y="0"/>
          <a:ext cx="0" cy="0"/>
          <a:chOff x="0" y="0"/>
          <a:chExt cx="0" cy="0"/>
        </a:xfrm>
      </p:grpSpPr>
      <p:sp>
        <p:nvSpPr>
          <p:cNvPr id="100" name="Google Shape;100;p20"/>
          <p:cNvSpPr txBox="1"/>
          <p:nvPr>
            <p:ph type="ctrTitle"/>
          </p:nvPr>
        </p:nvSpPr>
        <p:spPr>
          <a:xfrm>
            <a:off x="311700" y="98575"/>
            <a:ext cx="8520600" cy="8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1" sz="3600">
              <a:solidFill>
                <a:srgbClr val="000000"/>
              </a:solidFill>
            </a:endParaRPr>
          </a:p>
        </p:txBody>
      </p:sp>
      <p:sp>
        <p:nvSpPr>
          <p:cNvPr id="101" name="Google Shape;101;p20"/>
          <p:cNvSpPr txBox="1"/>
          <p:nvPr/>
        </p:nvSpPr>
        <p:spPr>
          <a:xfrm>
            <a:off x="616050" y="1096775"/>
            <a:ext cx="7911900" cy="3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Comic Sans MS"/>
              <a:ea typeface="Comic Sans MS"/>
              <a:cs typeface="Comic Sans MS"/>
              <a:sym typeface="Comic Sans MS"/>
            </a:endParaRPr>
          </a:p>
        </p:txBody>
      </p:sp>
      <p:pic>
        <p:nvPicPr>
          <p:cNvPr id="102" name="Google Shape;102;p20"/>
          <p:cNvPicPr preferRelativeResize="0"/>
          <p:nvPr/>
        </p:nvPicPr>
        <p:blipFill>
          <a:blip r:embed="rId3">
            <a:alphaModFix/>
          </a:blip>
          <a:stretch>
            <a:fillRect/>
          </a:stretch>
        </p:blipFill>
        <p:spPr>
          <a:xfrm>
            <a:off x="0" y="0"/>
            <a:ext cx="9028625" cy="5290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2CC"/>
        </a:solidFill>
      </p:bgPr>
    </p:bg>
    <p:spTree>
      <p:nvGrpSpPr>
        <p:cNvPr id="106" name="Shape 106"/>
        <p:cNvGrpSpPr/>
        <p:nvPr/>
      </p:nvGrpSpPr>
      <p:grpSpPr>
        <a:xfrm>
          <a:off x="0" y="0"/>
          <a:ext cx="0" cy="0"/>
          <a:chOff x="0" y="0"/>
          <a:chExt cx="0" cy="0"/>
        </a:xfrm>
      </p:grpSpPr>
      <p:sp>
        <p:nvSpPr>
          <p:cNvPr id="107" name="Google Shape;107;p21"/>
          <p:cNvSpPr txBox="1"/>
          <p:nvPr>
            <p:ph type="ctrTitle"/>
          </p:nvPr>
        </p:nvSpPr>
        <p:spPr>
          <a:xfrm>
            <a:off x="311700" y="572050"/>
            <a:ext cx="8520600" cy="11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sz="4800"/>
          </a:p>
        </p:txBody>
      </p:sp>
      <p:sp>
        <p:nvSpPr>
          <p:cNvPr id="108" name="Google Shape;108;p21"/>
          <p:cNvSpPr txBox="1"/>
          <p:nvPr/>
        </p:nvSpPr>
        <p:spPr>
          <a:xfrm>
            <a:off x="616050" y="2157500"/>
            <a:ext cx="7911900" cy="23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Comic Sans MS"/>
              <a:ea typeface="Comic Sans MS"/>
              <a:cs typeface="Comic Sans MS"/>
              <a:sym typeface="Comic Sans MS"/>
            </a:endParaRPr>
          </a:p>
        </p:txBody>
      </p:sp>
      <p:pic>
        <p:nvPicPr>
          <p:cNvPr id="109" name="Google Shape;109;p21"/>
          <p:cNvPicPr preferRelativeResize="0"/>
          <p:nvPr/>
        </p:nvPicPr>
        <p:blipFill>
          <a:blip r:embed="rId3">
            <a:alphaModFix/>
          </a:blip>
          <a:stretch>
            <a:fillRect/>
          </a:stretch>
        </p:blipFill>
        <p:spPr>
          <a:xfrm>
            <a:off x="623400" y="0"/>
            <a:ext cx="79907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