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4" r:id="rId7"/>
    <p:sldId id="265" r:id="rId8"/>
    <p:sldId id="279" r:id="rId9"/>
    <p:sldId id="280" r:id="rId10"/>
    <p:sldId id="281" r:id="rId11"/>
    <p:sldId id="282" r:id="rId12"/>
    <p:sldId id="266" r:id="rId13"/>
    <p:sldId id="267" r:id="rId14"/>
    <p:sldId id="269"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69" d="100"/>
          <a:sy n="69"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518B892-A4A7-4064-8CB0-6723DC7C52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518B892-A4A7-4064-8CB0-6723DC7C52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518B892-A4A7-4064-8CB0-6723DC7C52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518B892-A4A7-4064-8CB0-6723DC7C52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518B892-A4A7-4064-8CB0-6723DC7C52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B518B892-A4A7-4064-8CB0-6723DC7C522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75EB2-2BAA-4405-BB5F-D017141A70FE}"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B518B892-A4A7-4064-8CB0-6723DC7C522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C75EB2-2BAA-4405-BB5F-D017141A70FE}"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518B892-A4A7-4064-8CB0-6723DC7C522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C75EB2-2BAA-4405-BB5F-D017141A70FE}"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8B892-A4A7-4064-8CB0-6723DC7C522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C75EB2-2BAA-4405-BB5F-D017141A70FE}"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518B892-A4A7-4064-8CB0-6723DC7C522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75EB2-2BAA-4405-BB5F-D017141A70FE}"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518B892-A4A7-4064-8CB0-6723DC7C522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75EB2-2BAA-4405-BB5F-D017141A70FE}"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8B892-A4A7-4064-8CB0-6723DC7C5222}"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75EB2-2BAA-4405-BB5F-D017141A70FE}"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jpeg"/><Relationship Id="rId3" Type="http://schemas.openxmlformats.org/officeDocument/2006/relationships/hyperlink" Target="https://towardsdatascience.com/product-price-recommendation-with-neural-networks-9e1e0852e3e" TargetMode="External"/><Relationship Id="rId2" Type="http://schemas.openxmlformats.org/officeDocument/2006/relationships/hyperlink" Target="https://towardsdatascience.com/product-price-recommendation-with-sentiment-analysis-8e3d38d33e0" TargetMode="External"/><Relationship Id="rId1" Type="http://schemas.openxmlformats.org/officeDocument/2006/relationships/hyperlink" Target="https://towardsdatascience.com/product-price-recommendation-with-lightgbm-881e0b5e3e1b"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Noida institute of Engineering &amp; Technology</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10" name="Subtitle 2"/>
          <p:cNvSpPr>
            <a:spLocks noGrp="1"/>
          </p:cNvSpPr>
          <p:nvPr>
            <p:ph type="subTitle" idx="1"/>
          </p:nvPr>
        </p:nvSpPr>
        <p:spPr>
          <a:xfrm>
            <a:off x="212271" y="906235"/>
            <a:ext cx="11919858" cy="5821135"/>
          </a:xfrm>
        </p:spPr>
        <p:txBody>
          <a:bodyPr>
            <a:normAutofit fontScale="85000" lnSpcReduction="20000"/>
          </a:bodyPr>
          <a:lstStyle/>
          <a:p>
            <a:endParaRPr lang="en-US" sz="4400" dirty="0"/>
          </a:p>
          <a:p>
            <a:endParaRPr lang="en-US" sz="4400" dirty="0"/>
          </a:p>
          <a:p>
            <a:endParaRPr lang="en-US" sz="1500" dirty="0">
              <a:latin typeface="Times New Roman" panose="02020603050405020304" pitchFamily="18" charset="0"/>
              <a:cs typeface="Times New Roman" panose="02020603050405020304" pitchFamily="18" charset="0"/>
            </a:endParaRPr>
          </a:p>
          <a:p>
            <a:pPr>
              <a:lnSpc>
                <a:spcPct val="120000"/>
              </a:lnSpc>
            </a:pPr>
            <a:r>
              <a:rPr lang="en-US" sz="2800" dirty="0">
                <a:latin typeface="Times New Roman" panose="02020603050405020304" pitchFamily="18" charset="0"/>
                <a:cs typeface="Times New Roman" panose="02020603050405020304" pitchFamily="18" charset="0"/>
              </a:rPr>
              <a:t>Department of CSE (AI)</a:t>
            </a:r>
            <a:endParaRPr lang="en-US" sz="2800" dirty="0">
              <a:latin typeface="Times New Roman" panose="02020603050405020304" pitchFamily="18" charset="0"/>
              <a:cs typeface="Times New Roman" panose="02020603050405020304" pitchFamily="18" charset="0"/>
            </a:endParaRPr>
          </a:p>
          <a:p>
            <a:pPr>
              <a:lnSpc>
                <a:spcPct val="120000"/>
              </a:lnSpc>
            </a:pPr>
            <a:r>
              <a:rPr lang="en-US" dirty="0">
                <a:latin typeface="Times New Roman" panose="02020603050405020304" pitchFamily="18" charset="0"/>
                <a:cs typeface="Times New Roman" panose="02020603050405020304" pitchFamily="18" charset="0"/>
              </a:rPr>
              <a:t>Session (2023-24)</a:t>
            </a:r>
            <a:endParaRPr lang="en-US" dirty="0">
              <a:latin typeface="Times New Roman" panose="02020603050405020304" pitchFamily="18" charset="0"/>
              <a:cs typeface="Times New Roman" panose="02020603050405020304" pitchFamily="18" charset="0"/>
            </a:endParaRPr>
          </a:p>
          <a:p>
            <a:endParaRPr lang="en-US" dirty="0"/>
          </a:p>
          <a:p>
            <a:r>
              <a:rPr lang="en-US" sz="3200" dirty="0">
                <a:latin typeface="Times New Roman" panose="02020603050405020304" pitchFamily="18" charset="0"/>
                <a:cs typeface="Times New Roman" panose="02020603050405020304" pitchFamily="18" charset="0"/>
              </a:rPr>
              <a:t> Mini Project (ACSE0659) Presentation on</a:t>
            </a:r>
            <a:endParaRPr lang="en-US" sz="3200" dirty="0">
              <a:latin typeface="Times New Roman" panose="02020603050405020304" pitchFamily="18" charset="0"/>
              <a:cs typeface="Times New Roman" panose="02020603050405020304" pitchFamily="18" charset="0"/>
            </a:endParaRPr>
          </a:p>
          <a:p>
            <a:r>
              <a:rPr lang="en-US" sz="2800" b="1" dirty="0">
                <a:solidFill>
                  <a:srgbClr val="FF0000"/>
                </a:solidFill>
                <a:latin typeface="Times New Roman" panose="02020603050405020304" pitchFamily="18" charset="0"/>
                <a:cs typeface="Times New Roman" panose="02020603050405020304" pitchFamily="18" charset="0"/>
              </a:rPr>
              <a:t>“PRODUCT PRICE RECOMMENDATION”</a:t>
            </a:r>
            <a:endParaRPr lang="en-US" sz="2800" b="1" dirty="0">
              <a:solidFill>
                <a:srgbClr val="FF0000"/>
              </a:solidFill>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pPr algn="l"/>
            <a:endParaRPr lang="en-US" dirty="0"/>
          </a:p>
          <a:p>
            <a:pPr algn="l"/>
            <a:r>
              <a:rPr lang="en-US" b="1" dirty="0">
                <a:solidFill>
                  <a:srgbClr val="FF0000"/>
                </a:solidFill>
              </a:rPr>
              <a:t>Project Guide:                   		Submitted To:               		 Members:</a:t>
            </a:r>
            <a:endParaRPr lang="en-US" b="1" dirty="0">
              <a:solidFill>
                <a:srgbClr val="FF0000"/>
              </a:solidFill>
            </a:endParaRPr>
          </a:p>
          <a:p>
            <a:pPr algn="l"/>
            <a:r>
              <a:rPr lang="en-US" dirty="0"/>
              <a:t>Mr. </a:t>
            </a:r>
            <a:r>
              <a:rPr lang="en-US" dirty="0" err="1"/>
              <a:t>Yaduvir</a:t>
            </a:r>
            <a:r>
              <a:rPr lang="en-US" dirty="0"/>
              <a:t> Singh                     	Mr. Amar Pal  Yadav       	  	Aryan Singh Gautam (2201331520029)</a:t>
            </a:r>
            <a:endParaRPr lang="en-US" dirty="0"/>
          </a:p>
          <a:p>
            <a:pPr algn="l"/>
            <a:r>
              <a:rPr lang="en-US" dirty="0"/>
              <a:t>Asst. Prof. CSE(AI)			Mr. Praveen Kumar		Ashish Kumar Prajapati  (2201331520036)</a:t>
            </a:r>
            <a:endParaRPr lang="en-US" dirty="0"/>
          </a:p>
          <a:p>
            <a:pPr algn="l"/>
            <a:r>
              <a:rPr lang="en-US" dirty="0"/>
              <a:t>								</a:t>
            </a:r>
            <a:r>
              <a:rPr lang="en-US" dirty="0" err="1"/>
              <a:t>Harshaksh</a:t>
            </a:r>
            <a:r>
              <a:rPr lang="en-US" dirty="0"/>
              <a:t> Singh	(2201331520059)</a:t>
            </a:r>
            <a:endParaRPr lang="en-US" dirty="0"/>
          </a:p>
          <a:p>
            <a:pPr algn="l"/>
            <a:endParaRPr lang="en-US" dirty="0"/>
          </a:p>
        </p:txBody>
      </p:sp>
      <p:pic>
        <p:nvPicPr>
          <p:cNvPr id="11" name="Picture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435823" y="907142"/>
            <a:ext cx="3113935" cy="127279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Methodology</a:t>
            </a:r>
            <a:endParaRPr lang="en-US"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38835" y="1390650"/>
            <a:ext cx="5111750" cy="1849755"/>
          </a:xfrm>
        </p:spPr>
        <p:txBody>
          <a:bodyPr>
            <a:noAutofit/>
          </a:bodyPr>
          <a:lstStyle/>
          <a:p>
            <a:pPr algn="l">
              <a:buFont typeface="Arial" panose="020B0604020202020204" pitchFamily="34" charset="0"/>
            </a:pPr>
            <a:r>
              <a:rPr lang="en-US" sz="1600" dirty="0"/>
              <a:t>Linear Regression </a:t>
            </a:r>
            <a:endParaRPr lang="en-US" sz="1600" dirty="0"/>
          </a:p>
          <a:p>
            <a:pPr algn="l">
              <a:buFont typeface="Arial" panose="020B0604020202020204" pitchFamily="34" charset="0"/>
            </a:pPr>
            <a:r>
              <a:rPr lang="en-US" sz="1600" dirty="0"/>
              <a:t>Ridge Regression </a:t>
            </a:r>
            <a:endParaRPr lang="en-US" sz="1600" dirty="0"/>
          </a:p>
          <a:p>
            <a:pPr algn="l">
              <a:buFont typeface="Arial" panose="020B0604020202020204" pitchFamily="34" charset="0"/>
            </a:pPr>
            <a:r>
              <a:rPr lang="en-US" sz="1600" dirty="0"/>
              <a:t>KNN</a:t>
            </a:r>
            <a:endParaRPr lang="en-US" sz="1600" dirty="0"/>
          </a:p>
          <a:p>
            <a:pPr algn="l">
              <a:buFont typeface="Arial" panose="020B0604020202020204" pitchFamily="34" charset="0"/>
            </a:pPr>
            <a:r>
              <a:rPr lang="en-US" sz="1600" dirty="0"/>
              <a:t>Decision Tree</a:t>
            </a:r>
            <a:endParaRPr lang="en-US" sz="1600" dirty="0"/>
          </a:p>
          <a:p>
            <a:pPr algn="l">
              <a:buFont typeface="Arial" panose="020B0604020202020204" pitchFamily="34" charset="0"/>
            </a:pPr>
            <a:r>
              <a:rPr lang="en-US" sz="1600" dirty="0"/>
              <a:t>Random Forest</a:t>
            </a:r>
            <a:endParaRPr lang="en-US" sz="1600" dirty="0"/>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4" name="Text Box 3"/>
          <p:cNvSpPr txBox="1"/>
          <p:nvPr/>
        </p:nvSpPr>
        <p:spPr>
          <a:xfrm>
            <a:off x="584835" y="923290"/>
            <a:ext cx="6011545" cy="368300"/>
          </a:xfrm>
          <a:prstGeom prst="rect">
            <a:avLst/>
          </a:prstGeom>
          <a:noFill/>
        </p:spPr>
        <p:txBody>
          <a:bodyPr wrap="square" rtlCol="0">
            <a:spAutoFit/>
          </a:bodyPr>
          <a:p>
            <a:r>
              <a:rPr lang="en-US" b="1"/>
              <a:t>Machine Learning Modeling for  Price Prediction</a:t>
            </a:r>
            <a:endParaRPr lang="en-US" b="1"/>
          </a:p>
        </p:txBody>
      </p:sp>
      <p:sp>
        <p:nvSpPr>
          <p:cNvPr id="9" name="Text Box 8"/>
          <p:cNvSpPr txBox="1"/>
          <p:nvPr/>
        </p:nvSpPr>
        <p:spPr>
          <a:xfrm>
            <a:off x="626110" y="4126230"/>
            <a:ext cx="10786745" cy="981075"/>
          </a:xfrm>
          <a:prstGeom prst="rect">
            <a:avLst/>
          </a:prstGeom>
          <a:noFill/>
        </p:spPr>
        <p:txBody>
          <a:bodyPr wrap="square" rtlCol="0">
            <a:noAutofit/>
          </a:bodyPr>
          <a:p>
            <a:r>
              <a:rPr lang="en-US" b="1"/>
              <a:t>Streamlit</a:t>
            </a:r>
            <a:endParaRPr lang="en-US" b="1"/>
          </a:p>
          <a:p>
            <a:r>
              <a:rPr lang="en-US" sz="1600" b="1"/>
              <a:t>   </a:t>
            </a:r>
            <a:r>
              <a:rPr lang="en-US" sz="1600"/>
              <a:t>Streamlit is an open-source web framework written in Python.</a:t>
            </a:r>
            <a:endParaRPr lang="en-US" sz="1600"/>
          </a:p>
          <a:p>
            <a:r>
              <a:rPr lang="en-US" sz="1600"/>
              <a:t>   It is the fastest way to create data apps and it is widely used by  data science practitioners to deploy machine learning models.</a:t>
            </a:r>
            <a:endParaRPr lang="en-US" sz="1600"/>
          </a:p>
        </p:txBody>
      </p:sp>
      <p:sp>
        <p:nvSpPr>
          <p:cNvPr id="11" name="Text Box 10"/>
          <p:cNvSpPr txBox="1"/>
          <p:nvPr/>
        </p:nvSpPr>
        <p:spPr>
          <a:xfrm>
            <a:off x="434975" y="3705860"/>
            <a:ext cx="5613400" cy="461010"/>
          </a:xfrm>
          <a:prstGeom prst="rect">
            <a:avLst/>
          </a:prstGeom>
          <a:noFill/>
        </p:spPr>
        <p:txBody>
          <a:bodyPr wrap="square" rtlCol="0">
            <a:noAutofit/>
          </a:bodyPr>
          <a:p>
            <a:r>
              <a:rPr lang="en-US" b="1"/>
              <a:t>Create Web Application for Deployment of Model</a:t>
            </a:r>
            <a:endParaRPr lang="en-US" b="1"/>
          </a:p>
        </p:txBody>
      </p:sp>
      <p:sp>
        <p:nvSpPr>
          <p:cNvPr id="7" name="Text Box 6"/>
          <p:cNvSpPr txBox="1"/>
          <p:nvPr/>
        </p:nvSpPr>
        <p:spPr>
          <a:xfrm>
            <a:off x="5596890" y="1548765"/>
            <a:ext cx="5497195" cy="617220"/>
          </a:xfrm>
          <a:prstGeom prst="rect">
            <a:avLst/>
          </a:prstGeom>
          <a:noFill/>
        </p:spPr>
        <p:txBody>
          <a:bodyPr wrap="square" rtlCol="0">
            <a:noAutofit/>
          </a:bodyPr>
          <a:p>
            <a:r>
              <a:rPr lang="en-US" b="1"/>
              <a:t>Exporting the Model</a:t>
            </a:r>
            <a:endParaRPr lang="en-US" b="1"/>
          </a:p>
        </p:txBody>
      </p:sp>
      <p:sp>
        <p:nvSpPr>
          <p:cNvPr id="8" name="Text Box 7"/>
          <p:cNvSpPr txBox="1"/>
          <p:nvPr/>
        </p:nvSpPr>
        <p:spPr>
          <a:xfrm>
            <a:off x="5862320" y="2068195"/>
            <a:ext cx="5758815" cy="1326515"/>
          </a:xfrm>
          <a:prstGeom prst="rect">
            <a:avLst/>
          </a:prstGeom>
          <a:noFill/>
        </p:spPr>
        <p:txBody>
          <a:bodyPr wrap="square" rtlCol="0">
            <a:noAutofit/>
          </a:bodyPr>
          <a:p>
            <a:r>
              <a:rPr lang="en-US"/>
              <a:t>We will save the pipeline object for the development of the project website. we will also export the data frame which will be required to create dropdowns in the website.</a:t>
            </a:r>
            <a:endParaRPr lang="en-US"/>
          </a:p>
          <a:p>
            <a:endParaRPr lang="en-US"/>
          </a:p>
          <a:p>
            <a:r>
              <a:rPr lang="en-US"/>
              <a:t>We use Pickle Library to do this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Result</a:t>
            </a:r>
            <a:endParaRPr lang="en-US"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2271" y="1414326"/>
            <a:ext cx="11919858" cy="5443854"/>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13360" y="0"/>
            <a:ext cx="2128263" cy="869909"/>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8889"/>
          <a:stretch>
            <a:fillRect/>
          </a:stretch>
        </p:blipFill>
        <p:spPr>
          <a:xfrm>
            <a:off x="817245" y="1593718"/>
            <a:ext cx="5223164" cy="527362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360" y="3043530"/>
            <a:ext cx="6181381" cy="1163163"/>
          </a:xfrm>
          <a:prstGeom prst="rect">
            <a:avLst/>
          </a:prstGeom>
        </p:spPr>
      </p:pic>
      <p:sp>
        <p:nvSpPr>
          <p:cNvPr id="12" name="TextBox 11"/>
          <p:cNvSpPr txBox="1"/>
          <p:nvPr/>
        </p:nvSpPr>
        <p:spPr>
          <a:xfrm>
            <a:off x="8261985" y="4031615"/>
            <a:ext cx="2762250" cy="368300"/>
          </a:xfrm>
          <a:prstGeom prst="rect">
            <a:avLst/>
          </a:prstGeom>
          <a:noFill/>
        </p:spPr>
        <p:txBody>
          <a:bodyPr wrap="square">
            <a:spAutoFit/>
          </a:bodyPr>
          <a:lstStyle/>
          <a:p>
            <a:r>
              <a:rPr lang="en-US" altLang="en-IN" sz="1600" dirty="0"/>
              <a:t>Model </a:t>
            </a:r>
            <a:r>
              <a:rPr lang="en-IN" sz="1600" dirty="0"/>
              <a:t>accuracy 89%</a:t>
            </a:r>
            <a:r>
              <a:rPr lang="en-US" altLang="en-IN" dirty="0"/>
              <a:t> </a:t>
            </a:r>
            <a:endParaRPr lang="en-US" altLang="en-IN" dirty="0"/>
          </a:p>
        </p:txBody>
      </p:sp>
      <p:sp>
        <p:nvSpPr>
          <p:cNvPr id="4" name="Text Box 3"/>
          <p:cNvSpPr txBox="1"/>
          <p:nvPr/>
        </p:nvSpPr>
        <p:spPr>
          <a:xfrm>
            <a:off x="817245" y="870585"/>
            <a:ext cx="10010140" cy="670560"/>
          </a:xfrm>
          <a:prstGeom prst="rect">
            <a:avLst/>
          </a:prstGeom>
          <a:noFill/>
        </p:spPr>
        <p:txBody>
          <a:bodyPr wrap="square" rtlCol="0">
            <a:noAutofit/>
          </a:bodyPr>
          <a:p>
            <a:r>
              <a:rPr lang="en-US"/>
              <a:t>When wou run the web file wou will get two URL and it will automatically open the web application in default browser</a:t>
            </a:r>
            <a:endParaRPr lang="en-US"/>
          </a:p>
        </p:txBody>
      </p:sp>
      <p:sp>
        <p:nvSpPr>
          <p:cNvPr id="7" name="Text Box 6"/>
          <p:cNvSpPr txBox="1"/>
          <p:nvPr/>
        </p:nvSpPr>
        <p:spPr>
          <a:xfrm>
            <a:off x="6690995" y="1880235"/>
            <a:ext cx="4922520" cy="645160"/>
          </a:xfrm>
          <a:prstGeom prst="rect">
            <a:avLst/>
          </a:prstGeom>
          <a:noFill/>
        </p:spPr>
        <p:txBody>
          <a:bodyPr wrap="square" rtlCol="0">
            <a:spAutoFit/>
          </a:bodyPr>
          <a:p>
            <a:r>
              <a:rPr lang="en-US" b="1"/>
              <a:t>Random Forest has the highest R2 score for this Project </a:t>
            </a:r>
            <a:endParaRPr lang="en-US"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Conclusion</a:t>
            </a:r>
            <a:endParaRPr lang="en-US"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2271" y="1283516"/>
            <a:ext cx="11919858" cy="5443854"/>
          </a:xfrm>
        </p:spPr>
        <p:txBody>
          <a:bodyPr>
            <a:normAutofit/>
          </a:bodyPr>
          <a:lstStyle/>
          <a:p>
            <a:pPr algn="l"/>
            <a:r>
              <a:rPr lang="en-US" sz="1600" b="0" i="0" dirty="0">
                <a:solidFill>
                  <a:srgbClr val="374151"/>
                </a:solidFill>
                <a:effectLst/>
                <a:latin typeface="Calibri" panose="020F0502020204030204" charset="0"/>
                <a:cs typeface="Calibri" panose="020F0502020204030204" charset="0"/>
              </a:rPr>
              <a:t>our product price recommendation project has provided a data-driven approach to determine the optimal price for [Laptop]. By analyzing market trends, competitor pricing, and cost structures, we recommend a price to achieve a balance between profitability and customer affordability."</a:t>
            </a:r>
            <a:endParaRPr lang="en-US" sz="1600" dirty="0">
              <a:latin typeface="Calibri" panose="020F0502020204030204" charset="0"/>
              <a:cs typeface="Calibri" panose="020F0502020204030204" charset="0"/>
            </a:endParaRPr>
          </a:p>
          <a:p>
            <a:pPr algn="l"/>
            <a:r>
              <a:rPr lang="en-US" sz="2000" dirty="0"/>
              <a:t>we Achive the Model accuracy of About 89% using different machine learning model</a:t>
            </a:r>
            <a:endParaRPr lang="en-US" sz="2000" dirty="0"/>
          </a:p>
          <a:p>
            <a:pPr marL="571500" indent="-571500" algn="l">
              <a:buFont typeface="Arial" panose="020B0604020202020204" pitchFamily="34" charset="0"/>
              <a:buChar char="•"/>
            </a:pPr>
            <a:endParaRPr lang="en-US" sz="2000" dirty="0"/>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pic>
        <p:nvPicPr>
          <p:cNvPr id="4" name="Picture 3"/>
          <p:cNvPicPr>
            <a:picLocks noChangeAspect="1"/>
          </p:cNvPicPr>
          <p:nvPr/>
        </p:nvPicPr>
        <p:blipFill>
          <a:blip r:embed="rId2"/>
          <a:srcRect l="6427" r="14496"/>
          <a:stretch>
            <a:fillRect/>
          </a:stretch>
        </p:blipFill>
        <p:spPr>
          <a:xfrm>
            <a:off x="243205" y="3237865"/>
            <a:ext cx="5320665" cy="2438400"/>
          </a:xfrm>
          <a:prstGeom prst="rect">
            <a:avLst/>
          </a:prstGeom>
        </p:spPr>
      </p:pic>
      <p:pic>
        <p:nvPicPr>
          <p:cNvPr id="7" name="Picture 6"/>
          <p:cNvPicPr>
            <a:picLocks noChangeAspect="1"/>
          </p:cNvPicPr>
          <p:nvPr/>
        </p:nvPicPr>
        <p:blipFill>
          <a:blip r:embed="rId3"/>
          <a:stretch>
            <a:fillRect/>
          </a:stretch>
        </p:blipFill>
        <p:spPr>
          <a:xfrm>
            <a:off x="6096000" y="2931160"/>
            <a:ext cx="5379720" cy="3223260"/>
          </a:xfrm>
          <a:prstGeom prst="rect">
            <a:avLst/>
          </a:prstGeom>
        </p:spPr>
      </p:pic>
      <p:sp>
        <p:nvSpPr>
          <p:cNvPr id="9" name="Text Box 8"/>
          <p:cNvSpPr txBox="1"/>
          <p:nvPr/>
        </p:nvSpPr>
        <p:spPr>
          <a:xfrm>
            <a:off x="1751330" y="5777865"/>
            <a:ext cx="4064000" cy="368300"/>
          </a:xfrm>
          <a:prstGeom prst="rect">
            <a:avLst/>
          </a:prstGeom>
          <a:noFill/>
        </p:spPr>
        <p:txBody>
          <a:bodyPr wrap="square" rtlCol="0">
            <a:spAutoFit/>
          </a:bodyPr>
          <a:p>
            <a:r>
              <a:rPr lang="en-US"/>
              <a:t>Our Predicted price</a:t>
            </a:r>
            <a:endParaRPr lang="en-US"/>
          </a:p>
        </p:txBody>
      </p:sp>
      <p:sp>
        <p:nvSpPr>
          <p:cNvPr id="10" name="Text Box 9"/>
          <p:cNvSpPr txBox="1"/>
          <p:nvPr/>
        </p:nvSpPr>
        <p:spPr>
          <a:xfrm>
            <a:off x="1476375" y="5801995"/>
            <a:ext cx="3479165" cy="351790"/>
          </a:xfrm>
          <a:prstGeom prst="rect">
            <a:avLst/>
          </a:prstGeom>
          <a:noFill/>
        </p:spPr>
        <p:txBody>
          <a:bodyPr wrap="square" rtlCol="0">
            <a:noAutofit/>
          </a:bodyPr>
          <a:p>
            <a:endParaRPr lang="en-US"/>
          </a:p>
        </p:txBody>
      </p:sp>
      <p:sp>
        <p:nvSpPr>
          <p:cNvPr id="11" name="Text Box 10"/>
          <p:cNvSpPr txBox="1"/>
          <p:nvPr/>
        </p:nvSpPr>
        <p:spPr>
          <a:xfrm>
            <a:off x="7242175" y="6240145"/>
            <a:ext cx="4064000" cy="347345"/>
          </a:xfrm>
          <a:prstGeom prst="rect">
            <a:avLst/>
          </a:prstGeom>
          <a:noFill/>
        </p:spPr>
        <p:txBody>
          <a:bodyPr wrap="square" rtlCol="0">
            <a:noAutofit/>
          </a:bodyPr>
          <a:p>
            <a:r>
              <a:rPr lang="en-US"/>
              <a:t>Current price on Amazon</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References</a:t>
            </a:r>
            <a:endParaRPr lang="en-US"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2271" y="1283516"/>
            <a:ext cx="11919858" cy="5443854"/>
          </a:xfrm>
        </p:spPr>
        <p:txBody>
          <a:bodyPr>
            <a:normAutofit/>
          </a:bodyPr>
          <a:lstStyle/>
          <a:p>
            <a:pPr algn="l"/>
            <a:r>
              <a:rPr lang="en-US" dirty="0">
                <a:solidFill>
                  <a:srgbClr val="374151"/>
                </a:solidFill>
                <a:latin typeface="Calibri" panose="020F0502020204030204" charset="0"/>
                <a:cs typeface="Calibri" panose="020F0502020204030204" charset="0"/>
              </a:rPr>
              <a:t>H</a:t>
            </a:r>
            <a:r>
              <a:rPr lang="en-US" b="0" i="0" dirty="0">
                <a:solidFill>
                  <a:srgbClr val="374151"/>
                </a:solidFill>
                <a:effectLst/>
                <a:latin typeface="Calibri" panose="020F0502020204030204" charset="0"/>
                <a:cs typeface="Calibri" panose="020F0502020204030204" charset="0"/>
              </a:rPr>
              <a:t>ere are some references:</a:t>
            </a:r>
            <a:endParaRPr lang="en-US" b="0" i="0" dirty="0">
              <a:solidFill>
                <a:srgbClr val="374151"/>
              </a:solidFill>
              <a:effectLst/>
              <a:latin typeface="Calibri" panose="020F0502020204030204" charset="0"/>
              <a:cs typeface="Calibri" panose="020F0502020204030204" charset="0"/>
            </a:endParaRPr>
          </a:p>
          <a:p>
            <a:pPr algn="l">
              <a:buFont typeface="Arial" panose="020B0604020202020204" pitchFamily="34" charset="0"/>
              <a:buChar char="•"/>
            </a:pPr>
            <a:r>
              <a:rPr lang="en-US" b="0" i="0" u="sng" dirty="0">
                <a:solidFill>
                  <a:srgbClr val="374151"/>
                </a:solidFill>
                <a:effectLst/>
                <a:latin typeface="Calibri" panose="020F0502020204030204" charset="0"/>
                <a:cs typeface="Calibri" panose="020F0502020204030204" charset="0"/>
                <a:hlinkClick r:id="rId1"/>
              </a:rPr>
              <a:t>Product Price Recommendation with </a:t>
            </a:r>
            <a:r>
              <a:rPr lang="en-US" b="0" i="0" u="sng" dirty="0" err="1">
                <a:solidFill>
                  <a:srgbClr val="374151"/>
                </a:solidFill>
                <a:effectLst/>
                <a:latin typeface="Calibri" panose="020F0502020204030204" charset="0"/>
                <a:cs typeface="Calibri" panose="020F0502020204030204" charset="0"/>
                <a:hlinkClick r:id="rId1"/>
              </a:rPr>
              <a:t>LightGBM</a:t>
            </a:r>
            <a:endParaRPr lang="en-US" b="0" i="0" dirty="0">
              <a:solidFill>
                <a:srgbClr val="374151"/>
              </a:solidFill>
              <a:effectLst/>
              <a:latin typeface="Calibri" panose="020F0502020204030204" charset="0"/>
              <a:cs typeface="Calibri" panose="020F0502020204030204" charset="0"/>
            </a:endParaRPr>
          </a:p>
          <a:p>
            <a:pPr algn="l">
              <a:buFont typeface="Arial" panose="020B0604020202020204" pitchFamily="34" charset="0"/>
              <a:buChar char="•"/>
            </a:pPr>
            <a:r>
              <a:rPr lang="en-US" b="0" i="0" u="sng" dirty="0">
                <a:solidFill>
                  <a:srgbClr val="374151"/>
                </a:solidFill>
                <a:effectLst/>
                <a:latin typeface="Calibri" panose="020F0502020204030204" charset="0"/>
                <a:cs typeface="Calibri" panose="020F0502020204030204" charset="0"/>
                <a:hlinkClick r:id="rId2"/>
              </a:rPr>
              <a:t>Product Price Recommendation with Sentiment Analysis</a:t>
            </a:r>
            <a:endParaRPr lang="en-US" b="0" i="0" dirty="0">
              <a:solidFill>
                <a:srgbClr val="374151"/>
              </a:solidFill>
              <a:effectLst/>
              <a:latin typeface="Calibri" panose="020F0502020204030204" charset="0"/>
              <a:cs typeface="Calibri" panose="020F0502020204030204" charset="0"/>
            </a:endParaRPr>
          </a:p>
          <a:p>
            <a:pPr algn="l">
              <a:buFont typeface="Arial" panose="020B0604020202020204" pitchFamily="34" charset="0"/>
              <a:buChar char="•"/>
            </a:pPr>
            <a:r>
              <a:rPr lang="en-US" b="0" i="0" u="sng" dirty="0">
                <a:solidFill>
                  <a:srgbClr val="374151"/>
                </a:solidFill>
                <a:effectLst/>
                <a:latin typeface="Calibri" panose="020F0502020204030204" charset="0"/>
                <a:cs typeface="Calibri" panose="020F0502020204030204" charset="0"/>
                <a:hlinkClick r:id="rId3"/>
              </a:rPr>
              <a:t>Product Price Recommendation with Neural Networks</a:t>
            </a:r>
            <a:endParaRPr lang="en-US" b="0" i="0" u="sng" dirty="0">
              <a:solidFill>
                <a:srgbClr val="374151"/>
              </a:solidFill>
              <a:effectLst/>
              <a:latin typeface="Calibri" panose="020F0502020204030204" charset="0"/>
              <a:cs typeface="Calibri" panose="020F0502020204030204" charset="0"/>
              <a:hlinkClick r:id="rId3"/>
            </a:endParaRPr>
          </a:p>
          <a:p>
            <a:pPr algn="l">
              <a:buFont typeface="Arial" panose="020B0604020202020204" pitchFamily="34" charset="0"/>
              <a:buChar char="•"/>
            </a:pPr>
            <a:endParaRPr lang="en-US" b="0" i="0" u="sng" dirty="0">
              <a:solidFill>
                <a:srgbClr val="374151"/>
              </a:solidFill>
              <a:effectLst/>
              <a:latin typeface="__Inter_aaf875"/>
              <a:hlinkClick r:id="rId3"/>
            </a:endParaRPr>
          </a:p>
          <a:p>
            <a:pPr algn="l">
              <a:buFont typeface="Arial" panose="020B0604020202020204" pitchFamily="34" charset="0"/>
              <a:buChar char="•"/>
            </a:pPr>
            <a:r>
              <a:rPr lang="en-US" b="0" i="0" u="sng" dirty="0">
                <a:solidFill>
                  <a:srgbClr val="374151"/>
                </a:solidFill>
                <a:effectLst/>
                <a:latin typeface="Calibri" panose="020F0502020204030204" charset="0"/>
                <a:cs typeface="Calibri" panose="020F0502020204030204" charset="0"/>
                <a:hlinkClick r:id="rId3"/>
              </a:rPr>
              <a:t>https://www.kaggle.com/datasets/asaniczka/usa-optimal-product-price-prediction/code</a:t>
            </a:r>
            <a:endParaRPr lang="en-US" b="0" i="0" u="sng" dirty="0">
              <a:solidFill>
                <a:srgbClr val="374151"/>
              </a:solidFill>
              <a:effectLst/>
              <a:latin typeface="Calibri" panose="020F0502020204030204" charset="0"/>
              <a:cs typeface="Calibri" panose="020F0502020204030204" charset="0"/>
              <a:hlinkClick r:id="rId3"/>
            </a:endParaRPr>
          </a:p>
          <a:p>
            <a:pPr algn="l">
              <a:buFont typeface="Arial" panose="020B0604020202020204" pitchFamily="34" charset="0"/>
              <a:buChar char="•"/>
            </a:pPr>
            <a:r>
              <a:rPr lang="en-US" dirty="0"/>
              <a:t>https://www.analyticsvidhya.com/blog/2021/11/laptop-price-prediction-practical-understanding-of-machine-learning-project-lifecycle/</a:t>
            </a:r>
            <a:endParaRPr lang="en-US"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pPr algn="r"/>
            <a:r>
              <a:rPr lang="en-US" sz="4000" b="1" dirty="0">
                <a:solidFill>
                  <a:schemeClr val="bg1"/>
                </a:solidFill>
                <a:latin typeface="Times New Roman" panose="02020603050405020304" pitchFamily="18" charset="0"/>
                <a:cs typeface="Times New Roman" panose="02020603050405020304" pitchFamily="18" charset="0"/>
              </a:rPr>
              <a:t>Noida institute of Engineering &amp; Technology</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r>
              <a:rPr lang="en-US" sz="8800" b="1" dirty="0"/>
              <a:t>Thank you</a:t>
            </a:r>
            <a:endParaRPr lang="en-US" sz="8800" b="1" dirty="0"/>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Presentation Outline</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2271" y="1283516"/>
            <a:ext cx="11919858" cy="5443854"/>
          </a:xfrm>
        </p:spPr>
        <p:txBody>
          <a:bodyPr>
            <a:normAutofit/>
          </a:bodyPr>
          <a:lstStyle/>
          <a:p>
            <a:pPr marL="571500" lvl="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Introduction 						</a:t>
            </a:r>
            <a:endParaRPr lang="en-IN" sz="2800" dirty="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Literature Review			                                   </a:t>
            </a:r>
            <a:endParaRPr lang="en-IN" sz="2800" dirty="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Objectives                                                                                </a:t>
            </a:r>
            <a:endParaRPr lang="en-US" sz="2800" dirty="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Methodology</a:t>
            </a:r>
            <a:endParaRPr lang="en-US" sz="2800" dirty="0">
              <a:latin typeface="Times New Roman" panose="02020603050405020304" pitchFamily="18" charset="0"/>
              <a:cs typeface="Times New Roman" panose="02020603050405020304" pitchFamily="18" charset="0"/>
            </a:endParaRPr>
          </a:p>
          <a:p>
            <a:pPr marL="1028700" lvl="1" indent="-571500" algn="l">
              <a:buFont typeface="Arial" panose="020B0604020202020204" pitchFamily="34" charset="0"/>
              <a:buChar char="•"/>
            </a:pPr>
            <a:r>
              <a:rPr lang="en-US" sz="1800" dirty="0">
                <a:sym typeface="+mn-ea"/>
              </a:rPr>
              <a:t>Data Cleaning</a:t>
            </a:r>
            <a:endParaRPr lang="en-US" sz="1800" dirty="0"/>
          </a:p>
          <a:p>
            <a:pPr marL="1028700" lvl="1" indent="-571500" algn="l">
              <a:buFont typeface="Arial" panose="020B0604020202020204" pitchFamily="34" charset="0"/>
              <a:buChar char="•"/>
            </a:pPr>
            <a:r>
              <a:rPr lang="en-US" sz="1800" dirty="0">
                <a:sym typeface="+mn-ea"/>
              </a:rPr>
              <a:t>Exploratory Data Analysis</a:t>
            </a:r>
            <a:endParaRPr lang="en-US" sz="1800" dirty="0"/>
          </a:p>
          <a:p>
            <a:pPr marL="1028700" lvl="1" indent="-571500" algn="l">
              <a:buFont typeface="Arial" panose="020B0604020202020204" pitchFamily="34" charset="0"/>
              <a:buChar char="•"/>
            </a:pPr>
            <a:r>
              <a:rPr lang="en-US" sz="1800" dirty="0">
                <a:sym typeface="+mn-ea"/>
              </a:rPr>
              <a:t>Feature Engineering</a:t>
            </a:r>
            <a:endParaRPr lang="en-US" sz="1800" dirty="0"/>
          </a:p>
          <a:p>
            <a:pPr marL="1028700" lvl="1" indent="-571500" algn="l">
              <a:buFont typeface="Arial" panose="020B0604020202020204" pitchFamily="34" charset="0"/>
              <a:buChar char="•"/>
            </a:pPr>
            <a:r>
              <a:rPr lang="en-US" sz="1800" dirty="0">
                <a:sym typeface="+mn-ea"/>
              </a:rPr>
              <a:t>Machine learning Modeling</a:t>
            </a:r>
            <a:endParaRPr lang="en-US" sz="1800" dirty="0"/>
          </a:p>
          <a:p>
            <a:pPr marL="1028700" lvl="1" indent="-571500" algn="l">
              <a:buFont typeface="Arial" panose="020B0604020202020204" pitchFamily="34" charset="0"/>
              <a:buChar char="•"/>
            </a:pPr>
            <a:r>
              <a:rPr lang="en-US" sz="1800" dirty="0">
                <a:sym typeface="+mn-ea"/>
              </a:rPr>
              <a:t>ML web app development</a:t>
            </a:r>
            <a:endParaRPr lang="en-US" sz="1800" dirty="0"/>
          </a:p>
          <a:p>
            <a:pPr marL="1028700" lvl="1" indent="-571500" algn="l">
              <a:buFont typeface="Arial" panose="020B0604020202020204" pitchFamily="34" charset="0"/>
              <a:buChar char="•"/>
            </a:pPr>
            <a:r>
              <a:rPr lang="en-US" sz="1800" dirty="0">
                <a:sym typeface="+mn-ea"/>
              </a:rPr>
              <a:t>Deployment Machine learning app</a:t>
            </a:r>
            <a:endParaRPr lang="en-US" sz="1800" dirty="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Result</a:t>
            </a:r>
            <a:endParaRPr lang="en-IN" sz="2800" dirty="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References</a:t>
            </a:r>
            <a:endParaRPr lang="en-IN" sz="2800" dirty="0">
              <a:latin typeface="Times New Roman" panose="02020603050405020304" pitchFamily="18" charset="0"/>
              <a:cs typeface="Times New Roman" panose="02020603050405020304" pitchFamily="18" charset="0"/>
            </a:endParaRPr>
          </a:p>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Introduction</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2090" y="1283335"/>
            <a:ext cx="11919585" cy="1860550"/>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4" name="Rectangle 3"/>
          <p:cNvSpPr/>
          <p:nvPr/>
        </p:nvSpPr>
        <p:spPr>
          <a:xfrm>
            <a:off x="484908" y="977427"/>
            <a:ext cx="11374583" cy="1891665"/>
          </a:xfrm>
          <a:prstGeom prst="rect">
            <a:avLst/>
          </a:prstGeom>
        </p:spPr>
        <p:txBody>
          <a:bodyPr wrap="square">
            <a:spAutoFit/>
          </a:bodyPr>
          <a:lstStyle/>
          <a:p>
            <a:pPr>
              <a:lnSpc>
                <a:spcPct val="150000"/>
              </a:lnSpc>
            </a:pPr>
            <a:r>
              <a:rPr lang="en-US" sz="1600" dirty="0"/>
              <a:t>Sellers and businesses can leverage your model to determine the optimal price for their products, thereby maximizing sales.</a:t>
            </a:r>
            <a:endParaRPr lang="en-US" sz="1600" dirty="0"/>
          </a:p>
          <a:p>
            <a:pPr>
              <a:lnSpc>
                <a:spcPct val="150000"/>
              </a:lnSpc>
            </a:pPr>
            <a:r>
              <a:rPr lang="en-US" sz="2000" b="1" dirty="0"/>
              <a:t>Problem Statement for Product Price Prediction</a:t>
            </a:r>
            <a:endParaRPr lang="en-US" sz="2000" b="1" dirty="0"/>
          </a:p>
          <a:p>
            <a:pPr>
              <a:lnSpc>
                <a:spcPct val="150000"/>
              </a:lnSpc>
            </a:pPr>
            <a:r>
              <a:rPr lang="en-US" sz="1400" dirty="0"/>
              <a:t>We will make a project for Laptop price prediction. The problem statement is that if any user wants to buy a laptop then our application should be compatible to provide a tentative price of laptop according to the user configurations. Although it looks like a simple project or just developing a model, the dataset we have is noisy and needs lots of feature engineering, and preprocessing that will drive your interest in developing this project.</a:t>
            </a:r>
            <a:endParaRPr lang="en-US" sz="1400" dirty="0"/>
          </a:p>
        </p:txBody>
      </p:sp>
      <p:sp>
        <p:nvSpPr>
          <p:cNvPr id="6" name="Text Box 5"/>
          <p:cNvSpPr txBox="1"/>
          <p:nvPr/>
        </p:nvSpPr>
        <p:spPr>
          <a:xfrm>
            <a:off x="501650" y="2995930"/>
            <a:ext cx="11301730" cy="1208405"/>
          </a:xfrm>
          <a:prstGeom prst="rect">
            <a:avLst/>
          </a:prstGeom>
          <a:noFill/>
        </p:spPr>
        <p:txBody>
          <a:bodyPr wrap="square" rtlCol="0">
            <a:noAutofit/>
          </a:bodyPr>
          <a:p>
            <a:endParaRPr lang="en-US" sz="1600" b="1"/>
          </a:p>
          <a:p>
            <a:r>
              <a:rPr lang="en-US" sz="1600"/>
              <a:t>This dataset contains Laptop prices , properties and configration of laptop , with a focus on price prediction. With a good amount of data on what price points sell the most, you can train machine learning models to predict the optimal price for a product based on its features and configrations.</a:t>
            </a:r>
            <a:endParaRPr lang="en-US" sz="1600"/>
          </a:p>
        </p:txBody>
      </p:sp>
      <p:sp>
        <p:nvSpPr>
          <p:cNvPr id="7" name="Text Box 6"/>
          <p:cNvSpPr txBox="1"/>
          <p:nvPr/>
        </p:nvSpPr>
        <p:spPr>
          <a:xfrm>
            <a:off x="484505" y="2889885"/>
            <a:ext cx="7447280" cy="533400"/>
          </a:xfrm>
          <a:prstGeom prst="rect">
            <a:avLst/>
          </a:prstGeom>
          <a:noFill/>
        </p:spPr>
        <p:txBody>
          <a:bodyPr wrap="square" rtlCol="0">
            <a:noAutofit/>
          </a:bodyPr>
          <a:p>
            <a:r>
              <a:rPr lang="en-US" b="1">
                <a:sym typeface="+mn-ea"/>
              </a:rPr>
              <a:t>About Dataset</a:t>
            </a:r>
            <a:endParaRPr lang="en-US" b="1"/>
          </a:p>
          <a:p>
            <a:endParaRPr lang="en-US"/>
          </a:p>
        </p:txBody>
      </p:sp>
      <p:pic>
        <p:nvPicPr>
          <p:cNvPr id="8" name="Picture 7" descr="WhatsApp Image 2024-04-29 at 9.00.53 PM"/>
          <p:cNvPicPr>
            <a:picLocks noChangeAspect="1"/>
          </p:cNvPicPr>
          <p:nvPr/>
        </p:nvPicPr>
        <p:blipFill>
          <a:blip r:embed="rId2"/>
          <a:stretch>
            <a:fillRect/>
          </a:stretch>
        </p:blipFill>
        <p:spPr>
          <a:xfrm>
            <a:off x="976630" y="4051300"/>
            <a:ext cx="10500360" cy="26835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Literature Review</a:t>
            </a:r>
            <a:endParaRPr lang="en-US" sz="4400" b="1" dirty="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6" name="Text Box 5"/>
          <p:cNvSpPr txBox="1"/>
          <p:nvPr/>
        </p:nvSpPr>
        <p:spPr>
          <a:xfrm>
            <a:off x="813435" y="817245"/>
            <a:ext cx="10788015" cy="5690235"/>
          </a:xfrm>
          <a:prstGeom prst="rect">
            <a:avLst/>
          </a:prstGeom>
          <a:noFill/>
        </p:spPr>
        <p:txBody>
          <a:bodyPr wrap="square" rtlCol="0">
            <a:noAutofit/>
          </a:bodyPr>
          <a:p>
            <a:r>
              <a:rPr lang="en-US"/>
              <a:t> </a:t>
            </a:r>
            <a:endParaRPr lang="en-US"/>
          </a:p>
          <a:p>
            <a:r>
              <a:rPr lang="en-US"/>
              <a:t>In the modern business world, price prediction is most effectively supported by machine learning algorithms.</a:t>
            </a:r>
            <a:endParaRPr lang="en-US"/>
          </a:p>
          <a:p>
            <a:endParaRPr lang="en-US"/>
          </a:p>
          <a:p>
            <a:r>
              <a:rPr lang="en-US" dirty="0">
                <a:solidFill>
                  <a:srgbClr val="374151"/>
                </a:solidFill>
                <a:effectLst/>
                <a:sym typeface="+mn-ea"/>
              </a:rPr>
              <a:t>A literature review of product price recommendation projects reveals that these systems aim to provide optimal pricing strategies for products, taking into account factors such as market demand, competition, and profitability. These systems often employ machine learning algorithms to analyze historical sales data and predict the most effective prices for each product.</a:t>
            </a:r>
            <a:endParaRPr lang="en-US" dirty="0">
              <a:solidFill>
                <a:srgbClr val="374151"/>
              </a:solidFill>
              <a:effectLst/>
              <a:sym typeface="+mn-ea"/>
            </a:endParaRPr>
          </a:p>
          <a:p>
            <a:endParaRPr lang="en-US"/>
          </a:p>
          <a:p>
            <a:r>
              <a:rPr lang="en-US"/>
              <a:t>Machine Learning models, training ML algorithms on more data will provide more accurate answers than training on less data. Using statistical methods, algorithms are trained to determine classifications or make predictions, and to uncover key insights in data mining projects. These insights can subsequently improve your decision-making to boost key growth metrics.</a:t>
            </a:r>
            <a:endParaRPr lang="en-US"/>
          </a:p>
          <a:p>
            <a:endParaRPr lang="en-US"/>
          </a:p>
          <a:p>
            <a:r>
              <a:rPr lang="en-US" dirty="0">
                <a:solidFill>
                  <a:srgbClr val="374151"/>
                </a:solidFill>
                <a:effectLst/>
                <a:latin typeface="Calibri" panose="020F0502020204030204" charset="0"/>
                <a:cs typeface="Calibri" panose="020F0502020204030204" charset="0"/>
                <a:sym typeface="+mn-ea"/>
              </a:rPr>
              <a:t>Our study conducted a systematic review of recent contributions in the domain of recommender systems, focusing on diverse applications like books, movies, products, and more. The authors analyzed the algorithmic approaches used in each contribution and identified the datasets, simulation platforms, and performance metrics used. They also highlighted existing gaps and challenges in the field, such as scalability, cold-start, and sparsity.</a:t>
            </a:r>
            <a:endParaRPr lang="en-US"/>
          </a:p>
          <a:p>
            <a:endParaRPr lang="en-US"/>
          </a:p>
          <a:p>
            <a:r>
              <a:rPr lang="en-US" dirty="0">
                <a:solidFill>
                  <a:srgbClr val="374151"/>
                </a:solidFill>
                <a:effectLst/>
                <a:latin typeface="Calibri" panose="020F0502020204030204" charset="0"/>
                <a:cs typeface="Calibri" panose="020F0502020204030204" charset="0"/>
                <a:sym typeface="+mn-ea"/>
              </a:rPr>
              <a:t>Overall, the literature suggests that product price recommendation projects have the potential to significantly improve profitability and competitiveness for businesses, but also face challenges in terms of data quality, algorithmic complexity, and integration with existing systems.</a:t>
            </a:r>
            <a:endParaRPr lang="en-US" dirty="0">
              <a:solidFill>
                <a:srgbClr val="374151"/>
              </a:solidFill>
              <a:effectLst/>
              <a:latin typeface="Calibri" panose="020F0502020204030204" charset="0"/>
              <a:cs typeface="Calibri" panose="020F0502020204030204" charset="0"/>
              <a:sym typeface="+mn-ea"/>
            </a:endParaRPr>
          </a:p>
          <a:p>
            <a:endParaRPr lang="en-US" dirty="0">
              <a:solidFill>
                <a:srgbClr val="374151"/>
              </a:solidFill>
              <a:effectLst/>
              <a:latin typeface="Calibri" panose="020F0502020204030204" charset="0"/>
              <a:cs typeface="Calibri" panose="020F05020202040302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Objective</a:t>
            </a:r>
            <a:endParaRPr lang="en-US"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95300" y="3957320"/>
            <a:ext cx="11275060" cy="2501265"/>
          </a:xfrm>
        </p:spPr>
        <p:txBody>
          <a:bodyPr>
            <a:normAutofit lnSpcReduction="10000"/>
          </a:bodyPr>
          <a:lstStyle/>
          <a:p>
            <a:pPr algn="l"/>
            <a:r>
              <a:rPr lang="en-US" sz="1600" b="0" i="0" dirty="0">
                <a:solidFill>
                  <a:srgbClr val="374151"/>
                </a:solidFill>
                <a:effectLst/>
                <a:latin typeface="Calibri" panose="020F0502020204030204" charset="0"/>
                <a:cs typeface="Calibri" panose="020F0502020204030204" charset="0"/>
              </a:rPr>
              <a:t>The objectives of the research work in the product price recommendation project are:</a:t>
            </a:r>
            <a:endParaRPr lang="en-US" sz="1600" b="0" i="0" dirty="0">
              <a:solidFill>
                <a:srgbClr val="374151"/>
              </a:solidFill>
              <a:effectLst/>
              <a:latin typeface="Calibri" panose="020F0502020204030204" charset="0"/>
              <a:cs typeface="Calibri" panose="020F0502020204030204" charset="0"/>
            </a:endParaRPr>
          </a:p>
          <a:p>
            <a:pPr algn="l"/>
            <a:r>
              <a:rPr lang="en-US" sz="1600" b="0" i="0" dirty="0">
                <a:solidFill>
                  <a:srgbClr val="374151"/>
                </a:solidFill>
                <a:effectLst/>
                <a:latin typeface="Calibri" panose="020F0502020204030204" charset="0"/>
                <a:cs typeface="Calibri" panose="020F0502020204030204" charset="0"/>
              </a:rPr>
              <a:t>1. The uses of price prediction include increasing customer loyalty and engagement.</a:t>
            </a:r>
            <a:endParaRPr lang="en-US" sz="1600" b="0" i="0" dirty="0">
              <a:solidFill>
                <a:srgbClr val="374151"/>
              </a:solidFill>
              <a:effectLst/>
              <a:latin typeface="Calibri" panose="020F0502020204030204" charset="0"/>
              <a:cs typeface="Calibri" panose="020F0502020204030204" charset="0"/>
            </a:endParaRPr>
          </a:p>
          <a:p>
            <a:pPr algn="l">
              <a:buFont typeface="+mj-lt"/>
            </a:pPr>
            <a:r>
              <a:rPr lang="en-US" sz="1600" b="0" i="0" dirty="0">
                <a:solidFill>
                  <a:srgbClr val="374151"/>
                </a:solidFill>
                <a:effectLst/>
                <a:latin typeface="Calibri" panose="020F0502020204030204" charset="0"/>
                <a:cs typeface="Calibri" panose="020F0502020204030204" charset="0"/>
              </a:rPr>
              <a:t>2. To develop a price recommendation system that can predict the optimal price for a product based on historical sales data and other relevant factors.</a:t>
            </a:r>
            <a:endParaRPr lang="en-US" sz="1600" b="0" i="0" dirty="0">
              <a:solidFill>
                <a:srgbClr val="374151"/>
              </a:solidFill>
              <a:effectLst/>
              <a:latin typeface="Calibri" panose="020F0502020204030204" charset="0"/>
              <a:cs typeface="Calibri" panose="020F0502020204030204" charset="0"/>
            </a:endParaRPr>
          </a:p>
          <a:p>
            <a:pPr algn="l">
              <a:buFont typeface="+mj-lt"/>
            </a:pPr>
            <a:r>
              <a:rPr lang="en-US" sz="1600" b="0" i="0" dirty="0">
                <a:solidFill>
                  <a:srgbClr val="374151"/>
                </a:solidFill>
                <a:effectLst/>
                <a:latin typeface="Calibri" panose="020F0502020204030204" charset="0"/>
                <a:cs typeface="Calibri" panose="020F0502020204030204" charset="0"/>
              </a:rPr>
              <a:t>3. To improve the accuracy of the price recommendation system by applying various machine learning algorithms and hyperparameter tuning.</a:t>
            </a:r>
            <a:endParaRPr lang="en-US" sz="1600" b="0" i="0" dirty="0">
              <a:solidFill>
                <a:srgbClr val="374151"/>
              </a:solidFill>
              <a:effectLst/>
              <a:latin typeface="Calibri" panose="020F0502020204030204" charset="0"/>
              <a:cs typeface="Calibri" panose="020F0502020204030204" charset="0"/>
            </a:endParaRPr>
          </a:p>
          <a:p>
            <a:pPr algn="l">
              <a:buFont typeface="+mj-lt"/>
            </a:pPr>
            <a:r>
              <a:rPr lang="en-US" sz="1600" b="0" i="0" dirty="0">
                <a:solidFill>
                  <a:srgbClr val="374151"/>
                </a:solidFill>
                <a:effectLst/>
                <a:latin typeface="Calibri" panose="020F0502020204030204" charset="0"/>
                <a:cs typeface="Calibri" panose="020F0502020204030204" charset="0"/>
              </a:rPr>
              <a:t>4. To analyze the correlation between different features and the target variable (price) to identify important features that can improve the performance of the model.</a:t>
            </a:r>
            <a:endParaRPr lang="en-US" sz="1600" b="0" i="0" dirty="0">
              <a:solidFill>
                <a:srgbClr val="374151"/>
              </a:solidFill>
              <a:effectLst/>
              <a:latin typeface="Calibri" panose="020F0502020204030204" charset="0"/>
              <a:cs typeface="Calibri" panose="020F0502020204030204" charset="0"/>
            </a:endParaRPr>
          </a:p>
          <a:p>
            <a:pPr algn="l"/>
            <a:endParaRPr lang="en-US" dirty="0"/>
          </a:p>
          <a:p>
            <a:pPr algn="l"/>
            <a:endParaRPr lang="en-US" dirty="0"/>
          </a:p>
          <a:p>
            <a:pPr algn="l"/>
            <a:endParaRPr lang="en-US" dirty="0"/>
          </a:p>
          <a:p>
            <a:pPr marL="571500" indent="-571500" algn="l">
              <a:buFont typeface="Arial" panose="020B0604020202020204" pitchFamily="34" charset="0"/>
              <a:buChar char="•"/>
            </a:pPr>
            <a:endParaRPr lang="en-US" dirty="0"/>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4" name="Text Box 3"/>
          <p:cNvSpPr txBox="1"/>
          <p:nvPr/>
        </p:nvSpPr>
        <p:spPr>
          <a:xfrm>
            <a:off x="495300" y="2227580"/>
            <a:ext cx="10365740" cy="2349500"/>
          </a:xfrm>
          <a:prstGeom prst="rect">
            <a:avLst/>
          </a:prstGeom>
          <a:noFill/>
        </p:spPr>
        <p:txBody>
          <a:bodyPr wrap="square" rtlCol="0">
            <a:noAutofit/>
          </a:bodyPr>
          <a:p>
            <a:r>
              <a:rPr lang="en-US"/>
              <a:t>Economists say:</a:t>
            </a:r>
            <a:endParaRPr lang="en-US"/>
          </a:p>
          <a:p>
            <a:endParaRPr lang="en-US"/>
          </a:p>
          <a:p>
            <a:r>
              <a:rPr lang="en-US"/>
              <a:t>“that prices are determined by supply and demand. If the relative demand for a product increases, consumers will be willing to pay more for it. Their competitive bids will both oblige them individually to pay more for it and enable producers to get more for it.”</a:t>
            </a:r>
            <a:endParaRPr lang="en-US"/>
          </a:p>
        </p:txBody>
      </p:sp>
      <p:sp>
        <p:nvSpPr>
          <p:cNvPr id="6" name="Text Box 5"/>
          <p:cNvSpPr txBox="1"/>
          <p:nvPr/>
        </p:nvSpPr>
        <p:spPr>
          <a:xfrm>
            <a:off x="901065" y="1327150"/>
            <a:ext cx="9685655" cy="645160"/>
          </a:xfrm>
          <a:prstGeom prst="rect">
            <a:avLst/>
          </a:prstGeom>
          <a:noFill/>
        </p:spPr>
        <p:txBody>
          <a:bodyPr wrap="square" rtlCol="0">
            <a:spAutoFit/>
          </a:bodyPr>
          <a:p>
            <a:r>
              <a:rPr lang="en-US"/>
              <a:t>Pricing the product has been one of the biggest challenges for companies. If you charge more, then fewer people would purchase the product and vice versa.</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Methodology</a:t>
            </a:r>
            <a:endParaRPr lang="en-US"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26110" y="1736090"/>
            <a:ext cx="11505565" cy="2103120"/>
          </a:xfrm>
        </p:spPr>
        <p:txBody>
          <a:bodyPr>
            <a:noAutofit/>
          </a:bodyPr>
          <a:lstStyle/>
          <a:p>
            <a:pPr marL="571500" indent="-571500" algn="l">
              <a:buFont typeface="Arial" panose="020B0604020202020204" pitchFamily="34" charset="0"/>
              <a:buChar char="•"/>
            </a:pPr>
            <a:r>
              <a:rPr lang="en-US" sz="1600" dirty="0"/>
              <a:t>Data Cleaning</a:t>
            </a:r>
            <a:endParaRPr lang="en-US" sz="1600" dirty="0"/>
          </a:p>
          <a:p>
            <a:pPr marL="571500" indent="-571500" algn="l">
              <a:buFont typeface="Arial" panose="020B0604020202020204" pitchFamily="34" charset="0"/>
              <a:buChar char="•"/>
            </a:pPr>
            <a:r>
              <a:rPr lang="en-US" sz="1600" dirty="0"/>
              <a:t>Exploratory Data Analysis</a:t>
            </a:r>
            <a:endParaRPr lang="en-US" sz="1600" dirty="0"/>
          </a:p>
          <a:p>
            <a:pPr marL="571500" indent="-571500" algn="l">
              <a:buFont typeface="Arial" panose="020B0604020202020204" pitchFamily="34" charset="0"/>
              <a:buChar char="•"/>
            </a:pPr>
            <a:r>
              <a:rPr lang="en-US" sz="1600" dirty="0"/>
              <a:t>Feature Engineering</a:t>
            </a:r>
            <a:endParaRPr lang="en-US" sz="1600" dirty="0"/>
          </a:p>
          <a:p>
            <a:pPr marL="571500" indent="-571500" algn="l">
              <a:buFont typeface="Arial" panose="020B0604020202020204" pitchFamily="34" charset="0"/>
              <a:buChar char="•"/>
            </a:pPr>
            <a:r>
              <a:rPr lang="en-US" sz="1600" dirty="0"/>
              <a:t>Machine learning Modeling</a:t>
            </a:r>
            <a:endParaRPr lang="en-US" sz="1600" dirty="0"/>
          </a:p>
          <a:p>
            <a:pPr marL="571500" indent="-571500" algn="l">
              <a:buFont typeface="Arial" panose="020B0604020202020204" pitchFamily="34" charset="0"/>
              <a:buChar char="•"/>
            </a:pPr>
            <a:r>
              <a:rPr lang="en-US" sz="1600" dirty="0"/>
              <a:t>ML web app development</a:t>
            </a:r>
            <a:endParaRPr lang="en-US" sz="1600" dirty="0"/>
          </a:p>
          <a:p>
            <a:pPr marL="571500" indent="-571500" algn="l">
              <a:buFont typeface="Arial" panose="020B0604020202020204" pitchFamily="34" charset="0"/>
              <a:buChar char="•"/>
            </a:pPr>
            <a:r>
              <a:rPr lang="en-US" sz="1600" dirty="0"/>
              <a:t>Deployment Machine learning app</a:t>
            </a:r>
            <a:endParaRPr lang="en-US" sz="1600" dirty="0"/>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4" name="Text Box 3"/>
          <p:cNvSpPr txBox="1"/>
          <p:nvPr/>
        </p:nvSpPr>
        <p:spPr>
          <a:xfrm>
            <a:off x="490220" y="1258570"/>
            <a:ext cx="8167370" cy="368300"/>
          </a:xfrm>
          <a:prstGeom prst="rect">
            <a:avLst/>
          </a:prstGeom>
          <a:noFill/>
        </p:spPr>
        <p:txBody>
          <a:bodyPr wrap="square" rtlCol="0">
            <a:spAutoFit/>
          </a:bodyPr>
          <a:p>
            <a:r>
              <a:rPr lang="en-US" b="1"/>
              <a:t>Laptop Price Prediction – Machine learning project lifecycle</a:t>
            </a:r>
            <a:endParaRPr lang="en-US" b="1"/>
          </a:p>
        </p:txBody>
      </p:sp>
      <p:pic>
        <p:nvPicPr>
          <p:cNvPr id="7" name="Picture 6"/>
          <p:cNvPicPr>
            <a:picLocks noChangeAspect="1"/>
          </p:cNvPicPr>
          <p:nvPr/>
        </p:nvPicPr>
        <p:blipFill>
          <a:blip r:embed="rId2"/>
          <a:stretch>
            <a:fillRect/>
          </a:stretch>
        </p:blipFill>
        <p:spPr>
          <a:xfrm>
            <a:off x="5138420" y="1759585"/>
            <a:ext cx="6402070" cy="3048635"/>
          </a:xfrm>
          <a:prstGeom prst="rect">
            <a:avLst/>
          </a:prstGeom>
        </p:spPr>
      </p:pic>
      <p:sp>
        <p:nvSpPr>
          <p:cNvPr id="8" name="Text Box 7"/>
          <p:cNvSpPr txBox="1"/>
          <p:nvPr/>
        </p:nvSpPr>
        <p:spPr>
          <a:xfrm>
            <a:off x="760095" y="4451985"/>
            <a:ext cx="3975735" cy="544830"/>
          </a:xfrm>
          <a:prstGeom prst="rect">
            <a:avLst/>
          </a:prstGeom>
          <a:noFill/>
        </p:spPr>
        <p:txBody>
          <a:bodyPr wrap="square" rtlCol="0">
            <a:noAutofit/>
          </a:bodyPr>
          <a:p>
            <a:r>
              <a:rPr lang="en-US" b="1"/>
              <a:t>Data Cleaning </a:t>
            </a:r>
            <a:endParaRPr lang="en-US" b="1"/>
          </a:p>
        </p:txBody>
      </p:sp>
      <p:sp>
        <p:nvSpPr>
          <p:cNvPr id="9" name="Text Box 8"/>
          <p:cNvSpPr txBox="1"/>
          <p:nvPr/>
        </p:nvSpPr>
        <p:spPr>
          <a:xfrm>
            <a:off x="892810" y="5052060"/>
            <a:ext cx="10647680" cy="982345"/>
          </a:xfrm>
          <a:prstGeom prst="rect">
            <a:avLst/>
          </a:prstGeom>
          <a:noFill/>
        </p:spPr>
        <p:txBody>
          <a:bodyPr wrap="square" rtlCol="0">
            <a:noAutofit/>
          </a:bodyPr>
          <a:p>
            <a:r>
              <a:rPr lang="en-US" sz="1600"/>
              <a:t>The first step is to import the libraries and load data. After that we will take a basic understanding of data like its shape, sample, is there are any NULL values present in the dataset</a:t>
            </a:r>
            <a:endParaRPr 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Methodology</a:t>
            </a:r>
            <a:endParaRPr lang="en-US"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26110" y="1390650"/>
            <a:ext cx="5324475" cy="961390"/>
          </a:xfrm>
        </p:spPr>
        <p:txBody>
          <a:bodyPr>
            <a:noAutofit/>
          </a:bodyPr>
          <a:lstStyle/>
          <a:p>
            <a:pPr algn="l">
              <a:buFont typeface="Arial" panose="020B0604020202020204" pitchFamily="34" charset="0"/>
            </a:pPr>
            <a:r>
              <a:rPr lang="en-US" sz="1600" dirty="0"/>
              <a:t>Exploratory analysis is a process to explore and understand the data and data relationship in a complete depth so that it makes feature engineering and machine learning modeling steps smooth and streamlined for prediction</a:t>
            </a:r>
            <a:endParaRPr lang="en-US" sz="1600" dirty="0"/>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4" name="Text Box 3"/>
          <p:cNvSpPr txBox="1"/>
          <p:nvPr/>
        </p:nvSpPr>
        <p:spPr>
          <a:xfrm>
            <a:off x="436245" y="923290"/>
            <a:ext cx="8167370" cy="398780"/>
          </a:xfrm>
          <a:prstGeom prst="rect">
            <a:avLst/>
          </a:prstGeom>
          <a:noFill/>
        </p:spPr>
        <p:txBody>
          <a:bodyPr wrap="square" rtlCol="0">
            <a:spAutoFit/>
          </a:bodyPr>
          <a:p>
            <a:r>
              <a:rPr lang="en-US" sz="2000" b="1"/>
              <a:t>EDA of Laptop Price Prediction Dataset</a:t>
            </a:r>
            <a:endParaRPr lang="en-US" sz="2000" b="1"/>
          </a:p>
        </p:txBody>
      </p:sp>
      <p:sp>
        <p:nvSpPr>
          <p:cNvPr id="8" name="Text Box 7"/>
          <p:cNvSpPr txBox="1"/>
          <p:nvPr/>
        </p:nvSpPr>
        <p:spPr>
          <a:xfrm>
            <a:off x="626745" y="4044315"/>
            <a:ext cx="3939540" cy="448945"/>
          </a:xfrm>
          <a:prstGeom prst="rect">
            <a:avLst/>
          </a:prstGeom>
          <a:noFill/>
        </p:spPr>
        <p:txBody>
          <a:bodyPr wrap="square" rtlCol="0">
            <a:noAutofit/>
          </a:bodyPr>
          <a:p>
            <a:r>
              <a:rPr lang="en-US" b="1"/>
              <a:t>2) Type of laptop</a:t>
            </a:r>
            <a:endParaRPr lang="en-US" b="1"/>
          </a:p>
        </p:txBody>
      </p:sp>
      <p:sp>
        <p:nvSpPr>
          <p:cNvPr id="9" name="Text Box 8"/>
          <p:cNvSpPr txBox="1"/>
          <p:nvPr/>
        </p:nvSpPr>
        <p:spPr>
          <a:xfrm>
            <a:off x="626110" y="4577080"/>
            <a:ext cx="4955540" cy="1447800"/>
          </a:xfrm>
          <a:prstGeom prst="rect">
            <a:avLst/>
          </a:prstGeom>
          <a:noFill/>
        </p:spPr>
        <p:txBody>
          <a:bodyPr wrap="square" rtlCol="0">
            <a:noAutofit/>
          </a:bodyPr>
          <a:p>
            <a:r>
              <a:rPr lang="en-US" sz="1600"/>
              <a:t>Which type of laptop you are looking for like a gaming laptop, workstation, or notebook. As major people prefer notebook because it is under budget range and the same can be concluded from our data.</a:t>
            </a:r>
            <a:endParaRPr lang="en-US" sz="1600"/>
          </a:p>
        </p:txBody>
      </p:sp>
      <p:sp>
        <p:nvSpPr>
          <p:cNvPr id="6" name="Text Box 5"/>
          <p:cNvSpPr txBox="1"/>
          <p:nvPr/>
        </p:nvSpPr>
        <p:spPr>
          <a:xfrm>
            <a:off x="584835" y="2604135"/>
            <a:ext cx="4064000" cy="368300"/>
          </a:xfrm>
          <a:prstGeom prst="rect">
            <a:avLst/>
          </a:prstGeom>
          <a:noFill/>
        </p:spPr>
        <p:txBody>
          <a:bodyPr wrap="square" rtlCol="0">
            <a:spAutoFit/>
          </a:bodyPr>
          <a:p>
            <a:r>
              <a:rPr lang="en-US" b="1"/>
              <a:t>1) Company column</a:t>
            </a:r>
            <a:endParaRPr lang="en-US" b="1"/>
          </a:p>
        </p:txBody>
      </p:sp>
      <p:sp>
        <p:nvSpPr>
          <p:cNvPr id="10" name="Text Box 9"/>
          <p:cNvSpPr txBox="1"/>
          <p:nvPr/>
        </p:nvSpPr>
        <p:spPr>
          <a:xfrm>
            <a:off x="626110" y="3057525"/>
            <a:ext cx="4955540" cy="933450"/>
          </a:xfrm>
          <a:prstGeom prst="rect">
            <a:avLst/>
          </a:prstGeom>
          <a:noFill/>
        </p:spPr>
        <p:txBody>
          <a:bodyPr wrap="square" rtlCol="0">
            <a:noAutofit/>
          </a:bodyPr>
          <a:p>
            <a:r>
              <a:rPr lang="en-US" sz="1600"/>
              <a:t>we want to understand how does brand name impacts the laptop price or what is the average price of each laptop brand?</a:t>
            </a:r>
            <a:endParaRPr lang="en-US" sz="1600"/>
          </a:p>
        </p:txBody>
      </p:sp>
      <p:pic>
        <p:nvPicPr>
          <p:cNvPr id="11" name="Picture 10" descr="WhatsApp Image 2024-04-29 at 9.02.05 PM"/>
          <p:cNvPicPr>
            <a:picLocks noChangeAspect="1"/>
          </p:cNvPicPr>
          <p:nvPr/>
        </p:nvPicPr>
        <p:blipFill>
          <a:blip r:embed="rId2"/>
          <a:srcRect r="11222"/>
          <a:stretch>
            <a:fillRect/>
          </a:stretch>
        </p:blipFill>
        <p:spPr>
          <a:xfrm>
            <a:off x="6304915" y="3580130"/>
            <a:ext cx="5271135" cy="3034030"/>
          </a:xfrm>
          <a:prstGeom prst="rect">
            <a:avLst/>
          </a:prstGeom>
        </p:spPr>
      </p:pic>
      <p:pic>
        <p:nvPicPr>
          <p:cNvPr id="12" name="Picture 11"/>
          <p:cNvPicPr>
            <a:picLocks noChangeAspect="1"/>
          </p:cNvPicPr>
          <p:nvPr/>
        </p:nvPicPr>
        <p:blipFill>
          <a:blip r:embed="rId3"/>
          <a:srcRect b="6964"/>
          <a:stretch>
            <a:fillRect/>
          </a:stretch>
        </p:blipFill>
        <p:spPr>
          <a:xfrm>
            <a:off x="6312535" y="763270"/>
            <a:ext cx="4958715" cy="2437130"/>
          </a:xfrm>
          <a:prstGeom prst="rect">
            <a:avLst/>
          </a:prstGeom>
        </p:spPr>
      </p:pic>
      <p:sp>
        <p:nvSpPr>
          <p:cNvPr id="13" name="Text Box 12"/>
          <p:cNvSpPr txBox="1"/>
          <p:nvPr/>
        </p:nvSpPr>
        <p:spPr>
          <a:xfrm>
            <a:off x="8187690" y="3105150"/>
            <a:ext cx="1876425" cy="306070"/>
          </a:xfrm>
          <a:prstGeom prst="rect">
            <a:avLst/>
          </a:prstGeom>
          <a:noFill/>
        </p:spPr>
        <p:txBody>
          <a:bodyPr wrap="square" rtlCol="0">
            <a:noAutofit/>
          </a:bodyPr>
          <a:p>
            <a:r>
              <a:rPr lang="en-US" sz="1600"/>
              <a:t>Price vs Company</a:t>
            </a:r>
            <a:r>
              <a:rPr lang="en-US"/>
              <a:t> </a:t>
            </a:r>
            <a:endParaRPr lang="en-US"/>
          </a:p>
        </p:txBody>
      </p:sp>
      <p:sp>
        <p:nvSpPr>
          <p:cNvPr id="14" name="Text Box 13"/>
          <p:cNvSpPr txBox="1"/>
          <p:nvPr/>
        </p:nvSpPr>
        <p:spPr>
          <a:xfrm>
            <a:off x="7874000" y="6400800"/>
            <a:ext cx="1875155" cy="251460"/>
          </a:xfrm>
          <a:prstGeom prst="rect">
            <a:avLst/>
          </a:prstGeom>
          <a:noFill/>
        </p:spPr>
        <p:txBody>
          <a:bodyPr wrap="square" rtlCol="0">
            <a:noAutofit/>
          </a:bodyPr>
          <a:p>
            <a:r>
              <a:rPr lang="en-US" sz="1600"/>
              <a:t>Price vs Laptop type</a:t>
            </a:r>
            <a:endParaRPr 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Methodology</a:t>
            </a:r>
            <a:endParaRPr lang="en-US"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26110" y="1390650"/>
            <a:ext cx="5324475" cy="961390"/>
          </a:xfrm>
        </p:spPr>
        <p:txBody>
          <a:bodyPr>
            <a:noAutofit/>
          </a:bodyPr>
          <a:lstStyle/>
          <a:p>
            <a:pPr algn="l">
              <a:buFont typeface="Arial" panose="020B0604020202020204" pitchFamily="34" charset="0"/>
            </a:pPr>
            <a:r>
              <a:rPr lang="en-US" sz="1600" dirty="0"/>
              <a:t>Feature engineering is a process to convert raw data to meaningful information. there are many methods that come under feature engineering like transformation, categorical encoding, etc.</a:t>
            </a:r>
            <a:endParaRPr lang="en-US" sz="1600" dirty="0"/>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4" name="Text Box 3"/>
          <p:cNvSpPr txBox="1"/>
          <p:nvPr/>
        </p:nvSpPr>
        <p:spPr>
          <a:xfrm>
            <a:off x="436245" y="923290"/>
            <a:ext cx="8167370" cy="398780"/>
          </a:xfrm>
          <a:prstGeom prst="rect">
            <a:avLst/>
          </a:prstGeom>
          <a:noFill/>
        </p:spPr>
        <p:txBody>
          <a:bodyPr wrap="square" rtlCol="0">
            <a:spAutoFit/>
          </a:bodyPr>
          <a:p>
            <a:r>
              <a:rPr lang="en-US" sz="2000" b="1"/>
              <a:t>Feature Engineering and Preprocessing of Laptop Price Prediction Model</a:t>
            </a:r>
            <a:endParaRPr lang="en-US" sz="2000" b="1"/>
          </a:p>
        </p:txBody>
      </p:sp>
      <p:sp>
        <p:nvSpPr>
          <p:cNvPr id="9" name="Text Box 8"/>
          <p:cNvSpPr txBox="1"/>
          <p:nvPr/>
        </p:nvSpPr>
        <p:spPr>
          <a:xfrm>
            <a:off x="626110" y="4577080"/>
            <a:ext cx="5678170" cy="1447800"/>
          </a:xfrm>
          <a:prstGeom prst="rect">
            <a:avLst/>
          </a:prstGeom>
          <a:noFill/>
        </p:spPr>
        <p:txBody>
          <a:bodyPr wrap="square" rtlCol="0">
            <a:noAutofit/>
          </a:bodyPr>
          <a:p>
            <a:r>
              <a:rPr lang="en-US" sz="1600"/>
              <a:t> # Extract Touch screen information</a:t>
            </a:r>
            <a:endParaRPr lang="en-US" sz="1600"/>
          </a:p>
          <a:p>
            <a:r>
              <a:rPr lang="en-US" sz="1600"/>
              <a:t> # Extract IPS Channel presence information</a:t>
            </a:r>
            <a:endParaRPr lang="en-US" sz="1600"/>
          </a:p>
          <a:p>
            <a:r>
              <a:rPr lang="en-US" sz="1600"/>
              <a:t> # Extract X-axis and Y-axis screen resolution dimensions</a:t>
            </a:r>
            <a:endParaRPr lang="en-US" sz="1600"/>
          </a:p>
          <a:p>
            <a:r>
              <a:rPr lang="en-US" sz="1600"/>
              <a:t> # Replacing inches, X and Y resolution to Pixel per inches(PPI)</a:t>
            </a:r>
            <a:endParaRPr lang="en-US" sz="1600"/>
          </a:p>
          <a:p>
            <a:r>
              <a:rPr lang="en-US" sz="1600"/>
              <a:t>          </a:t>
            </a:r>
            <a:endParaRPr lang="en-US" sz="1600"/>
          </a:p>
        </p:txBody>
      </p:sp>
      <p:sp>
        <p:nvSpPr>
          <p:cNvPr id="6" name="Text Box 5"/>
          <p:cNvSpPr txBox="1"/>
          <p:nvPr/>
        </p:nvSpPr>
        <p:spPr>
          <a:xfrm>
            <a:off x="584835" y="2522855"/>
            <a:ext cx="4064000" cy="368300"/>
          </a:xfrm>
          <a:prstGeom prst="rect">
            <a:avLst/>
          </a:prstGeom>
          <a:noFill/>
        </p:spPr>
        <p:txBody>
          <a:bodyPr wrap="square" rtlCol="0">
            <a:spAutoFit/>
          </a:bodyPr>
          <a:p>
            <a:r>
              <a:rPr lang="en-US" b="1"/>
              <a:t>3) Screen Resolution</a:t>
            </a:r>
            <a:endParaRPr lang="en-US" b="1"/>
          </a:p>
        </p:txBody>
      </p:sp>
      <p:sp>
        <p:nvSpPr>
          <p:cNvPr id="10" name="Text Box 9"/>
          <p:cNvSpPr txBox="1"/>
          <p:nvPr/>
        </p:nvSpPr>
        <p:spPr>
          <a:xfrm>
            <a:off x="646430" y="3016885"/>
            <a:ext cx="5687060" cy="1151255"/>
          </a:xfrm>
          <a:prstGeom prst="rect">
            <a:avLst/>
          </a:prstGeom>
          <a:noFill/>
        </p:spPr>
        <p:txBody>
          <a:bodyPr wrap="square" rtlCol="0">
            <a:noAutofit/>
          </a:bodyPr>
          <a:p>
            <a:r>
              <a:rPr lang="en-US" sz="1600"/>
              <a:t>If you observe unique values of the column then we can see that all value gives information related to the presence of an IPS panel, are a laptop touch screen or not, and the X-axis and Y-axis screen resolution. So, we will extract the column into 3 new columns in the dataset.</a:t>
            </a:r>
            <a:endParaRPr lang="en-US" sz="1600"/>
          </a:p>
        </p:txBody>
      </p:sp>
      <p:sp>
        <p:nvSpPr>
          <p:cNvPr id="13" name="Text Box 12"/>
          <p:cNvSpPr txBox="1"/>
          <p:nvPr/>
        </p:nvSpPr>
        <p:spPr>
          <a:xfrm>
            <a:off x="8187690" y="3105150"/>
            <a:ext cx="1876425" cy="306070"/>
          </a:xfrm>
          <a:prstGeom prst="rect">
            <a:avLst/>
          </a:prstGeom>
          <a:noFill/>
        </p:spPr>
        <p:txBody>
          <a:bodyPr wrap="square" rtlCol="0">
            <a:noAutofit/>
          </a:bodyPr>
          <a:p>
            <a:r>
              <a:rPr lang="en-US" sz="1600"/>
              <a:t>Price vs Company</a:t>
            </a:r>
            <a:r>
              <a:rPr lang="en-US"/>
              <a:t> </a:t>
            </a:r>
            <a:endParaRPr lang="en-US"/>
          </a:p>
        </p:txBody>
      </p:sp>
      <p:pic>
        <p:nvPicPr>
          <p:cNvPr id="7" name="Picture 6"/>
          <p:cNvPicPr>
            <a:picLocks noChangeAspect="1"/>
          </p:cNvPicPr>
          <p:nvPr/>
        </p:nvPicPr>
        <p:blipFill>
          <a:blip r:embed="rId2"/>
          <a:stretch>
            <a:fillRect/>
          </a:stretch>
        </p:blipFill>
        <p:spPr>
          <a:xfrm>
            <a:off x="6843395" y="1434465"/>
            <a:ext cx="4793615" cy="2430780"/>
          </a:xfrm>
          <a:prstGeom prst="rect">
            <a:avLst/>
          </a:prstGeom>
        </p:spPr>
      </p:pic>
      <p:pic>
        <p:nvPicPr>
          <p:cNvPr id="16" name="Picture 15"/>
          <p:cNvPicPr>
            <a:picLocks noChangeAspect="1"/>
          </p:cNvPicPr>
          <p:nvPr/>
        </p:nvPicPr>
        <p:blipFill>
          <a:blip r:embed="rId3"/>
          <a:stretch>
            <a:fillRect/>
          </a:stretch>
        </p:blipFill>
        <p:spPr>
          <a:xfrm>
            <a:off x="6675120" y="4118610"/>
            <a:ext cx="4707890" cy="23342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Methodology</a:t>
            </a:r>
            <a:endParaRPr lang="en-US"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26110" y="1390650"/>
            <a:ext cx="5324475" cy="961390"/>
          </a:xfrm>
        </p:spPr>
        <p:txBody>
          <a:bodyPr>
            <a:noAutofit/>
          </a:bodyPr>
          <a:lstStyle/>
          <a:p>
            <a:pPr algn="l">
              <a:buFont typeface="Arial" panose="020B0604020202020204" pitchFamily="34" charset="0"/>
            </a:pPr>
            <a:r>
              <a:rPr lang="en-US" sz="1600" dirty="0"/>
              <a:t>If you observe the CPU column then it also contains lots of information.we are having an Intel preprocessor and AMD preprocessor so we are keeping 5 categories in our dataset as i3, i5, i7, other intel processors, and AMD processors.</a:t>
            </a:r>
            <a:endParaRPr lang="en-US" sz="1600" dirty="0"/>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4" name="Text Box 3"/>
          <p:cNvSpPr txBox="1"/>
          <p:nvPr/>
        </p:nvSpPr>
        <p:spPr>
          <a:xfrm>
            <a:off x="584835" y="923290"/>
            <a:ext cx="6011545" cy="368300"/>
          </a:xfrm>
          <a:prstGeom prst="rect">
            <a:avLst/>
          </a:prstGeom>
          <a:noFill/>
        </p:spPr>
        <p:txBody>
          <a:bodyPr wrap="square" rtlCol="0">
            <a:spAutoFit/>
          </a:bodyPr>
          <a:p>
            <a:r>
              <a:rPr lang="en-US" b="1"/>
              <a:t>4) CPU column</a:t>
            </a:r>
            <a:endParaRPr lang="en-US" b="1"/>
          </a:p>
        </p:txBody>
      </p:sp>
      <p:sp>
        <p:nvSpPr>
          <p:cNvPr id="9" name="Text Box 8"/>
          <p:cNvSpPr txBox="1"/>
          <p:nvPr/>
        </p:nvSpPr>
        <p:spPr>
          <a:xfrm>
            <a:off x="626110" y="4221480"/>
            <a:ext cx="5678170" cy="1220470"/>
          </a:xfrm>
          <a:prstGeom prst="rect">
            <a:avLst/>
          </a:prstGeom>
          <a:noFill/>
        </p:spPr>
        <p:txBody>
          <a:bodyPr wrap="square" rtlCol="0">
            <a:noAutofit/>
          </a:bodyPr>
          <a:p>
            <a:r>
              <a:rPr lang="en-US" sz="1600"/>
              <a:t>We use value counts on a column then we are having 4 different categories of memory as HHD, SSD, Flash storage, and hybrid.</a:t>
            </a:r>
            <a:endParaRPr lang="en-US" sz="1600"/>
          </a:p>
          <a:p>
            <a:endParaRPr lang="en-US" sz="1600"/>
          </a:p>
          <a:p>
            <a:r>
              <a:rPr lang="en-US" sz="1600"/>
              <a:t>GPU(Graphical Processing Unit) has many categories in data.</a:t>
            </a:r>
            <a:endParaRPr lang="en-US" sz="1600"/>
          </a:p>
          <a:p>
            <a:r>
              <a:rPr lang="en-US" sz="1600"/>
              <a:t>so we will simply extract the name of the brand.</a:t>
            </a:r>
            <a:endParaRPr lang="en-US" sz="1600"/>
          </a:p>
        </p:txBody>
      </p:sp>
      <p:sp>
        <p:nvSpPr>
          <p:cNvPr id="6" name="Text Box 5"/>
          <p:cNvSpPr txBox="1"/>
          <p:nvPr/>
        </p:nvSpPr>
        <p:spPr>
          <a:xfrm>
            <a:off x="584835" y="2583815"/>
            <a:ext cx="4064000" cy="368300"/>
          </a:xfrm>
          <a:prstGeom prst="rect">
            <a:avLst/>
          </a:prstGeom>
          <a:noFill/>
        </p:spPr>
        <p:txBody>
          <a:bodyPr wrap="square" rtlCol="0">
            <a:spAutoFit/>
          </a:bodyPr>
          <a:p>
            <a:r>
              <a:rPr lang="en-US" b="1"/>
              <a:t>5) Price with Ram</a:t>
            </a:r>
            <a:endParaRPr lang="en-US" b="1"/>
          </a:p>
        </p:txBody>
      </p:sp>
      <p:sp>
        <p:nvSpPr>
          <p:cNvPr id="10" name="Text Box 9"/>
          <p:cNvSpPr txBox="1"/>
          <p:nvPr/>
        </p:nvSpPr>
        <p:spPr>
          <a:xfrm>
            <a:off x="646430" y="2974975"/>
            <a:ext cx="5687060" cy="608330"/>
          </a:xfrm>
          <a:prstGeom prst="rect">
            <a:avLst/>
          </a:prstGeom>
          <a:noFill/>
        </p:spPr>
        <p:txBody>
          <a:bodyPr wrap="square" rtlCol="0">
            <a:noAutofit/>
          </a:bodyPr>
          <a:p>
            <a:r>
              <a:rPr lang="en-US" sz="1600"/>
              <a:t>Again Bivariate analysis of price with Ram.Price is having a very strong positive correlation with Ram</a:t>
            </a:r>
            <a:endParaRPr lang="en-US" sz="1600"/>
          </a:p>
        </p:txBody>
      </p:sp>
      <p:sp>
        <p:nvSpPr>
          <p:cNvPr id="11" name="Text Box 10"/>
          <p:cNvSpPr txBox="1"/>
          <p:nvPr/>
        </p:nvSpPr>
        <p:spPr>
          <a:xfrm>
            <a:off x="605155" y="3705225"/>
            <a:ext cx="3842385" cy="383540"/>
          </a:xfrm>
          <a:prstGeom prst="rect">
            <a:avLst/>
          </a:prstGeom>
          <a:noFill/>
        </p:spPr>
        <p:txBody>
          <a:bodyPr wrap="square" rtlCol="0">
            <a:noAutofit/>
          </a:bodyPr>
          <a:p>
            <a:r>
              <a:rPr lang="en-US" b="1"/>
              <a:t>6) Memory and GPU column</a:t>
            </a:r>
            <a:endParaRPr lang="en-US" b="1"/>
          </a:p>
        </p:txBody>
      </p:sp>
      <p:pic>
        <p:nvPicPr>
          <p:cNvPr id="14" name="Picture 13" descr="WhatsApp Image 2024-04-29 at 9.04.04 PM"/>
          <p:cNvPicPr>
            <a:picLocks noChangeAspect="1"/>
          </p:cNvPicPr>
          <p:nvPr/>
        </p:nvPicPr>
        <p:blipFill>
          <a:blip r:embed="rId2"/>
          <a:stretch>
            <a:fillRect/>
          </a:stretch>
        </p:blipFill>
        <p:spPr>
          <a:xfrm>
            <a:off x="6217920" y="3876040"/>
            <a:ext cx="5872480" cy="2668270"/>
          </a:xfrm>
          <a:prstGeom prst="rect">
            <a:avLst/>
          </a:prstGeom>
        </p:spPr>
      </p:pic>
      <p:pic>
        <p:nvPicPr>
          <p:cNvPr id="15" name="Picture 14"/>
          <p:cNvPicPr>
            <a:picLocks noChangeAspect="1"/>
          </p:cNvPicPr>
          <p:nvPr/>
        </p:nvPicPr>
        <p:blipFill>
          <a:blip r:embed="rId3"/>
          <a:stretch>
            <a:fillRect/>
          </a:stretch>
        </p:blipFill>
        <p:spPr>
          <a:xfrm>
            <a:off x="5923280" y="1065530"/>
            <a:ext cx="5787390" cy="26619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8523</Words>
  <Application>WPS Presentation</Application>
  <PresentationFormat>Widescreen</PresentationFormat>
  <Paragraphs>209</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Times New Roman</vt:lpstr>
      <vt:lpstr>__Inter_aaf875</vt:lpstr>
      <vt:lpstr>Segoe Print</vt:lpstr>
      <vt:lpstr>Calibri</vt:lpstr>
      <vt:lpstr>Microsoft YaHei</vt:lpstr>
      <vt:lpstr>Arial Unicode MS</vt:lpstr>
      <vt:lpstr>Calibri Light</vt:lpstr>
      <vt:lpstr>Ink Free</vt:lpstr>
      <vt:lpstr>Office Theme</vt:lpstr>
      <vt:lpstr>Noida institute of Engineering &amp; Technology</vt:lpstr>
      <vt:lpstr>Presentation Outline</vt:lpstr>
      <vt:lpstr>Introduction</vt:lpstr>
      <vt:lpstr>Literature Review</vt:lpstr>
      <vt:lpstr>Objective of the Research work</vt:lpstr>
      <vt:lpstr>Methodology</vt:lpstr>
      <vt:lpstr>Methodology</vt:lpstr>
      <vt:lpstr>Methodology</vt:lpstr>
      <vt:lpstr>Methodology</vt:lpstr>
      <vt:lpstr>Methodology</vt:lpstr>
      <vt:lpstr>Result</vt:lpstr>
      <vt:lpstr>Conclusion</vt:lpstr>
      <vt:lpstr>References</vt:lpstr>
      <vt:lpstr>Noida institute of Engineering &amp; Technology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&amp; Technology</dc:title>
  <dc:creator>Sandhya</dc:creator>
  <cp:lastModifiedBy>Ashish Kumar</cp:lastModifiedBy>
  <cp:revision>21</cp:revision>
  <dcterms:created xsi:type="dcterms:W3CDTF">2024-04-16T08:59:00Z</dcterms:created>
  <dcterms:modified xsi:type="dcterms:W3CDTF">2024-04-30T03:15:54Z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966729459BED4949B3AAB43AB5C17140_12</vt:lpwstr>
  </property>
  <property fmtid="{D5CDD505-2E9C-101B-9397-08002B2CF9AE}" pid="3" name="KSOProductBuildVer">
    <vt:lpwstr>1033-12.2.0.13472</vt:lpwstr>
  </property>
</Properties>
</file>