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Sniglet" charset="1" panose="04070505030100020000"/>
      <p:regular r:id="rId16"/>
    </p:embeddedFont>
    <p:embeddedFont>
      <p:font typeface="Bobby Jone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svg" Type="http://schemas.openxmlformats.org/officeDocument/2006/relationships/image"/><Relationship Id="rId11" Target="../media/image27.png" Type="http://schemas.openxmlformats.org/officeDocument/2006/relationships/image"/><Relationship Id="rId12" Target="../media/image28.svg" Type="http://schemas.openxmlformats.org/officeDocument/2006/relationships/image"/><Relationship Id="rId13" Target="../media/image29.png" Type="http://schemas.openxmlformats.org/officeDocument/2006/relationships/image"/><Relationship Id="rId14" Target="../media/image30.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3.png" Type="http://schemas.openxmlformats.org/officeDocument/2006/relationships/image"/><Relationship Id="rId8" Target="../media/image24.svg" Type="http://schemas.openxmlformats.org/officeDocument/2006/relationships/image"/><Relationship Id="rId9"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96158" y="1147131"/>
            <a:ext cx="622845" cy="451845"/>
          </a:xfrm>
          <a:custGeom>
            <a:avLst/>
            <a:gdLst/>
            <a:ahLst/>
            <a:cxnLst/>
            <a:rect r="r" b="b" t="t" l="l"/>
            <a:pathLst>
              <a:path h="451845" w="622845">
                <a:moveTo>
                  <a:pt x="0" y="0"/>
                </a:moveTo>
                <a:lnTo>
                  <a:pt x="622845" y="0"/>
                </a:lnTo>
                <a:lnTo>
                  <a:pt x="622845" y="451846"/>
                </a:lnTo>
                <a:lnTo>
                  <a:pt x="0" y="451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54327">
            <a:off x="8329634" y="3415410"/>
            <a:ext cx="971904" cy="745936"/>
          </a:xfrm>
          <a:custGeom>
            <a:avLst/>
            <a:gdLst/>
            <a:ahLst/>
            <a:cxnLst/>
            <a:rect r="r" b="b" t="t" l="l"/>
            <a:pathLst>
              <a:path h="745936" w="971904">
                <a:moveTo>
                  <a:pt x="0" y="0"/>
                </a:moveTo>
                <a:lnTo>
                  <a:pt x="971904" y="0"/>
                </a:lnTo>
                <a:lnTo>
                  <a:pt x="971904" y="745936"/>
                </a:lnTo>
                <a:lnTo>
                  <a:pt x="0" y="7459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033569">
            <a:off x="1089068" y="2980620"/>
            <a:ext cx="661809" cy="507938"/>
          </a:xfrm>
          <a:custGeom>
            <a:avLst/>
            <a:gdLst/>
            <a:ahLst/>
            <a:cxnLst/>
            <a:rect r="r" b="b" t="t" l="l"/>
            <a:pathLst>
              <a:path h="507938" w="661809">
                <a:moveTo>
                  <a:pt x="0" y="0"/>
                </a:moveTo>
                <a:lnTo>
                  <a:pt x="661809" y="0"/>
                </a:lnTo>
                <a:lnTo>
                  <a:pt x="661809" y="507938"/>
                </a:lnTo>
                <a:lnTo>
                  <a:pt x="0" y="5079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659731" y="4269415"/>
            <a:ext cx="5408164" cy="5732578"/>
          </a:xfrm>
          <a:custGeom>
            <a:avLst/>
            <a:gdLst/>
            <a:ahLst/>
            <a:cxnLst/>
            <a:rect r="r" b="b" t="t" l="l"/>
            <a:pathLst>
              <a:path h="5732578" w="5408164">
                <a:moveTo>
                  <a:pt x="0" y="0"/>
                </a:moveTo>
                <a:lnTo>
                  <a:pt x="5408164" y="0"/>
                </a:lnTo>
                <a:lnTo>
                  <a:pt x="5408164" y="5732578"/>
                </a:lnTo>
                <a:lnTo>
                  <a:pt x="0" y="57325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7048309" y="9526214"/>
            <a:ext cx="830724" cy="475778"/>
          </a:xfrm>
          <a:custGeom>
            <a:avLst/>
            <a:gdLst/>
            <a:ahLst/>
            <a:cxnLst/>
            <a:rect r="r" b="b" t="t" l="l"/>
            <a:pathLst>
              <a:path h="475778" w="830724">
                <a:moveTo>
                  <a:pt x="0" y="0"/>
                </a:moveTo>
                <a:lnTo>
                  <a:pt x="830724" y="0"/>
                </a:lnTo>
                <a:lnTo>
                  <a:pt x="830724" y="475779"/>
                </a:lnTo>
                <a:lnTo>
                  <a:pt x="0" y="47577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9279721" y="2634437"/>
            <a:ext cx="4076548" cy="4114800"/>
          </a:xfrm>
          <a:custGeom>
            <a:avLst/>
            <a:gdLst/>
            <a:ahLst/>
            <a:cxnLst/>
            <a:rect r="r" b="b" t="t" l="l"/>
            <a:pathLst>
              <a:path h="4114800" w="4076548">
                <a:moveTo>
                  <a:pt x="0" y="0"/>
                </a:moveTo>
                <a:lnTo>
                  <a:pt x="4076548" y="0"/>
                </a:lnTo>
                <a:lnTo>
                  <a:pt x="407654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5840759" y="4479680"/>
            <a:ext cx="4076548" cy="4114800"/>
          </a:xfrm>
          <a:custGeom>
            <a:avLst/>
            <a:gdLst/>
            <a:ahLst/>
            <a:cxnLst/>
            <a:rect r="r" b="b" t="t" l="l"/>
            <a:pathLst>
              <a:path h="4114800" w="4076548">
                <a:moveTo>
                  <a:pt x="0" y="0"/>
                </a:moveTo>
                <a:lnTo>
                  <a:pt x="4076548" y="0"/>
                </a:lnTo>
                <a:lnTo>
                  <a:pt x="407654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1033569">
            <a:off x="951907" y="6413180"/>
            <a:ext cx="661809" cy="507938"/>
          </a:xfrm>
          <a:custGeom>
            <a:avLst/>
            <a:gdLst/>
            <a:ahLst/>
            <a:cxnLst/>
            <a:rect r="r" b="b" t="t" l="l"/>
            <a:pathLst>
              <a:path h="507938" w="661809">
                <a:moveTo>
                  <a:pt x="0" y="0"/>
                </a:moveTo>
                <a:lnTo>
                  <a:pt x="661809" y="0"/>
                </a:lnTo>
                <a:lnTo>
                  <a:pt x="661809" y="507939"/>
                </a:lnTo>
                <a:lnTo>
                  <a:pt x="0" y="5079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6263955" y="1168892"/>
            <a:ext cx="995345" cy="231993"/>
          </a:xfrm>
          <a:prstGeom prst="rect">
            <a:avLst/>
          </a:prstGeom>
        </p:spPr>
        <p:txBody>
          <a:bodyPr anchor="t" rtlCol="false" tIns="0" lIns="0" bIns="0" rIns="0">
            <a:spAutoFit/>
          </a:bodyPr>
          <a:lstStyle/>
          <a:p>
            <a:pPr algn="l">
              <a:lnSpc>
                <a:spcPts val="1766"/>
              </a:lnSpc>
            </a:pPr>
            <a:r>
              <a:rPr lang="en-US" sz="2103">
                <a:solidFill>
                  <a:srgbClr val="FFFFFF"/>
                </a:solidFill>
                <a:latin typeface="Sniglet"/>
                <a:ea typeface="Sniglet"/>
                <a:cs typeface="Sniglet"/>
                <a:sym typeface="Sniglet"/>
              </a:rPr>
              <a:t>Page 13</a:t>
            </a:r>
          </a:p>
        </p:txBody>
      </p:sp>
      <p:sp>
        <p:nvSpPr>
          <p:cNvPr name="TextBox 12" id="12"/>
          <p:cNvSpPr txBox="true"/>
          <p:nvPr/>
        </p:nvSpPr>
        <p:spPr>
          <a:xfrm rot="0">
            <a:off x="1978704" y="972453"/>
            <a:ext cx="11804121" cy="690354"/>
          </a:xfrm>
          <a:prstGeom prst="rect">
            <a:avLst/>
          </a:prstGeom>
        </p:spPr>
        <p:txBody>
          <a:bodyPr anchor="t" rtlCol="false" tIns="0" lIns="0" bIns="0" rIns="0">
            <a:spAutoFit/>
          </a:bodyPr>
          <a:lstStyle/>
          <a:p>
            <a:pPr algn="l">
              <a:lnSpc>
                <a:spcPts val="4983"/>
              </a:lnSpc>
            </a:pPr>
            <a:r>
              <a:rPr lang="en-US" sz="5932">
                <a:solidFill>
                  <a:srgbClr val="3D1E22"/>
                </a:solidFill>
                <a:latin typeface="Sniglet"/>
                <a:ea typeface="Sniglet"/>
                <a:cs typeface="Sniglet"/>
                <a:sym typeface="Sniglet"/>
              </a:rPr>
              <a:t>Project Progress #2 Presentation</a:t>
            </a:r>
          </a:p>
        </p:txBody>
      </p:sp>
      <p:sp>
        <p:nvSpPr>
          <p:cNvPr name="TextBox 13" id="13"/>
          <p:cNvSpPr txBox="true"/>
          <p:nvPr/>
        </p:nvSpPr>
        <p:spPr>
          <a:xfrm rot="0">
            <a:off x="2123576" y="3096495"/>
            <a:ext cx="6236579" cy="390470"/>
          </a:xfrm>
          <a:prstGeom prst="rect">
            <a:avLst/>
          </a:prstGeom>
        </p:spPr>
        <p:txBody>
          <a:bodyPr anchor="t" rtlCol="false" tIns="0" lIns="0" bIns="0" rIns="0">
            <a:spAutoFit/>
          </a:bodyPr>
          <a:lstStyle/>
          <a:p>
            <a:pPr algn="l">
              <a:lnSpc>
                <a:spcPts val="2798"/>
              </a:lnSpc>
            </a:pPr>
            <a:r>
              <a:rPr lang="en-US" sz="3332">
                <a:solidFill>
                  <a:srgbClr val="3D1E22"/>
                </a:solidFill>
                <a:latin typeface="Sniglet"/>
                <a:ea typeface="Sniglet"/>
                <a:cs typeface="Sniglet"/>
                <a:sym typeface="Sniglet"/>
              </a:rPr>
              <a:t>TailTales</a:t>
            </a:r>
          </a:p>
        </p:txBody>
      </p:sp>
      <p:sp>
        <p:nvSpPr>
          <p:cNvPr name="TextBox 14" id="14"/>
          <p:cNvSpPr txBox="true"/>
          <p:nvPr/>
        </p:nvSpPr>
        <p:spPr>
          <a:xfrm rot="0">
            <a:off x="2123576" y="3674790"/>
            <a:ext cx="6524551" cy="754634"/>
          </a:xfrm>
          <a:prstGeom prst="rect">
            <a:avLst/>
          </a:prstGeom>
        </p:spPr>
        <p:txBody>
          <a:bodyPr anchor="t" rtlCol="false" tIns="0" lIns="0" bIns="0" rIns="0">
            <a:spAutoFit/>
          </a:bodyPr>
          <a:lstStyle/>
          <a:p>
            <a:pPr algn="l" marL="604519" indent="-302260" lvl="1">
              <a:lnSpc>
                <a:spcPts val="2967"/>
              </a:lnSpc>
              <a:buFont typeface="Arial"/>
              <a:buChar char="•"/>
            </a:pPr>
            <a:r>
              <a:rPr lang="en-US" sz="2799">
                <a:solidFill>
                  <a:srgbClr val="3D1E22"/>
                </a:solidFill>
                <a:latin typeface="Sniglet"/>
                <a:ea typeface="Sniglet"/>
                <a:cs typeface="Sniglet"/>
                <a:sym typeface="Sniglet"/>
              </a:rPr>
              <a:t>Report Date - March 12, 2025</a:t>
            </a:r>
          </a:p>
          <a:p>
            <a:pPr algn="l" marL="604519" indent="-302260" lvl="1">
              <a:lnSpc>
                <a:spcPts val="2967"/>
              </a:lnSpc>
              <a:buFont typeface="Arial"/>
              <a:buChar char="•"/>
            </a:pPr>
            <a:r>
              <a:rPr lang="en-US" sz="2799">
                <a:solidFill>
                  <a:srgbClr val="3D1E22"/>
                </a:solidFill>
                <a:latin typeface="Sniglet"/>
                <a:ea typeface="Sniglet"/>
                <a:cs typeface="Sniglet"/>
                <a:sym typeface="Sniglet"/>
              </a:rPr>
              <a:t>Professor – Abidin Akkok</a:t>
            </a:r>
          </a:p>
        </p:txBody>
      </p:sp>
      <p:sp>
        <p:nvSpPr>
          <p:cNvPr name="TextBox 15" id="15"/>
          <p:cNvSpPr txBox="true"/>
          <p:nvPr/>
        </p:nvSpPr>
        <p:spPr>
          <a:xfrm rot="0">
            <a:off x="1986415" y="6529055"/>
            <a:ext cx="6236579" cy="390470"/>
          </a:xfrm>
          <a:prstGeom prst="rect">
            <a:avLst/>
          </a:prstGeom>
        </p:spPr>
        <p:txBody>
          <a:bodyPr anchor="t" rtlCol="false" tIns="0" lIns="0" bIns="0" rIns="0">
            <a:spAutoFit/>
          </a:bodyPr>
          <a:lstStyle/>
          <a:p>
            <a:pPr algn="l">
              <a:lnSpc>
                <a:spcPts val="2798"/>
              </a:lnSpc>
            </a:pPr>
            <a:r>
              <a:rPr lang="en-US" sz="3332">
                <a:solidFill>
                  <a:srgbClr val="3D1E22"/>
                </a:solidFill>
                <a:latin typeface="Sniglet"/>
                <a:ea typeface="Sniglet"/>
                <a:cs typeface="Sniglet"/>
                <a:sym typeface="Sniglet"/>
              </a:rPr>
              <a:t>Team Members</a:t>
            </a:r>
          </a:p>
        </p:txBody>
      </p:sp>
      <p:sp>
        <p:nvSpPr>
          <p:cNvPr name="TextBox 16" id="16"/>
          <p:cNvSpPr txBox="true"/>
          <p:nvPr/>
        </p:nvSpPr>
        <p:spPr>
          <a:xfrm rot="0">
            <a:off x="1986415" y="7107350"/>
            <a:ext cx="6524551" cy="1497584"/>
          </a:xfrm>
          <a:prstGeom prst="rect">
            <a:avLst/>
          </a:prstGeom>
        </p:spPr>
        <p:txBody>
          <a:bodyPr anchor="t" rtlCol="false" tIns="0" lIns="0" bIns="0" rIns="0">
            <a:spAutoFit/>
          </a:bodyPr>
          <a:lstStyle/>
          <a:p>
            <a:pPr algn="l" marL="604519" indent="-302260" lvl="1">
              <a:lnSpc>
                <a:spcPts val="2967"/>
              </a:lnSpc>
              <a:buFont typeface="Arial"/>
              <a:buChar char="•"/>
            </a:pPr>
            <a:r>
              <a:rPr lang="en-US" sz="2799">
                <a:solidFill>
                  <a:srgbClr val="3D1E22"/>
                </a:solidFill>
                <a:latin typeface="Sniglet"/>
                <a:ea typeface="Sniglet"/>
                <a:cs typeface="Sniglet"/>
                <a:sym typeface="Sniglet"/>
              </a:rPr>
              <a:t>Haroon Ahmed Bajwa</a:t>
            </a:r>
          </a:p>
          <a:p>
            <a:pPr algn="l" marL="604519" indent="-302260" lvl="1">
              <a:lnSpc>
                <a:spcPts val="2967"/>
              </a:lnSpc>
              <a:buFont typeface="Arial"/>
              <a:buChar char="•"/>
            </a:pPr>
            <a:r>
              <a:rPr lang="en-US" sz="2799">
                <a:solidFill>
                  <a:srgbClr val="3D1E22"/>
                </a:solidFill>
                <a:latin typeface="Sniglet"/>
                <a:ea typeface="Sniglet"/>
                <a:cs typeface="Sniglet"/>
                <a:sym typeface="Sniglet"/>
              </a:rPr>
              <a:t>Aryan Tuwar</a:t>
            </a:r>
          </a:p>
          <a:p>
            <a:pPr algn="l" marL="604519" indent="-302260" lvl="1">
              <a:lnSpc>
                <a:spcPts val="2967"/>
              </a:lnSpc>
              <a:buFont typeface="Arial"/>
              <a:buChar char="•"/>
            </a:pPr>
            <a:r>
              <a:rPr lang="en-US" sz="2799">
                <a:solidFill>
                  <a:srgbClr val="3D1E22"/>
                </a:solidFill>
                <a:latin typeface="Sniglet"/>
                <a:ea typeface="Sniglet"/>
                <a:cs typeface="Sniglet"/>
                <a:sym typeface="Sniglet"/>
              </a:rPr>
              <a:t>Vivian Zhonghui Liu</a:t>
            </a:r>
          </a:p>
          <a:p>
            <a:pPr algn="l" marL="604519" indent="-302260" lvl="1">
              <a:lnSpc>
                <a:spcPts val="2967"/>
              </a:lnSpc>
              <a:buFont typeface="Arial"/>
              <a:buChar char="•"/>
            </a:pPr>
            <a:r>
              <a:rPr lang="en-US" sz="2799">
                <a:solidFill>
                  <a:srgbClr val="3D1E22"/>
                </a:solidFill>
                <a:latin typeface="Sniglet"/>
                <a:ea typeface="Sniglet"/>
                <a:cs typeface="Sniglet"/>
                <a:sym typeface="Sniglet"/>
              </a:rPr>
              <a:t>Mrinaal Nagpal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96158" y="1147131"/>
            <a:ext cx="622845" cy="451845"/>
          </a:xfrm>
          <a:custGeom>
            <a:avLst/>
            <a:gdLst/>
            <a:ahLst/>
            <a:cxnLst/>
            <a:rect r="r" b="b" t="t" l="l"/>
            <a:pathLst>
              <a:path h="451845" w="622845">
                <a:moveTo>
                  <a:pt x="0" y="0"/>
                </a:moveTo>
                <a:lnTo>
                  <a:pt x="622845" y="0"/>
                </a:lnTo>
                <a:lnTo>
                  <a:pt x="622845" y="451846"/>
                </a:lnTo>
                <a:lnTo>
                  <a:pt x="0" y="451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54327">
            <a:off x="6823371" y="1828264"/>
            <a:ext cx="971904" cy="745936"/>
          </a:xfrm>
          <a:custGeom>
            <a:avLst/>
            <a:gdLst/>
            <a:ahLst/>
            <a:cxnLst/>
            <a:rect r="r" b="b" t="t" l="l"/>
            <a:pathLst>
              <a:path h="745936" w="971904">
                <a:moveTo>
                  <a:pt x="0" y="0"/>
                </a:moveTo>
                <a:lnTo>
                  <a:pt x="971904" y="0"/>
                </a:lnTo>
                <a:lnTo>
                  <a:pt x="971904" y="745936"/>
                </a:lnTo>
                <a:lnTo>
                  <a:pt x="0" y="7459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033569">
            <a:off x="334809" y="7381048"/>
            <a:ext cx="971904" cy="745936"/>
          </a:xfrm>
          <a:custGeom>
            <a:avLst/>
            <a:gdLst/>
            <a:ahLst/>
            <a:cxnLst/>
            <a:rect r="r" b="b" t="t" l="l"/>
            <a:pathLst>
              <a:path h="745936" w="971904">
                <a:moveTo>
                  <a:pt x="0" y="0"/>
                </a:moveTo>
                <a:lnTo>
                  <a:pt x="971904" y="0"/>
                </a:lnTo>
                <a:lnTo>
                  <a:pt x="971904" y="745936"/>
                </a:lnTo>
                <a:lnTo>
                  <a:pt x="0" y="7459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048309" y="9526214"/>
            <a:ext cx="830724" cy="475778"/>
          </a:xfrm>
          <a:custGeom>
            <a:avLst/>
            <a:gdLst/>
            <a:ahLst/>
            <a:cxnLst/>
            <a:rect r="r" b="b" t="t" l="l"/>
            <a:pathLst>
              <a:path h="475778" w="830724">
                <a:moveTo>
                  <a:pt x="0" y="0"/>
                </a:moveTo>
                <a:lnTo>
                  <a:pt x="830724" y="0"/>
                </a:lnTo>
                <a:lnTo>
                  <a:pt x="830724" y="475779"/>
                </a:lnTo>
                <a:lnTo>
                  <a:pt x="0" y="4757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5724507" y="2891819"/>
            <a:ext cx="4246626" cy="690354"/>
          </a:xfrm>
          <a:prstGeom prst="rect">
            <a:avLst/>
          </a:prstGeom>
        </p:spPr>
        <p:txBody>
          <a:bodyPr anchor="t" rtlCol="false" tIns="0" lIns="0" bIns="0" rIns="0">
            <a:spAutoFit/>
          </a:bodyPr>
          <a:lstStyle/>
          <a:p>
            <a:pPr algn="l">
              <a:lnSpc>
                <a:spcPts val="4983"/>
              </a:lnSpc>
            </a:pPr>
            <a:r>
              <a:rPr lang="en-US" sz="5932">
                <a:solidFill>
                  <a:srgbClr val="3D1E22"/>
                </a:solidFill>
                <a:latin typeface="Sniglet"/>
                <a:ea typeface="Sniglet"/>
                <a:cs typeface="Sniglet"/>
                <a:sym typeface="Sniglet"/>
              </a:rPr>
              <a:t>Conclusions</a:t>
            </a:r>
          </a:p>
        </p:txBody>
      </p:sp>
      <p:sp>
        <p:nvSpPr>
          <p:cNvPr name="Freeform 8" id="8"/>
          <p:cNvSpPr/>
          <p:nvPr/>
        </p:nvSpPr>
        <p:spPr>
          <a:xfrm flipH="false" flipV="false" rot="0">
            <a:off x="-1098178" y="1855912"/>
            <a:ext cx="4076548" cy="4114800"/>
          </a:xfrm>
          <a:custGeom>
            <a:avLst/>
            <a:gdLst/>
            <a:ahLst/>
            <a:cxnLst/>
            <a:rect r="r" b="b" t="t" l="l"/>
            <a:pathLst>
              <a:path h="4114800" w="4076548">
                <a:moveTo>
                  <a:pt x="0" y="0"/>
                </a:moveTo>
                <a:lnTo>
                  <a:pt x="4076548" y="0"/>
                </a:lnTo>
                <a:lnTo>
                  <a:pt x="407654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196158" y="5200998"/>
            <a:ext cx="3312923" cy="4105736"/>
          </a:xfrm>
          <a:custGeom>
            <a:avLst/>
            <a:gdLst/>
            <a:ahLst/>
            <a:cxnLst/>
            <a:rect r="r" b="b" t="t" l="l"/>
            <a:pathLst>
              <a:path h="4105736" w="3312923">
                <a:moveTo>
                  <a:pt x="0" y="0"/>
                </a:moveTo>
                <a:lnTo>
                  <a:pt x="3312923" y="0"/>
                </a:lnTo>
                <a:lnTo>
                  <a:pt x="3312923" y="4105736"/>
                </a:lnTo>
                <a:lnTo>
                  <a:pt x="0" y="410573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4708290" y="6926429"/>
            <a:ext cx="4076548" cy="4114800"/>
          </a:xfrm>
          <a:custGeom>
            <a:avLst/>
            <a:gdLst/>
            <a:ahLst/>
            <a:cxnLst/>
            <a:rect r="r" b="b" t="t" l="l"/>
            <a:pathLst>
              <a:path h="4114800" w="4076548">
                <a:moveTo>
                  <a:pt x="0" y="0"/>
                </a:moveTo>
                <a:lnTo>
                  <a:pt x="4076548" y="0"/>
                </a:lnTo>
                <a:lnTo>
                  <a:pt x="407654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2056770" y="1288518"/>
            <a:ext cx="1843201" cy="310421"/>
          </a:xfrm>
          <a:prstGeom prst="rect">
            <a:avLst/>
          </a:prstGeom>
        </p:spPr>
        <p:txBody>
          <a:bodyPr anchor="t" rtlCol="false" tIns="0" lIns="0" bIns="0" rIns="0">
            <a:spAutoFit/>
          </a:bodyPr>
          <a:lstStyle/>
          <a:p>
            <a:pPr algn="l">
              <a:lnSpc>
                <a:spcPts val="2203"/>
              </a:lnSpc>
            </a:pPr>
            <a:r>
              <a:rPr lang="en-US" sz="2622">
                <a:solidFill>
                  <a:srgbClr val="FFFFFF"/>
                </a:solidFill>
                <a:latin typeface="Sniglet"/>
                <a:ea typeface="Sniglet"/>
                <a:cs typeface="Sniglet"/>
                <a:sym typeface="Sniglet"/>
              </a:rPr>
              <a:t>TailTales</a:t>
            </a:r>
          </a:p>
        </p:txBody>
      </p:sp>
      <p:sp>
        <p:nvSpPr>
          <p:cNvPr name="TextBox 12" id="12"/>
          <p:cNvSpPr txBox="true"/>
          <p:nvPr/>
        </p:nvSpPr>
        <p:spPr>
          <a:xfrm rot="0">
            <a:off x="16263955" y="1168892"/>
            <a:ext cx="995345" cy="231993"/>
          </a:xfrm>
          <a:prstGeom prst="rect">
            <a:avLst/>
          </a:prstGeom>
        </p:spPr>
        <p:txBody>
          <a:bodyPr anchor="t" rtlCol="false" tIns="0" lIns="0" bIns="0" rIns="0">
            <a:spAutoFit/>
          </a:bodyPr>
          <a:lstStyle/>
          <a:p>
            <a:pPr algn="l">
              <a:lnSpc>
                <a:spcPts val="1766"/>
              </a:lnSpc>
            </a:pPr>
            <a:r>
              <a:rPr lang="en-US" sz="2103">
                <a:solidFill>
                  <a:srgbClr val="FFFFFF"/>
                </a:solidFill>
                <a:latin typeface="Sniglet"/>
                <a:ea typeface="Sniglet"/>
                <a:cs typeface="Sniglet"/>
                <a:sym typeface="Sniglet"/>
              </a:rPr>
              <a:t>Page 10</a:t>
            </a:r>
          </a:p>
        </p:txBody>
      </p:sp>
      <p:sp>
        <p:nvSpPr>
          <p:cNvPr name="TextBox 13" id="13"/>
          <p:cNvSpPr txBox="true"/>
          <p:nvPr/>
        </p:nvSpPr>
        <p:spPr>
          <a:xfrm rot="0">
            <a:off x="5724507" y="4255592"/>
            <a:ext cx="10779735" cy="2817876"/>
          </a:xfrm>
          <a:prstGeom prst="rect">
            <a:avLst/>
          </a:prstGeom>
        </p:spPr>
        <p:txBody>
          <a:bodyPr anchor="t" rtlCol="false" tIns="0" lIns="0" bIns="0" rIns="0">
            <a:spAutoFit/>
          </a:bodyPr>
          <a:lstStyle/>
          <a:p>
            <a:pPr algn="l">
              <a:lnSpc>
                <a:spcPts val="4452"/>
              </a:lnSpc>
            </a:pPr>
            <a:r>
              <a:rPr lang="en-US" sz="4200">
                <a:solidFill>
                  <a:srgbClr val="3D1E22"/>
                </a:solidFill>
                <a:latin typeface="Sniglet"/>
                <a:ea typeface="Sniglet"/>
                <a:cs typeface="Sniglet"/>
                <a:sym typeface="Sniglet"/>
              </a:rPr>
              <a:t>✔ Progress steady, some sections incomplete</a:t>
            </a:r>
          </a:p>
          <a:p>
            <a:pPr algn="l">
              <a:lnSpc>
                <a:spcPts val="4452"/>
              </a:lnSpc>
            </a:pPr>
            <a:r>
              <a:rPr lang="en-US" sz="4200">
                <a:solidFill>
                  <a:srgbClr val="3D1E22"/>
                </a:solidFill>
                <a:latin typeface="Sniglet"/>
                <a:ea typeface="Sniglet"/>
                <a:cs typeface="Sniglet"/>
                <a:sym typeface="Sniglet"/>
              </a:rPr>
              <a:t>✔ High-priority issues actively addressed</a:t>
            </a:r>
          </a:p>
          <a:p>
            <a:pPr algn="l">
              <a:lnSpc>
                <a:spcPts val="4452"/>
              </a:lnSpc>
            </a:pPr>
            <a:r>
              <a:rPr lang="en-US" sz="4200">
                <a:solidFill>
                  <a:srgbClr val="3D1E22"/>
                </a:solidFill>
                <a:latin typeface="Sniglet"/>
                <a:ea typeface="Sniglet"/>
                <a:cs typeface="Sniglet"/>
                <a:sym typeface="Sniglet"/>
              </a:rPr>
              <a:t>✔ Focus: Completing sections &amp; optimization</a:t>
            </a:r>
          </a:p>
          <a:p>
            <a:pPr algn="l">
              <a:lnSpc>
                <a:spcPts val="4452"/>
              </a:lnSpc>
            </a:pPr>
            <a:r>
              <a:rPr lang="en-US" sz="4200">
                <a:solidFill>
                  <a:srgbClr val="3D1E22"/>
                </a:solidFill>
                <a:latin typeface="Sniglet"/>
                <a:ea typeface="Sniglet"/>
                <a:cs typeface="Sniglet"/>
                <a:sym typeface="Sniglet"/>
              </a:rPr>
              <a:t>✔ On track to meet final project deadline</a:t>
            </a:r>
          </a:p>
          <a:p>
            <a:pPr algn="l">
              <a:lnSpc>
                <a:spcPts val="4452"/>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96158" y="1147131"/>
            <a:ext cx="622845" cy="451845"/>
          </a:xfrm>
          <a:custGeom>
            <a:avLst/>
            <a:gdLst/>
            <a:ahLst/>
            <a:cxnLst/>
            <a:rect r="r" b="b" t="t" l="l"/>
            <a:pathLst>
              <a:path h="451845" w="622845">
                <a:moveTo>
                  <a:pt x="0" y="0"/>
                </a:moveTo>
                <a:lnTo>
                  <a:pt x="622845" y="0"/>
                </a:lnTo>
                <a:lnTo>
                  <a:pt x="622845" y="451846"/>
                </a:lnTo>
                <a:lnTo>
                  <a:pt x="0" y="451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048309" y="9526214"/>
            <a:ext cx="830724" cy="475778"/>
          </a:xfrm>
          <a:custGeom>
            <a:avLst/>
            <a:gdLst/>
            <a:ahLst/>
            <a:cxnLst/>
            <a:rect r="r" b="b" t="t" l="l"/>
            <a:pathLst>
              <a:path h="475778" w="830724">
                <a:moveTo>
                  <a:pt x="0" y="0"/>
                </a:moveTo>
                <a:lnTo>
                  <a:pt x="830724" y="0"/>
                </a:lnTo>
                <a:lnTo>
                  <a:pt x="830724" y="475779"/>
                </a:lnTo>
                <a:lnTo>
                  <a:pt x="0" y="4757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690003" y="6406858"/>
            <a:ext cx="4597997" cy="5702884"/>
          </a:xfrm>
          <a:custGeom>
            <a:avLst/>
            <a:gdLst/>
            <a:ahLst/>
            <a:cxnLst/>
            <a:rect r="r" b="b" t="t" l="l"/>
            <a:pathLst>
              <a:path h="5702884" w="4597997">
                <a:moveTo>
                  <a:pt x="0" y="0"/>
                </a:moveTo>
                <a:lnTo>
                  <a:pt x="4597997" y="0"/>
                </a:lnTo>
                <a:lnTo>
                  <a:pt x="4597997" y="5702884"/>
                </a:lnTo>
                <a:lnTo>
                  <a:pt x="0" y="570288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056770" y="4804462"/>
            <a:ext cx="11301259" cy="678076"/>
          </a:xfrm>
          <a:custGeom>
            <a:avLst/>
            <a:gdLst/>
            <a:ahLst/>
            <a:cxnLst/>
            <a:rect r="r" b="b" t="t" l="l"/>
            <a:pathLst>
              <a:path h="678076" w="11301259">
                <a:moveTo>
                  <a:pt x="0" y="0"/>
                </a:moveTo>
                <a:lnTo>
                  <a:pt x="11301259" y="0"/>
                </a:lnTo>
                <a:lnTo>
                  <a:pt x="11301259" y="678076"/>
                </a:lnTo>
                <a:lnTo>
                  <a:pt x="0" y="678076"/>
                </a:lnTo>
                <a:lnTo>
                  <a:pt x="0" y="0"/>
                </a:lnTo>
                <a:close/>
              </a:path>
            </a:pathLst>
          </a:custGeom>
          <a:blipFill>
            <a:blip r:embed="rId9"/>
            <a:stretch>
              <a:fillRect l="0" t="0" r="0" b="0"/>
            </a:stretch>
          </a:blipFill>
        </p:spPr>
      </p:sp>
      <p:sp>
        <p:nvSpPr>
          <p:cNvPr name="Freeform 7" id="7"/>
          <p:cNvSpPr/>
          <p:nvPr/>
        </p:nvSpPr>
        <p:spPr>
          <a:xfrm flipH="false" flipV="false" rot="0">
            <a:off x="2056770" y="5935802"/>
            <a:ext cx="11301259" cy="3828301"/>
          </a:xfrm>
          <a:custGeom>
            <a:avLst/>
            <a:gdLst/>
            <a:ahLst/>
            <a:cxnLst/>
            <a:rect r="r" b="b" t="t" l="l"/>
            <a:pathLst>
              <a:path h="3828301" w="11301259">
                <a:moveTo>
                  <a:pt x="0" y="0"/>
                </a:moveTo>
                <a:lnTo>
                  <a:pt x="11301259" y="0"/>
                </a:lnTo>
                <a:lnTo>
                  <a:pt x="11301259" y="3828301"/>
                </a:lnTo>
                <a:lnTo>
                  <a:pt x="0" y="3828301"/>
                </a:lnTo>
                <a:lnTo>
                  <a:pt x="0" y="0"/>
                </a:lnTo>
                <a:close/>
              </a:path>
            </a:pathLst>
          </a:custGeom>
          <a:blipFill>
            <a:blip r:embed="rId10"/>
            <a:stretch>
              <a:fillRect l="0" t="0" r="0" b="0"/>
            </a:stretch>
          </a:blipFill>
        </p:spPr>
      </p:sp>
      <p:sp>
        <p:nvSpPr>
          <p:cNvPr name="TextBox 8" id="8"/>
          <p:cNvSpPr txBox="true"/>
          <p:nvPr/>
        </p:nvSpPr>
        <p:spPr>
          <a:xfrm rot="0">
            <a:off x="2056770" y="1288518"/>
            <a:ext cx="1843201" cy="310421"/>
          </a:xfrm>
          <a:prstGeom prst="rect">
            <a:avLst/>
          </a:prstGeom>
        </p:spPr>
        <p:txBody>
          <a:bodyPr anchor="t" rtlCol="false" tIns="0" lIns="0" bIns="0" rIns="0">
            <a:spAutoFit/>
          </a:bodyPr>
          <a:lstStyle/>
          <a:p>
            <a:pPr algn="l">
              <a:lnSpc>
                <a:spcPts val="2203"/>
              </a:lnSpc>
            </a:pPr>
            <a:r>
              <a:rPr lang="en-US" sz="2622">
                <a:solidFill>
                  <a:srgbClr val="3D1E22"/>
                </a:solidFill>
                <a:latin typeface="Sniglet"/>
                <a:ea typeface="Sniglet"/>
                <a:cs typeface="Sniglet"/>
                <a:sym typeface="Sniglet"/>
              </a:rPr>
              <a:t>TailTalis</a:t>
            </a:r>
          </a:p>
        </p:txBody>
      </p:sp>
      <p:sp>
        <p:nvSpPr>
          <p:cNvPr name="TextBox 9" id="9"/>
          <p:cNvSpPr txBox="true"/>
          <p:nvPr/>
        </p:nvSpPr>
        <p:spPr>
          <a:xfrm rot="0">
            <a:off x="16263955" y="1168892"/>
            <a:ext cx="995345" cy="231993"/>
          </a:xfrm>
          <a:prstGeom prst="rect">
            <a:avLst/>
          </a:prstGeom>
        </p:spPr>
        <p:txBody>
          <a:bodyPr anchor="t" rtlCol="false" tIns="0" lIns="0" bIns="0" rIns="0">
            <a:spAutoFit/>
          </a:bodyPr>
          <a:lstStyle/>
          <a:p>
            <a:pPr algn="l">
              <a:lnSpc>
                <a:spcPts val="1766"/>
              </a:lnSpc>
            </a:pPr>
            <a:r>
              <a:rPr lang="en-US" sz="2103">
                <a:solidFill>
                  <a:srgbClr val="FFFFFF"/>
                </a:solidFill>
                <a:latin typeface="Sniglet"/>
                <a:ea typeface="Sniglet"/>
                <a:cs typeface="Sniglet"/>
                <a:sym typeface="Sniglet"/>
              </a:rPr>
              <a:t>Page 8</a:t>
            </a:r>
          </a:p>
        </p:txBody>
      </p:sp>
      <p:sp>
        <p:nvSpPr>
          <p:cNvPr name="TextBox 10" id="10"/>
          <p:cNvSpPr txBox="true"/>
          <p:nvPr/>
        </p:nvSpPr>
        <p:spPr>
          <a:xfrm rot="0">
            <a:off x="6181099" y="1610435"/>
            <a:ext cx="5925803" cy="692400"/>
          </a:xfrm>
          <a:prstGeom prst="rect">
            <a:avLst/>
          </a:prstGeom>
        </p:spPr>
        <p:txBody>
          <a:bodyPr anchor="t" rtlCol="false" tIns="0" lIns="0" bIns="0" rIns="0">
            <a:spAutoFit/>
          </a:bodyPr>
          <a:lstStyle/>
          <a:p>
            <a:pPr algn="ctr">
              <a:lnSpc>
                <a:spcPts val="4983"/>
              </a:lnSpc>
            </a:pPr>
            <a:r>
              <a:rPr lang="en-US" sz="5932">
                <a:solidFill>
                  <a:srgbClr val="3D1E22"/>
                </a:solidFill>
                <a:latin typeface="Sniglet"/>
                <a:ea typeface="Sniglet"/>
                <a:cs typeface="Sniglet"/>
                <a:sym typeface="Sniglet"/>
              </a:rPr>
              <a:t>Overview</a:t>
            </a:r>
          </a:p>
        </p:txBody>
      </p:sp>
      <p:sp>
        <p:nvSpPr>
          <p:cNvPr name="TextBox 11" id="11"/>
          <p:cNvSpPr txBox="true"/>
          <p:nvPr/>
        </p:nvSpPr>
        <p:spPr>
          <a:xfrm rot="0">
            <a:off x="2056770" y="3185370"/>
            <a:ext cx="14743869" cy="1497584"/>
          </a:xfrm>
          <a:prstGeom prst="rect">
            <a:avLst/>
          </a:prstGeom>
        </p:spPr>
        <p:txBody>
          <a:bodyPr anchor="t" rtlCol="false" tIns="0" lIns="0" bIns="0" rIns="0">
            <a:spAutoFit/>
          </a:bodyPr>
          <a:lstStyle/>
          <a:p>
            <a:pPr algn="ctr">
              <a:lnSpc>
                <a:spcPts val="2967"/>
              </a:lnSpc>
            </a:pPr>
            <a:r>
              <a:rPr lang="en-US" sz="2799">
                <a:solidFill>
                  <a:srgbClr val="3D1E22"/>
                </a:solidFill>
                <a:latin typeface="Sniglet"/>
                <a:ea typeface="Sniglet"/>
                <a:cs typeface="Sniglet"/>
                <a:sym typeface="Sniglet"/>
              </a:rPr>
              <a:t>TailTales has moved forward into the second phase, focusing on refining core features, improving user experience, and ensuring system stability. Key developments include backend optimizations, UI enhancements, and additional functionality for seamless user interaction.</a:t>
            </a:r>
          </a:p>
          <a:p>
            <a:pPr algn="ctr">
              <a:lnSpc>
                <a:spcPts val="296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6B3C6"/>
        </a:solidFill>
      </p:bgPr>
    </p:bg>
    <p:spTree>
      <p:nvGrpSpPr>
        <p:cNvPr id="1" name=""/>
        <p:cNvGrpSpPr/>
        <p:nvPr/>
      </p:nvGrpSpPr>
      <p:grpSpPr>
        <a:xfrm>
          <a:off x="0" y="0"/>
          <a:ext cx="0" cy="0"/>
          <a:chOff x="0" y="0"/>
          <a:chExt cx="0" cy="0"/>
        </a:xfrm>
      </p:grpSpPr>
      <p:sp>
        <p:nvSpPr>
          <p:cNvPr name="Freeform 2" id="2"/>
          <p:cNvSpPr/>
          <p:nvPr/>
        </p:nvSpPr>
        <p:spPr>
          <a:xfrm flipH="false" flipV="false" rot="0">
            <a:off x="3150839" y="700824"/>
            <a:ext cx="11652921" cy="8885352"/>
          </a:xfrm>
          <a:custGeom>
            <a:avLst/>
            <a:gdLst/>
            <a:ahLst/>
            <a:cxnLst/>
            <a:rect r="r" b="b" t="t" l="l"/>
            <a:pathLst>
              <a:path h="8885352" w="11652921">
                <a:moveTo>
                  <a:pt x="0" y="0"/>
                </a:moveTo>
                <a:lnTo>
                  <a:pt x="11652921" y="0"/>
                </a:lnTo>
                <a:lnTo>
                  <a:pt x="11652921" y="8885352"/>
                </a:lnTo>
                <a:lnTo>
                  <a:pt x="0" y="8885352"/>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6B3C6"/>
        </a:solidFill>
      </p:bgPr>
    </p:bg>
    <p:spTree>
      <p:nvGrpSpPr>
        <p:cNvPr id="1" name=""/>
        <p:cNvGrpSpPr/>
        <p:nvPr/>
      </p:nvGrpSpPr>
      <p:grpSpPr>
        <a:xfrm>
          <a:off x="0" y="0"/>
          <a:ext cx="0" cy="0"/>
          <a:chOff x="0" y="0"/>
          <a:chExt cx="0" cy="0"/>
        </a:xfrm>
      </p:grpSpPr>
      <p:sp>
        <p:nvSpPr>
          <p:cNvPr name="Freeform 2" id="2"/>
          <p:cNvSpPr/>
          <p:nvPr/>
        </p:nvSpPr>
        <p:spPr>
          <a:xfrm flipH="false" flipV="false" rot="0">
            <a:off x="3073678" y="522468"/>
            <a:ext cx="12140643" cy="9242065"/>
          </a:xfrm>
          <a:custGeom>
            <a:avLst/>
            <a:gdLst/>
            <a:ahLst/>
            <a:cxnLst/>
            <a:rect r="r" b="b" t="t" l="l"/>
            <a:pathLst>
              <a:path h="9242065" w="12140643">
                <a:moveTo>
                  <a:pt x="0" y="0"/>
                </a:moveTo>
                <a:lnTo>
                  <a:pt x="12140644" y="0"/>
                </a:lnTo>
                <a:lnTo>
                  <a:pt x="12140644" y="9242064"/>
                </a:lnTo>
                <a:lnTo>
                  <a:pt x="0" y="9242064"/>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96158" y="1147131"/>
            <a:ext cx="622845" cy="451845"/>
          </a:xfrm>
          <a:custGeom>
            <a:avLst/>
            <a:gdLst/>
            <a:ahLst/>
            <a:cxnLst/>
            <a:rect r="r" b="b" t="t" l="l"/>
            <a:pathLst>
              <a:path h="451845" w="622845">
                <a:moveTo>
                  <a:pt x="0" y="0"/>
                </a:moveTo>
                <a:lnTo>
                  <a:pt x="622845" y="0"/>
                </a:lnTo>
                <a:lnTo>
                  <a:pt x="622845" y="451846"/>
                </a:lnTo>
                <a:lnTo>
                  <a:pt x="0" y="451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6043835"/>
            <a:ext cx="3706275" cy="3958158"/>
          </a:xfrm>
          <a:custGeom>
            <a:avLst/>
            <a:gdLst/>
            <a:ahLst/>
            <a:cxnLst/>
            <a:rect r="r" b="b" t="t" l="l"/>
            <a:pathLst>
              <a:path h="3958158" w="3706275">
                <a:moveTo>
                  <a:pt x="0" y="0"/>
                </a:moveTo>
                <a:lnTo>
                  <a:pt x="3706275" y="0"/>
                </a:lnTo>
                <a:lnTo>
                  <a:pt x="3706275" y="3958158"/>
                </a:lnTo>
                <a:lnTo>
                  <a:pt x="0" y="39581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908599">
            <a:off x="681989" y="3908782"/>
            <a:ext cx="1404255" cy="1077766"/>
          </a:xfrm>
          <a:custGeom>
            <a:avLst/>
            <a:gdLst/>
            <a:ahLst/>
            <a:cxnLst/>
            <a:rect r="r" b="b" t="t" l="l"/>
            <a:pathLst>
              <a:path h="1077766" w="1404255">
                <a:moveTo>
                  <a:pt x="0" y="0"/>
                </a:moveTo>
                <a:lnTo>
                  <a:pt x="1404255" y="0"/>
                </a:lnTo>
                <a:lnTo>
                  <a:pt x="1404255" y="1077766"/>
                </a:lnTo>
                <a:lnTo>
                  <a:pt x="0" y="107776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854327">
            <a:off x="1584388" y="2236334"/>
            <a:ext cx="971904" cy="745936"/>
          </a:xfrm>
          <a:custGeom>
            <a:avLst/>
            <a:gdLst/>
            <a:ahLst/>
            <a:cxnLst/>
            <a:rect r="r" b="b" t="t" l="l"/>
            <a:pathLst>
              <a:path h="745936" w="971904">
                <a:moveTo>
                  <a:pt x="0" y="0"/>
                </a:moveTo>
                <a:lnTo>
                  <a:pt x="971904" y="0"/>
                </a:lnTo>
                <a:lnTo>
                  <a:pt x="971904" y="745937"/>
                </a:lnTo>
                <a:lnTo>
                  <a:pt x="0" y="7459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5524147" y="2526481"/>
            <a:ext cx="6448354" cy="1324844"/>
          </a:xfrm>
          <a:custGeom>
            <a:avLst/>
            <a:gdLst/>
            <a:ahLst/>
            <a:cxnLst/>
            <a:rect r="r" b="b" t="t" l="l"/>
            <a:pathLst>
              <a:path h="1324844" w="6448354">
                <a:moveTo>
                  <a:pt x="0" y="0"/>
                </a:moveTo>
                <a:lnTo>
                  <a:pt x="6448354" y="0"/>
                </a:lnTo>
                <a:lnTo>
                  <a:pt x="6448354" y="1324844"/>
                </a:lnTo>
                <a:lnTo>
                  <a:pt x="0" y="13248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2056770" y="1288518"/>
            <a:ext cx="1843201" cy="310421"/>
          </a:xfrm>
          <a:prstGeom prst="rect">
            <a:avLst/>
          </a:prstGeom>
        </p:spPr>
        <p:txBody>
          <a:bodyPr anchor="t" rtlCol="false" tIns="0" lIns="0" bIns="0" rIns="0">
            <a:spAutoFit/>
          </a:bodyPr>
          <a:lstStyle/>
          <a:p>
            <a:pPr algn="l">
              <a:lnSpc>
                <a:spcPts val="2203"/>
              </a:lnSpc>
            </a:pPr>
            <a:r>
              <a:rPr lang="en-US" sz="2622">
                <a:solidFill>
                  <a:srgbClr val="FFFFFF"/>
                </a:solidFill>
                <a:latin typeface="Sniglet"/>
                <a:ea typeface="Sniglet"/>
                <a:cs typeface="Sniglet"/>
                <a:sym typeface="Sniglet"/>
              </a:rPr>
              <a:t>TailTales</a:t>
            </a:r>
          </a:p>
        </p:txBody>
      </p:sp>
      <p:sp>
        <p:nvSpPr>
          <p:cNvPr name="TextBox 9" id="9"/>
          <p:cNvSpPr txBox="true"/>
          <p:nvPr/>
        </p:nvSpPr>
        <p:spPr>
          <a:xfrm rot="0">
            <a:off x="16263955" y="1168892"/>
            <a:ext cx="995345" cy="231993"/>
          </a:xfrm>
          <a:prstGeom prst="rect">
            <a:avLst/>
          </a:prstGeom>
        </p:spPr>
        <p:txBody>
          <a:bodyPr anchor="t" rtlCol="false" tIns="0" lIns="0" bIns="0" rIns="0">
            <a:spAutoFit/>
          </a:bodyPr>
          <a:lstStyle/>
          <a:p>
            <a:pPr algn="l">
              <a:lnSpc>
                <a:spcPts val="1766"/>
              </a:lnSpc>
            </a:pPr>
            <a:r>
              <a:rPr lang="en-US" sz="2103">
                <a:solidFill>
                  <a:srgbClr val="FFFFFF"/>
                </a:solidFill>
                <a:latin typeface="Sniglet"/>
                <a:ea typeface="Sniglet"/>
                <a:cs typeface="Sniglet"/>
                <a:sym typeface="Sniglet"/>
              </a:rPr>
              <a:t>Page 6</a:t>
            </a:r>
          </a:p>
        </p:txBody>
      </p:sp>
      <p:sp>
        <p:nvSpPr>
          <p:cNvPr name="TextBox 10" id="10"/>
          <p:cNvSpPr txBox="true"/>
          <p:nvPr/>
        </p:nvSpPr>
        <p:spPr>
          <a:xfrm rot="0">
            <a:off x="4258075" y="1357552"/>
            <a:ext cx="10079815" cy="690354"/>
          </a:xfrm>
          <a:prstGeom prst="rect">
            <a:avLst/>
          </a:prstGeom>
        </p:spPr>
        <p:txBody>
          <a:bodyPr anchor="t" rtlCol="false" tIns="0" lIns="0" bIns="0" rIns="0">
            <a:spAutoFit/>
          </a:bodyPr>
          <a:lstStyle/>
          <a:p>
            <a:pPr algn="ctr">
              <a:lnSpc>
                <a:spcPts val="4983"/>
              </a:lnSpc>
            </a:pPr>
            <a:r>
              <a:rPr lang="en-US" sz="5932">
                <a:solidFill>
                  <a:srgbClr val="3D1E22"/>
                </a:solidFill>
                <a:latin typeface="Sniglet"/>
                <a:ea typeface="Sniglet"/>
                <a:cs typeface="Sniglet"/>
                <a:sym typeface="Sniglet"/>
              </a:rPr>
              <a:t>Summary of Performance</a:t>
            </a:r>
          </a:p>
        </p:txBody>
      </p:sp>
      <p:sp>
        <p:nvSpPr>
          <p:cNvPr name="Freeform 11" id="11"/>
          <p:cNvSpPr/>
          <p:nvPr/>
        </p:nvSpPr>
        <p:spPr>
          <a:xfrm flipH="false" flipV="false" rot="0">
            <a:off x="5524147" y="4022775"/>
            <a:ext cx="6448354" cy="1324844"/>
          </a:xfrm>
          <a:custGeom>
            <a:avLst/>
            <a:gdLst/>
            <a:ahLst/>
            <a:cxnLst/>
            <a:rect r="r" b="b" t="t" l="l"/>
            <a:pathLst>
              <a:path h="1324844" w="6448354">
                <a:moveTo>
                  <a:pt x="0" y="0"/>
                </a:moveTo>
                <a:lnTo>
                  <a:pt x="6448354" y="0"/>
                </a:lnTo>
                <a:lnTo>
                  <a:pt x="6448354" y="1324843"/>
                </a:lnTo>
                <a:lnTo>
                  <a:pt x="0" y="13248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5524147" y="5671468"/>
            <a:ext cx="6448354" cy="1324844"/>
          </a:xfrm>
          <a:custGeom>
            <a:avLst/>
            <a:gdLst/>
            <a:ahLst/>
            <a:cxnLst/>
            <a:rect r="r" b="b" t="t" l="l"/>
            <a:pathLst>
              <a:path h="1324844" w="6448354">
                <a:moveTo>
                  <a:pt x="0" y="0"/>
                </a:moveTo>
                <a:lnTo>
                  <a:pt x="6448354" y="0"/>
                </a:lnTo>
                <a:lnTo>
                  <a:pt x="6448354" y="1324844"/>
                </a:lnTo>
                <a:lnTo>
                  <a:pt x="0" y="13248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5687149" y="7151377"/>
            <a:ext cx="6448354" cy="1324844"/>
          </a:xfrm>
          <a:custGeom>
            <a:avLst/>
            <a:gdLst/>
            <a:ahLst/>
            <a:cxnLst/>
            <a:rect r="r" b="b" t="t" l="l"/>
            <a:pathLst>
              <a:path h="1324844" w="6448354">
                <a:moveTo>
                  <a:pt x="0" y="0"/>
                </a:moveTo>
                <a:lnTo>
                  <a:pt x="6448354" y="0"/>
                </a:lnTo>
                <a:lnTo>
                  <a:pt x="6448354" y="1324843"/>
                </a:lnTo>
                <a:lnTo>
                  <a:pt x="0" y="132484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7048309" y="9526214"/>
            <a:ext cx="830724" cy="475778"/>
          </a:xfrm>
          <a:custGeom>
            <a:avLst/>
            <a:gdLst/>
            <a:ahLst/>
            <a:cxnLst/>
            <a:rect r="r" b="b" t="t" l="l"/>
            <a:pathLst>
              <a:path h="475778" w="830724">
                <a:moveTo>
                  <a:pt x="0" y="0"/>
                </a:moveTo>
                <a:lnTo>
                  <a:pt x="830724" y="0"/>
                </a:lnTo>
                <a:lnTo>
                  <a:pt x="830724" y="475779"/>
                </a:lnTo>
                <a:lnTo>
                  <a:pt x="0" y="47577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5" id="15"/>
          <p:cNvSpPr txBox="true"/>
          <p:nvPr/>
        </p:nvSpPr>
        <p:spPr>
          <a:xfrm rot="0">
            <a:off x="6439360" y="3049914"/>
            <a:ext cx="4943933" cy="746485"/>
          </a:xfrm>
          <a:prstGeom prst="rect">
            <a:avLst/>
          </a:prstGeom>
        </p:spPr>
        <p:txBody>
          <a:bodyPr anchor="t" rtlCol="false" tIns="0" lIns="0" bIns="0" rIns="0">
            <a:spAutoFit/>
          </a:bodyPr>
          <a:lstStyle/>
          <a:p>
            <a:pPr algn="ctr">
              <a:lnSpc>
                <a:spcPts val="2798"/>
              </a:lnSpc>
            </a:pPr>
            <a:r>
              <a:rPr lang="en-US" sz="3332">
                <a:solidFill>
                  <a:srgbClr val="284F68"/>
                </a:solidFill>
                <a:latin typeface="Sniglet"/>
                <a:ea typeface="Sniglet"/>
                <a:cs typeface="Sniglet"/>
                <a:sym typeface="Sniglet"/>
              </a:rPr>
              <a:t>✅ Intuitive Navigation</a:t>
            </a:r>
          </a:p>
          <a:p>
            <a:pPr algn="ctr">
              <a:lnSpc>
                <a:spcPts val="2798"/>
              </a:lnSpc>
            </a:pPr>
          </a:p>
        </p:txBody>
      </p:sp>
      <p:sp>
        <p:nvSpPr>
          <p:cNvPr name="TextBox 16" id="16"/>
          <p:cNvSpPr txBox="true"/>
          <p:nvPr/>
        </p:nvSpPr>
        <p:spPr>
          <a:xfrm rot="0">
            <a:off x="6439360" y="4546650"/>
            <a:ext cx="4943933" cy="1100705"/>
          </a:xfrm>
          <a:prstGeom prst="rect">
            <a:avLst/>
          </a:prstGeom>
        </p:spPr>
        <p:txBody>
          <a:bodyPr anchor="t" rtlCol="false" tIns="0" lIns="0" bIns="0" rIns="0">
            <a:spAutoFit/>
          </a:bodyPr>
          <a:lstStyle/>
          <a:p>
            <a:pPr algn="ctr">
              <a:lnSpc>
                <a:spcPts val="2798"/>
              </a:lnSpc>
            </a:pPr>
            <a:r>
              <a:rPr lang="en-US" sz="3332">
                <a:solidFill>
                  <a:srgbClr val="284F68"/>
                </a:solidFill>
                <a:latin typeface="Sniglet"/>
                <a:ea typeface="Sniglet"/>
                <a:cs typeface="Sniglet"/>
                <a:sym typeface="Sniglet"/>
              </a:rPr>
              <a:t>✅ Well-structured Shop Section</a:t>
            </a:r>
          </a:p>
          <a:p>
            <a:pPr algn="ctr">
              <a:lnSpc>
                <a:spcPts val="2798"/>
              </a:lnSpc>
            </a:pPr>
          </a:p>
        </p:txBody>
      </p:sp>
      <p:sp>
        <p:nvSpPr>
          <p:cNvPr name="TextBox 17" id="17"/>
          <p:cNvSpPr txBox="true"/>
          <p:nvPr/>
        </p:nvSpPr>
        <p:spPr>
          <a:xfrm rot="0">
            <a:off x="6547692" y="6110508"/>
            <a:ext cx="4943933" cy="1100705"/>
          </a:xfrm>
          <a:prstGeom prst="rect">
            <a:avLst/>
          </a:prstGeom>
        </p:spPr>
        <p:txBody>
          <a:bodyPr anchor="t" rtlCol="false" tIns="0" lIns="0" bIns="0" rIns="0">
            <a:spAutoFit/>
          </a:bodyPr>
          <a:lstStyle/>
          <a:p>
            <a:pPr algn="ctr">
              <a:lnSpc>
                <a:spcPts val="2798"/>
              </a:lnSpc>
            </a:pPr>
            <a:r>
              <a:rPr lang="en-US" sz="3332">
                <a:solidFill>
                  <a:srgbClr val="284F68"/>
                </a:solidFill>
                <a:latin typeface="Sniglet"/>
                <a:ea typeface="Sniglet"/>
                <a:cs typeface="Sniglet"/>
                <a:sym typeface="Sniglet"/>
              </a:rPr>
              <a:t>✅ Dynamic Trending Products</a:t>
            </a:r>
          </a:p>
          <a:p>
            <a:pPr algn="ctr">
              <a:lnSpc>
                <a:spcPts val="2798"/>
              </a:lnSpc>
            </a:pPr>
          </a:p>
        </p:txBody>
      </p:sp>
      <p:sp>
        <p:nvSpPr>
          <p:cNvPr name="TextBox 18" id="18"/>
          <p:cNvSpPr txBox="true"/>
          <p:nvPr/>
        </p:nvSpPr>
        <p:spPr>
          <a:xfrm rot="0">
            <a:off x="6519114" y="7649363"/>
            <a:ext cx="4943933" cy="746485"/>
          </a:xfrm>
          <a:prstGeom prst="rect">
            <a:avLst/>
          </a:prstGeom>
        </p:spPr>
        <p:txBody>
          <a:bodyPr anchor="t" rtlCol="false" tIns="0" lIns="0" bIns="0" rIns="0">
            <a:spAutoFit/>
          </a:bodyPr>
          <a:lstStyle/>
          <a:p>
            <a:pPr algn="ctr">
              <a:lnSpc>
                <a:spcPts val="2798"/>
              </a:lnSpc>
            </a:pPr>
            <a:r>
              <a:rPr lang="en-US" sz="3332">
                <a:solidFill>
                  <a:srgbClr val="284F68"/>
                </a:solidFill>
                <a:latin typeface="Sniglet"/>
                <a:ea typeface="Sniglet"/>
                <a:cs typeface="Sniglet"/>
                <a:sym typeface="Sniglet"/>
              </a:rPr>
              <a:t>✅ Engaging Our Story Page</a:t>
            </a:r>
          </a:p>
        </p:txBody>
      </p:sp>
      <p:sp>
        <p:nvSpPr>
          <p:cNvPr name="Freeform 19" id="19"/>
          <p:cNvSpPr/>
          <p:nvPr/>
        </p:nvSpPr>
        <p:spPr>
          <a:xfrm flipH="false" flipV="false" rot="0">
            <a:off x="5687149" y="8800070"/>
            <a:ext cx="6448354" cy="1324844"/>
          </a:xfrm>
          <a:custGeom>
            <a:avLst/>
            <a:gdLst/>
            <a:ahLst/>
            <a:cxnLst/>
            <a:rect r="r" b="b" t="t" l="l"/>
            <a:pathLst>
              <a:path h="1324844" w="6448354">
                <a:moveTo>
                  <a:pt x="0" y="0"/>
                </a:moveTo>
                <a:lnTo>
                  <a:pt x="6448354" y="0"/>
                </a:lnTo>
                <a:lnTo>
                  <a:pt x="6448354" y="1324844"/>
                </a:lnTo>
                <a:lnTo>
                  <a:pt x="0" y="132484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0" id="20"/>
          <p:cNvSpPr txBox="true"/>
          <p:nvPr/>
        </p:nvSpPr>
        <p:spPr>
          <a:xfrm rot="0">
            <a:off x="6009660" y="9228695"/>
            <a:ext cx="5962842" cy="746485"/>
          </a:xfrm>
          <a:prstGeom prst="rect">
            <a:avLst/>
          </a:prstGeom>
        </p:spPr>
        <p:txBody>
          <a:bodyPr anchor="t" rtlCol="false" tIns="0" lIns="0" bIns="0" rIns="0">
            <a:spAutoFit/>
          </a:bodyPr>
          <a:lstStyle/>
          <a:p>
            <a:pPr algn="ctr">
              <a:lnSpc>
                <a:spcPts val="2798"/>
              </a:lnSpc>
            </a:pPr>
            <a:r>
              <a:rPr lang="en-US" sz="3332">
                <a:solidFill>
                  <a:srgbClr val="284F68"/>
                </a:solidFill>
                <a:latin typeface="Sniglet"/>
                <a:ea typeface="Sniglet"/>
                <a:cs typeface="Sniglet"/>
                <a:sym typeface="Sniglet"/>
              </a:rPr>
              <a:t>✅ Progress steady, but pending tasks need completion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6B3C6"/>
        </a:solidFill>
      </p:bgPr>
    </p:bg>
    <p:spTree>
      <p:nvGrpSpPr>
        <p:cNvPr id="1" name=""/>
        <p:cNvGrpSpPr/>
        <p:nvPr/>
      </p:nvGrpSpPr>
      <p:grpSpPr>
        <a:xfrm>
          <a:off x="0" y="0"/>
          <a:ext cx="0" cy="0"/>
          <a:chOff x="0" y="0"/>
          <a:chExt cx="0" cy="0"/>
        </a:xfrm>
      </p:grpSpPr>
      <p:sp>
        <p:nvSpPr>
          <p:cNvPr name="Freeform 2" id="2"/>
          <p:cNvSpPr/>
          <p:nvPr/>
        </p:nvSpPr>
        <p:spPr>
          <a:xfrm flipH="false" flipV="false" rot="0">
            <a:off x="1435959" y="1442138"/>
            <a:ext cx="15049434" cy="7092046"/>
          </a:xfrm>
          <a:custGeom>
            <a:avLst/>
            <a:gdLst/>
            <a:ahLst/>
            <a:cxnLst/>
            <a:rect r="r" b="b" t="t" l="l"/>
            <a:pathLst>
              <a:path h="7092046" w="15049434">
                <a:moveTo>
                  <a:pt x="0" y="0"/>
                </a:moveTo>
                <a:lnTo>
                  <a:pt x="15049434" y="0"/>
                </a:lnTo>
                <a:lnTo>
                  <a:pt x="15049434" y="7092046"/>
                </a:lnTo>
                <a:lnTo>
                  <a:pt x="0" y="7092046"/>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96B3C6"/>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3612363" y="2596240"/>
          <a:ext cx="11371240" cy="7010400"/>
        </p:xfrm>
        <a:graphic>
          <a:graphicData uri="http://schemas.openxmlformats.org/drawingml/2006/table">
            <a:tbl>
              <a:tblPr/>
              <a:tblGrid>
                <a:gridCol w="2906599"/>
                <a:gridCol w="2886971"/>
                <a:gridCol w="2886971"/>
                <a:gridCol w="2690699"/>
              </a:tblGrid>
              <a:tr h="601710">
                <a:tc>
                  <a:txBody>
                    <a:bodyPr anchor="t" rtlCol="false"/>
                    <a:lstStyle/>
                    <a:p>
                      <a:pPr algn="l">
                        <a:lnSpc>
                          <a:spcPts val="2940"/>
                        </a:lnSpc>
                        <a:defRPr/>
                      </a:pPr>
                      <a:r>
                        <a:rPr lang="en-US" sz="2100">
                          <a:solidFill>
                            <a:srgbClr val="000000"/>
                          </a:solidFill>
                          <a:latin typeface="Bobby Jones"/>
                          <a:ea typeface="Bobby Jones"/>
                          <a:cs typeface="Bobby Jones"/>
                          <a:sym typeface="Bobby Jones"/>
                        </a:rPr>
                        <a:t>Milestone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Bobby Jones"/>
                          <a:ea typeface="Bobby Jones"/>
                          <a:cs typeface="Bobby Jones"/>
                          <a:sym typeface="Bobby Jones"/>
                        </a:rPr>
                        <a:t>Planned Date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Bobby Jones"/>
                          <a:ea typeface="Bobby Jones"/>
                          <a:cs typeface="Bobby Jones"/>
                          <a:sym typeface="Bobby Jones"/>
                        </a:rPr>
                        <a:t>Actual Date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Bobby Jones"/>
                          <a:ea typeface="Bobby Jones"/>
                          <a:cs typeface="Bobby Jones"/>
                          <a:sym typeface="Bobby Jones"/>
                        </a:rPr>
                        <a:t>Status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Footer</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18,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Completed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HeroSection</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18,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Completed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Navbar</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18,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Completed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OurStory</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March 11,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Completed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ShopInfo</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March 11,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Completed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TrendingProucts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18,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Completed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AppointmentSection</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In Progress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BlogSection</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In Progress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CartPage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In Progress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ProfilePage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In Progress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82608">
                <a:tc>
                  <a:txBody>
                    <a:bodyPr anchor="t" rtlCol="false"/>
                    <a:lstStyle/>
                    <a:p>
                      <a:pPr algn="l">
                        <a:lnSpc>
                          <a:spcPts val="2940"/>
                        </a:lnSpc>
                        <a:defRPr/>
                      </a:pPr>
                      <a:r>
                        <a:rPr lang="en-US" sz="2100">
                          <a:solidFill>
                            <a:srgbClr val="000000"/>
                          </a:solidFill>
                          <a:latin typeface="Sniglet"/>
                          <a:ea typeface="Sniglet"/>
                          <a:cs typeface="Sniglet"/>
                          <a:sym typeface="Sniglet"/>
                        </a:rPr>
                        <a:t>SignupSection</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February 12, 2025</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 In Progress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4258075" y="1357552"/>
            <a:ext cx="10079815" cy="690354"/>
          </a:xfrm>
          <a:prstGeom prst="rect">
            <a:avLst/>
          </a:prstGeom>
        </p:spPr>
        <p:txBody>
          <a:bodyPr anchor="t" rtlCol="false" tIns="0" lIns="0" bIns="0" rIns="0">
            <a:spAutoFit/>
          </a:bodyPr>
          <a:lstStyle/>
          <a:p>
            <a:pPr algn="ctr">
              <a:lnSpc>
                <a:spcPts val="4983"/>
              </a:lnSpc>
            </a:pPr>
            <a:r>
              <a:rPr lang="en-US" sz="5932">
                <a:solidFill>
                  <a:srgbClr val="3D1E22"/>
                </a:solidFill>
                <a:latin typeface="Sniglet"/>
                <a:ea typeface="Sniglet"/>
                <a:cs typeface="Sniglet"/>
                <a:sym typeface="Sniglet"/>
              </a:rPr>
              <a:t>Key Milstones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96158" y="1147131"/>
            <a:ext cx="622845" cy="451845"/>
          </a:xfrm>
          <a:custGeom>
            <a:avLst/>
            <a:gdLst/>
            <a:ahLst/>
            <a:cxnLst/>
            <a:rect r="r" b="b" t="t" l="l"/>
            <a:pathLst>
              <a:path h="451845" w="622845">
                <a:moveTo>
                  <a:pt x="0" y="0"/>
                </a:moveTo>
                <a:lnTo>
                  <a:pt x="622845" y="0"/>
                </a:lnTo>
                <a:lnTo>
                  <a:pt x="622845" y="451846"/>
                </a:lnTo>
                <a:lnTo>
                  <a:pt x="0" y="451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7048309" y="9526214"/>
            <a:ext cx="830724" cy="475778"/>
          </a:xfrm>
          <a:custGeom>
            <a:avLst/>
            <a:gdLst/>
            <a:ahLst/>
            <a:cxnLst/>
            <a:rect r="r" b="b" t="t" l="l"/>
            <a:pathLst>
              <a:path h="475778" w="830724">
                <a:moveTo>
                  <a:pt x="0" y="0"/>
                </a:moveTo>
                <a:lnTo>
                  <a:pt x="830724" y="0"/>
                </a:lnTo>
                <a:lnTo>
                  <a:pt x="830724" y="475779"/>
                </a:lnTo>
                <a:lnTo>
                  <a:pt x="0" y="4757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57032" y="3584909"/>
            <a:ext cx="4685878" cy="4853545"/>
          </a:xfrm>
          <a:custGeom>
            <a:avLst/>
            <a:gdLst/>
            <a:ahLst/>
            <a:cxnLst/>
            <a:rect r="r" b="b" t="t" l="l"/>
            <a:pathLst>
              <a:path h="4853545" w="4685878">
                <a:moveTo>
                  <a:pt x="0" y="0"/>
                </a:moveTo>
                <a:lnTo>
                  <a:pt x="4685878" y="0"/>
                </a:lnTo>
                <a:lnTo>
                  <a:pt x="4685878" y="4853545"/>
                </a:lnTo>
                <a:lnTo>
                  <a:pt x="0" y="4853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801061" y="3584909"/>
            <a:ext cx="4685878" cy="4853545"/>
          </a:xfrm>
          <a:custGeom>
            <a:avLst/>
            <a:gdLst/>
            <a:ahLst/>
            <a:cxnLst/>
            <a:rect r="r" b="b" t="t" l="l"/>
            <a:pathLst>
              <a:path h="4853545" w="4685878">
                <a:moveTo>
                  <a:pt x="0" y="0"/>
                </a:moveTo>
                <a:lnTo>
                  <a:pt x="4685878" y="0"/>
                </a:lnTo>
                <a:lnTo>
                  <a:pt x="4685878" y="4853545"/>
                </a:lnTo>
                <a:lnTo>
                  <a:pt x="0" y="4853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2362431" y="3584909"/>
            <a:ext cx="4685878" cy="4853545"/>
          </a:xfrm>
          <a:custGeom>
            <a:avLst/>
            <a:gdLst/>
            <a:ahLst/>
            <a:cxnLst/>
            <a:rect r="r" b="b" t="t" l="l"/>
            <a:pathLst>
              <a:path h="4853545" w="4685878">
                <a:moveTo>
                  <a:pt x="0" y="0"/>
                </a:moveTo>
                <a:lnTo>
                  <a:pt x="4685878" y="0"/>
                </a:lnTo>
                <a:lnTo>
                  <a:pt x="4685878" y="4853545"/>
                </a:lnTo>
                <a:lnTo>
                  <a:pt x="0" y="4853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2673164" y="8316152"/>
            <a:ext cx="2260997" cy="2895903"/>
          </a:xfrm>
          <a:custGeom>
            <a:avLst/>
            <a:gdLst/>
            <a:ahLst/>
            <a:cxnLst/>
            <a:rect r="r" b="b" t="t" l="l"/>
            <a:pathLst>
              <a:path h="2895903" w="2260997">
                <a:moveTo>
                  <a:pt x="0" y="0"/>
                </a:moveTo>
                <a:lnTo>
                  <a:pt x="2260997" y="0"/>
                </a:lnTo>
                <a:lnTo>
                  <a:pt x="2260997" y="2895903"/>
                </a:lnTo>
                <a:lnTo>
                  <a:pt x="0" y="28959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8076819" y="8400034"/>
            <a:ext cx="2761193" cy="3203916"/>
          </a:xfrm>
          <a:custGeom>
            <a:avLst/>
            <a:gdLst/>
            <a:ahLst/>
            <a:cxnLst/>
            <a:rect r="r" b="b" t="t" l="l"/>
            <a:pathLst>
              <a:path h="3203916" w="2761193">
                <a:moveTo>
                  <a:pt x="0" y="0"/>
                </a:moveTo>
                <a:lnTo>
                  <a:pt x="2761194" y="0"/>
                </a:lnTo>
                <a:lnTo>
                  <a:pt x="2761194" y="3203917"/>
                </a:lnTo>
                <a:lnTo>
                  <a:pt x="0" y="320391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3576292" y="8316152"/>
            <a:ext cx="2687663" cy="3086403"/>
          </a:xfrm>
          <a:custGeom>
            <a:avLst/>
            <a:gdLst/>
            <a:ahLst/>
            <a:cxnLst/>
            <a:rect r="r" b="b" t="t" l="l"/>
            <a:pathLst>
              <a:path h="3086403" w="2687663">
                <a:moveTo>
                  <a:pt x="0" y="0"/>
                </a:moveTo>
                <a:lnTo>
                  <a:pt x="2687663" y="0"/>
                </a:lnTo>
                <a:lnTo>
                  <a:pt x="2687663" y="3086403"/>
                </a:lnTo>
                <a:lnTo>
                  <a:pt x="0" y="30864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1" id="11"/>
          <p:cNvSpPr txBox="true"/>
          <p:nvPr/>
        </p:nvSpPr>
        <p:spPr>
          <a:xfrm rot="0">
            <a:off x="2056770" y="1288518"/>
            <a:ext cx="1843201" cy="310421"/>
          </a:xfrm>
          <a:prstGeom prst="rect">
            <a:avLst/>
          </a:prstGeom>
        </p:spPr>
        <p:txBody>
          <a:bodyPr anchor="t" rtlCol="false" tIns="0" lIns="0" bIns="0" rIns="0">
            <a:spAutoFit/>
          </a:bodyPr>
          <a:lstStyle/>
          <a:p>
            <a:pPr algn="l">
              <a:lnSpc>
                <a:spcPts val="2203"/>
              </a:lnSpc>
            </a:pPr>
            <a:r>
              <a:rPr lang="en-US" sz="2622">
                <a:solidFill>
                  <a:srgbClr val="FFFFFF"/>
                </a:solidFill>
                <a:latin typeface="Sniglet"/>
                <a:ea typeface="Sniglet"/>
                <a:cs typeface="Sniglet"/>
                <a:sym typeface="Sniglet"/>
              </a:rPr>
              <a:t>TailTales</a:t>
            </a:r>
          </a:p>
        </p:txBody>
      </p:sp>
      <p:sp>
        <p:nvSpPr>
          <p:cNvPr name="TextBox 12" id="12"/>
          <p:cNvSpPr txBox="true"/>
          <p:nvPr/>
        </p:nvSpPr>
        <p:spPr>
          <a:xfrm rot="0">
            <a:off x="16263955" y="1168892"/>
            <a:ext cx="995345" cy="231993"/>
          </a:xfrm>
          <a:prstGeom prst="rect">
            <a:avLst/>
          </a:prstGeom>
        </p:spPr>
        <p:txBody>
          <a:bodyPr anchor="t" rtlCol="false" tIns="0" lIns="0" bIns="0" rIns="0">
            <a:spAutoFit/>
          </a:bodyPr>
          <a:lstStyle/>
          <a:p>
            <a:pPr algn="l">
              <a:lnSpc>
                <a:spcPts val="1766"/>
              </a:lnSpc>
            </a:pPr>
            <a:r>
              <a:rPr lang="en-US" sz="2103">
                <a:solidFill>
                  <a:srgbClr val="FFFFFF"/>
                </a:solidFill>
                <a:latin typeface="Sniglet"/>
                <a:ea typeface="Sniglet"/>
                <a:cs typeface="Sniglet"/>
                <a:sym typeface="Sniglet"/>
              </a:rPr>
              <a:t>Page 11</a:t>
            </a:r>
          </a:p>
        </p:txBody>
      </p:sp>
      <p:sp>
        <p:nvSpPr>
          <p:cNvPr name="TextBox 13" id="13"/>
          <p:cNvSpPr txBox="true"/>
          <p:nvPr/>
        </p:nvSpPr>
        <p:spPr>
          <a:xfrm rot="0">
            <a:off x="4153079" y="1808527"/>
            <a:ext cx="9981843" cy="692400"/>
          </a:xfrm>
          <a:prstGeom prst="rect">
            <a:avLst/>
          </a:prstGeom>
        </p:spPr>
        <p:txBody>
          <a:bodyPr anchor="t" rtlCol="false" tIns="0" lIns="0" bIns="0" rIns="0">
            <a:spAutoFit/>
          </a:bodyPr>
          <a:lstStyle/>
          <a:p>
            <a:pPr algn="ctr">
              <a:lnSpc>
                <a:spcPts val="4983"/>
              </a:lnSpc>
            </a:pPr>
            <a:r>
              <a:rPr lang="en-US" sz="5932">
                <a:solidFill>
                  <a:srgbClr val="3D1E22"/>
                </a:solidFill>
                <a:latin typeface="Sniglet"/>
                <a:ea typeface="Sniglet"/>
                <a:cs typeface="Sniglet"/>
                <a:sym typeface="Sniglet"/>
              </a:rPr>
              <a:t>Planned Work for Next Period</a:t>
            </a:r>
          </a:p>
        </p:txBody>
      </p:sp>
      <p:sp>
        <p:nvSpPr>
          <p:cNvPr name="TextBox 14" id="14"/>
          <p:cNvSpPr txBox="true"/>
          <p:nvPr/>
        </p:nvSpPr>
        <p:spPr>
          <a:xfrm rot="0">
            <a:off x="2295688" y="4106242"/>
            <a:ext cx="3328126" cy="746485"/>
          </a:xfrm>
          <a:prstGeom prst="rect">
            <a:avLst/>
          </a:prstGeom>
        </p:spPr>
        <p:txBody>
          <a:bodyPr anchor="t" rtlCol="false" tIns="0" lIns="0" bIns="0" rIns="0">
            <a:spAutoFit/>
          </a:bodyPr>
          <a:lstStyle/>
          <a:p>
            <a:pPr algn="ctr">
              <a:lnSpc>
                <a:spcPts val="2798"/>
              </a:lnSpc>
            </a:pPr>
            <a:r>
              <a:rPr lang="en-US" sz="3332">
                <a:solidFill>
                  <a:srgbClr val="284F68"/>
                </a:solidFill>
                <a:latin typeface="Sniglet"/>
                <a:ea typeface="Sniglet"/>
                <a:cs typeface="Sniglet"/>
                <a:sym typeface="Sniglet"/>
              </a:rPr>
              <a:t>Finalizing Sections</a:t>
            </a:r>
          </a:p>
        </p:txBody>
      </p:sp>
      <p:sp>
        <p:nvSpPr>
          <p:cNvPr name="TextBox 15" id="15"/>
          <p:cNvSpPr txBox="true"/>
          <p:nvPr/>
        </p:nvSpPr>
        <p:spPr>
          <a:xfrm rot="0">
            <a:off x="2061405" y="5081075"/>
            <a:ext cx="3677133" cy="754634"/>
          </a:xfrm>
          <a:prstGeom prst="rect">
            <a:avLst/>
          </a:prstGeom>
        </p:spPr>
        <p:txBody>
          <a:bodyPr anchor="t" rtlCol="false" tIns="0" lIns="0" bIns="0" rIns="0">
            <a:spAutoFit/>
          </a:bodyPr>
          <a:lstStyle/>
          <a:p>
            <a:pPr algn="ctr">
              <a:lnSpc>
                <a:spcPts val="2967"/>
              </a:lnSpc>
            </a:pPr>
            <a:r>
              <a:rPr lang="en-US" sz="2799">
                <a:solidFill>
                  <a:srgbClr val="284F68"/>
                </a:solidFill>
                <a:latin typeface="Sniglet"/>
                <a:ea typeface="Sniglet"/>
                <a:cs typeface="Sniglet"/>
                <a:sym typeface="Sniglet"/>
              </a:rPr>
              <a:t>•Appointment, Blog, Cart, Profile, Signup</a:t>
            </a:r>
          </a:p>
        </p:txBody>
      </p:sp>
      <p:sp>
        <p:nvSpPr>
          <p:cNvPr name="TextBox 16" id="16"/>
          <p:cNvSpPr txBox="true"/>
          <p:nvPr/>
        </p:nvSpPr>
        <p:spPr>
          <a:xfrm rot="0">
            <a:off x="7446202" y="4106242"/>
            <a:ext cx="3328126" cy="746485"/>
          </a:xfrm>
          <a:prstGeom prst="rect">
            <a:avLst/>
          </a:prstGeom>
        </p:spPr>
        <p:txBody>
          <a:bodyPr anchor="t" rtlCol="false" tIns="0" lIns="0" bIns="0" rIns="0">
            <a:spAutoFit/>
          </a:bodyPr>
          <a:lstStyle/>
          <a:p>
            <a:pPr algn="ctr">
              <a:lnSpc>
                <a:spcPts val="2798"/>
              </a:lnSpc>
            </a:pPr>
            <a:r>
              <a:rPr lang="en-US" sz="3332">
                <a:solidFill>
                  <a:srgbClr val="284F68"/>
                </a:solidFill>
                <a:latin typeface="Sniglet"/>
                <a:ea typeface="Sniglet"/>
                <a:cs typeface="Sniglet"/>
                <a:sym typeface="Sniglet"/>
              </a:rPr>
              <a:t>Enhancements &amp; Optimization</a:t>
            </a:r>
          </a:p>
        </p:txBody>
      </p:sp>
      <p:sp>
        <p:nvSpPr>
          <p:cNvPr name="TextBox 17" id="17"/>
          <p:cNvSpPr txBox="true"/>
          <p:nvPr/>
        </p:nvSpPr>
        <p:spPr>
          <a:xfrm rot="0">
            <a:off x="7211918" y="5081075"/>
            <a:ext cx="3677133" cy="1497584"/>
          </a:xfrm>
          <a:prstGeom prst="rect">
            <a:avLst/>
          </a:prstGeom>
        </p:spPr>
        <p:txBody>
          <a:bodyPr anchor="t" rtlCol="false" tIns="0" lIns="0" bIns="0" rIns="0">
            <a:spAutoFit/>
          </a:bodyPr>
          <a:lstStyle/>
          <a:p>
            <a:pPr algn="l" marL="604519" indent="-302260" lvl="1">
              <a:lnSpc>
                <a:spcPts val="2967"/>
              </a:lnSpc>
              <a:buFont typeface="Arial"/>
              <a:buChar char="•"/>
            </a:pPr>
            <a:r>
              <a:rPr lang="en-US" sz="2799">
                <a:solidFill>
                  <a:srgbClr val="284F68"/>
                </a:solidFill>
                <a:latin typeface="Sniglet"/>
                <a:ea typeface="Sniglet"/>
                <a:cs typeface="Sniglet"/>
                <a:sym typeface="Sniglet"/>
              </a:rPr>
              <a:t>UI improvements</a:t>
            </a:r>
          </a:p>
          <a:p>
            <a:pPr algn="l" marL="604519" indent="-302260" lvl="1">
              <a:lnSpc>
                <a:spcPts val="2967"/>
              </a:lnSpc>
              <a:buFont typeface="Arial"/>
              <a:buChar char="•"/>
            </a:pPr>
            <a:r>
              <a:rPr lang="en-US" sz="2799">
                <a:solidFill>
                  <a:srgbClr val="284F68"/>
                </a:solidFill>
                <a:latin typeface="Sniglet"/>
                <a:ea typeface="Sniglet"/>
                <a:cs typeface="Sniglet"/>
                <a:sym typeface="Sniglet"/>
              </a:rPr>
              <a:t>Performance tuning</a:t>
            </a:r>
          </a:p>
          <a:p>
            <a:pPr algn="l" marL="604519" indent="-302260" lvl="1">
              <a:lnSpc>
                <a:spcPts val="2967"/>
              </a:lnSpc>
              <a:buFont typeface="Arial"/>
              <a:buChar char="•"/>
            </a:pPr>
            <a:r>
              <a:rPr lang="en-US" sz="2799">
                <a:solidFill>
                  <a:srgbClr val="284F68"/>
                </a:solidFill>
                <a:latin typeface="Sniglet"/>
                <a:ea typeface="Sniglet"/>
                <a:cs typeface="Sniglet"/>
                <a:sym typeface="Sniglet"/>
              </a:rPr>
              <a:t>Backend efficiency</a:t>
            </a:r>
          </a:p>
        </p:txBody>
      </p:sp>
      <p:sp>
        <p:nvSpPr>
          <p:cNvPr name="TextBox 18" id="18"/>
          <p:cNvSpPr txBox="true"/>
          <p:nvPr/>
        </p:nvSpPr>
        <p:spPr>
          <a:xfrm rot="0">
            <a:off x="13197597" y="4106242"/>
            <a:ext cx="3328126" cy="392265"/>
          </a:xfrm>
          <a:prstGeom prst="rect">
            <a:avLst/>
          </a:prstGeom>
        </p:spPr>
        <p:txBody>
          <a:bodyPr anchor="t" rtlCol="false" tIns="0" lIns="0" bIns="0" rIns="0">
            <a:spAutoFit/>
          </a:bodyPr>
          <a:lstStyle/>
          <a:p>
            <a:pPr algn="ctr">
              <a:lnSpc>
                <a:spcPts val="2798"/>
              </a:lnSpc>
            </a:pPr>
            <a:r>
              <a:rPr lang="en-US" sz="3332">
                <a:solidFill>
                  <a:srgbClr val="284F68"/>
                </a:solidFill>
                <a:latin typeface="Sniglet"/>
                <a:ea typeface="Sniglet"/>
                <a:cs typeface="Sniglet"/>
                <a:sym typeface="Sniglet"/>
              </a:rPr>
              <a:t>QA &amp; Testing</a:t>
            </a:r>
          </a:p>
        </p:txBody>
      </p:sp>
      <p:sp>
        <p:nvSpPr>
          <p:cNvPr name="TextBox 19" id="19"/>
          <p:cNvSpPr txBox="true"/>
          <p:nvPr/>
        </p:nvSpPr>
        <p:spPr>
          <a:xfrm rot="0">
            <a:off x="12963314" y="5081075"/>
            <a:ext cx="3677133" cy="1126109"/>
          </a:xfrm>
          <a:prstGeom prst="rect">
            <a:avLst/>
          </a:prstGeom>
        </p:spPr>
        <p:txBody>
          <a:bodyPr anchor="t" rtlCol="false" tIns="0" lIns="0" bIns="0" rIns="0">
            <a:spAutoFit/>
          </a:bodyPr>
          <a:lstStyle/>
          <a:p>
            <a:pPr algn="l" marL="604519" indent="-302260" lvl="1">
              <a:lnSpc>
                <a:spcPts val="2967"/>
              </a:lnSpc>
              <a:buFont typeface="Arial"/>
              <a:buChar char="•"/>
            </a:pPr>
            <a:r>
              <a:rPr lang="en-US" sz="2799">
                <a:solidFill>
                  <a:srgbClr val="284F68"/>
                </a:solidFill>
                <a:latin typeface="Sniglet"/>
                <a:ea typeface="Sniglet"/>
                <a:cs typeface="Sniglet"/>
                <a:sym typeface="Sniglet"/>
              </a:rPr>
              <a:t>Internal tests</a:t>
            </a:r>
          </a:p>
          <a:p>
            <a:pPr algn="l" marL="604519" indent="-302260" lvl="1">
              <a:lnSpc>
                <a:spcPts val="2967"/>
              </a:lnSpc>
              <a:buFont typeface="Arial"/>
              <a:buChar char="•"/>
            </a:pPr>
            <a:r>
              <a:rPr lang="en-US" sz="2799">
                <a:solidFill>
                  <a:srgbClr val="284F68"/>
                </a:solidFill>
                <a:latin typeface="Sniglet"/>
                <a:ea typeface="Sniglet"/>
                <a:cs typeface="Sniglet"/>
                <a:sym typeface="Sniglet"/>
              </a:rPr>
              <a:t>User feedback</a:t>
            </a:r>
          </a:p>
          <a:p>
            <a:pPr algn="l" marL="604519" indent="-302260" lvl="1">
              <a:lnSpc>
                <a:spcPts val="2967"/>
              </a:lnSpc>
              <a:buFont typeface="Arial"/>
              <a:buChar char="•"/>
            </a:pPr>
            <a:r>
              <a:rPr lang="en-US" sz="2799">
                <a:solidFill>
                  <a:srgbClr val="284F68"/>
                </a:solidFill>
                <a:latin typeface="Sniglet"/>
                <a:ea typeface="Sniglet"/>
                <a:cs typeface="Sniglet"/>
                <a:sym typeface="Sniglet"/>
              </a:rPr>
              <a:t>Bug fixes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96158" y="1147131"/>
            <a:ext cx="622845" cy="451845"/>
          </a:xfrm>
          <a:custGeom>
            <a:avLst/>
            <a:gdLst/>
            <a:ahLst/>
            <a:cxnLst/>
            <a:rect r="r" b="b" t="t" l="l"/>
            <a:pathLst>
              <a:path h="451845" w="622845">
                <a:moveTo>
                  <a:pt x="0" y="0"/>
                </a:moveTo>
                <a:lnTo>
                  <a:pt x="622845" y="0"/>
                </a:lnTo>
                <a:lnTo>
                  <a:pt x="622845" y="451846"/>
                </a:lnTo>
                <a:lnTo>
                  <a:pt x="0" y="45184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54327">
            <a:off x="7543529" y="1172856"/>
            <a:ext cx="971904" cy="745936"/>
          </a:xfrm>
          <a:custGeom>
            <a:avLst/>
            <a:gdLst/>
            <a:ahLst/>
            <a:cxnLst/>
            <a:rect r="r" b="b" t="t" l="l"/>
            <a:pathLst>
              <a:path h="745936" w="971904">
                <a:moveTo>
                  <a:pt x="0" y="0"/>
                </a:moveTo>
                <a:lnTo>
                  <a:pt x="971904" y="0"/>
                </a:lnTo>
                <a:lnTo>
                  <a:pt x="971904" y="745936"/>
                </a:lnTo>
                <a:lnTo>
                  <a:pt x="0" y="7459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033569">
            <a:off x="1321154" y="3292111"/>
            <a:ext cx="661809" cy="507938"/>
          </a:xfrm>
          <a:custGeom>
            <a:avLst/>
            <a:gdLst/>
            <a:ahLst/>
            <a:cxnLst/>
            <a:rect r="r" b="b" t="t" l="l"/>
            <a:pathLst>
              <a:path h="507938" w="661809">
                <a:moveTo>
                  <a:pt x="0" y="0"/>
                </a:moveTo>
                <a:lnTo>
                  <a:pt x="661809" y="0"/>
                </a:lnTo>
                <a:lnTo>
                  <a:pt x="661809" y="507938"/>
                </a:lnTo>
                <a:lnTo>
                  <a:pt x="0" y="5079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048309" y="9526214"/>
            <a:ext cx="830724" cy="475778"/>
          </a:xfrm>
          <a:custGeom>
            <a:avLst/>
            <a:gdLst/>
            <a:ahLst/>
            <a:cxnLst/>
            <a:rect r="r" b="b" t="t" l="l"/>
            <a:pathLst>
              <a:path h="475778" w="830724">
                <a:moveTo>
                  <a:pt x="0" y="0"/>
                </a:moveTo>
                <a:lnTo>
                  <a:pt x="830724" y="0"/>
                </a:lnTo>
                <a:lnTo>
                  <a:pt x="830724" y="475779"/>
                </a:lnTo>
                <a:lnTo>
                  <a:pt x="0" y="4757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1033569">
            <a:off x="1321154" y="5419746"/>
            <a:ext cx="661809" cy="507938"/>
          </a:xfrm>
          <a:custGeom>
            <a:avLst/>
            <a:gdLst/>
            <a:ahLst/>
            <a:cxnLst/>
            <a:rect r="r" b="b" t="t" l="l"/>
            <a:pathLst>
              <a:path h="507938" w="661809">
                <a:moveTo>
                  <a:pt x="0" y="0"/>
                </a:moveTo>
                <a:lnTo>
                  <a:pt x="661809" y="0"/>
                </a:lnTo>
                <a:lnTo>
                  <a:pt x="661809" y="507938"/>
                </a:lnTo>
                <a:lnTo>
                  <a:pt x="0" y="5079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6861629"/>
            <a:ext cx="3523439" cy="3425371"/>
          </a:xfrm>
          <a:custGeom>
            <a:avLst/>
            <a:gdLst/>
            <a:ahLst/>
            <a:cxnLst/>
            <a:rect r="r" b="b" t="t" l="l"/>
            <a:pathLst>
              <a:path h="3425371" w="3523439">
                <a:moveTo>
                  <a:pt x="0" y="0"/>
                </a:moveTo>
                <a:lnTo>
                  <a:pt x="3523439" y="0"/>
                </a:lnTo>
                <a:lnTo>
                  <a:pt x="3523439" y="3425371"/>
                </a:lnTo>
                <a:lnTo>
                  <a:pt x="0" y="342537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1033569">
            <a:off x="1321154" y="4355928"/>
            <a:ext cx="661809" cy="507938"/>
          </a:xfrm>
          <a:custGeom>
            <a:avLst/>
            <a:gdLst/>
            <a:ahLst/>
            <a:cxnLst/>
            <a:rect r="r" b="b" t="t" l="l"/>
            <a:pathLst>
              <a:path h="507938" w="661809">
                <a:moveTo>
                  <a:pt x="0" y="0"/>
                </a:moveTo>
                <a:lnTo>
                  <a:pt x="661809" y="0"/>
                </a:lnTo>
                <a:lnTo>
                  <a:pt x="661809" y="507938"/>
                </a:lnTo>
                <a:lnTo>
                  <a:pt x="0" y="50793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1033569">
            <a:off x="1321154" y="6443790"/>
            <a:ext cx="661809" cy="507938"/>
          </a:xfrm>
          <a:custGeom>
            <a:avLst/>
            <a:gdLst/>
            <a:ahLst/>
            <a:cxnLst/>
            <a:rect r="r" b="b" t="t" l="l"/>
            <a:pathLst>
              <a:path h="507938" w="661809">
                <a:moveTo>
                  <a:pt x="0" y="0"/>
                </a:moveTo>
                <a:lnTo>
                  <a:pt x="661809" y="0"/>
                </a:lnTo>
                <a:lnTo>
                  <a:pt x="661809" y="507939"/>
                </a:lnTo>
                <a:lnTo>
                  <a:pt x="0" y="50793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aphicFrame>
        <p:nvGraphicFramePr>
          <p:cNvPr name="Table 11" id="11"/>
          <p:cNvGraphicFramePr>
            <a:graphicFrameLocks noGrp="true"/>
          </p:cNvGraphicFramePr>
          <p:nvPr/>
        </p:nvGraphicFramePr>
        <p:xfrm>
          <a:off x="8906566" y="797886"/>
          <a:ext cx="7920876" cy="8505825"/>
        </p:xfrm>
        <a:graphic>
          <a:graphicData uri="http://schemas.openxmlformats.org/drawingml/2006/table">
            <a:tbl>
              <a:tblPr/>
              <a:tblGrid>
                <a:gridCol w="2436121"/>
                <a:gridCol w="2064236"/>
                <a:gridCol w="1592268"/>
                <a:gridCol w="1828252"/>
              </a:tblGrid>
              <a:tr h="821911">
                <a:tc>
                  <a:txBody>
                    <a:bodyPr anchor="t" rtlCol="false"/>
                    <a:lstStyle/>
                    <a:p>
                      <a:pPr algn="l">
                        <a:lnSpc>
                          <a:spcPts val="2940"/>
                        </a:lnSpc>
                        <a:defRPr/>
                      </a:pPr>
                      <a:r>
                        <a:rPr lang="en-US" sz="2100">
                          <a:solidFill>
                            <a:srgbClr val="000000"/>
                          </a:solidFill>
                          <a:latin typeface="Bobby Jones"/>
                          <a:ea typeface="Bobby Jones"/>
                          <a:cs typeface="Bobby Jones"/>
                          <a:sym typeface="Bobby Jones"/>
                        </a:rPr>
                        <a:t>Issue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Bobby Jones"/>
                          <a:ea typeface="Bobby Jones"/>
                          <a:cs typeface="Bobby Jones"/>
                          <a:sym typeface="Bobby Jones"/>
                        </a:rPr>
                        <a:t>Description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Bobby Jones"/>
                          <a:ea typeface="Bobby Jones"/>
                          <a:cs typeface="Bobby Jones"/>
                          <a:sym typeface="Bobby Jones"/>
                        </a:rPr>
                        <a:t>Status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Bobby Jones"/>
                          <a:ea typeface="Bobby Jones"/>
                          <a:cs typeface="Bobby Jones"/>
                          <a:sym typeface="Bobby Jones"/>
                        </a:rPr>
                        <a:t>Assigned To</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920978">
                <a:tc>
                  <a:txBody>
                    <a:bodyPr anchor="t" rtlCol="false"/>
                    <a:lstStyle/>
                    <a:p>
                      <a:pPr algn="l">
                        <a:lnSpc>
                          <a:spcPts val="2940"/>
                        </a:lnSpc>
                        <a:defRPr/>
                      </a:pPr>
                      <a:r>
                        <a:rPr lang="en-US" sz="2100">
                          <a:solidFill>
                            <a:srgbClr val="000000"/>
                          </a:solidFill>
                          <a:latin typeface="Sniglet"/>
                          <a:ea typeface="Sniglet"/>
                          <a:cs typeface="Sniglet"/>
                          <a:sym typeface="Sniglet"/>
                        </a:rPr>
                        <a:t>Navbar responsiveness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Navbar layout breaks on smaller screens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Resolved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Aryan Tuwar</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920978">
                <a:tc>
                  <a:txBody>
                    <a:bodyPr anchor="t" rtlCol="false"/>
                    <a:lstStyle/>
                    <a:p>
                      <a:pPr algn="l">
                        <a:lnSpc>
                          <a:spcPts val="2940"/>
                        </a:lnSpc>
                        <a:defRPr/>
                      </a:pPr>
                      <a:r>
                        <a:rPr lang="en-US" sz="2100">
                          <a:solidFill>
                            <a:srgbClr val="000000"/>
                          </a:solidFill>
                          <a:latin typeface="Sniglet"/>
                          <a:ea typeface="Sniglet"/>
                          <a:cs typeface="Sniglet"/>
                          <a:sym typeface="Sniglet"/>
                        </a:rPr>
                        <a:t>Cart functionality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Users unable to update quantity in cart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In Progress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Aryan Tuwar</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920978">
                <a:tc>
                  <a:txBody>
                    <a:bodyPr anchor="t" rtlCol="false"/>
                    <a:lstStyle/>
                    <a:p>
                      <a:pPr algn="l">
                        <a:lnSpc>
                          <a:spcPts val="2940"/>
                        </a:lnSpc>
                        <a:defRPr/>
                      </a:pPr>
                      <a:r>
                        <a:rPr lang="en-US" sz="2100">
                          <a:solidFill>
                            <a:srgbClr val="000000"/>
                          </a:solidFill>
                          <a:latin typeface="Sniglet"/>
                          <a:ea typeface="Sniglet"/>
                          <a:cs typeface="Sniglet"/>
                          <a:sym typeface="Sniglet"/>
                        </a:rPr>
                        <a:t>Slow API response</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Backend APIs taking longer than expected</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Pending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Haroon Ahmed Bajwa</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920978">
                <a:tc>
                  <a:txBody>
                    <a:bodyPr anchor="t" rtlCol="false"/>
                    <a:lstStyle/>
                    <a:p>
                      <a:pPr algn="l">
                        <a:lnSpc>
                          <a:spcPts val="2940"/>
                        </a:lnSpc>
                        <a:defRPr/>
                      </a:pPr>
                      <a:r>
                        <a:rPr lang="en-US" sz="2100">
                          <a:solidFill>
                            <a:srgbClr val="000000"/>
                          </a:solidFill>
                          <a:latin typeface="Sniglet"/>
                          <a:ea typeface="Sniglet"/>
                          <a:cs typeface="Sniglet"/>
                          <a:sym typeface="Sniglet"/>
                        </a:rPr>
                        <a:t>Profile page loading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Page fails to load on certain browsers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Testing</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l">
                        <a:lnSpc>
                          <a:spcPts val="2940"/>
                        </a:lnSpc>
                        <a:defRPr/>
                      </a:pPr>
                      <a:r>
                        <a:rPr lang="en-US" sz="2100">
                          <a:solidFill>
                            <a:srgbClr val="000000"/>
                          </a:solidFill>
                          <a:latin typeface="Sniglet"/>
                          <a:ea typeface="Sniglet"/>
                          <a:cs typeface="Sniglet"/>
                          <a:sym typeface="Sniglet"/>
                        </a:rPr>
                        <a:t>Mrinaal Nagpal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12" id="12"/>
          <p:cNvSpPr txBox="true"/>
          <p:nvPr/>
        </p:nvSpPr>
        <p:spPr>
          <a:xfrm rot="0">
            <a:off x="2056770" y="1288518"/>
            <a:ext cx="1843201" cy="310421"/>
          </a:xfrm>
          <a:prstGeom prst="rect">
            <a:avLst/>
          </a:prstGeom>
        </p:spPr>
        <p:txBody>
          <a:bodyPr anchor="t" rtlCol="false" tIns="0" lIns="0" bIns="0" rIns="0">
            <a:spAutoFit/>
          </a:bodyPr>
          <a:lstStyle/>
          <a:p>
            <a:pPr algn="l">
              <a:lnSpc>
                <a:spcPts val="2203"/>
              </a:lnSpc>
            </a:pPr>
            <a:r>
              <a:rPr lang="en-US" sz="2622">
                <a:solidFill>
                  <a:srgbClr val="FFFFFF"/>
                </a:solidFill>
                <a:latin typeface="Sniglet"/>
                <a:ea typeface="Sniglet"/>
                <a:cs typeface="Sniglet"/>
                <a:sym typeface="Sniglet"/>
              </a:rPr>
              <a:t>TailTales</a:t>
            </a:r>
          </a:p>
        </p:txBody>
      </p:sp>
      <p:sp>
        <p:nvSpPr>
          <p:cNvPr name="TextBox 13" id="13"/>
          <p:cNvSpPr txBox="true"/>
          <p:nvPr/>
        </p:nvSpPr>
        <p:spPr>
          <a:xfrm rot="0">
            <a:off x="16263955" y="1168892"/>
            <a:ext cx="995345" cy="231993"/>
          </a:xfrm>
          <a:prstGeom prst="rect">
            <a:avLst/>
          </a:prstGeom>
        </p:spPr>
        <p:txBody>
          <a:bodyPr anchor="t" rtlCol="false" tIns="0" lIns="0" bIns="0" rIns="0">
            <a:spAutoFit/>
          </a:bodyPr>
          <a:lstStyle/>
          <a:p>
            <a:pPr algn="l">
              <a:lnSpc>
                <a:spcPts val="1766"/>
              </a:lnSpc>
            </a:pPr>
            <a:r>
              <a:rPr lang="en-US" sz="2103">
                <a:solidFill>
                  <a:srgbClr val="FFFFFF"/>
                </a:solidFill>
                <a:latin typeface="Sniglet"/>
                <a:ea typeface="Sniglet"/>
                <a:cs typeface="Sniglet"/>
                <a:sym typeface="Sniglet"/>
              </a:rPr>
              <a:t>Page 14</a:t>
            </a:r>
          </a:p>
        </p:txBody>
      </p:sp>
      <p:sp>
        <p:nvSpPr>
          <p:cNvPr name="TextBox 14" id="14"/>
          <p:cNvSpPr txBox="true"/>
          <p:nvPr/>
        </p:nvSpPr>
        <p:spPr>
          <a:xfrm rot="0">
            <a:off x="1331231" y="2162729"/>
            <a:ext cx="7190564" cy="690354"/>
          </a:xfrm>
          <a:prstGeom prst="rect">
            <a:avLst/>
          </a:prstGeom>
        </p:spPr>
        <p:txBody>
          <a:bodyPr anchor="t" rtlCol="false" tIns="0" lIns="0" bIns="0" rIns="0">
            <a:spAutoFit/>
          </a:bodyPr>
          <a:lstStyle/>
          <a:p>
            <a:pPr algn="l">
              <a:lnSpc>
                <a:spcPts val="4983"/>
              </a:lnSpc>
            </a:pPr>
            <a:r>
              <a:rPr lang="en-US" sz="5932">
                <a:solidFill>
                  <a:srgbClr val="3D1E22"/>
                </a:solidFill>
                <a:latin typeface="Sniglet"/>
                <a:ea typeface="Sniglet"/>
                <a:cs typeface="Sniglet"/>
                <a:sym typeface="Sniglet"/>
              </a:rPr>
              <a:t>High-Priority Issues</a:t>
            </a:r>
          </a:p>
        </p:txBody>
      </p:sp>
      <p:sp>
        <p:nvSpPr>
          <p:cNvPr name="TextBox 15" id="15"/>
          <p:cNvSpPr txBox="true"/>
          <p:nvPr/>
        </p:nvSpPr>
        <p:spPr>
          <a:xfrm rot="0">
            <a:off x="2355662" y="3407985"/>
            <a:ext cx="6788338" cy="742895"/>
          </a:xfrm>
          <a:prstGeom prst="rect">
            <a:avLst/>
          </a:prstGeom>
        </p:spPr>
        <p:txBody>
          <a:bodyPr anchor="t" rtlCol="false" tIns="0" lIns="0" bIns="0" rIns="0">
            <a:spAutoFit/>
          </a:bodyPr>
          <a:lstStyle/>
          <a:p>
            <a:pPr algn="l">
              <a:lnSpc>
                <a:spcPts val="2798"/>
              </a:lnSpc>
            </a:pPr>
            <a:r>
              <a:rPr lang="en-US" sz="3332">
                <a:solidFill>
                  <a:srgbClr val="3D1E22"/>
                </a:solidFill>
                <a:latin typeface="Sniglet"/>
                <a:ea typeface="Sniglet"/>
                <a:cs typeface="Sniglet"/>
                <a:sym typeface="Sniglet"/>
              </a:rPr>
              <a:t>Delayed sections need completion</a:t>
            </a:r>
          </a:p>
          <a:p>
            <a:pPr algn="l">
              <a:lnSpc>
                <a:spcPts val="2798"/>
              </a:lnSpc>
            </a:pPr>
          </a:p>
        </p:txBody>
      </p:sp>
      <p:sp>
        <p:nvSpPr>
          <p:cNvPr name="TextBox 16" id="16"/>
          <p:cNvSpPr txBox="true"/>
          <p:nvPr/>
        </p:nvSpPr>
        <p:spPr>
          <a:xfrm rot="0">
            <a:off x="2355662" y="5535621"/>
            <a:ext cx="6236579" cy="742895"/>
          </a:xfrm>
          <a:prstGeom prst="rect">
            <a:avLst/>
          </a:prstGeom>
        </p:spPr>
        <p:txBody>
          <a:bodyPr anchor="t" rtlCol="false" tIns="0" lIns="0" bIns="0" rIns="0">
            <a:spAutoFit/>
          </a:bodyPr>
          <a:lstStyle/>
          <a:p>
            <a:pPr algn="l">
              <a:lnSpc>
                <a:spcPts val="2798"/>
              </a:lnSpc>
            </a:pPr>
            <a:r>
              <a:rPr lang="en-US" sz="3332">
                <a:solidFill>
                  <a:srgbClr val="3D1E22"/>
                </a:solidFill>
                <a:latin typeface="Sniglet"/>
                <a:ea typeface="Sniglet"/>
                <a:cs typeface="Sniglet"/>
                <a:sym typeface="Sniglet"/>
              </a:rPr>
              <a:t>Pending UI/UX bug fixes</a:t>
            </a:r>
          </a:p>
          <a:p>
            <a:pPr algn="l">
              <a:lnSpc>
                <a:spcPts val="2798"/>
              </a:lnSpc>
            </a:pPr>
          </a:p>
        </p:txBody>
      </p:sp>
      <p:sp>
        <p:nvSpPr>
          <p:cNvPr name="TextBox 17" id="17"/>
          <p:cNvSpPr txBox="true"/>
          <p:nvPr/>
        </p:nvSpPr>
        <p:spPr>
          <a:xfrm rot="0">
            <a:off x="2355662" y="4471803"/>
            <a:ext cx="6236579" cy="742895"/>
          </a:xfrm>
          <a:prstGeom prst="rect">
            <a:avLst/>
          </a:prstGeom>
        </p:spPr>
        <p:txBody>
          <a:bodyPr anchor="t" rtlCol="false" tIns="0" lIns="0" bIns="0" rIns="0">
            <a:spAutoFit/>
          </a:bodyPr>
          <a:lstStyle/>
          <a:p>
            <a:pPr algn="l">
              <a:lnSpc>
                <a:spcPts val="2798"/>
              </a:lnSpc>
            </a:pPr>
            <a:r>
              <a:rPr lang="en-US" sz="3332">
                <a:solidFill>
                  <a:srgbClr val="3D1E22"/>
                </a:solidFill>
                <a:latin typeface="Sniglet"/>
                <a:ea typeface="Sniglet"/>
                <a:cs typeface="Sniglet"/>
                <a:sym typeface="Sniglet"/>
              </a:rPr>
              <a:t>Backend optimizations required</a:t>
            </a:r>
          </a:p>
          <a:p>
            <a:pPr algn="l">
              <a:lnSpc>
                <a:spcPts val="2798"/>
              </a:lnSpc>
            </a:pPr>
          </a:p>
        </p:txBody>
      </p:sp>
      <p:sp>
        <p:nvSpPr>
          <p:cNvPr name="TextBox 18" id="18"/>
          <p:cNvSpPr txBox="true"/>
          <p:nvPr/>
        </p:nvSpPr>
        <p:spPr>
          <a:xfrm rot="0">
            <a:off x="2355662" y="6559665"/>
            <a:ext cx="6236579" cy="742895"/>
          </a:xfrm>
          <a:prstGeom prst="rect">
            <a:avLst/>
          </a:prstGeom>
        </p:spPr>
        <p:txBody>
          <a:bodyPr anchor="t" rtlCol="false" tIns="0" lIns="0" bIns="0" rIns="0">
            <a:spAutoFit/>
          </a:bodyPr>
          <a:lstStyle/>
          <a:p>
            <a:pPr algn="l">
              <a:lnSpc>
                <a:spcPts val="2798"/>
              </a:lnSpc>
            </a:pPr>
            <a:r>
              <a:rPr lang="en-US" sz="3332">
                <a:solidFill>
                  <a:srgbClr val="3D1E22"/>
                </a:solidFill>
                <a:latin typeface="Sniglet"/>
                <a:ea typeface="Sniglet"/>
                <a:cs typeface="Sniglet"/>
                <a:sym typeface="Sniglet"/>
              </a:rPr>
              <a:t>Better Jira task management</a:t>
            </a:r>
          </a:p>
          <a:p>
            <a:pPr algn="l">
              <a:lnSpc>
                <a:spcPts val="279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DAGhjMXK-uY</dc:identifier>
  <dcterms:modified xsi:type="dcterms:W3CDTF">2011-08-01T06:04:30Z</dcterms:modified>
  <cp:revision>1</cp:revision>
  <dc:title>Pet Shop</dc:title>
</cp:coreProperties>
</file>