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0104100" cy="15081250"/>
  <p:notesSz cx="20104100" cy="1508125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06">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7" d="100"/>
          <a:sy n="37" d="100"/>
        </p:scale>
        <p:origin x="1507" y="77"/>
      </p:cViewPr>
      <p:guideLst>
        <p:guide orient="horz" pos="2906"/>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675187"/>
            <a:ext cx="17088486" cy="316706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8445500"/>
            <a:ext cx="14072870" cy="37703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1005205" y="3468687"/>
            <a:ext cx="8745284"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468687"/>
            <a:ext cx="8745284" cy="995362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4692714"/>
            <a:ext cx="20104100" cy="385445"/>
          </a:xfrm>
          <a:custGeom>
            <a:avLst/>
            <a:gdLst/>
            <a:ahLst/>
            <a:cxnLst/>
            <a:rect l="l" t="t" r="r" b="b"/>
            <a:pathLst>
              <a:path w="20104100" h="385444">
                <a:moveTo>
                  <a:pt x="0" y="385360"/>
                </a:moveTo>
                <a:lnTo>
                  <a:pt x="0" y="0"/>
                </a:lnTo>
                <a:lnTo>
                  <a:pt x="20103819" y="0"/>
                </a:lnTo>
                <a:lnTo>
                  <a:pt x="20103819" y="385360"/>
                </a:lnTo>
                <a:lnTo>
                  <a:pt x="0" y="385360"/>
                </a:lnTo>
                <a:close/>
              </a:path>
            </a:pathLst>
          </a:custGeom>
          <a:solidFill>
            <a:srgbClr val="1F3763"/>
          </a:solidFill>
        </p:spPr>
        <p:txBody>
          <a:bodyPr wrap="square" lIns="0" tIns="0" rIns="0" bIns="0" rtlCol="0"/>
          <a:lstStyle/>
          <a:p>
            <a:endParaRPr/>
          </a:p>
        </p:txBody>
      </p:sp>
      <p:sp>
        <p:nvSpPr>
          <p:cNvPr id="2" name="Holder 2"/>
          <p:cNvSpPr>
            <a:spLocks noGrp="1"/>
          </p:cNvSpPr>
          <p:nvPr>
            <p:ph type="title"/>
          </p:nvPr>
        </p:nvSpPr>
        <p:spPr>
          <a:xfrm>
            <a:off x="1005205" y="603250"/>
            <a:ext cx="18093690" cy="241300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1005205" y="3468687"/>
            <a:ext cx="18093690"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4025563"/>
            <a:ext cx="6433312" cy="75406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4025563"/>
            <a:ext cx="4623943" cy="75406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11/18/2022</a:t>
            </a:fld>
            <a:endParaRPr lang="en-US"/>
          </a:p>
        </p:txBody>
      </p:sp>
      <p:sp>
        <p:nvSpPr>
          <p:cNvPr id="6" name="Holder 6"/>
          <p:cNvSpPr>
            <a:spLocks noGrp="1"/>
          </p:cNvSpPr>
          <p:nvPr>
            <p:ph type="sldNum" sz="quarter" idx="7"/>
          </p:nvPr>
        </p:nvSpPr>
        <p:spPr>
          <a:xfrm>
            <a:off x="14474953" y="14025563"/>
            <a:ext cx="4623943" cy="75406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hyperlink" Target="mailto:aayushgupta20649@acropolis.in" TargetMode="External"/><Relationship Id="rId12" Type="http://schemas.openxmlformats.org/officeDocument/2006/relationships/image" Target="../media/image6.png"/><Relationship Id="rId2" Type="http://schemas.openxmlformats.org/officeDocument/2006/relationships/hyperlink" Target="http://www.PosterPresentations.com/" TargetMode="External"/><Relationship Id="rId1" Type="http://schemas.openxmlformats.org/officeDocument/2006/relationships/slideLayout" Target="../slideLayouts/slideLayout5.xml"/><Relationship Id="rId6" Type="http://schemas.openxmlformats.org/officeDocument/2006/relationships/hyperlink" Target="mailto:ankurnagar20121@acropolis.in" TargetMode="External"/><Relationship Id="rId11" Type="http://schemas.openxmlformats.org/officeDocument/2006/relationships/image" Target="../media/image5.png"/><Relationship Id="rId5" Type="http://schemas.openxmlformats.org/officeDocument/2006/relationships/hyperlink" Target="mailto:aarohirathore20290@acropolis.in" TargetMode="External"/><Relationship Id="rId10" Type="http://schemas.openxmlformats.org/officeDocument/2006/relationships/image" Target="../media/image4.png"/><Relationship Id="rId4" Type="http://schemas.openxmlformats.org/officeDocument/2006/relationships/hyperlink" Target="mailto:abhaygour20253@acropolis.in"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4242" y="14816734"/>
            <a:ext cx="964565" cy="146685"/>
          </a:xfrm>
          <a:prstGeom prst="rect">
            <a:avLst/>
          </a:prstGeom>
        </p:spPr>
        <p:txBody>
          <a:bodyPr vert="horz" wrap="square" lIns="0" tIns="19050" rIns="0" bIns="0" rtlCol="0">
            <a:spAutoFit/>
          </a:bodyPr>
          <a:lstStyle/>
          <a:p>
            <a:pPr marL="12700">
              <a:lnSpc>
                <a:spcPct val="100000"/>
              </a:lnSpc>
              <a:spcBef>
                <a:spcPts val="150"/>
              </a:spcBef>
            </a:pPr>
            <a:r>
              <a:rPr sz="200" b="1" spc="15" dirty="0">
                <a:solidFill>
                  <a:srgbClr val="BEBEBE"/>
                </a:solidFill>
                <a:latin typeface="Arial" panose="020B0604020202020204"/>
                <a:cs typeface="Arial" panose="020B0604020202020204"/>
              </a:rPr>
              <a:t>RESEARCH POSTER </a:t>
            </a:r>
            <a:r>
              <a:rPr sz="200" b="1" spc="10" dirty="0">
                <a:solidFill>
                  <a:srgbClr val="BEBEBE"/>
                </a:solidFill>
                <a:latin typeface="Arial" panose="020B0604020202020204"/>
                <a:cs typeface="Arial" panose="020B0604020202020204"/>
              </a:rPr>
              <a:t>PRESENTATION </a:t>
            </a:r>
            <a:r>
              <a:rPr sz="200" b="1" spc="15" dirty="0">
                <a:solidFill>
                  <a:srgbClr val="BEBEBE"/>
                </a:solidFill>
                <a:latin typeface="Arial" panose="020B0604020202020204"/>
                <a:cs typeface="Arial" panose="020B0604020202020204"/>
              </a:rPr>
              <a:t>DESIGN </a:t>
            </a:r>
            <a:r>
              <a:rPr sz="200" b="1" spc="20" dirty="0">
                <a:solidFill>
                  <a:srgbClr val="BEBEBE"/>
                </a:solidFill>
                <a:latin typeface="Arial" panose="020B0604020202020204"/>
                <a:cs typeface="Arial" panose="020B0604020202020204"/>
              </a:rPr>
              <a:t>©</a:t>
            </a:r>
            <a:r>
              <a:rPr sz="200" b="1" spc="-25" dirty="0">
                <a:solidFill>
                  <a:srgbClr val="BEBEBE"/>
                </a:solidFill>
                <a:latin typeface="Arial" panose="020B0604020202020204"/>
                <a:cs typeface="Arial" panose="020B0604020202020204"/>
              </a:rPr>
              <a:t> </a:t>
            </a:r>
            <a:r>
              <a:rPr sz="200" b="1" spc="10" dirty="0">
                <a:solidFill>
                  <a:srgbClr val="BEBEBE"/>
                </a:solidFill>
                <a:latin typeface="Arial" panose="020B0604020202020204"/>
                <a:cs typeface="Arial" panose="020B0604020202020204"/>
              </a:rPr>
              <a:t>2022</a:t>
            </a:r>
            <a:endParaRPr sz="200">
              <a:latin typeface="Arial" panose="020B0604020202020204"/>
              <a:cs typeface="Arial" panose="020B0604020202020204"/>
            </a:endParaRPr>
          </a:p>
          <a:p>
            <a:pPr marL="12700">
              <a:lnSpc>
                <a:spcPct val="100000"/>
              </a:lnSpc>
              <a:spcBef>
                <a:spcPts val="60"/>
              </a:spcBef>
            </a:pPr>
            <a:r>
              <a:rPr sz="500" b="1" spc="-5" dirty="0">
                <a:solidFill>
                  <a:srgbClr val="BEBEBE"/>
                </a:solidFill>
                <a:latin typeface="Arial" panose="020B0604020202020204"/>
                <a:cs typeface="Arial" panose="020B0604020202020204"/>
                <a:hlinkClick r:id="rId2"/>
              </a:rPr>
              <a:t>www.PosterPresentations.com</a:t>
            </a:r>
            <a:endParaRPr sz="500">
              <a:latin typeface="Arial" panose="020B0604020202020204"/>
              <a:cs typeface="Arial" panose="020B0604020202020204"/>
            </a:endParaRPr>
          </a:p>
        </p:txBody>
      </p:sp>
      <p:grpSp>
        <p:nvGrpSpPr>
          <p:cNvPr id="3" name="object 3"/>
          <p:cNvGrpSpPr/>
          <p:nvPr/>
        </p:nvGrpSpPr>
        <p:grpSpPr>
          <a:xfrm>
            <a:off x="-34059" y="10034"/>
            <a:ext cx="20104735" cy="1951989"/>
            <a:chOff x="-163" y="6282"/>
            <a:chExt cx="20104735" cy="1951989"/>
          </a:xfrm>
        </p:grpSpPr>
        <p:sp>
          <p:nvSpPr>
            <p:cNvPr id="4" name="object 4"/>
            <p:cNvSpPr/>
            <p:nvPr/>
          </p:nvSpPr>
          <p:spPr>
            <a:xfrm>
              <a:off x="0" y="150781"/>
              <a:ext cx="20103959" cy="180686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63" y="6282"/>
              <a:ext cx="20104735" cy="1808480"/>
            </a:xfrm>
            <a:custGeom>
              <a:avLst/>
              <a:gdLst/>
              <a:ahLst/>
              <a:cxnLst/>
              <a:rect l="l" t="t" r="r" b="b"/>
              <a:pathLst>
                <a:path w="20104735" h="1808480">
                  <a:moveTo>
                    <a:pt x="20104123" y="0"/>
                  </a:moveTo>
                  <a:lnTo>
                    <a:pt x="0" y="0"/>
                  </a:lnTo>
                  <a:lnTo>
                    <a:pt x="0" y="1710440"/>
                  </a:lnTo>
                  <a:lnTo>
                    <a:pt x="150029" y="1715145"/>
                  </a:lnTo>
                  <a:lnTo>
                    <a:pt x="298565" y="1719720"/>
                  </a:lnTo>
                  <a:lnTo>
                    <a:pt x="445624" y="1724166"/>
                  </a:lnTo>
                  <a:lnTo>
                    <a:pt x="591221" y="1728483"/>
                  </a:lnTo>
                  <a:lnTo>
                    <a:pt x="735369" y="1732673"/>
                  </a:lnTo>
                  <a:lnTo>
                    <a:pt x="878086" y="1736736"/>
                  </a:lnTo>
                  <a:lnTo>
                    <a:pt x="1019385" y="1740674"/>
                  </a:lnTo>
                  <a:lnTo>
                    <a:pt x="1159282" y="1744489"/>
                  </a:lnTo>
                  <a:lnTo>
                    <a:pt x="1297791" y="1748180"/>
                  </a:lnTo>
                  <a:lnTo>
                    <a:pt x="1434929" y="1751749"/>
                  </a:lnTo>
                  <a:lnTo>
                    <a:pt x="1570710" y="1755197"/>
                  </a:lnTo>
                  <a:lnTo>
                    <a:pt x="1705148" y="1758525"/>
                  </a:lnTo>
                  <a:lnTo>
                    <a:pt x="1838260" y="1761735"/>
                  </a:lnTo>
                  <a:lnTo>
                    <a:pt x="1970060" y="1764827"/>
                  </a:lnTo>
                  <a:lnTo>
                    <a:pt x="2100563" y="1767802"/>
                  </a:lnTo>
                  <a:lnTo>
                    <a:pt x="2229785" y="1770662"/>
                  </a:lnTo>
                  <a:lnTo>
                    <a:pt x="2357740" y="1773407"/>
                  </a:lnTo>
                  <a:lnTo>
                    <a:pt x="2484443" y="1776039"/>
                  </a:lnTo>
                  <a:lnTo>
                    <a:pt x="2609910" y="1778559"/>
                  </a:lnTo>
                  <a:lnTo>
                    <a:pt x="2734156" y="1780968"/>
                  </a:lnTo>
                  <a:lnTo>
                    <a:pt x="2857196" y="1783266"/>
                  </a:lnTo>
                  <a:lnTo>
                    <a:pt x="2979044" y="1785455"/>
                  </a:lnTo>
                  <a:lnTo>
                    <a:pt x="3099716" y="1787537"/>
                  </a:lnTo>
                  <a:lnTo>
                    <a:pt x="3219228" y="1789511"/>
                  </a:lnTo>
                  <a:lnTo>
                    <a:pt x="3337593" y="1791380"/>
                  </a:lnTo>
                  <a:lnTo>
                    <a:pt x="3454827" y="1793144"/>
                  </a:lnTo>
                  <a:lnTo>
                    <a:pt x="3570946" y="1794804"/>
                  </a:lnTo>
                  <a:lnTo>
                    <a:pt x="3685964" y="1796362"/>
                  </a:lnTo>
                  <a:lnTo>
                    <a:pt x="3799897" y="1797818"/>
                  </a:lnTo>
                  <a:lnTo>
                    <a:pt x="3912758" y="1799174"/>
                  </a:lnTo>
                  <a:lnTo>
                    <a:pt x="4024565" y="1800431"/>
                  </a:lnTo>
                  <a:lnTo>
                    <a:pt x="4135331" y="1801589"/>
                  </a:lnTo>
                  <a:lnTo>
                    <a:pt x="4245072" y="1802650"/>
                  </a:lnTo>
                  <a:lnTo>
                    <a:pt x="4353802" y="1803615"/>
                  </a:lnTo>
                  <a:lnTo>
                    <a:pt x="4461537" y="1804485"/>
                  </a:lnTo>
                  <a:lnTo>
                    <a:pt x="4568293" y="1805261"/>
                  </a:lnTo>
                  <a:lnTo>
                    <a:pt x="4674083" y="1805944"/>
                  </a:lnTo>
                  <a:lnTo>
                    <a:pt x="4778923" y="1806536"/>
                  </a:lnTo>
                  <a:lnTo>
                    <a:pt x="4882829" y="1807036"/>
                  </a:lnTo>
                  <a:lnTo>
                    <a:pt x="4985814" y="1807447"/>
                  </a:lnTo>
                  <a:lnTo>
                    <a:pt x="5087896" y="1807770"/>
                  </a:lnTo>
                  <a:lnTo>
                    <a:pt x="5189087" y="1808005"/>
                  </a:lnTo>
                  <a:lnTo>
                    <a:pt x="5289404" y="1808153"/>
                  </a:lnTo>
                  <a:lnTo>
                    <a:pt x="5388861" y="1808217"/>
                  </a:lnTo>
                  <a:lnTo>
                    <a:pt x="5487474" y="1808196"/>
                  </a:lnTo>
                  <a:lnTo>
                    <a:pt x="5585258" y="1808092"/>
                  </a:lnTo>
                  <a:lnTo>
                    <a:pt x="5682228" y="1807905"/>
                  </a:lnTo>
                  <a:lnTo>
                    <a:pt x="5778398" y="1807638"/>
                  </a:lnTo>
                  <a:lnTo>
                    <a:pt x="5873785" y="1807291"/>
                  </a:lnTo>
                  <a:lnTo>
                    <a:pt x="5968402" y="1806865"/>
                  </a:lnTo>
                  <a:lnTo>
                    <a:pt x="6062266" y="1806361"/>
                  </a:lnTo>
                  <a:lnTo>
                    <a:pt x="6155390" y="1805781"/>
                  </a:lnTo>
                  <a:lnTo>
                    <a:pt x="6247791" y="1805125"/>
                  </a:lnTo>
                  <a:lnTo>
                    <a:pt x="6339484" y="1804394"/>
                  </a:lnTo>
                  <a:lnTo>
                    <a:pt x="6430482" y="1803590"/>
                  </a:lnTo>
                  <a:lnTo>
                    <a:pt x="6520803" y="1802714"/>
                  </a:lnTo>
                  <a:lnTo>
                    <a:pt x="6610459" y="1801766"/>
                  </a:lnTo>
                  <a:lnTo>
                    <a:pt x="6699468" y="1800748"/>
                  </a:lnTo>
                  <a:lnTo>
                    <a:pt x="6787843" y="1799661"/>
                  </a:lnTo>
                  <a:lnTo>
                    <a:pt x="6875600" y="1798506"/>
                  </a:lnTo>
                  <a:lnTo>
                    <a:pt x="6962753" y="1797283"/>
                  </a:lnTo>
                  <a:lnTo>
                    <a:pt x="7049319" y="1795995"/>
                  </a:lnTo>
                  <a:lnTo>
                    <a:pt x="7135312" y="1794642"/>
                  </a:lnTo>
                  <a:lnTo>
                    <a:pt x="7220747" y="1793226"/>
                  </a:lnTo>
                  <a:lnTo>
                    <a:pt x="7305639" y="1791746"/>
                  </a:lnTo>
                  <a:lnTo>
                    <a:pt x="7390003" y="1790205"/>
                  </a:lnTo>
                  <a:lnTo>
                    <a:pt x="7473855" y="1788604"/>
                  </a:lnTo>
                  <a:lnTo>
                    <a:pt x="7557209" y="1786943"/>
                  </a:lnTo>
                  <a:lnTo>
                    <a:pt x="7640081" y="1785224"/>
                  </a:lnTo>
                  <a:lnTo>
                    <a:pt x="7722485" y="1783447"/>
                  </a:lnTo>
                  <a:lnTo>
                    <a:pt x="7804437" y="1781614"/>
                  </a:lnTo>
                  <a:lnTo>
                    <a:pt x="7885952" y="1779727"/>
                  </a:lnTo>
                  <a:lnTo>
                    <a:pt x="7967044" y="1777785"/>
                  </a:lnTo>
                  <a:lnTo>
                    <a:pt x="8047729" y="1775790"/>
                  </a:lnTo>
                  <a:lnTo>
                    <a:pt x="8128023" y="1773743"/>
                  </a:lnTo>
                  <a:lnTo>
                    <a:pt x="8207939" y="1771645"/>
                  </a:lnTo>
                  <a:lnTo>
                    <a:pt x="8287493" y="1769498"/>
                  </a:lnTo>
                  <a:lnTo>
                    <a:pt x="8366701" y="1767302"/>
                  </a:lnTo>
                  <a:lnTo>
                    <a:pt x="8445577" y="1765058"/>
                  </a:lnTo>
                  <a:lnTo>
                    <a:pt x="8524136" y="1762768"/>
                  </a:lnTo>
                  <a:lnTo>
                    <a:pt x="8602394" y="1760433"/>
                  </a:lnTo>
                  <a:lnTo>
                    <a:pt x="8680365" y="1758053"/>
                  </a:lnTo>
                  <a:lnTo>
                    <a:pt x="8758065" y="1755630"/>
                  </a:lnTo>
                  <a:lnTo>
                    <a:pt x="8835509" y="1753164"/>
                  </a:lnTo>
                  <a:lnTo>
                    <a:pt x="8912711" y="1750658"/>
                  </a:lnTo>
                  <a:lnTo>
                    <a:pt x="8989687" y="1748112"/>
                  </a:lnTo>
                  <a:lnTo>
                    <a:pt x="9066452" y="1745526"/>
                  </a:lnTo>
                  <a:lnTo>
                    <a:pt x="9143021" y="1742903"/>
                  </a:lnTo>
                  <a:lnTo>
                    <a:pt x="9219410" y="1740243"/>
                  </a:lnTo>
                  <a:lnTo>
                    <a:pt x="9295632" y="1737547"/>
                  </a:lnTo>
                  <a:lnTo>
                    <a:pt x="9371703" y="1734817"/>
                  </a:lnTo>
                  <a:lnTo>
                    <a:pt x="9447639" y="1732053"/>
                  </a:lnTo>
                  <a:lnTo>
                    <a:pt x="9523454" y="1729256"/>
                  </a:lnTo>
                  <a:lnTo>
                    <a:pt x="9599164" y="1726428"/>
                  </a:lnTo>
                  <a:lnTo>
                    <a:pt x="9674783" y="1723570"/>
                  </a:lnTo>
                  <a:lnTo>
                    <a:pt x="9750327" y="1720683"/>
                  </a:lnTo>
                  <a:lnTo>
                    <a:pt x="9825810" y="1717767"/>
                  </a:lnTo>
                  <a:lnTo>
                    <a:pt x="9901248" y="1714824"/>
                  </a:lnTo>
                  <a:lnTo>
                    <a:pt x="10052049" y="1708862"/>
                  </a:lnTo>
                  <a:lnTo>
                    <a:pt x="10202850" y="1702804"/>
                  </a:lnTo>
                  <a:lnTo>
                    <a:pt x="10353772" y="1696659"/>
                  </a:lnTo>
                  <a:lnTo>
                    <a:pt x="10504935" y="1690437"/>
                  </a:lnTo>
                  <a:lnTo>
                    <a:pt x="10732396" y="1680975"/>
                  </a:lnTo>
                  <a:lnTo>
                    <a:pt x="11501705" y="1648679"/>
                  </a:lnTo>
                  <a:lnTo>
                    <a:pt x="11737399" y="1638875"/>
                  </a:lnTo>
                  <a:lnTo>
                    <a:pt x="11896161" y="1632337"/>
                  </a:lnTo>
                  <a:lnTo>
                    <a:pt x="12056371" y="1625807"/>
                  </a:lnTo>
                  <a:lnTo>
                    <a:pt x="12218149" y="1619294"/>
                  </a:lnTo>
                  <a:lnTo>
                    <a:pt x="12381616" y="1612805"/>
                  </a:lnTo>
                  <a:lnTo>
                    <a:pt x="12546892" y="1606351"/>
                  </a:lnTo>
                  <a:lnTo>
                    <a:pt x="12630246" y="1603140"/>
                  </a:lnTo>
                  <a:lnTo>
                    <a:pt x="12714098" y="1599940"/>
                  </a:lnTo>
                  <a:lnTo>
                    <a:pt x="12798462" y="1596753"/>
                  </a:lnTo>
                  <a:lnTo>
                    <a:pt x="12883355" y="1593580"/>
                  </a:lnTo>
                  <a:lnTo>
                    <a:pt x="12968790" y="1590421"/>
                  </a:lnTo>
                  <a:lnTo>
                    <a:pt x="13054783" y="1587279"/>
                  </a:lnTo>
                  <a:lnTo>
                    <a:pt x="13141349" y="1584154"/>
                  </a:lnTo>
                  <a:lnTo>
                    <a:pt x="13228503" y="1581047"/>
                  </a:lnTo>
                  <a:lnTo>
                    <a:pt x="13316260" y="1577960"/>
                  </a:lnTo>
                  <a:lnTo>
                    <a:pt x="13404635" y="1574892"/>
                  </a:lnTo>
                  <a:lnTo>
                    <a:pt x="13493644" y="1571847"/>
                  </a:lnTo>
                  <a:lnTo>
                    <a:pt x="13583301" y="1568823"/>
                  </a:lnTo>
                  <a:lnTo>
                    <a:pt x="13673621" y="1565824"/>
                  </a:lnTo>
                  <a:lnTo>
                    <a:pt x="13764620" y="1562849"/>
                  </a:lnTo>
                  <a:lnTo>
                    <a:pt x="13856312" y="1559899"/>
                  </a:lnTo>
                  <a:lnTo>
                    <a:pt x="13948714" y="1556977"/>
                  </a:lnTo>
                  <a:lnTo>
                    <a:pt x="14041839" y="1554082"/>
                  </a:lnTo>
                  <a:lnTo>
                    <a:pt x="14135702" y="1551217"/>
                  </a:lnTo>
                  <a:lnTo>
                    <a:pt x="14230320" y="1548381"/>
                  </a:lnTo>
                  <a:lnTo>
                    <a:pt x="14325707" y="1545577"/>
                  </a:lnTo>
                  <a:lnTo>
                    <a:pt x="14421877" y="1542804"/>
                  </a:lnTo>
                  <a:lnTo>
                    <a:pt x="14518847" y="1540066"/>
                  </a:lnTo>
                  <a:lnTo>
                    <a:pt x="14616631" y="1537361"/>
                  </a:lnTo>
                  <a:lnTo>
                    <a:pt x="14715245" y="1534692"/>
                  </a:lnTo>
                  <a:lnTo>
                    <a:pt x="14814702" y="1532059"/>
                  </a:lnTo>
                  <a:lnTo>
                    <a:pt x="14915020" y="1529464"/>
                  </a:lnTo>
                  <a:lnTo>
                    <a:pt x="15016211" y="1526908"/>
                  </a:lnTo>
                  <a:lnTo>
                    <a:pt x="15118293" y="1524392"/>
                  </a:lnTo>
                  <a:lnTo>
                    <a:pt x="15221279" y="1521916"/>
                  </a:lnTo>
                  <a:lnTo>
                    <a:pt x="15325185" y="1519482"/>
                  </a:lnTo>
                  <a:lnTo>
                    <a:pt x="15430025" y="1517092"/>
                  </a:lnTo>
                  <a:lnTo>
                    <a:pt x="15535816" y="1514745"/>
                  </a:lnTo>
                  <a:lnTo>
                    <a:pt x="15642571" y="1512443"/>
                  </a:lnTo>
                  <a:lnTo>
                    <a:pt x="15750307" y="1510188"/>
                  </a:lnTo>
                  <a:lnTo>
                    <a:pt x="15859038" y="1507980"/>
                  </a:lnTo>
                  <a:lnTo>
                    <a:pt x="15968779" y="1505821"/>
                  </a:lnTo>
                  <a:lnTo>
                    <a:pt x="16079545" y="1503710"/>
                  </a:lnTo>
                  <a:lnTo>
                    <a:pt x="16191352" y="1501651"/>
                  </a:lnTo>
                  <a:lnTo>
                    <a:pt x="16304214" y="1499643"/>
                  </a:lnTo>
                  <a:lnTo>
                    <a:pt x="16418147" y="1497688"/>
                  </a:lnTo>
                  <a:lnTo>
                    <a:pt x="16533165" y="1495786"/>
                  </a:lnTo>
                  <a:lnTo>
                    <a:pt x="16649284" y="1493940"/>
                  </a:lnTo>
                  <a:lnTo>
                    <a:pt x="16766519" y="1492149"/>
                  </a:lnTo>
                  <a:lnTo>
                    <a:pt x="16884885" y="1490415"/>
                  </a:lnTo>
                  <a:lnTo>
                    <a:pt x="17004396" y="1488740"/>
                  </a:lnTo>
                  <a:lnTo>
                    <a:pt x="17125069" y="1487123"/>
                  </a:lnTo>
                  <a:lnTo>
                    <a:pt x="17246918" y="1485567"/>
                  </a:lnTo>
                  <a:lnTo>
                    <a:pt x="17369958" y="1484072"/>
                  </a:lnTo>
                  <a:lnTo>
                    <a:pt x="17494204" y="1482640"/>
                  </a:lnTo>
                  <a:lnTo>
                    <a:pt x="17619672" y="1481271"/>
                  </a:lnTo>
                  <a:lnTo>
                    <a:pt x="17746375" y="1479967"/>
                  </a:lnTo>
                  <a:lnTo>
                    <a:pt x="17874331" y="1478728"/>
                  </a:lnTo>
                  <a:lnTo>
                    <a:pt x="18003553" y="1477556"/>
                  </a:lnTo>
                  <a:lnTo>
                    <a:pt x="18134056" y="1476452"/>
                  </a:lnTo>
                  <a:lnTo>
                    <a:pt x="18265857" y="1475416"/>
                  </a:lnTo>
                  <a:lnTo>
                    <a:pt x="18398969" y="1474451"/>
                  </a:lnTo>
                  <a:lnTo>
                    <a:pt x="18533408" y="1473557"/>
                  </a:lnTo>
                  <a:lnTo>
                    <a:pt x="18669189" y="1472735"/>
                  </a:lnTo>
                  <a:lnTo>
                    <a:pt x="18806327" y="1471986"/>
                  </a:lnTo>
                  <a:lnTo>
                    <a:pt x="18944837" y="1471311"/>
                  </a:lnTo>
                  <a:lnTo>
                    <a:pt x="19084734" y="1470711"/>
                  </a:lnTo>
                  <a:lnTo>
                    <a:pt x="19226034" y="1470188"/>
                  </a:lnTo>
                  <a:lnTo>
                    <a:pt x="19368751" y="1469743"/>
                  </a:lnTo>
                  <a:lnTo>
                    <a:pt x="19512900" y="1469376"/>
                  </a:lnTo>
                  <a:lnTo>
                    <a:pt x="19658497" y="1469089"/>
                  </a:lnTo>
                  <a:lnTo>
                    <a:pt x="19805556" y="1468882"/>
                  </a:lnTo>
                  <a:lnTo>
                    <a:pt x="19954093" y="1468757"/>
                  </a:lnTo>
                  <a:lnTo>
                    <a:pt x="20104123" y="1468716"/>
                  </a:lnTo>
                  <a:lnTo>
                    <a:pt x="20104123" y="0"/>
                  </a:lnTo>
                  <a:close/>
                </a:path>
              </a:pathLst>
            </a:custGeom>
            <a:solidFill>
              <a:srgbClr val="1F3763"/>
            </a:solidFill>
          </p:spPr>
          <p:txBody>
            <a:bodyPr wrap="square" lIns="0" tIns="0" rIns="0" bIns="0" rtlCol="0"/>
            <a:lstStyle/>
            <a:p>
              <a:endParaRPr/>
            </a:p>
          </p:txBody>
        </p:sp>
      </p:grpSp>
      <p:sp>
        <p:nvSpPr>
          <p:cNvPr id="6" name="object 6"/>
          <p:cNvSpPr txBox="1"/>
          <p:nvPr/>
        </p:nvSpPr>
        <p:spPr>
          <a:xfrm>
            <a:off x="233725" y="2785066"/>
            <a:ext cx="4381500" cy="5725285"/>
          </a:xfrm>
          <a:prstGeom prst="rect">
            <a:avLst/>
          </a:prstGeom>
        </p:spPr>
        <p:txBody>
          <a:bodyPr vert="horz" wrap="square" lIns="0" tIns="12065" rIns="0" bIns="0" rtlCol="0">
            <a:spAutoFit/>
          </a:bodyPr>
          <a:lstStyle/>
          <a:p>
            <a:pPr marL="0" lvl="0" indent="0" algn="just" rtl="0">
              <a:lnSpc>
                <a:spcPct val="90000"/>
              </a:lnSpc>
              <a:spcBef>
                <a:spcPts val="0"/>
              </a:spcBef>
              <a:spcAft>
                <a:spcPts val="0"/>
              </a:spcAft>
              <a:buClr>
                <a:schemeClr val="dk1"/>
              </a:buClr>
              <a:buSzPct val="34000"/>
              <a:buFont typeface="Arial" panose="020B0604020202020204"/>
              <a:buNone/>
            </a:pPr>
            <a:r>
              <a:rPr lang="en-US" sz="1650" dirty="0">
                <a:latin typeface="Verdana" panose="020B0604030504040204" charset="0"/>
                <a:cs typeface="Verdana" panose="020B0604030504040204" charset="0"/>
                <a:sym typeface="+mn-ea"/>
              </a:rPr>
              <a:t>Health professionals encourage the consumption of fruits and vegetables in our daily diet. Fruits are low in fat</a:t>
            </a:r>
          </a:p>
          <a:p>
            <a:pPr marL="0" lvl="0" indent="0" algn="just" rtl="0">
              <a:lnSpc>
                <a:spcPct val="90000"/>
              </a:lnSpc>
              <a:spcBef>
                <a:spcPts val="0"/>
              </a:spcBef>
              <a:spcAft>
                <a:spcPts val="0"/>
              </a:spcAft>
              <a:buClr>
                <a:schemeClr val="dk1"/>
              </a:buClr>
              <a:buSzPct val="34000"/>
              <a:buFont typeface="Arial" panose="020B0604020202020204"/>
              <a:buNone/>
            </a:pPr>
            <a:r>
              <a:rPr lang="en-US" sz="1650" dirty="0">
                <a:latin typeface="Verdana" panose="020B0604030504040204" charset="0"/>
                <a:cs typeface="Verdana" panose="020B0604030504040204" charset="0"/>
                <a:sym typeface="+mn-ea"/>
              </a:rPr>
              <a:t>and are attractive options as part of a nutritionally balanced diet. Their volatiles are rich in pleasing ester notes, and their simple sugars are often well balanced with organic acids offering characteristic flavors. In addition to providing simple sugars, vitamins, minerals, and dietary fiber, fruits contain a number of bio actives, notably polyphenolics, which have supported health benefits. The application tracks a user’s whole day consumption of food and accordingly determines the food suggestions based on his proteins, fats and carbs intake. The application in subject, provides a means for keeping a check on a person's daily eating habits by providing</a:t>
            </a:r>
          </a:p>
          <a:p>
            <a:pPr marL="0" lvl="0" indent="0" algn="just" rtl="0">
              <a:lnSpc>
                <a:spcPct val="90000"/>
              </a:lnSpc>
              <a:spcBef>
                <a:spcPts val="0"/>
              </a:spcBef>
              <a:spcAft>
                <a:spcPts val="0"/>
              </a:spcAft>
              <a:buClr>
                <a:schemeClr val="dk1"/>
              </a:buClr>
              <a:buSzPct val="34000"/>
              <a:buFont typeface="Arial" panose="020B0604020202020204"/>
              <a:buNone/>
            </a:pPr>
            <a:r>
              <a:rPr lang="en-US" sz="1650" dirty="0">
                <a:latin typeface="Verdana" panose="020B0604030504040204" charset="0"/>
                <a:cs typeface="Verdana" panose="020B0604030504040204" charset="0"/>
                <a:sym typeface="+mn-ea"/>
              </a:rPr>
              <a:t>calorie intake information as well as the food suggestions and timely food reminders of what a person can</a:t>
            </a:r>
          </a:p>
          <a:p>
            <a:pPr marL="0" lvl="0" indent="0" algn="just" rtl="0">
              <a:lnSpc>
                <a:spcPct val="90000"/>
              </a:lnSpc>
              <a:spcBef>
                <a:spcPts val="0"/>
              </a:spcBef>
              <a:spcAft>
                <a:spcPts val="0"/>
              </a:spcAft>
              <a:buClr>
                <a:schemeClr val="dk1"/>
              </a:buClr>
              <a:buSzPct val="34000"/>
              <a:buFont typeface="Arial" panose="020B0604020202020204"/>
              <a:buNone/>
            </a:pPr>
            <a:r>
              <a:rPr lang="en-US" sz="1650" dirty="0">
                <a:latin typeface="Verdana" panose="020B0604030504040204" charset="0"/>
                <a:cs typeface="Verdana" panose="020B0604030504040204" charset="0"/>
                <a:sym typeface="+mn-ea"/>
              </a:rPr>
              <a:t>consume as per his current physical needs.</a:t>
            </a:r>
            <a:endParaRPr lang="en-US" sz="1650" dirty="0">
              <a:latin typeface="Verdana" panose="020B0604030504040204" charset="0"/>
              <a:cs typeface="Verdana" panose="020B0604030504040204" charset="0"/>
            </a:endParaRPr>
          </a:p>
        </p:txBody>
      </p:sp>
      <p:sp>
        <p:nvSpPr>
          <p:cNvPr id="9" name="object 9"/>
          <p:cNvSpPr/>
          <p:nvPr/>
        </p:nvSpPr>
        <p:spPr>
          <a:xfrm>
            <a:off x="222250" y="2293986"/>
            <a:ext cx="4603115" cy="335280"/>
          </a:xfrm>
          <a:custGeom>
            <a:avLst/>
            <a:gdLst/>
            <a:ahLst/>
            <a:cxnLst/>
            <a:rect l="l" t="t" r="r" b="b"/>
            <a:pathLst>
              <a:path w="4603115" h="335280">
                <a:moveTo>
                  <a:pt x="4602730" y="0"/>
                </a:moveTo>
                <a:lnTo>
                  <a:pt x="0" y="0"/>
                </a:lnTo>
                <a:lnTo>
                  <a:pt x="0" y="334747"/>
                </a:lnTo>
                <a:lnTo>
                  <a:pt x="4602730" y="334747"/>
                </a:lnTo>
                <a:close/>
              </a:path>
            </a:pathLst>
          </a:custGeom>
          <a:solidFill>
            <a:srgbClr val="1F3763"/>
          </a:solidFill>
        </p:spPr>
        <p:txBody>
          <a:bodyPr wrap="square" lIns="0" tIns="0" rIns="0" bIns="0" rtlCol="0"/>
          <a:lstStyle/>
          <a:p>
            <a:endParaRPr dirty="0"/>
          </a:p>
        </p:txBody>
      </p:sp>
      <p:sp>
        <p:nvSpPr>
          <p:cNvPr id="10" name="object 10"/>
          <p:cNvSpPr txBox="1"/>
          <p:nvPr/>
        </p:nvSpPr>
        <p:spPr>
          <a:xfrm>
            <a:off x="1713665" y="2323141"/>
            <a:ext cx="1544955" cy="276860"/>
          </a:xfrm>
          <a:prstGeom prst="rect">
            <a:avLst/>
          </a:prstGeom>
        </p:spPr>
        <p:txBody>
          <a:bodyPr vert="horz" wrap="square" lIns="0" tIns="12065" rIns="0" bIns="0" rtlCol="0">
            <a:spAutoFit/>
          </a:bodyPr>
          <a:lstStyle/>
          <a:p>
            <a:pPr marL="12700">
              <a:lnSpc>
                <a:spcPct val="100000"/>
              </a:lnSpc>
              <a:spcBef>
                <a:spcPts val="95"/>
              </a:spcBef>
            </a:pPr>
            <a:r>
              <a:rPr sz="1650" b="1" spc="-245" dirty="0">
                <a:solidFill>
                  <a:srgbClr val="FFFFFF"/>
                </a:solidFill>
                <a:latin typeface="Verdana" panose="020B0604030504040204"/>
                <a:cs typeface="Verdana" panose="020B0604030504040204"/>
              </a:rPr>
              <a:t>INTRODUCTION</a:t>
            </a:r>
            <a:endParaRPr sz="1650">
              <a:latin typeface="Verdana" panose="020B0604030504040204"/>
              <a:cs typeface="Verdana" panose="020B0604030504040204"/>
            </a:endParaRPr>
          </a:p>
        </p:txBody>
      </p:sp>
      <p:sp>
        <p:nvSpPr>
          <p:cNvPr id="11" name="object 11"/>
          <p:cNvSpPr/>
          <p:nvPr/>
        </p:nvSpPr>
        <p:spPr>
          <a:xfrm>
            <a:off x="321834" y="9742471"/>
            <a:ext cx="4603750" cy="335280"/>
          </a:xfrm>
          <a:custGeom>
            <a:avLst/>
            <a:gdLst/>
            <a:ahLst/>
            <a:cxnLst/>
            <a:rect l="l" t="t" r="r" b="b"/>
            <a:pathLst>
              <a:path w="4603750" h="335279">
                <a:moveTo>
                  <a:pt x="4603398" y="0"/>
                </a:moveTo>
                <a:lnTo>
                  <a:pt x="0" y="0"/>
                </a:lnTo>
                <a:lnTo>
                  <a:pt x="0" y="334733"/>
                </a:lnTo>
                <a:lnTo>
                  <a:pt x="4603398" y="334733"/>
                </a:lnTo>
                <a:close/>
              </a:path>
            </a:pathLst>
          </a:custGeom>
          <a:solidFill>
            <a:srgbClr val="1F3763"/>
          </a:solidFill>
        </p:spPr>
        <p:txBody>
          <a:bodyPr wrap="square" lIns="0" tIns="0" rIns="0" bIns="0" rtlCol="0"/>
          <a:lstStyle/>
          <a:p>
            <a:r>
              <a:rPr lang="en-IN" b="1" spc="-245" dirty="0">
                <a:solidFill>
                  <a:srgbClr val="FFFFFF"/>
                </a:solidFill>
                <a:latin typeface="Verdana" panose="020B0604030504040204"/>
                <a:cs typeface="Verdana" panose="020B0604030504040204"/>
              </a:rPr>
              <a:t>                                </a:t>
            </a:r>
            <a:r>
              <a:rPr lang="en-IN" sz="1800" b="1" spc="-245" dirty="0">
                <a:solidFill>
                  <a:srgbClr val="FFFFFF"/>
                </a:solidFill>
                <a:latin typeface="Verdana" panose="020B0604030504040204"/>
                <a:cs typeface="Verdana" panose="020B0604030504040204"/>
              </a:rPr>
              <a:t>OBJECTIVES</a:t>
            </a:r>
            <a:endParaRPr lang="en-US" dirty="0">
              <a:solidFill>
                <a:schemeClr val="bg1"/>
              </a:solidFill>
            </a:endParaRPr>
          </a:p>
        </p:txBody>
      </p:sp>
      <p:sp>
        <p:nvSpPr>
          <p:cNvPr id="13" name="object 13"/>
          <p:cNvSpPr txBox="1"/>
          <p:nvPr/>
        </p:nvSpPr>
        <p:spPr>
          <a:xfrm>
            <a:off x="10345823" y="11735108"/>
            <a:ext cx="4415155" cy="2997200"/>
          </a:xfrm>
          <a:prstGeom prst="rect">
            <a:avLst/>
          </a:prstGeom>
        </p:spPr>
        <p:txBody>
          <a:bodyPr vert="horz" wrap="square" lIns="0" tIns="12065" rIns="0" bIns="0" rtlCol="0">
            <a:spAutoFit/>
          </a:bodyPr>
          <a:lstStyle/>
          <a:p>
            <a:pPr marL="0" lvl="0" indent="0" algn="just" rtl="0">
              <a:lnSpc>
                <a:spcPct val="90000"/>
              </a:lnSpc>
              <a:spcBef>
                <a:spcPts val="960"/>
              </a:spcBef>
              <a:spcAft>
                <a:spcPts val="0"/>
              </a:spcAft>
              <a:buSzPct val="75000"/>
              <a:buNone/>
            </a:pPr>
            <a:r>
              <a:rPr sz="1650" dirty="0">
                <a:latin typeface="Verdana" panose="020B0604030504040204" charset="0"/>
                <a:cs typeface="Verdana" panose="020B0604030504040204" charset="0"/>
              </a:rPr>
              <a:t>1. This application provides the complete information regarding calorie intake of the user as</a:t>
            </a:r>
            <a:r>
              <a:rPr lang="en-IN" sz="1650" dirty="0">
                <a:latin typeface="Verdana" panose="020B0604030504040204" charset="0"/>
                <a:cs typeface="Verdana" panose="020B0604030504040204" charset="0"/>
              </a:rPr>
              <a:t> </a:t>
            </a:r>
            <a:r>
              <a:rPr sz="1650" dirty="0">
                <a:latin typeface="Verdana" panose="020B0604030504040204" charset="0"/>
                <a:cs typeface="Verdana" panose="020B0604030504040204" charset="0"/>
              </a:rPr>
              <a:t>per the </a:t>
            </a:r>
            <a:r>
              <a:rPr sz="1650" dirty="0" err="1">
                <a:latin typeface="Verdana" panose="020B0604030504040204" charset="0"/>
                <a:cs typeface="Verdana" panose="020B0604030504040204" charset="0"/>
              </a:rPr>
              <a:t>the</a:t>
            </a:r>
            <a:r>
              <a:rPr sz="1650" dirty="0">
                <a:latin typeface="Verdana" panose="020B0604030504040204" charset="0"/>
                <a:cs typeface="Verdana" panose="020B0604030504040204" charset="0"/>
              </a:rPr>
              <a:t> user-consumed and user-entered food items for the day considering all the</a:t>
            </a:r>
            <a:r>
              <a:rPr lang="en-IN" sz="1650" dirty="0">
                <a:latin typeface="Verdana" panose="020B0604030504040204" charset="0"/>
                <a:cs typeface="Verdana" panose="020B0604030504040204" charset="0"/>
              </a:rPr>
              <a:t> </a:t>
            </a:r>
            <a:r>
              <a:rPr sz="1650" dirty="0">
                <a:latin typeface="Verdana" panose="020B0604030504040204" charset="0"/>
                <a:cs typeface="Verdana" panose="020B0604030504040204" charset="0"/>
              </a:rPr>
              <a:t>factors namely the physical parameters of the user that are height, weight , age .</a:t>
            </a:r>
          </a:p>
          <a:p>
            <a:pPr marL="0" lvl="0" indent="0" algn="just" rtl="0">
              <a:lnSpc>
                <a:spcPct val="90000"/>
              </a:lnSpc>
              <a:spcBef>
                <a:spcPts val="960"/>
              </a:spcBef>
              <a:spcAft>
                <a:spcPts val="0"/>
              </a:spcAft>
              <a:buSzPct val="75000"/>
              <a:buNone/>
            </a:pPr>
            <a:r>
              <a:rPr lang="en-IN" sz="1650" dirty="0">
                <a:latin typeface="Verdana" panose="020B0604030504040204" charset="0"/>
                <a:cs typeface="Verdana" panose="020B0604030504040204" charset="0"/>
              </a:rPr>
              <a:t>2.</a:t>
            </a:r>
            <a:r>
              <a:rPr lang="en-US" sz="1650" dirty="0">
                <a:latin typeface="Verdana" panose="020B0604030504040204" charset="0"/>
                <a:cs typeface="Verdana" panose="020B0604030504040204" charset="0"/>
                <a:sym typeface="+mn-ea"/>
              </a:rPr>
              <a:t>Thus this application will help to provide users a detailed understanding of their daily </a:t>
            </a:r>
            <a:r>
              <a:rPr lang="en-US" sz="1650" dirty="0" err="1">
                <a:latin typeface="Verdana" panose="020B0604030504040204" charset="0"/>
                <a:cs typeface="Verdana" panose="020B0604030504040204" charset="0"/>
                <a:sym typeface="+mn-ea"/>
              </a:rPr>
              <a:t>dietand</a:t>
            </a:r>
            <a:r>
              <a:rPr lang="en-US" sz="1650" dirty="0">
                <a:latin typeface="Verdana" panose="020B0604030504040204" charset="0"/>
                <a:cs typeface="Verdana" panose="020B0604030504040204" charset="0"/>
                <a:sym typeface="+mn-ea"/>
              </a:rPr>
              <a:t> the changes that are required to maintain a healthy diet.</a:t>
            </a:r>
            <a:endParaRPr sz="1650" dirty="0">
              <a:latin typeface="Verdana" panose="020B0604030504040204" charset="0"/>
              <a:cs typeface="Verdana" panose="020B0604030504040204" charset="0"/>
            </a:endParaRPr>
          </a:p>
          <a:p>
            <a:pPr marL="0" lvl="0" indent="0" algn="just" rtl="0">
              <a:lnSpc>
                <a:spcPct val="90000"/>
              </a:lnSpc>
              <a:spcBef>
                <a:spcPts val="960"/>
              </a:spcBef>
              <a:spcAft>
                <a:spcPts val="0"/>
              </a:spcAft>
              <a:buSzPct val="75000"/>
              <a:buNone/>
            </a:pPr>
            <a:endParaRPr sz="1650" dirty="0">
              <a:latin typeface="Verdana" panose="020B0604030504040204" charset="0"/>
              <a:cs typeface="Verdana" panose="020B0604030504040204" charset="0"/>
            </a:endParaRPr>
          </a:p>
        </p:txBody>
      </p:sp>
      <p:sp>
        <p:nvSpPr>
          <p:cNvPr id="15" name="object 15"/>
          <p:cNvSpPr txBox="1"/>
          <p:nvPr/>
        </p:nvSpPr>
        <p:spPr>
          <a:xfrm>
            <a:off x="10171503" y="11249818"/>
            <a:ext cx="4607560" cy="335280"/>
          </a:xfrm>
          <a:prstGeom prst="rect">
            <a:avLst/>
          </a:prstGeom>
          <a:solidFill>
            <a:srgbClr val="1F3763"/>
          </a:solidFill>
        </p:spPr>
        <p:txBody>
          <a:bodyPr vert="horz" wrap="square" lIns="0" tIns="41910" rIns="0" bIns="0" rtlCol="0">
            <a:spAutoFit/>
          </a:bodyPr>
          <a:lstStyle/>
          <a:p>
            <a:pPr algn="ctr">
              <a:lnSpc>
                <a:spcPct val="100000"/>
              </a:lnSpc>
              <a:spcBef>
                <a:spcPts val="330"/>
              </a:spcBef>
            </a:pPr>
            <a:r>
              <a:rPr sz="1650" b="1" spc="-170" dirty="0">
                <a:solidFill>
                  <a:srgbClr val="FFFFFF"/>
                </a:solidFill>
                <a:latin typeface="Verdana" panose="020B0604030504040204"/>
                <a:cs typeface="Verdana" panose="020B0604030504040204"/>
              </a:rPr>
              <a:t>OUTCOMES</a:t>
            </a:r>
            <a:endParaRPr sz="1650">
              <a:latin typeface="Verdana" panose="020B0604030504040204"/>
              <a:cs typeface="Verdana" panose="020B0604030504040204"/>
            </a:endParaRPr>
          </a:p>
        </p:txBody>
      </p:sp>
      <p:sp>
        <p:nvSpPr>
          <p:cNvPr id="16" name="object 16"/>
          <p:cNvSpPr/>
          <p:nvPr/>
        </p:nvSpPr>
        <p:spPr>
          <a:xfrm>
            <a:off x="15260297" y="2293986"/>
            <a:ext cx="4601845" cy="335280"/>
          </a:xfrm>
          <a:custGeom>
            <a:avLst/>
            <a:gdLst/>
            <a:ahLst/>
            <a:cxnLst/>
            <a:rect l="l" t="t" r="r" b="b"/>
            <a:pathLst>
              <a:path w="4601844" h="335280">
                <a:moveTo>
                  <a:pt x="4601744" y="0"/>
                </a:moveTo>
                <a:lnTo>
                  <a:pt x="0" y="0"/>
                </a:lnTo>
                <a:lnTo>
                  <a:pt x="0" y="334747"/>
                </a:lnTo>
                <a:lnTo>
                  <a:pt x="4601744" y="334747"/>
                </a:lnTo>
                <a:close/>
              </a:path>
            </a:pathLst>
          </a:custGeom>
          <a:solidFill>
            <a:srgbClr val="1F3763"/>
          </a:solidFill>
        </p:spPr>
        <p:txBody>
          <a:bodyPr wrap="square" lIns="0" tIns="0" rIns="0" bIns="0" rtlCol="0"/>
          <a:lstStyle/>
          <a:p>
            <a:endParaRPr/>
          </a:p>
        </p:txBody>
      </p:sp>
      <p:sp>
        <p:nvSpPr>
          <p:cNvPr id="17" name="object 17"/>
          <p:cNvSpPr txBox="1"/>
          <p:nvPr/>
        </p:nvSpPr>
        <p:spPr>
          <a:xfrm>
            <a:off x="16803457" y="2323141"/>
            <a:ext cx="1516380" cy="276860"/>
          </a:xfrm>
          <a:prstGeom prst="rect">
            <a:avLst/>
          </a:prstGeom>
        </p:spPr>
        <p:txBody>
          <a:bodyPr vert="horz" wrap="square" lIns="0" tIns="12065" rIns="0" bIns="0" rtlCol="0">
            <a:spAutoFit/>
          </a:bodyPr>
          <a:lstStyle/>
          <a:p>
            <a:pPr marL="12700">
              <a:lnSpc>
                <a:spcPct val="100000"/>
              </a:lnSpc>
              <a:spcBef>
                <a:spcPts val="95"/>
              </a:spcBef>
            </a:pPr>
            <a:r>
              <a:rPr sz="1650" b="1" spc="85" dirty="0">
                <a:solidFill>
                  <a:srgbClr val="FFFFFF"/>
                </a:solidFill>
                <a:latin typeface="Verdana" panose="020B0604030504040204"/>
                <a:cs typeface="Verdana" panose="020B0604030504040204"/>
              </a:rPr>
              <a:t>C</a:t>
            </a:r>
            <a:r>
              <a:rPr sz="1650" b="1" spc="-20" dirty="0">
                <a:solidFill>
                  <a:srgbClr val="FFFFFF"/>
                </a:solidFill>
                <a:latin typeface="Verdana" panose="020B0604030504040204"/>
                <a:cs typeface="Verdana" panose="020B0604030504040204"/>
              </a:rPr>
              <a:t>O</a:t>
            </a:r>
            <a:r>
              <a:rPr sz="1650" b="1" spc="-185" dirty="0">
                <a:solidFill>
                  <a:srgbClr val="FFFFFF"/>
                </a:solidFill>
                <a:latin typeface="Verdana" panose="020B0604030504040204"/>
                <a:cs typeface="Verdana" panose="020B0604030504040204"/>
              </a:rPr>
              <a:t>N</a:t>
            </a:r>
            <a:r>
              <a:rPr sz="1650" b="1" spc="90" dirty="0">
                <a:solidFill>
                  <a:srgbClr val="FFFFFF"/>
                </a:solidFill>
                <a:latin typeface="Verdana" panose="020B0604030504040204"/>
                <a:cs typeface="Verdana" panose="020B0604030504040204"/>
              </a:rPr>
              <a:t>C</a:t>
            </a:r>
            <a:r>
              <a:rPr sz="1650" b="1" spc="-335" dirty="0">
                <a:solidFill>
                  <a:srgbClr val="FFFFFF"/>
                </a:solidFill>
                <a:latin typeface="Verdana" panose="020B0604030504040204"/>
                <a:cs typeface="Verdana" panose="020B0604030504040204"/>
              </a:rPr>
              <a:t>L</a:t>
            </a:r>
            <a:r>
              <a:rPr sz="1650" b="1" spc="-285" dirty="0">
                <a:solidFill>
                  <a:srgbClr val="FFFFFF"/>
                </a:solidFill>
                <a:latin typeface="Verdana" panose="020B0604030504040204"/>
                <a:cs typeface="Verdana" panose="020B0604030504040204"/>
              </a:rPr>
              <a:t>U</a:t>
            </a:r>
            <a:r>
              <a:rPr sz="1650" b="1" spc="-320" dirty="0">
                <a:solidFill>
                  <a:srgbClr val="FFFFFF"/>
                </a:solidFill>
                <a:latin typeface="Verdana" panose="020B0604030504040204"/>
                <a:cs typeface="Verdana" panose="020B0604030504040204"/>
              </a:rPr>
              <a:t>S</a:t>
            </a:r>
            <a:r>
              <a:rPr sz="1650" b="1" spc="-180" dirty="0">
                <a:solidFill>
                  <a:srgbClr val="FFFFFF"/>
                </a:solidFill>
                <a:latin typeface="Verdana" panose="020B0604030504040204"/>
                <a:cs typeface="Verdana" panose="020B0604030504040204"/>
              </a:rPr>
              <a:t>I</a:t>
            </a:r>
            <a:r>
              <a:rPr sz="1650" b="1" spc="-285" dirty="0">
                <a:solidFill>
                  <a:srgbClr val="FFFFFF"/>
                </a:solidFill>
                <a:latin typeface="Verdana" panose="020B0604030504040204"/>
                <a:cs typeface="Verdana" panose="020B0604030504040204"/>
              </a:rPr>
              <a:t>O</a:t>
            </a:r>
            <a:r>
              <a:rPr sz="1650" b="1" spc="-180" dirty="0">
                <a:solidFill>
                  <a:srgbClr val="FFFFFF"/>
                </a:solidFill>
                <a:latin typeface="Verdana" panose="020B0604030504040204"/>
                <a:cs typeface="Verdana" panose="020B0604030504040204"/>
              </a:rPr>
              <a:t>N</a:t>
            </a:r>
            <a:r>
              <a:rPr sz="1650" b="1" spc="-315" dirty="0">
                <a:solidFill>
                  <a:srgbClr val="FFFFFF"/>
                </a:solidFill>
                <a:latin typeface="Verdana" panose="020B0604030504040204"/>
                <a:cs typeface="Verdana" panose="020B0604030504040204"/>
              </a:rPr>
              <a:t>S</a:t>
            </a:r>
            <a:endParaRPr sz="1650">
              <a:latin typeface="Verdana" panose="020B0604030504040204"/>
              <a:cs typeface="Verdana" panose="020B0604030504040204"/>
            </a:endParaRPr>
          </a:p>
        </p:txBody>
      </p:sp>
      <p:sp>
        <p:nvSpPr>
          <p:cNvPr id="18" name="object 18"/>
          <p:cNvSpPr txBox="1"/>
          <p:nvPr/>
        </p:nvSpPr>
        <p:spPr>
          <a:xfrm>
            <a:off x="15350213" y="2621619"/>
            <a:ext cx="4413250" cy="3253740"/>
          </a:xfrm>
          <a:prstGeom prst="rect">
            <a:avLst/>
          </a:prstGeom>
        </p:spPr>
        <p:txBody>
          <a:bodyPr vert="horz" wrap="square" lIns="0" tIns="12065" rIns="0" bIns="0" rtlCol="0">
            <a:spAutoFit/>
          </a:bodyPr>
          <a:lstStyle/>
          <a:p>
            <a:pPr marL="0" lvl="0" indent="0" algn="just" rtl="0">
              <a:lnSpc>
                <a:spcPct val="80000"/>
              </a:lnSpc>
              <a:spcBef>
                <a:spcPts val="0"/>
              </a:spcBef>
              <a:spcAft>
                <a:spcPts val="0"/>
              </a:spcAft>
              <a:buClr>
                <a:schemeClr val="dk1"/>
              </a:buClr>
              <a:buSzPts val="935"/>
              <a:buFont typeface="Arial" panose="020B0604020202020204"/>
              <a:buNone/>
            </a:pPr>
            <a:endParaRPr lang="en-US" sz="1650" dirty="0">
              <a:latin typeface="Verdana" panose="020B0604030504040204" charset="0"/>
              <a:cs typeface="Verdana" panose="020B0604030504040204" charset="0"/>
              <a:sym typeface="+mn-ea"/>
            </a:endParaRPr>
          </a:p>
          <a:p>
            <a:pPr marL="0" lvl="0" indent="0" algn="just" rtl="0">
              <a:lnSpc>
                <a:spcPct val="80000"/>
              </a:lnSpc>
              <a:spcBef>
                <a:spcPts val="0"/>
              </a:spcBef>
              <a:spcAft>
                <a:spcPts val="0"/>
              </a:spcAft>
              <a:buClr>
                <a:schemeClr val="dk1"/>
              </a:buClr>
              <a:buSzPts val="935"/>
              <a:buFont typeface="Arial" panose="020B0604020202020204"/>
              <a:buNone/>
            </a:pPr>
            <a:r>
              <a:rPr lang="en-US" sz="1650" dirty="0">
                <a:latin typeface="Verdana" panose="020B0604030504040204" charset="0"/>
                <a:cs typeface="Verdana" panose="020B0604030504040204" charset="0"/>
                <a:sym typeface="+mn-ea"/>
              </a:rPr>
              <a:t>Thus this application will help to provide users a detailed understanding of their daily diet and the changes that are required to maintain a healthy diet. It will be easier for users to get a hold of alternatives for their food habits while also maintaining the level of nutrition.This application fulfills that requirement of a user. This application will help a lot of users to maintain a healthy lifestyle as the app will take care of how much the user eats and what he/she should be eating for a balanced food intake.</a:t>
            </a:r>
            <a:endParaRPr sz="1650" dirty="0">
              <a:latin typeface="Verdana" panose="020B0604030504040204" charset="0"/>
              <a:cs typeface="Verdana" panose="020B0604030504040204" charset="0"/>
            </a:endParaRPr>
          </a:p>
          <a:p>
            <a:pPr marL="228600" lvl="0" indent="0" algn="just" rtl="0">
              <a:lnSpc>
                <a:spcPct val="80000"/>
              </a:lnSpc>
              <a:spcBef>
                <a:spcPts val="0"/>
              </a:spcBef>
              <a:spcAft>
                <a:spcPts val="0"/>
              </a:spcAft>
              <a:buSzPts val="935"/>
              <a:buNone/>
            </a:pPr>
            <a:endParaRPr sz="1650">
              <a:latin typeface="Verdana" panose="020B0604030504040204" charset="0"/>
              <a:cs typeface="Verdana" panose="020B0604030504040204" charset="0"/>
            </a:endParaRPr>
          </a:p>
        </p:txBody>
      </p:sp>
      <p:sp>
        <p:nvSpPr>
          <p:cNvPr id="20" name="object 20"/>
          <p:cNvSpPr/>
          <p:nvPr/>
        </p:nvSpPr>
        <p:spPr>
          <a:xfrm>
            <a:off x="15316700" y="5907181"/>
            <a:ext cx="4601845" cy="335280"/>
          </a:xfrm>
          <a:custGeom>
            <a:avLst/>
            <a:gdLst/>
            <a:ahLst/>
            <a:cxnLst/>
            <a:rect l="l" t="t" r="r" b="b"/>
            <a:pathLst>
              <a:path w="4601844" h="335279">
                <a:moveTo>
                  <a:pt x="4601744" y="0"/>
                </a:moveTo>
                <a:lnTo>
                  <a:pt x="0" y="0"/>
                </a:lnTo>
                <a:lnTo>
                  <a:pt x="0" y="334747"/>
                </a:lnTo>
                <a:lnTo>
                  <a:pt x="4601744" y="334747"/>
                </a:lnTo>
                <a:close/>
              </a:path>
            </a:pathLst>
          </a:custGeom>
          <a:solidFill>
            <a:srgbClr val="1F3763"/>
          </a:solidFill>
        </p:spPr>
        <p:txBody>
          <a:bodyPr wrap="square" lIns="0" tIns="0" rIns="0" bIns="0" rtlCol="0"/>
          <a:lstStyle/>
          <a:p>
            <a:endParaRPr/>
          </a:p>
        </p:txBody>
      </p:sp>
      <p:sp>
        <p:nvSpPr>
          <p:cNvPr id="21" name="object 21"/>
          <p:cNvSpPr txBox="1"/>
          <p:nvPr/>
        </p:nvSpPr>
        <p:spPr>
          <a:xfrm>
            <a:off x="17001822" y="5936180"/>
            <a:ext cx="1231265" cy="276860"/>
          </a:xfrm>
          <a:prstGeom prst="rect">
            <a:avLst/>
          </a:prstGeom>
        </p:spPr>
        <p:txBody>
          <a:bodyPr vert="horz" wrap="square" lIns="0" tIns="12065" rIns="0" bIns="0" rtlCol="0">
            <a:spAutoFit/>
          </a:bodyPr>
          <a:lstStyle/>
          <a:p>
            <a:pPr marL="12700">
              <a:lnSpc>
                <a:spcPct val="100000"/>
              </a:lnSpc>
              <a:spcBef>
                <a:spcPts val="95"/>
              </a:spcBef>
            </a:pPr>
            <a:r>
              <a:rPr sz="1650" b="1" spc="-250" dirty="0">
                <a:solidFill>
                  <a:srgbClr val="FFFFFF"/>
                </a:solidFill>
                <a:latin typeface="Verdana" panose="020B0604030504040204"/>
                <a:cs typeface="Verdana" panose="020B0604030504040204"/>
              </a:rPr>
              <a:t>REFERENCES</a:t>
            </a:r>
            <a:endParaRPr sz="1650">
              <a:latin typeface="Verdana" panose="020B0604030504040204"/>
              <a:cs typeface="Verdana" panose="020B0604030504040204"/>
            </a:endParaRPr>
          </a:p>
        </p:txBody>
      </p:sp>
      <p:sp>
        <p:nvSpPr>
          <p:cNvPr id="22" name="object 22"/>
          <p:cNvSpPr txBox="1"/>
          <p:nvPr/>
        </p:nvSpPr>
        <p:spPr>
          <a:xfrm>
            <a:off x="15404224" y="11689022"/>
            <a:ext cx="3848735" cy="2603500"/>
          </a:xfrm>
          <a:prstGeom prst="rect">
            <a:avLst/>
          </a:prstGeom>
        </p:spPr>
        <p:txBody>
          <a:bodyPr vert="horz" wrap="square" lIns="0" tIns="12065" rIns="0" bIns="0" rtlCol="0">
            <a:spAutoFit/>
          </a:bodyPr>
          <a:lstStyle/>
          <a:p>
            <a:pPr marL="12700">
              <a:lnSpc>
                <a:spcPts val="1930"/>
              </a:lnSpc>
              <a:spcBef>
                <a:spcPts val="95"/>
              </a:spcBef>
            </a:pPr>
            <a:r>
              <a:rPr sz="1650" b="1" spc="-95" dirty="0">
                <a:solidFill>
                  <a:srgbClr val="1F3763"/>
                </a:solidFill>
                <a:latin typeface="Verdana" panose="020B0604030504040204"/>
                <a:cs typeface="Verdana" panose="020B0604030504040204"/>
              </a:rPr>
              <a:t>A</a:t>
            </a:r>
            <a:r>
              <a:rPr lang="en-IN" sz="1650" b="1" spc="-95" dirty="0">
                <a:solidFill>
                  <a:srgbClr val="1F3763"/>
                </a:solidFill>
                <a:latin typeface="Verdana" panose="020B0604030504040204"/>
                <a:cs typeface="Verdana" panose="020B0604030504040204"/>
              </a:rPr>
              <a:t>nurag Mahajan</a:t>
            </a:r>
            <a:endParaRPr sz="1650">
              <a:latin typeface="Verdana" panose="020B0604030504040204"/>
              <a:cs typeface="Verdana" panose="020B0604030504040204"/>
            </a:endParaRPr>
          </a:p>
          <a:p>
            <a:pPr marL="12700">
              <a:lnSpc>
                <a:spcPts val="1930"/>
              </a:lnSpc>
            </a:pPr>
            <a:r>
              <a:rPr sz="1650" spc="-50" dirty="0">
                <a:solidFill>
                  <a:srgbClr val="00AFF0"/>
                </a:solidFill>
                <a:latin typeface="Verdana" panose="020B0604030504040204"/>
                <a:cs typeface="Verdana" panose="020B0604030504040204"/>
                <a:hlinkClick r:id="rId4"/>
              </a:rPr>
              <a:t>a</a:t>
            </a:r>
            <a:r>
              <a:rPr lang="en-IN" sz="1650" spc="-50" dirty="0">
                <a:solidFill>
                  <a:srgbClr val="00AFF0"/>
                </a:solidFill>
                <a:latin typeface="Verdana" panose="020B0604030504040204"/>
                <a:cs typeface="Verdana" panose="020B0604030504040204"/>
                <a:hlinkClick r:id="rId4"/>
              </a:rPr>
              <a:t>nuragmahajan</a:t>
            </a:r>
            <a:r>
              <a:rPr sz="1650" spc="-50" dirty="0">
                <a:solidFill>
                  <a:srgbClr val="00AFF0"/>
                </a:solidFill>
                <a:latin typeface="Verdana" panose="020B0604030504040204"/>
                <a:cs typeface="Verdana" panose="020B0604030504040204"/>
                <a:hlinkClick r:id="rId4"/>
              </a:rPr>
              <a:t>20</a:t>
            </a:r>
            <a:r>
              <a:rPr lang="en-IN" sz="1650" spc="-50" dirty="0">
                <a:solidFill>
                  <a:srgbClr val="00AFF0"/>
                </a:solidFill>
                <a:latin typeface="Verdana" panose="020B0604030504040204"/>
                <a:cs typeface="Verdana" panose="020B0604030504040204"/>
                <a:hlinkClick r:id="rId4"/>
              </a:rPr>
              <a:t>495</a:t>
            </a:r>
            <a:r>
              <a:rPr sz="1650" spc="-50" dirty="0">
                <a:solidFill>
                  <a:srgbClr val="00AFF0"/>
                </a:solidFill>
                <a:latin typeface="Verdana" panose="020B0604030504040204"/>
                <a:cs typeface="Verdana" panose="020B0604030504040204"/>
                <a:hlinkClick r:id="rId4"/>
              </a:rPr>
              <a:t>@acropolis.in</a:t>
            </a:r>
            <a:endParaRPr sz="1650">
              <a:latin typeface="Verdana" panose="020B0604030504040204"/>
              <a:cs typeface="Verdana" panose="020B0604030504040204"/>
            </a:endParaRPr>
          </a:p>
          <a:p>
            <a:pPr marL="12700">
              <a:lnSpc>
                <a:spcPts val="1930"/>
              </a:lnSpc>
              <a:spcBef>
                <a:spcPts val="1595"/>
              </a:spcBef>
            </a:pPr>
            <a:r>
              <a:rPr sz="1650" b="1" spc="-140" dirty="0">
                <a:solidFill>
                  <a:srgbClr val="1F3763"/>
                </a:solidFill>
                <a:latin typeface="Verdana" panose="020B0604030504040204"/>
                <a:cs typeface="Verdana" panose="020B0604030504040204"/>
              </a:rPr>
              <a:t>A</a:t>
            </a:r>
            <a:r>
              <a:rPr lang="en-IN" sz="1650" b="1" spc="-140" dirty="0">
                <a:solidFill>
                  <a:srgbClr val="1F3763"/>
                </a:solidFill>
                <a:latin typeface="Verdana" panose="020B0604030504040204"/>
                <a:cs typeface="Verdana" panose="020B0604030504040204"/>
              </a:rPr>
              <a:t>nushka Bhanpiya</a:t>
            </a:r>
            <a:r>
              <a:rPr sz="1650" b="1" spc="-75" dirty="0">
                <a:solidFill>
                  <a:srgbClr val="1F3763"/>
                </a:solidFill>
                <a:latin typeface="Verdana" panose="020B0604030504040204"/>
                <a:cs typeface="Verdana" panose="020B0604030504040204"/>
              </a:rPr>
              <a:t> </a:t>
            </a:r>
            <a:r>
              <a:rPr sz="1650" b="1" spc="-100" dirty="0">
                <a:solidFill>
                  <a:srgbClr val="1F3763"/>
                </a:solidFill>
                <a:latin typeface="Verdana" panose="020B0604030504040204"/>
                <a:cs typeface="Verdana" panose="020B0604030504040204"/>
              </a:rPr>
              <a:t>-</a:t>
            </a:r>
            <a:endParaRPr sz="1650">
              <a:latin typeface="Verdana" panose="020B0604030504040204"/>
              <a:cs typeface="Verdana" panose="020B0604030504040204"/>
            </a:endParaRPr>
          </a:p>
          <a:p>
            <a:pPr marL="12700">
              <a:lnSpc>
                <a:spcPts val="1930"/>
              </a:lnSpc>
            </a:pPr>
            <a:r>
              <a:rPr sz="1650" spc="-55" dirty="0">
                <a:solidFill>
                  <a:srgbClr val="00AFF0"/>
                </a:solidFill>
                <a:latin typeface="Verdana" panose="020B0604030504040204"/>
                <a:cs typeface="Verdana" panose="020B0604030504040204"/>
                <a:hlinkClick r:id="rId5"/>
              </a:rPr>
              <a:t>a</a:t>
            </a:r>
            <a:r>
              <a:rPr lang="en-IN" sz="1650" spc="-55" dirty="0">
                <a:solidFill>
                  <a:srgbClr val="00AFF0"/>
                </a:solidFill>
                <a:latin typeface="Verdana" panose="020B0604030504040204"/>
                <a:cs typeface="Verdana" panose="020B0604030504040204"/>
                <a:hlinkClick r:id="rId5"/>
              </a:rPr>
              <a:t>nushkabhanpiya20427</a:t>
            </a:r>
            <a:r>
              <a:rPr sz="1650" spc="-55" dirty="0">
                <a:solidFill>
                  <a:srgbClr val="00AFF0"/>
                </a:solidFill>
                <a:latin typeface="Verdana" panose="020B0604030504040204"/>
                <a:cs typeface="Verdana" panose="020B0604030504040204"/>
                <a:hlinkClick r:id="rId5"/>
              </a:rPr>
              <a:t>@acropolis.in</a:t>
            </a:r>
            <a:endParaRPr sz="1650">
              <a:latin typeface="Verdana" panose="020B0604030504040204"/>
              <a:cs typeface="Verdana" panose="020B0604030504040204"/>
            </a:endParaRPr>
          </a:p>
          <a:p>
            <a:pPr marL="12700">
              <a:lnSpc>
                <a:spcPts val="1925"/>
              </a:lnSpc>
              <a:spcBef>
                <a:spcPts val="1600"/>
              </a:spcBef>
            </a:pPr>
            <a:r>
              <a:rPr sz="1650" b="1" spc="-180" dirty="0">
                <a:solidFill>
                  <a:srgbClr val="1F3763"/>
                </a:solidFill>
                <a:latin typeface="Verdana" panose="020B0604030504040204"/>
                <a:cs typeface="Verdana" panose="020B0604030504040204"/>
              </a:rPr>
              <a:t>A</a:t>
            </a:r>
            <a:r>
              <a:rPr lang="en-IN" sz="1650" b="1" spc="-180" dirty="0">
                <a:solidFill>
                  <a:srgbClr val="1F3763"/>
                </a:solidFill>
                <a:latin typeface="Verdana" panose="020B0604030504040204"/>
                <a:cs typeface="Verdana" panose="020B0604030504040204"/>
              </a:rPr>
              <a:t>ryan Tapkire</a:t>
            </a:r>
            <a:r>
              <a:rPr sz="1650" b="1" spc="-40" dirty="0">
                <a:solidFill>
                  <a:srgbClr val="1F3763"/>
                </a:solidFill>
                <a:latin typeface="Verdana" panose="020B0604030504040204"/>
                <a:cs typeface="Verdana" panose="020B0604030504040204"/>
              </a:rPr>
              <a:t> </a:t>
            </a:r>
            <a:r>
              <a:rPr sz="1650" b="1" spc="-100" dirty="0">
                <a:solidFill>
                  <a:srgbClr val="1F3763"/>
                </a:solidFill>
                <a:latin typeface="Verdana" panose="020B0604030504040204"/>
                <a:cs typeface="Verdana" panose="020B0604030504040204"/>
              </a:rPr>
              <a:t>-</a:t>
            </a:r>
            <a:endParaRPr sz="1650">
              <a:latin typeface="Verdana" panose="020B0604030504040204"/>
              <a:cs typeface="Verdana" panose="020B0604030504040204"/>
            </a:endParaRPr>
          </a:p>
          <a:p>
            <a:pPr marL="12700">
              <a:lnSpc>
                <a:spcPts val="1925"/>
              </a:lnSpc>
            </a:pPr>
            <a:r>
              <a:rPr sz="1650" spc="-60" dirty="0">
                <a:solidFill>
                  <a:srgbClr val="00AFF0"/>
                </a:solidFill>
                <a:latin typeface="Verdana" panose="020B0604030504040204"/>
                <a:cs typeface="Verdana" panose="020B0604030504040204"/>
                <a:hlinkClick r:id="rId6"/>
              </a:rPr>
              <a:t>a</a:t>
            </a:r>
            <a:r>
              <a:rPr lang="en-IN" sz="1650" spc="-60" dirty="0">
                <a:solidFill>
                  <a:srgbClr val="00AFF0"/>
                </a:solidFill>
                <a:latin typeface="Verdana" panose="020B0604030504040204"/>
                <a:cs typeface="Verdana" panose="020B0604030504040204"/>
                <a:hlinkClick r:id="rId6"/>
              </a:rPr>
              <a:t>ryantapkire20455</a:t>
            </a:r>
            <a:r>
              <a:rPr sz="1650" spc="-60" dirty="0">
                <a:solidFill>
                  <a:srgbClr val="00AFF0"/>
                </a:solidFill>
                <a:latin typeface="Verdana" panose="020B0604030504040204"/>
                <a:cs typeface="Verdana" panose="020B0604030504040204"/>
                <a:hlinkClick r:id="rId6"/>
              </a:rPr>
              <a:t>@acropolis.in</a:t>
            </a:r>
            <a:endParaRPr sz="1650">
              <a:latin typeface="Verdana" panose="020B0604030504040204"/>
              <a:cs typeface="Verdana" panose="020B0604030504040204"/>
            </a:endParaRPr>
          </a:p>
          <a:p>
            <a:pPr marL="12700">
              <a:lnSpc>
                <a:spcPts val="1925"/>
              </a:lnSpc>
              <a:spcBef>
                <a:spcPts val="1595"/>
              </a:spcBef>
            </a:pPr>
            <a:r>
              <a:rPr sz="1650" b="1" spc="-145" dirty="0">
                <a:solidFill>
                  <a:srgbClr val="1F3763"/>
                </a:solidFill>
                <a:latin typeface="Verdana" panose="020B0604030504040204"/>
                <a:cs typeface="Verdana" panose="020B0604030504040204"/>
              </a:rPr>
              <a:t>A</a:t>
            </a:r>
            <a:r>
              <a:rPr lang="en-IN" sz="1650" b="1" spc="-145" dirty="0">
                <a:solidFill>
                  <a:srgbClr val="1F3763"/>
                </a:solidFill>
                <a:latin typeface="Verdana" panose="020B0604030504040204"/>
                <a:cs typeface="Verdana" panose="020B0604030504040204"/>
              </a:rPr>
              <a:t>vani Jain</a:t>
            </a:r>
            <a:r>
              <a:rPr sz="1650" b="1" spc="-100" dirty="0">
                <a:solidFill>
                  <a:srgbClr val="1F3763"/>
                </a:solidFill>
                <a:latin typeface="Verdana" panose="020B0604030504040204"/>
                <a:cs typeface="Verdana" panose="020B0604030504040204"/>
              </a:rPr>
              <a:t>-</a:t>
            </a:r>
            <a:endParaRPr sz="1650">
              <a:latin typeface="Verdana" panose="020B0604030504040204"/>
              <a:cs typeface="Verdana" panose="020B0604030504040204"/>
            </a:endParaRPr>
          </a:p>
          <a:p>
            <a:pPr marL="12700">
              <a:lnSpc>
                <a:spcPts val="1925"/>
              </a:lnSpc>
            </a:pPr>
            <a:r>
              <a:rPr sz="1650" spc="-50" dirty="0">
                <a:solidFill>
                  <a:srgbClr val="00AFF0"/>
                </a:solidFill>
                <a:latin typeface="Verdana" panose="020B0604030504040204"/>
                <a:cs typeface="Verdana" panose="020B0604030504040204"/>
                <a:hlinkClick r:id="rId7"/>
              </a:rPr>
              <a:t>a</a:t>
            </a:r>
            <a:r>
              <a:rPr lang="en-IN" sz="1650" spc="-50" dirty="0">
                <a:solidFill>
                  <a:srgbClr val="00AFF0"/>
                </a:solidFill>
                <a:latin typeface="Verdana" panose="020B0604030504040204"/>
                <a:cs typeface="Verdana" panose="020B0604030504040204"/>
                <a:hlinkClick r:id="rId7"/>
              </a:rPr>
              <a:t>vnijain2858</a:t>
            </a:r>
            <a:r>
              <a:rPr sz="1650" spc="-50" dirty="0">
                <a:solidFill>
                  <a:srgbClr val="00AFF0"/>
                </a:solidFill>
                <a:latin typeface="Verdana" panose="020B0604030504040204"/>
                <a:cs typeface="Verdana" panose="020B0604030504040204"/>
                <a:hlinkClick r:id="rId7"/>
              </a:rPr>
              <a:t>@acropolis.in</a:t>
            </a:r>
            <a:endParaRPr sz="1650">
              <a:latin typeface="Verdana" panose="020B0604030504040204"/>
              <a:cs typeface="Verdana" panose="020B0604030504040204"/>
            </a:endParaRPr>
          </a:p>
        </p:txBody>
      </p:sp>
      <p:sp>
        <p:nvSpPr>
          <p:cNvPr id="23" name="object 23"/>
          <p:cNvSpPr txBox="1"/>
          <p:nvPr/>
        </p:nvSpPr>
        <p:spPr>
          <a:xfrm>
            <a:off x="3890460" y="3752"/>
            <a:ext cx="12244070" cy="1659429"/>
          </a:xfrm>
          <a:prstGeom prst="rect">
            <a:avLst/>
          </a:prstGeom>
        </p:spPr>
        <p:txBody>
          <a:bodyPr vert="horz" wrap="square" lIns="0" tIns="165100" rIns="0" bIns="0" rtlCol="0">
            <a:spAutoFit/>
          </a:bodyPr>
          <a:lstStyle/>
          <a:p>
            <a:pPr marL="3810" algn="ctr">
              <a:lnSpc>
                <a:spcPct val="100000"/>
              </a:lnSpc>
              <a:spcBef>
                <a:spcPts val="1300"/>
              </a:spcBef>
            </a:pPr>
            <a:r>
              <a:rPr sz="2750" b="1" spc="-204" dirty="0">
                <a:solidFill>
                  <a:srgbClr val="FFFFFF"/>
                </a:solidFill>
                <a:latin typeface="Verdana" panose="020B0604030504040204"/>
                <a:cs typeface="Verdana" panose="020B0604030504040204"/>
              </a:rPr>
              <a:t>Acropolis </a:t>
            </a:r>
            <a:r>
              <a:rPr sz="2750" b="1" spc="-385" dirty="0">
                <a:solidFill>
                  <a:srgbClr val="FFFFFF"/>
                </a:solidFill>
                <a:latin typeface="Verdana" panose="020B0604030504040204"/>
                <a:cs typeface="Verdana" panose="020B0604030504040204"/>
              </a:rPr>
              <a:t>Institute </a:t>
            </a:r>
            <a:r>
              <a:rPr sz="2750" b="1" spc="-265" dirty="0">
                <a:solidFill>
                  <a:srgbClr val="FFFFFF"/>
                </a:solidFill>
                <a:latin typeface="Verdana" panose="020B0604030504040204"/>
                <a:cs typeface="Verdana" panose="020B0604030504040204"/>
              </a:rPr>
              <a:t>of </a:t>
            </a:r>
            <a:r>
              <a:rPr sz="2750" b="1" spc="-220" dirty="0">
                <a:solidFill>
                  <a:srgbClr val="FFFFFF"/>
                </a:solidFill>
                <a:latin typeface="Verdana" panose="020B0604030504040204"/>
                <a:cs typeface="Verdana" panose="020B0604030504040204"/>
              </a:rPr>
              <a:t>Technology </a:t>
            </a:r>
            <a:r>
              <a:rPr sz="2750" b="1" spc="-155" dirty="0">
                <a:solidFill>
                  <a:srgbClr val="FFFFFF"/>
                </a:solidFill>
                <a:latin typeface="Verdana" panose="020B0604030504040204"/>
                <a:cs typeface="Verdana" panose="020B0604030504040204"/>
              </a:rPr>
              <a:t>and</a:t>
            </a:r>
            <a:r>
              <a:rPr sz="2750" b="1" spc="-370" dirty="0">
                <a:solidFill>
                  <a:srgbClr val="FFFFFF"/>
                </a:solidFill>
                <a:latin typeface="Verdana" panose="020B0604030504040204"/>
                <a:cs typeface="Verdana" panose="020B0604030504040204"/>
              </a:rPr>
              <a:t> </a:t>
            </a:r>
            <a:r>
              <a:rPr sz="2750" b="1" spc="-229" dirty="0">
                <a:solidFill>
                  <a:srgbClr val="FFFFFF"/>
                </a:solidFill>
                <a:latin typeface="Verdana" panose="020B0604030504040204"/>
                <a:cs typeface="Verdana" panose="020B0604030504040204"/>
              </a:rPr>
              <a:t>Research</a:t>
            </a:r>
            <a:endParaRPr sz="2750" dirty="0">
              <a:latin typeface="Verdana" panose="020B0604030504040204"/>
              <a:cs typeface="Verdana" panose="020B0604030504040204"/>
            </a:endParaRPr>
          </a:p>
          <a:p>
            <a:pPr algn="ctr">
              <a:lnSpc>
                <a:spcPct val="100000"/>
              </a:lnSpc>
              <a:spcBef>
                <a:spcPts val="1195"/>
              </a:spcBef>
            </a:pPr>
            <a:r>
              <a:rPr lang="en-US" sz="2750" b="1" dirty="0">
                <a:solidFill>
                  <a:srgbClr val="FFFFFF"/>
                </a:solidFill>
                <a:latin typeface="Verdana" panose="020B0604030504040204"/>
                <a:cs typeface="Verdana" panose="020B0604030504040204"/>
              </a:rPr>
              <a:t>CALORIE ANALYSIS AND DIET TRACKING</a:t>
            </a:r>
          </a:p>
          <a:p>
            <a:pPr algn="ctr">
              <a:lnSpc>
                <a:spcPct val="100000"/>
              </a:lnSpc>
              <a:spcBef>
                <a:spcPts val="1195"/>
              </a:spcBef>
            </a:pPr>
            <a:r>
              <a:rPr sz="2200" b="1" spc="-125" dirty="0">
                <a:solidFill>
                  <a:srgbClr val="FFFFFF"/>
                </a:solidFill>
                <a:latin typeface="Verdana" panose="020B0604030504040204"/>
                <a:cs typeface="Verdana" panose="020B0604030504040204"/>
              </a:rPr>
              <a:t>A</a:t>
            </a:r>
            <a:r>
              <a:rPr lang="en-IN" sz="2200" b="1" spc="-125" dirty="0">
                <a:solidFill>
                  <a:srgbClr val="FFFFFF"/>
                </a:solidFill>
                <a:latin typeface="Verdana" panose="020B0604030504040204"/>
                <a:cs typeface="Verdana" panose="020B0604030504040204"/>
              </a:rPr>
              <a:t>nurag Mahajan</a:t>
            </a:r>
            <a:r>
              <a:rPr sz="2200" b="1" spc="-175" dirty="0">
                <a:solidFill>
                  <a:srgbClr val="FFFFFF"/>
                </a:solidFill>
                <a:latin typeface="Verdana" panose="020B0604030504040204"/>
                <a:cs typeface="Verdana" panose="020B0604030504040204"/>
              </a:rPr>
              <a:t>, </a:t>
            </a:r>
            <a:r>
              <a:rPr sz="2200" b="1" spc="-185" dirty="0">
                <a:solidFill>
                  <a:srgbClr val="FFFFFF"/>
                </a:solidFill>
                <a:latin typeface="Verdana" panose="020B0604030504040204"/>
                <a:cs typeface="Verdana" panose="020B0604030504040204"/>
              </a:rPr>
              <a:t>A</a:t>
            </a:r>
            <a:r>
              <a:rPr lang="en-IN" sz="2200" b="1" spc="-185" dirty="0">
                <a:solidFill>
                  <a:srgbClr val="FFFFFF"/>
                </a:solidFill>
                <a:latin typeface="Verdana" panose="020B0604030504040204"/>
                <a:cs typeface="Verdana" panose="020B0604030504040204"/>
              </a:rPr>
              <a:t>nushka Bhanpiya</a:t>
            </a:r>
            <a:r>
              <a:rPr sz="2200" b="1" spc="-229" dirty="0">
                <a:solidFill>
                  <a:srgbClr val="FFFFFF"/>
                </a:solidFill>
                <a:latin typeface="Verdana" panose="020B0604030504040204"/>
                <a:cs typeface="Verdana" panose="020B0604030504040204"/>
              </a:rPr>
              <a:t>, </a:t>
            </a:r>
            <a:r>
              <a:rPr sz="2200" b="1" spc="-240" dirty="0">
                <a:solidFill>
                  <a:srgbClr val="FFFFFF"/>
                </a:solidFill>
                <a:latin typeface="Verdana" panose="020B0604030504040204"/>
                <a:cs typeface="Verdana" panose="020B0604030504040204"/>
              </a:rPr>
              <a:t>A</a:t>
            </a:r>
            <a:r>
              <a:rPr lang="en-IN" sz="2200" b="1" spc="-240" dirty="0">
                <a:solidFill>
                  <a:srgbClr val="FFFFFF"/>
                </a:solidFill>
                <a:latin typeface="Verdana" panose="020B0604030504040204"/>
                <a:cs typeface="Verdana" panose="020B0604030504040204"/>
              </a:rPr>
              <a:t>ryan Tapkire</a:t>
            </a:r>
            <a:r>
              <a:rPr sz="2200" b="1" spc="-160" dirty="0">
                <a:solidFill>
                  <a:srgbClr val="FFFFFF"/>
                </a:solidFill>
                <a:latin typeface="Verdana" panose="020B0604030504040204"/>
                <a:cs typeface="Verdana" panose="020B0604030504040204"/>
              </a:rPr>
              <a:t>, </a:t>
            </a:r>
            <a:r>
              <a:rPr sz="2200" b="1" spc="-190" dirty="0">
                <a:solidFill>
                  <a:srgbClr val="FFFFFF"/>
                </a:solidFill>
                <a:latin typeface="Verdana" panose="020B0604030504040204"/>
                <a:cs typeface="Verdana" panose="020B0604030504040204"/>
              </a:rPr>
              <a:t>A</a:t>
            </a:r>
            <a:r>
              <a:rPr lang="en-IN" sz="2200" b="1" spc="-190" dirty="0">
                <a:solidFill>
                  <a:srgbClr val="FFFFFF"/>
                </a:solidFill>
                <a:latin typeface="Verdana" panose="020B0604030504040204"/>
                <a:cs typeface="Verdana" panose="020B0604030504040204"/>
              </a:rPr>
              <a:t>vani Jain</a:t>
            </a:r>
          </a:p>
        </p:txBody>
      </p:sp>
      <p:sp>
        <p:nvSpPr>
          <p:cNvPr id="25" name="object 25"/>
          <p:cNvSpPr txBox="1"/>
          <p:nvPr/>
        </p:nvSpPr>
        <p:spPr>
          <a:xfrm>
            <a:off x="340754" y="10144827"/>
            <a:ext cx="4417695" cy="2503121"/>
          </a:xfrm>
          <a:prstGeom prst="rect">
            <a:avLst/>
          </a:prstGeom>
        </p:spPr>
        <p:txBody>
          <a:bodyPr vert="horz" wrap="square" lIns="0" tIns="12065" rIns="0" bIns="0" rtlCol="0">
            <a:spAutoFit/>
          </a:bodyPr>
          <a:lstStyle/>
          <a:p>
            <a:pPr marL="0" lvl="0" indent="0" algn="just" rtl="0">
              <a:lnSpc>
                <a:spcPct val="80000"/>
              </a:lnSpc>
              <a:spcBef>
                <a:spcPts val="960"/>
              </a:spcBef>
              <a:spcAft>
                <a:spcPts val="0"/>
              </a:spcAft>
              <a:buClr>
                <a:schemeClr val="dk1"/>
              </a:buClr>
              <a:buSzPts val="1018"/>
              <a:buFont typeface="Arial" panose="020B0604020202020204"/>
              <a:buNone/>
            </a:pPr>
            <a:r>
              <a:rPr lang="en-US" sz="1650">
                <a:latin typeface="Verdana" panose="020B0604030504040204" charset="0"/>
                <a:cs typeface="Verdana" panose="020B0604030504040204" charset="0"/>
                <a:sym typeface="+mn-ea"/>
              </a:rPr>
              <a:t>1.Web Application to keep track of Quantity/Quality/type of food taken. Build                                                                               smart food analyzer Application that allows user to keep track of their food and also recommend best dietary chart .</a:t>
            </a:r>
            <a:endParaRPr lang="en-US" sz="1650">
              <a:latin typeface="Verdana" panose="020B0604030504040204" charset="0"/>
              <a:cs typeface="Verdana" panose="020B0604030504040204" charset="0"/>
            </a:endParaRPr>
          </a:p>
          <a:p>
            <a:pPr marL="0" lvl="0" indent="0" algn="just" rtl="0">
              <a:lnSpc>
                <a:spcPct val="80000"/>
              </a:lnSpc>
              <a:spcBef>
                <a:spcPts val="960"/>
              </a:spcBef>
              <a:spcAft>
                <a:spcPts val="0"/>
              </a:spcAft>
              <a:buClr>
                <a:schemeClr val="dk1"/>
              </a:buClr>
              <a:buSzPts val="1018"/>
              <a:buFont typeface="Arial" panose="020B0604020202020204"/>
              <a:buNone/>
            </a:pPr>
            <a:endParaRPr lang="en-US" sz="1650">
              <a:latin typeface="Verdana" panose="020B0604030504040204" charset="0"/>
              <a:cs typeface="Verdana" panose="020B0604030504040204" charset="0"/>
            </a:endParaRPr>
          </a:p>
          <a:p>
            <a:pPr marL="0" lvl="0" indent="0" algn="just" rtl="0">
              <a:lnSpc>
                <a:spcPct val="80000"/>
              </a:lnSpc>
              <a:spcBef>
                <a:spcPts val="960"/>
              </a:spcBef>
              <a:spcAft>
                <a:spcPts val="0"/>
              </a:spcAft>
              <a:buClr>
                <a:schemeClr val="dk1"/>
              </a:buClr>
              <a:buSzPts val="1018"/>
              <a:buFont typeface="Arial" panose="020B0604020202020204"/>
              <a:buNone/>
            </a:pPr>
            <a:r>
              <a:rPr lang="en-US" sz="1650">
                <a:latin typeface="Verdana" panose="020B0604030504040204" charset="0"/>
                <a:cs typeface="Verdana" panose="020B0604030504040204" charset="0"/>
                <a:sym typeface="+mn-ea"/>
              </a:rPr>
              <a:t>2.A nutrient score chart which gives user proper food suggestions for zero charge and it also comes with selective guided videos from top dieticians.</a:t>
            </a:r>
            <a:endParaRPr lang="en-US" sz="1650" dirty="0">
              <a:latin typeface="Verdana" panose="020B0604030504040204" charset="0"/>
              <a:cs typeface="Verdana" panose="020B0604030504040204" charset="0"/>
            </a:endParaRPr>
          </a:p>
        </p:txBody>
      </p:sp>
      <p:sp>
        <p:nvSpPr>
          <p:cNvPr id="27" name="object 27"/>
          <p:cNvSpPr/>
          <p:nvPr/>
        </p:nvSpPr>
        <p:spPr>
          <a:xfrm>
            <a:off x="15314886" y="11260526"/>
            <a:ext cx="4603750" cy="335280"/>
          </a:xfrm>
          <a:custGeom>
            <a:avLst/>
            <a:gdLst/>
            <a:ahLst/>
            <a:cxnLst/>
            <a:rect l="l" t="t" r="r" b="b"/>
            <a:pathLst>
              <a:path w="4603750" h="335279">
                <a:moveTo>
                  <a:pt x="4603419" y="0"/>
                </a:moveTo>
                <a:lnTo>
                  <a:pt x="0" y="0"/>
                </a:lnTo>
                <a:lnTo>
                  <a:pt x="0" y="335249"/>
                </a:lnTo>
                <a:lnTo>
                  <a:pt x="4603419" y="335249"/>
                </a:lnTo>
                <a:close/>
              </a:path>
            </a:pathLst>
          </a:custGeom>
          <a:solidFill>
            <a:srgbClr val="1F3763"/>
          </a:solidFill>
        </p:spPr>
        <p:txBody>
          <a:bodyPr wrap="square" lIns="0" tIns="0" rIns="0" bIns="0" rtlCol="0"/>
          <a:lstStyle/>
          <a:p>
            <a:endParaRPr/>
          </a:p>
        </p:txBody>
      </p:sp>
      <p:sp>
        <p:nvSpPr>
          <p:cNvPr id="28" name="object 28"/>
          <p:cNvSpPr txBox="1"/>
          <p:nvPr/>
        </p:nvSpPr>
        <p:spPr>
          <a:xfrm>
            <a:off x="17110021" y="11289710"/>
            <a:ext cx="1013460" cy="276860"/>
          </a:xfrm>
          <a:prstGeom prst="rect">
            <a:avLst/>
          </a:prstGeom>
        </p:spPr>
        <p:txBody>
          <a:bodyPr vert="horz" wrap="square" lIns="0" tIns="12065" rIns="0" bIns="0" rtlCol="0">
            <a:spAutoFit/>
          </a:bodyPr>
          <a:lstStyle/>
          <a:p>
            <a:pPr marL="12700">
              <a:lnSpc>
                <a:spcPct val="100000"/>
              </a:lnSpc>
              <a:spcBef>
                <a:spcPts val="95"/>
              </a:spcBef>
            </a:pPr>
            <a:r>
              <a:rPr sz="1650" b="1" spc="-140" dirty="0">
                <a:solidFill>
                  <a:srgbClr val="FFFFFF"/>
                </a:solidFill>
                <a:latin typeface="Verdana" panose="020B0604030504040204"/>
                <a:cs typeface="Verdana" panose="020B0604030504040204"/>
              </a:rPr>
              <a:t>CONTACT</a:t>
            </a:r>
            <a:endParaRPr sz="1650">
              <a:latin typeface="Verdana" panose="020B0604030504040204"/>
              <a:cs typeface="Verdana" panose="020B0604030504040204"/>
            </a:endParaRPr>
          </a:p>
        </p:txBody>
      </p:sp>
      <p:sp>
        <p:nvSpPr>
          <p:cNvPr id="30" name="object 30"/>
          <p:cNvSpPr txBox="1"/>
          <p:nvPr/>
        </p:nvSpPr>
        <p:spPr>
          <a:xfrm>
            <a:off x="5093207" y="2279313"/>
            <a:ext cx="4601845" cy="335280"/>
          </a:xfrm>
          <a:prstGeom prst="rect">
            <a:avLst/>
          </a:prstGeom>
          <a:solidFill>
            <a:srgbClr val="1F3763"/>
          </a:solidFill>
        </p:spPr>
        <p:txBody>
          <a:bodyPr vert="horz" wrap="square" lIns="0" tIns="41910" rIns="0" bIns="0" rtlCol="0">
            <a:spAutoFit/>
          </a:bodyPr>
          <a:lstStyle/>
          <a:p>
            <a:pPr algn="ctr">
              <a:lnSpc>
                <a:spcPct val="100000"/>
              </a:lnSpc>
              <a:spcBef>
                <a:spcPts val="330"/>
              </a:spcBef>
            </a:pPr>
            <a:r>
              <a:rPr sz="1650" b="1" spc="-245" dirty="0">
                <a:solidFill>
                  <a:srgbClr val="FFFFFF"/>
                </a:solidFill>
                <a:latin typeface="Verdana" panose="020B0604030504040204"/>
                <a:cs typeface="Verdana" panose="020B0604030504040204"/>
              </a:rPr>
              <a:t>INTERFACE</a:t>
            </a:r>
            <a:endParaRPr sz="1650" dirty="0">
              <a:latin typeface="Verdana" panose="020B0604030504040204"/>
              <a:cs typeface="Verdana" panose="020B0604030504040204"/>
            </a:endParaRPr>
          </a:p>
        </p:txBody>
      </p:sp>
      <p:sp>
        <p:nvSpPr>
          <p:cNvPr id="31" name="object 31"/>
          <p:cNvSpPr txBox="1"/>
          <p:nvPr/>
        </p:nvSpPr>
        <p:spPr>
          <a:xfrm>
            <a:off x="15360102" y="6331806"/>
            <a:ext cx="4366260" cy="4380045"/>
          </a:xfrm>
          <a:prstGeom prst="rect">
            <a:avLst/>
          </a:prstGeom>
        </p:spPr>
        <p:txBody>
          <a:bodyPr vert="horz" wrap="square" lIns="0" tIns="12065" rIns="0" bIns="0" rtlCol="0">
            <a:spAutoFit/>
          </a:bodyPr>
          <a:lstStyle/>
          <a:p>
            <a:pPr marL="161290" marR="5080" indent="-149225" algn="just">
              <a:lnSpc>
                <a:spcPct val="100000"/>
              </a:lnSpc>
              <a:spcBef>
                <a:spcPts val="95"/>
              </a:spcBef>
            </a:pPr>
            <a:r>
              <a:rPr lang="en-US" sz="1650" spc="-65" dirty="0">
                <a:latin typeface="Verdana" panose="020B0604030504040204"/>
                <a:cs typeface="Verdana" panose="020B0604030504040204"/>
              </a:rPr>
              <a:t>[1] Diet And Nutritional Status Of The Older Adults In Rural India - Scientific Figure on Research Gate.</a:t>
            </a:r>
          </a:p>
          <a:p>
            <a:pPr marL="161290" marR="5080" indent="-149225" algn="just">
              <a:lnSpc>
                <a:spcPct val="100000"/>
              </a:lnSpc>
              <a:spcBef>
                <a:spcPts val="95"/>
              </a:spcBef>
            </a:pPr>
            <a:r>
              <a:rPr lang="en-US" sz="1650" spc="-65" dirty="0">
                <a:latin typeface="Verdana" panose="020B0604030504040204"/>
                <a:cs typeface="Verdana" panose="020B0604030504040204"/>
              </a:rPr>
              <a:t>  Available from:</a:t>
            </a:r>
          </a:p>
          <a:p>
            <a:pPr marL="161290" marR="5080" indent="-149225" algn="just">
              <a:lnSpc>
                <a:spcPct val="100000"/>
              </a:lnSpc>
              <a:spcBef>
                <a:spcPts val="95"/>
              </a:spcBef>
            </a:pPr>
            <a:r>
              <a:rPr lang="en-US" sz="1650" spc="-65" dirty="0">
                <a:latin typeface="Verdana" panose="020B0604030504040204"/>
                <a:cs typeface="Verdana" panose="020B0604030504040204"/>
              </a:rPr>
              <a:t>  https://www.researchgate.net/figure/In-adequate-70-of-RDI-intake-of-various-nutrients-by-gender_tbl1_311809195 [accessed 12 Sep, 2022]</a:t>
            </a:r>
          </a:p>
          <a:p>
            <a:pPr marL="161290" marR="5080" indent="-149225" algn="just">
              <a:lnSpc>
                <a:spcPct val="100000"/>
              </a:lnSpc>
              <a:spcBef>
                <a:spcPts val="95"/>
              </a:spcBef>
            </a:pPr>
            <a:r>
              <a:rPr lang="en-US" sz="1650" spc="-65" dirty="0">
                <a:latin typeface="Verdana" panose="020B0604030504040204"/>
                <a:cs typeface="Verdana" panose="020B0604030504040204"/>
              </a:rPr>
              <a:t>[2]TRUE Consortium. Recommended standards for assessing blood pressure in human research where blood pressure or hypertension is a major focus. J Clin </a:t>
            </a:r>
            <a:r>
              <a:rPr lang="en-US" sz="1650" spc="-65" dirty="0" err="1">
                <a:latin typeface="Verdana" panose="020B0604030504040204"/>
                <a:cs typeface="Verdana" panose="020B0604030504040204"/>
              </a:rPr>
              <a:t>Hypertens</a:t>
            </a:r>
            <a:r>
              <a:rPr lang="en-US" sz="1650" spc="-65" dirty="0">
                <a:latin typeface="Verdana" panose="020B0604030504040204"/>
                <a:cs typeface="Verdana" panose="020B0604030504040204"/>
              </a:rPr>
              <a:t> (Greenwich). 2017; 19(2):108‐113. 10.1111/jch.12948. [PMC free article] [PubMed] [</a:t>
            </a:r>
            <a:r>
              <a:rPr lang="en-US" sz="1650" spc="-65" dirty="0" err="1">
                <a:latin typeface="Verdana" panose="020B0604030504040204"/>
                <a:cs typeface="Verdana" panose="020B0604030504040204"/>
              </a:rPr>
              <a:t>CrossRef</a:t>
            </a:r>
            <a:r>
              <a:rPr lang="en-US" sz="1650" spc="-65" dirty="0">
                <a:latin typeface="Verdana" panose="020B0604030504040204"/>
                <a:cs typeface="Verdana" panose="020B0604030504040204"/>
              </a:rPr>
              <a:t>] [Google Scholar]</a:t>
            </a:r>
          </a:p>
          <a:p>
            <a:pPr marL="161290" marR="5080" indent="-149225" algn="just">
              <a:lnSpc>
                <a:spcPct val="100000"/>
              </a:lnSpc>
              <a:spcBef>
                <a:spcPts val="95"/>
              </a:spcBef>
            </a:pPr>
            <a:endParaRPr lang="en-US" sz="1650" spc="-150" dirty="0">
              <a:latin typeface="Verdana" panose="020B0604030504040204"/>
              <a:cs typeface="Verdana" panose="020B0604030504040204"/>
            </a:endParaRPr>
          </a:p>
        </p:txBody>
      </p:sp>
      <p:sp>
        <p:nvSpPr>
          <p:cNvPr id="42" name="object 42"/>
          <p:cNvSpPr txBox="1"/>
          <p:nvPr/>
        </p:nvSpPr>
        <p:spPr>
          <a:xfrm>
            <a:off x="10172173" y="2279480"/>
            <a:ext cx="4601845" cy="335280"/>
          </a:xfrm>
          <a:prstGeom prst="rect">
            <a:avLst/>
          </a:prstGeom>
          <a:solidFill>
            <a:srgbClr val="1F3763"/>
          </a:solidFill>
        </p:spPr>
        <p:txBody>
          <a:bodyPr vert="horz" wrap="square" lIns="0" tIns="41275" rIns="0" bIns="0" rtlCol="0">
            <a:spAutoFit/>
          </a:bodyPr>
          <a:lstStyle/>
          <a:p>
            <a:pPr algn="ctr">
              <a:lnSpc>
                <a:spcPct val="100000"/>
              </a:lnSpc>
              <a:spcBef>
                <a:spcPts val="325"/>
              </a:spcBef>
            </a:pPr>
            <a:r>
              <a:rPr sz="1650" b="1" spc="-245" dirty="0">
                <a:solidFill>
                  <a:srgbClr val="FFFFFF"/>
                </a:solidFill>
                <a:latin typeface="Verdana" panose="020B0604030504040204"/>
                <a:cs typeface="Verdana" panose="020B0604030504040204"/>
              </a:rPr>
              <a:t>INTERFACE</a:t>
            </a:r>
            <a:endParaRPr sz="1650">
              <a:latin typeface="Verdana" panose="020B0604030504040204"/>
              <a:cs typeface="Verdana" panose="020B0604030504040204"/>
            </a:endParaRPr>
          </a:p>
        </p:txBody>
      </p:sp>
      <p:sp>
        <p:nvSpPr>
          <p:cNvPr id="44" name="object 44"/>
          <p:cNvSpPr txBox="1"/>
          <p:nvPr/>
        </p:nvSpPr>
        <p:spPr>
          <a:xfrm>
            <a:off x="10171350" y="7253555"/>
            <a:ext cx="4603750" cy="335280"/>
          </a:xfrm>
          <a:prstGeom prst="rect">
            <a:avLst/>
          </a:prstGeom>
          <a:solidFill>
            <a:srgbClr val="1F3763"/>
          </a:solidFill>
        </p:spPr>
        <p:txBody>
          <a:bodyPr vert="horz" wrap="square" lIns="0" tIns="41910" rIns="0" bIns="0" rtlCol="0">
            <a:spAutoFit/>
          </a:bodyPr>
          <a:lstStyle/>
          <a:p>
            <a:pPr algn="ctr">
              <a:lnSpc>
                <a:spcPct val="100000"/>
              </a:lnSpc>
              <a:spcBef>
                <a:spcPts val="330"/>
              </a:spcBef>
            </a:pPr>
            <a:r>
              <a:rPr sz="1650" b="1" spc="-165" dirty="0">
                <a:solidFill>
                  <a:srgbClr val="FFFFFF"/>
                </a:solidFill>
                <a:latin typeface="Verdana" panose="020B0604030504040204"/>
                <a:cs typeface="Verdana" panose="020B0604030504040204"/>
              </a:rPr>
              <a:t>SCOPE</a:t>
            </a:r>
            <a:endParaRPr sz="1650">
              <a:latin typeface="Verdana" panose="020B0604030504040204"/>
              <a:cs typeface="Verdana" panose="020B0604030504040204"/>
            </a:endParaRPr>
          </a:p>
        </p:txBody>
      </p:sp>
      <p:sp>
        <p:nvSpPr>
          <p:cNvPr id="45" name="object 45"/>
          <p:cNvSpPr txBox="1"/>
          <p:nvPr/>
        </p:nvSpPr>
        <p:spPr>
          <a:xfrm>
            <a:off x="10279953" y="7544377"/>
            <a:ext cx="4513228" cy="3084819"/>
          </a:xfrm>
          <a:prstGeom prst="rect">
            <a:avLst/>
          </a:prstGeom>
        </p:spPr>
        <p:txBody>
          <a:bodyPr vert="horz" wrap="square" lIns="0" tIns="12065" rIns="0" bIns="0" rtlCol="0">
            <a:spAutoFit/>
          </a:bodyPr>
          <a:lstStyle/>
          <a:p>
            <a:pPr marL="12700" marR="5080" indent="63500" algn="just">
              <a:lnSpc>
                <a:spcPct val="100000"/>
              </a:lnSpc>
              <a:spcBef>
                <a:spcPts val="95"/>
              </a:spcBef>
            </a:pPr>
            <a:r>
              <a:rPr lang="en-US" sz="1650" spc="-80" dirty="0">
                <a:latin typeface="Verdana" panose="020B0604030504040204" pitchFamily="34" charset="0"/>
                <a:ea typeface="Verdana" panose="020B0604030504040204" pitchFamily="34" charset="0"/>
                <a:cs typeface="Verdana" panose="020B0604030504040204"/>
              </a:rPr>
              <a:t>People are increasingly becoming diet conscious and they require a dietician to help them keep a track of their daily eating habits. This Web application works as a substitute to that. Users can now themselves find out what is missing from their diets and what they should be eating with the help of this app. Thus this application serves as an alternative to the dietician by providing necessary food suggestions as per the user’s whole day calorie intake and as per his current physical parameters</a:t>
            </a:r>
            <a:endParaRPr sz="1650" dirty="0">
              <a:latin typeface="Verdana" panose="020B0604030504040204" pitchFamily="34" charset="0"/>
              <a:ea typeface="Verdana" panose="020B0604030504040204" pitchFamily="34" charset="0"/>
              <a:cs typeface="Verdana" panose="020B0604030504040204"/>
            </a:endParaRPr>
          </a:p>
        </p:txBody>
      </p:sp>
      <p:pic>
        <p:nvPicPr>
          <p:cNvPr id="8" name="Picture 7">
            <a:extLst>
              <a:ext uri="{FF2B5EF4-FFF2-40B4-BE49-F238E27FC236}">
                <a16:creationId xmlns:a16="http://schemas.microsoft.com/office/drawing/2014/main" id="{28F105BC-012E-062E-2B88-7B55990AF53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92717" y="2826741"/>
            <a:ext cx="4532419" cy="3658646"/>
          </a:xfrm>
          <a:prstGeom prst="rect">
            <a:avLst/>
          </a:prstGeom>
        </p:spPr>
      </p:pic>
      <p:pic>
        <p:nvPicPr>
          <p:cNvPr id="19" name="Picture 18">
            <a:extLst>
              <a:ext uri="{FF2B5EF4-FFF2-40B4-BE49-F238E27FC236}">
                <a16:creationId xmlns:a16="http://schemas.microsoft.com/office/drawing/2014/main" id="{5AA2D279-E71D-F589-AAE8-6CB35E2EFF8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75474" y="6758500"/>
            <a:ext cx="4513228" cy="3839812"/>
          </a:xfrm>
          <a:prstGeom prst="rect">
            <a:avLst/>
          </a:prstGeom>
        </p:spPr>
      </p:pic>
      <p:pic>
        <p:nvPicPr>
          <p:cNvPr id="46" name="Picture 45">
            <a:extLst>
              <a:ext uri="{FF2B5EF4-FFF2-40B4-BE49-F238E27FC236}">
                <a16:creationId xmlns:a16="http://schemas.microsoft.com/office/drawing/2014/main" id="{CC70C7A9-52C8-16EF-D3DD-8796AB67909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77357" y="10836291"/>
            <a:ext cx="4417695" cy="3543593"/>
          </a:xfrm>
          <a:prstGeom prst="rect">
            <a:avLst/>
          </a:prstGeom>
        </p:spPr>
      </p:pic>
      <p:pic>
        <p:nvPicPr>
          <p:cNvPr id="48" name="Picture 47">
            <a:extLst>
              <a:ext uri="{FF2B5EF4-FFF2-40B4-BE49-F238E27FC236}">
                <a16:creationId xmlns:a16="http://schemas.microsoft.com/office/drawing/2014/main" id="{C452D716-0A7A-EECD-C8DF-5F77150AEA1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50191" y="3075709"/>
            <a:ext cx="4366260" cy="3921804"/>
          </a:xfrm>
          <a:prstGeom prst="rect">
            <a:avLst/>
          </a:prstGeom>
        </p:spPr>
      </p:pic>
      <p:pic>
        <p:nvPicPr>
          <p:cNvPr id="12" name="Picture 11">
            <a:extLst>
              <a:ext uri="{FF2B5EF4-FFF2-40B4-BE49-F238E27FC236}">
                <a16:creationId xmlns:a16="http://schemas.microsoft.com/office/drawing/2014/main" id="{41855AF8-832E-34AC-0546-EB2B42A80F0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3434" y="69314"/>
            <a:ext cx="1659429" cy="165942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676</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Aryan T</cp:lastModifiedBy>
  <cp:revision>5</cp:revision>
  <dcterms:created xsi:type="dcterms:W3CDTF">2022-11-17T18:56:15Z</dcterms:created>
  <dcterms:modified xsi:type="dcterms:W3CDTF">2022-11-18T09:46:27Z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2022-11-01T05:30:00Z</vt:filetime>
  </property>
  <property fmtid="{D5CDD505-2E9C-101B-9397-08002B2CF9AE}" pid="3" name="Creator">
    <vt:lpwstr>Online2PDF.com</vt:lpwstr>
  </property>
  <property fmtid="{D5CDD505-2E9C-101B-9397-08002B2CF9AE}" pid="4" name="LastSaved">
    <vt:filetime>2022-11-17T05:30:00Z</vt:filetime>
  </property>
  <property fmtid="{D5CDD505-2E9C-101B-9397-08002B2CF9AE}" pid="5" name="ICV">
    <vt:lpwstr>BF4AC3FECC3543358C06E1627E32FCCA</vt:lpwstr>
  </property>
  <property fmtid="{D5CDD505-2E9C-101B-9397-08002B2CF9AE}" pid="6" name="KSOProductBuildVer">
    <vt:lpwstr>1033-11.2.0.11214</vt:lpwstr>
  </property>
</Properties>
</file>