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
      <p:font typeface="Quattrocento Sans"/>
      <p:regular r:id="rId26"/>
      <p:bold r:id="rId27"/>
      <p:italic r:id="rId28"/>
      <p:boldItalic r:id="rId29"/>
    </p:embeddedFon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h9QMs9YjAqDE5TmCh3iPa8trjd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regular.fntdata"/><Relationship Id="rId25" Type="http://schemas.openxmlformats.org/officeDocument/2006/relationships/font" Target="fonts/Roboto-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18"/>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18"/>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18"/>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b="1" i="0" sz="4600" u="none" cap="none" strike="noStrike">
              <a:solidFill>
                <a:schemeClr val="lt1"/>
              </a:solidFill>
              <a:latin typeface="Arial Black"/>
              <a:ea typeface="Arial Black"/>
              <a:cs typeface="Arial Black"/>
              <a:sym typeface="Arial Black"/>
            </a:endParaRPr>
          </a:p>
        </p:txBody>
      </p:sp>
      <p:sp>
        <p:nvSpPr>
          <p:cNvPr id="20" name="Google Shape;20;p18"/>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b="1"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8"/>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8"/>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9"/>
          <p:cNvSpPr/>
          <p:nvPr>
            <p:ph idx="2" type="pic"/>
          </p:nvPr>
        </p:nvSpPr>
        <p:spPr>
          <a:xfrm>
            <a:off x="5384893" y="987427"/>
            <a:ext cx="6172200" cy="4873625"/>
          </a:xfrm>
          <a:prstGeom prst="rect">
            <a:avLst/>
          </a:prstGeom>
          <a:noFill/>
          <a:ln>
            <a:noFill/>
          </a:ln>
        </p:spPr>
      </p:sp>
      <p:sp>
        <p:nvSpPr>
          <p:cNvPr id="94" name="Google Shape;94;p29"/>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0"/>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1"/>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1"/>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1"/>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19"/>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0"/>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0"/>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3"/>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5"/>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5"/>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6"/>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6"/>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6"/>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7"/>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en.wikipedia.org/wiki/Calorie" TargetMode="External"/><Relationship Id="rId4" Type="http://schemas.openxmlformats.org/officeDocument/2006/relationships/hyperlink" Target="https://en.wikipedia.org/wiki/Human_nutrition" TargetMode="External"/><Relationship Id="rId9" Type="http://schemas.openxmlformats.org/officeDocument/2006/relationships/hyperlink" Target="https://en.wikipedia.org/wiki/Activity_tracker" TargetMode="External"/><Relationship Id="rId5" Type="http://schemas.openxmlformats.org/officeDocument/2006/relationships/hyperlink" Target="https://en.wikipedia.org/wiki/Physical_fitness" TargetMode="External"/><Relationship Id="rId6" Type="http://schemas.openxmlformats.org/officeDocument/2006/relationships/hyperlink" Target="https://en.wikipedia.org/wiki/Android_(operating_system)" TargetMode="External"/><Relationship Id="rId7" Type="http://schemas.openxmlformats.org/officeDocument/2006/relationships/hyperlink" Target="https://en.wikipedia.org/wiki/IOS" TargetMode="External"/><Relationship Id="rId8" Type="http://schemas.openxmlformats.org/officeDocument/2006/relationships/hyperlink" Target="https://en.wikipedia.org/wiki/Wearable_technolog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190" name="Google Shape;190;p10"/>
          <p:cNvSpPr txBox="1"/>
          <p:nvPr>
            <p:ph idx="1" type="body"/>
          </p:nvPr>
        </p:nvSpPr>
        <p:spPr>
          <a:xfrm>
            <a:off x="168275" y="1406425"/>
            <a:ext cx="11847000" cy="5325900"/>
          </a:xfrm>
          <a:prstGeom prst="rect">
            <a:avLst/>
          </a:prstGeom>
          <a:noFill/>
          <a:ln>
            <a:noFill/>
          </a:ln>
        </p:spPr>
        <p:txBody>
          <a:bodyPr anchorCtr="0" anchor="t" bIns="45700" lIns="91425" spcFirstLastPara="1" rIns="91425" wrap="square" tIns="45700">
            <a:normAutofit fontScale="85000" lnSpcReduction="20000"/>
          </a:bodyPr>
          <a:lstStyle/>
          <a:p>
            <a:pPr indent="0" lvl="0" marL="228600" rtl="0" algn="just">
              <a:lnSpc>
                <a:spcPct val="90000"/>
              </a:lnSpc>
              <a:spcBef>
                <a:spcPts val="0"/>
              </a:spcBef>
              <a:spcAft>
                <a:spcPts val="0"/>
              </a:spcAft>
              <a:buNone/>
            </a:pPr>
            <a:r>
              <a:rPr lang="en-US" sz="2300"/>
              <a:t>Functional:</a:t>
            </a:r>
            <a:endParaRPr sz="2300"/>
          </a:p>
          <a:p>
            <a:pPr indent="0" lvl="0" marL="228600" rtl="0" algn="just">
              <a:lnSpc>
                <a:spcPct val="90000"/>
              </a:lnSpc>
              <a:spcBef>
                <a:spcPts val="0"/>
              </a:spcBef>
              <a:spcAft>
                <a:spcPts val="0"/>
              </a:spcAft>
              <a:buClr>
                <a:schemeClr val="dk1"/>
              </a:buClr>
              <a:buSzPct val="47826"/>
              <a:buFont typeface="Arial"/>
              <a:buNone/>
            </a:pPr>
            <a:r>
              <a:rPr lang="en-US" sz="2300"/>
              <a:t>1.</a:t>
            </a:r>
            <a:r>
              <a:rPr lang="en-US" sz="2300"/>
              <a:t>Nutritional information: Planning your meal and the act of healthy</a:t>
            </a:r>
            <a:endParaRPr sz="2300"/>
          </a:p>
          <a:p>
            <a:pPr indent="0" lvl="0" marL="228600" rtl="0" algn="just">
              <a:lnSpc>
                <a:spcPct val="90000"/>
              </a:lnSpc>
              <a:spcBef>
                <a:spcPts val="0"/>
              </a:spcBef>
              <a:spcAft>
                <a:spcPts val="0"/>
              </a:spcAft>
              <a:buClr>
                <a:schemeClr val="dk1"/>
              </a:buClr>
              <a:buSzPct val="47826"/>
              <a:buFont typeface="Arial"/>
              <a:buNone/>
            </a:pPr>
            <a:r>
              <a:rPr lang="en-US" sz="2300"/>
              <a:t>meal preparation can be hard. A database connectivity to store authentic nutrition information can help here.</a:t>
            </a:r>
            <a:endParaRPr sz="2300"/>
          </a:p>
          <a:p>
            <a:pPr indent="0" lvl="0" marL="228600" rtl="0" algn="just">
              <a:lnSpc>
                <a:spcPct val="90000"/>
              </a:lnSpc>
              <a:spcBef>
                <a:spcPts val="0"/>
              </a:spcBef>
              <a:spcAft>
                <a:spcPts val="0"/>
              </a:spcAft>
              <a:buClr>
                <a:schemeClr val="dk1"/>
              </a:buClr>
              <a:buSzPct val="47826"/>
              <a:buFont typeface="Arial"/>
              <a:buNone/>
            </a:pPr>
            <a:r>
              <a:t/>
            </a:r>
            <a:endParaRPr sz="2300"/>
          </a:p>
          <a:p>
            <a:pPr indent="0" lvl="0" marL="228600" rtl="0" algn="just">
              <a:lnSpc>
                <a:spcPct val="90000"/>
              </a:lnSpc>
              <a:spcBef>
                <a:spcPts val="0"/>
              </a:spcBef>
              <a:spcAft>
                <a:spcPts val="0"/>
              </a:spcAft>
              <a:buClr>
                <a:schemeClr val="dk1"/>
              </a:buClr>
              <a:buSzPct val="47826"/>
              <a:buFont typeface="Arial"/>
              <a:buNone/>
            </a:pPr>
            <a:r>
              <a:rPr lang="en-US" sz="2300"/>
              <a:t>2.</a:t>
            </a:r>
            <a:r>
              <a:rPr lang="en-US" sz="2300"/>
              <a:t>Recipe database and recipe organizers: You need a recipe organizer</a:t>
            </a:r>
            <a:endParaRPr sz="2300"/>
          </a:p>
          <a:p>
            <a:pPr indent="0" lvl="0" marL="228600" rtl="0" algn="just">
              <a:lnSpc>
                <a:spcPct val="90000"/>
              </a:lnSpc>
              <a:spcBef>
                <a:spcPts val="0"/>
              </a:spcBef>
              <a:spcAft>
                <a:spcPts val="0"/>
              </a:spcAft>
              <a:buClr>
                <a:schemeClr val="dk1"/>
              </a:buClr>
              <a:buSzPct val="47826"/>
              <a:buFont typeface="Arial"/>
              <a:buNone/>
            </a:pPr>
            <a:r>
              <a:rPr lang="en-US" sz="2300"/>
              <a:t>to keep track of new recipes.</a:t>
            </a:r>
            <a:endParaRPr sz="2300"/>
          </a:p>
          <a:p>
            <a:pPr indent="0" lvl="0" marL="228600" rtl="0" algn="just">
              <a:lnSpc>
                <a:spcPct val="90000"/>
              </a:lnSpc>
              <a:spcBef>
                <a:spcPts val="0"/>
              </a:spcBef>
              <a:spcAft>
                <a:spcPts val="0"/>
              </a:spcAft>
              <a:buClr>
                <a:schemeClr val="dk1"/>
              </a:buClr>
              <a:buSzPct val="47826"/>
              <a:buFont typeface="Arial"/>
              <a:buNone/>
            </a:pPr>
            <a:r>
              <a:t/>
            </a:r>
            <a:endParaRPr sz="2300"/>
          </a:p>
          <a:p>
            <a:pPr indent="0" lvl="0" marL="228600" rtl="0" algn="just">
              <a:lnSpc>
                <a:spcPct val="90000"/>
              </a:lnSpc>
              <a:spcBef>
                <a:spcPts val="0"/>
              </a:spcBef>
              <a:spcAft>
                <a:spcPts val="0"/>
              </a:spcAft>
              <a:buClr>
                <a:schemeClr val="dk1"/>
              </a:buClr>
              <a:buSzPct val="47826"/>
              <a:buFont typeface="Arial"/>
              <a:buNone/>
            </a:pPr>
            <a:r>
              <a:rPr lang="en-US" sz="2300"/>
              <a:t>3.</a:t>
            </a:r>
            <a:r>
              <a:rPr lang="en-US" sz="2300"/>
              <a:t>Creating a grocery shopping list: Users might need help to create a</a:t>
            </a:r>
            <a:endParaRPr sz="2300"/>
          </a:p>
          <a:p>
            <a:pPr indent="0" lvl="0" marL="228600" rtl="0" algn="just">
              <a:lnSpc>
                <a:spcPct val="90000"/>
              </a:lnSpc>
              <a:spcBef>
                <a:spcPts val="0"/>
              </a:spcBef>
              <a:spcAft>
                <a:spcPts val="0"/>
              </a:spcAft>
              <a:buClr>
                <a:schemeClr val="dk1"/>
              </a:buClr>
              <a:buSzPct val="47826"/>
              <a:buFont typeface="Arial"/>
              <a:buNone/>
            </a:pPr>
            <a:r>
              <a:rPr lang="en-US" sz="2300"/>
              <a:t>grocery shopping list that focuses on eating healthy.</a:t>
            </a:r>
            <a:endParaRPr sz="2300"/>
          </a:p>
          <a:p>
            <a:pPr indent="0" lvl="0" marL="228600" rtl="0" algn="just">
              <a:lnSpc>
                <a:spcPct val="90000"/>
              </a:lnSpc>
              <a:spcBef>
                <a:spcPts val="0"/>
              </a:spcBef>
              <a:spcAft>
                <a:spcPts val="0"/>
              </a:spcAft>
              <a:buClr>
                <a:schemeClr val="dk1"/>
              </a:buClr>
              <a:buSzPct val="47826"/>
              <a:buFont typeface="Arial"/>
              <a:buNone/>
            </a:pPr>
            <a:r>
              <a:t/>
            </a:r>
            <a:endParaRPr sz="2300"/>
          </a:p>
          <a:p>
            <a:pPr indent="0" lvl="0" marL="228600" rtl="0" algn="just">
              <a:lnSpc>
                <a:spcPct val="90000"/>
              </a:lnSpc>
              <a:spcBef>
                <a:spcPts val="0"/>
              </a:spcBef>
              <a:spcAft>
                <a:spcPts val="0"/>
              </a:spcAft>
              <a:buNone/>
            </a:pPr>
            <a:r>
              <a:rPr lang="en-US" sz="2300"/>
              <a:t>4.</a:t>
            </a:r>
            <a:r>
              <a:rPr lang="en-US" sz="2300"/>
              <a:t>A capability to import recipes.</a:t>
            </a:r>
            <a:endParaRPr sz="2300"/>
          </a:p>
          <a:p>
            <a:pPr indent="0" lvl="0" marL="228600" rtl="0" algn="just">
              <a:lnSpc>
                <a:spcPct val="90000"/>
              </a:lnSpc>
              <a:spcBef>
                <a:spcPts val="0"/>
              </a:spcBef>
              <a:spcAft>
                <a:spcPts val="0"/>
              </a:spcAft>
              <a:buNone/>
            </a:pPr>
            <a:r>
              <a:t/>
            </a:r>
            <a:endParaRPr sz="2300"/>
          </a:p>
          <a:p>
            <a:pPr indent="0" lvl="0" marL="228600" rtl="0" algn="just">
              <a:lnSpc>
                <a:spcPct val="90000"/>
              </a:lnSpc>
              <a:spcBef>
                <a:spcPts val="0"/>
              </a:spcBef>
              <a:spcAft>
                <a:spcPts val="0"/>
              </a:spcAft>
              <a:buNone/>
            </a:pPr>
            <a:r>
              <a:rPr lang="en-US" sz="2300"/>
              <a:t>Non-Functional:</a:t>
            </a:r>
            <a:endParaRPr sz="2300"/>
          </a:p>
          <a:p>
            <a:pPr indent="0" lvl="0" marL="228600" rtl="0" algn="just">
              <a:lnSpc>
                <a:spcPct val="90000"/>
              </a:lnSpc>
              <a:spcBef>
                <a:spcPts val="0"/>
              </a:spcBef>
              <a:spcAft>
                <a:spcPts val="0"/>
              </a:spcAft>
              <a:buNone/>
            </a:pPr>
            <a:r>
              <a:rPr lang="en-US" sz="2300"/>
              <a:t>1.128 GB RAM.</a:t>
            </a:r>
            <a:endParaRPr sz="2300"/>
          </a:p>
          <a:p>
            <a:pPr indent="0" lvl="0" marL="228600" rtl="0" algn="just">
              <a:lnSpc>
                <a:spcPct val="90000"/>
              </a:lnSpc>
              <a:spcBef>
                <a:spcPts val="0"/>
              </a:spcBef>
              <a:spcAft>
                <a:spcPts val="0"/>
              </a:spcAft>
              <a:buClr>
                <a:schemeClr val="dk1"/>
              </a:buClr>
              <a:buSzPct val="47826"/>
              <a:buFont typeface="Arial"/>
              <a:buNone/>
            </a:pPr>
            <a:r>
              <a:rPr lang="en-US" sz="2300"/>
              <a:t>2.Available 24*7.</a:t>
            </a:r>
            <a:endParaRPr sz="2300"/>
          </a:p>
          <a:p>
            <a:pPr indent="0" lvl="0" marL="228600" rtl="0" algn="just">
              <a:lnSpc>
                <a:spcPct val="90000"/>
              </a:lnSpc>
              <a:spcBef>
                <a:spcPts val="0"/>
              </a:spcBef>
              <a:spcAft>
                <a:spcPts val="0"/>
              </a:spcAft>
              <a:buNone/>
            </a:pPr>
            <a:r>
              <a:rPr lang="en-US" sz="2400"/>
              <a:t>3.Operating System Windows</a:t>
            </a:r>
            <a:endParaRPr sz="2400"/>
          </a:p>
          <a:p>
            <a:pPr indent="0" lvl="0" marL="228600" rtl="0" algn="just">
              <a:lnSpc>
                <a:spcPct val="90000"/>
              </a:lnSpc>
              <a:spcBef>
                <a:spcPts val="0"/>
              </a:spcBef>
              <a:spcAft>
                <a:spcPts val="0"/>
              </a:spcAft>
              <a:buNone/>
            </a:pPr>
            <a:r>
              <a:rPr lang="en-US" sz="2400"/>
              <a:t>Software requirements:  </a:t>
            </a:r>
            <a:endParaRPr sz="2400"/>
          </a:p>
          <a:p>
            <a:pPr indent="0" lvl="0" marL="0" rtl="0" algn="just">
              <a:lnSpc>
                <a:spcPct val="90000"/>
              </a:lnSpc>
              <a:spcBef>
                <a:spcPts val="0"/>
              </a:spcBef>
              <a:spcAft>
                <a:spcPts val="0"/>
              </a:spcAft>
              <a:buNone/>
            </a:pPr>
            <a:r>
              <a:rPr lang="en-US" sz="2400"/>
              <a:t>     1.Java SE JDK v 18.0.1</a:t>
            </a:r>
            <a:endParaRPr sz="2400"/>
          </a:p>
          <a:p>
            <a:pPr indent="0" lvl="0" marL="0" rtl="0" algn="just">
              <a:lnSpc>
                <a:spcPct val="90000"/>
              </a:lnSpc>
              <a:spcBef>
                <a:spcPts val="0"/>
              </a:spcBef>
              <a:spcAft>
                <a:spcPts val="0"/>
              </a:spcAft>
              <a:buNone/>
            </a:pPr>
            <a:r>
              <a:rPr lang="en-US" sz="2400"/>
              <a:t>     2.Visual Studio Code </a:t>
            </a:r>
            <a:endParaRPr sz="2400"/>
          </a:p>
          <a:p>
            <a:pPr indent="0" lvl="0" marL="0" rtl="0" algn="just">
              <a:lnSpc>
                <a:spcPct val="90000"/>
              </a:lnSpc>
              <a:spcBef>
                <a:spcPts val="0"/>
              </a:spcBef>
              <a:spcAft>
                <a:spcPts val="0"/>
              </a:spcAft>
              <a:buNone/>
            </a:pPr>
            <a:r>
              <a:rPr lang="en-US" sz="2400"/>
              <a:t>     3.Apache Tomcat 9 </a:t>
            </a:r>
            <a:endParaRPr sz="2400"/>
          </a:p>
          <a:p>
            <a:pPr indent="0" lvl="0" marL="0" rtl="0" algn="just">
              <a:lnSpc>
                <a:spcPct val="90000"/>
              </a:lnSpc>
              <a:spcBef>
                <a:spcPts val="0"/>
              </a:spcBef>
              <a:spcAft>
                <a:spcPts val="0"/>
              </a:spcAft>
              <a:buNone/>
            </a:pPr>
            <a:r>
              <a:rPr lang="en-US" sz="2400"/>
              <a:t>   Hardware requirements:  </a:t>
            </a:r>
            <a:endParaRPr sz="2400"/>
          </a:p>
          <a:p>
            <a:pPr indent="0" lvl="0" marL="0" rtl="0" algn="just">
              <a:lnSpc>
                <a:spcPct val="90000"/>
              </a:lnSpc>
              <a:spcBef>
                <a:spcPts val="0"/>
              </a:spcBef>
              <a:spcAft>
                <a:spcPts val="0"/>
              </a:spcAft>
              <a:buNone/>
            </a:pPr>
            <a:r>
              <a:rPr lang="en-US" sz="2400"/>
              <a:t>     1.Memory of 8 GB RAM  </a:t>
            </a:r>
            <a:endParaRPr sz="2400"/>
          </a:p>
          <a:p>
            <a:pPr indent="0" lvl="0" marL="0" rtl="0" algn="just">
              <a:lnSpc>
                <a:spcPct val="90000"/>
              </a:lnSpc>
              <a:spcBef>
                <a:spcPts val="0"/>
              </a:spcBef>
              <a:spcAft>
                <a:spcPts val="0"/>
              </a:spcAft>
              <a:buNone/>
            </a:pPr>
            <a:r>
              <a:rPr lang="en-US" sz="2400"/>
              <a:t>     2.Processor: minimum quadcore.</a:t>
            </a:r>
            <a:endParaRPr sz="2400"/>
          </a:p>
        </p:txBody>
      </p:sp>
      <p:sp>
        <p:nvSpPr>
          <p:cNvPr id="191" name="Google Shape;191;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92" name="Google Shape;192;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199" name="Google Shape;199;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00" name="Google Shape;200;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01" name="Google Shape;201;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34375"/>
              <a:buFont typeface="Arial"/>
              <a:buNone/>
            </a:pPr>
            <a:r>
              <a:rPr lang="en-US"/>
              <a:t>1.</a:t>
            </a:r>
            <a:r>
              <a:rPr lang="en-US"/>
              <a:t>The application in subject, provides a means for keeping a check on a</a:t>
            </a:r>
            <a:endParaRPr/>
          </a:p>
          <a:p>
            <a:pPr indent="0" lvl="0" marL="0" rtl="0" algn="just">
              <a:lnSpc>
                <a:spcPct val="90000"/>
              </a:lnSpc>
              <a:spcBef>
                <a:spcPts val="0"/>
              </a:spcBef>
              <a:spcAft>
                <a:spcPts val="0"/>
              </a:spcAft>
              <a:buClr>
                <a:schemeClr val="dk1"/>
              </a:buClr>
              <a:buSzPct val="34375"/>
              <a:buFont typeface="Arial"/>
              <a:buNone/>
            </a:pPr>
            <a:r>
              <a:rPr lang="en-US"/>
              <a:t>person's daily eating habits by providing calorie intake information as well as</a:t>
            </a:r>
            <a:endParaRPr/>
          </a:p>
          <a:p>
            <a:pPr indent="0" lvl="0" marL="0" rtl="0" algn="just">
              <a:lnSpc>
                <a:spcPct val="90000"/>
              </a:lnSpc>
              <a:spcBef>
                <a:spcPts val="0"/>
              </a:spcBef>
              <a:spcAft>
                <a:spcPts val="0"/>
              </a:spcAft>
              <a:buClr>
                <a:schemeClr val="dk1"/>
              </a:buClr>
              <a:buSzPct val="34375"/>
              <a:buFont typeface="Arial"/>
              <a:buNone/>
            </a:pPr>
            <a:r>
              <a:rPr lang="en-US"/>
              <a:t>the food suggestions and timely food reminders of what a person can which</a:t>
            </a:r>
            <a:endParaRPr/>
          </a:p>
          <a:p>
            <a:pPr indent="0" lvl="0" marL="0" rtl="0" algn="just">
              <a:lnSpc>
                <a:spcPct val="90000"/>
              </a:lnSpc>
              <a:spcBef>
                <a:spcPts val="0"/>
              </a:spcBef>
              <a:spcAft>
                <a:spcPts val="0"/>
              </a:spcAft>
              <a:buClr>
                <a:schemeClr val="dk1"/>
              </a:buClr>
              <a:buSzPct val="34375"/>
              <a:buFont typeface="Arial"/>
              <a:buNone/>
            </a:pPr>
            <a:r>
              <a:rPr lang="en-US"/>
              <a:t>he can use in order to maintain a nutritional balance.</a:t>
            </a:r>
            <a:endParaRPr/>
          </a:p>
          <a:p>
            <a:pPr indent="0" lvl="0" marL="0" rtl="0" algn="just">
              <a:lnSpc>
                <a:spcPct val="90000"/>
              </a:lnSpc>
              <a:spcBef>
                <a:spcPts val="0"/>
              </a:spcBef>
              <a:spcAft>
                <a:spcPts val="0"/>
              </a:spcAft>
              <a:buClr>
                <a:schemeClr val="dk1"/>
              </a:buClr>
              <a:buSzPct val="34375"/>
              <a:buFont typeface="Arial"/>
              <a:buNone/>
            </a:pPr>
            <a:r>
              <a:t/>
            </a:r>
            <a:endParaRPr/>
          </a:p>
          <a:p>
            <a:pPr indent="0" lvl="0" marL="0" rtl="0" algn="just">
              <a:lnSpc>
                <a:spcPct val="90000"/>
              </a:lnSpc>
              <a:spcBef>
                <a:spcPts val="0"/>
              </a:spcBef>
              <a:spcAft>
                <a:spcPts val="0"/>
              </a:spcAft>
              <a:buClr>
                <a:schemeClr val="dk1"/>
              </a:buClr>
              <a:buSzPct val="34375"/>
              <a:buFont typeface="Arial"/>
              <a:buNone/>
            </a:pPr>
            <a:r>
              <a:rPr lang="en-US"/>
              <a:t>2.</a:t>
            </a:r>
            <a:r>
              <a:rPr lang="en-US"/>
              <a:t>User must then follow to maintain a proper balanced diet with all the</a:t>
            </a:r>
            <a:endParaRPr/>
          </a:p>
          <a:p>
            <a:pPr indent="0" lvl="0" marL="0" rtl="0" algn="just">
              <a:lnSpc>
                <a:spcPct val="90000"/>
              </a:lnSpc>
              <a:spcBef>
                <a:spcPts val="0"/>
              </a:spcBef>
              <a:spcAft>
                <a:spcPts val="0"/>
              </a:spcAft>
              <a:buClr>
                <a:schemeClr val="dk1"/>
              </a:buClr>
              <a:buSzPct val="34375"/>
              <a:buFont typeface="Arial"/>
              <a:buNone/>
            </a:pPr>
            <a:r>
              <a:rPr lang="en-US"/>
              <a:t>necessary nutrients intake .User will login to the system.</a:t>
            </a:r>
            <a:endParaRPr/>
          </a:p>
          <a:p>
            <a:pPr indent="0" lvl="0" marL="0" rtl="0" algn="just">
              <a:lnSpc>
                <a:spcPct val="90000"/>
              </a:lnSpc>
              <a:spcBef>
                <a:spcPts val="0"/>
              </a:spcBef>
              <a:spcAft>
                <a:spcPts val="0"/>
              </a:spcAft>
              <a:buClr>
                <a:schemeClr val="dk1"/>
              </a:buClr>
              <a:buSzPct val="34375"/>
              <a:buFont typeface="Arial"/>
              <a:buNone/>
            </a:pPr>
            <a:r>
              <a:t/>
            </a:r>
            <a:endParaRPr/>
          </a:p>
          <a:p>
            <a:pPr indent="0" lvl="0" marL="0" rtl="0" algn="just">
              <a:lnSpc>
                <a:spcPct val="90000"/>
              </a:lnSpc>
              <a:spcBef>
                <a:spcPts val="0"/>
              </a:spcBef>
              <a:spcAft>
                <a:spcPts val="0"/>
              </a:spcAft>
              <a:buClr>
                <a:schemeClr val="dk1"/>
              </a:buClr>
              <a:buSzPct val="34375"/>
              <a:buFont typeface="Arial"/>
              <a:buNone/>
            </a:pPr>
            <a:r>
              <a:rPr lang="en-US"/>
              <a:t>3.</a:t>
            </a:r>
            <a:r>
              <a:rPr lang="en-US"/>
              <a:t>Once logged in, he can update his calorie intake The whole day’s intake is</a:t>
            </a:r>
            <a:endParaRPr/>
          </a:p>
          <a:p>
            <a:pPr indent="0" lvl="0" marL="0" rtl="0" algn="just">
              <a:lnSpc>
                <a:spcPct val="90000"/>
              </a:lnSpc>
              <a:spcBef>
                <a:spcPts val="0"/>
              </a:spcBef>
              <a:spcAft>
                <a:spcPts val="0"/>
              </a:spcAft>
              <a:buClr>
                <a:schemeClr val="dk1"/>
              </a:buClr>
              <a:buSzPct val="34375"/>
              <a:buFont typeface="Arial"/>
              <a:buNone/>
            </a:pPr>
            <a:r>
              <a:rPr lang="en-US"/>
              <a:t>recorded as per the time when it is entered by the user and he is provided</a:t>
            </a:r>
            <a:endParaRPr/>
          </a:p>
          <a:p>
            <a:pPr indent="0" lvl="0" marL="0" rtl="0" algn="just">
              <a:lnSpc>
                <a:spcPct val="90000"/>
              </a:lnSpc>
              <a:spcBef>
                <a:spcPts val="0"/>
              </a:spcBef>
              <a:spcAft>
                <a:spcPts val="0"/>
              </a:spcAft>
              <a:buClr>
                <a:schemeClr val="dk1"/>
              </a:buClr>
              <a:buSzPct val="34375"/>
              <a:buFont typeface="Arial"/>
              <a:buNone/>
            </a:pPr>
            <a:r>
              <a:rPr lang="en-US"/>
              <a:t>with the information of how much he must consume later throughout the day</a:t>
            </a:r>
            <a:endParaRPr/>
          </a:p>
          <a:p>
            <a:pPr indent="0" lvl="0" marL="0" rtl="0" algn="just">
              <a:lnSpc>
                <a:spcPct val="90000"/>
              </a:lnSpc>
              <a:spcBef>
                <a:spcPts val="0"/>
              </a:spcBef>
              <a:spcAft>
                <a:spcPts val="0"/>
              </a:spcAft>
              <a:buNone/>
            </a:pPr>
            <a:r>
              <a:rPr lang="en-US"/>
              <a:t>with proper healthy suggestions of food items he can have keeping in track his</a:t>
            </a:r>
            <a:endParaRPr/>
          </a:p>
          <a:p>
            <a:pPr indent="0" lvl="0" marL="0" rtl="0" algn="just">
              <a:lnSpc>
                <a:spcPct val="90000"/>
              </a:lnSpc>
              <a:spcBef>
                <a:spcPts val="0"/>
              </a:spcBef>
              <a:spcAft>
                <a:spcPts val="0"/>
              </a:spcAft>
              <a:buNone/>
            </a:pPr>
            <a:r>
              <a:rPr lang="en-US"/>
              <a:t>consumptions recorded on that day. The application provides food</a:t>
            </a:r>
            <a:endParaRPr/>
          </a:p>
          <a:p>
            <a:pPr indent="0" lvl="0" marL="0" rtl="0" algn="just">
              <a:lnSpc>
                <a:spcPct val="90000"/>
              </a:lnSpc>
              <a:spcBef>
                <a:spcPts val="0"/>
              </a:spcBef>
              <a:spcAft>
                <a:spcPts val="0"/>
              </a:spcAft>
              <a:buNone/>
            </a:pPr>
            <a:r>
              <a:rPr lang="en-US"/>
              <a:t>suggestions that a person can have in a day as well as it provides</a:t>
            </a:r>
            <a:endParaRPr/>
          </a:p>
          <a:p>
            <a:pPr indent="0" lvl="0" marL="0" rtl="0" algn="just">
              <a:lnSpc>
                <a:spcPct val="90000"/>
              </a:lnSpc>
              <a:spcBef>
                <a:spcPts val="0"/>
              </a:spcBef>
              <a:spcAft>
                <a:spcPts val="0"/>
              </a:spcAft>
              <a:buNone/>
            </a:pPr>
            <a:r>
              <a:rPr lang="en-US"/>
              <a:t>timely food reminders .</a:t>
            </a:r>
            <a:endParaRPr/>
          </a:p>
          <a:p>
            <a:pPr indent="0" lvl="0" marL="0" rtl="0" algn="just">
              <a:lnSpc>
                <a:spcPct val="90000"/>
              </a:lnSpc>
              <a:spcBef>
                <a:spcPts val="0"/>
              </a:spcBef>
              <a:spcAft>
                <a:spcPts val="0"/>
              </a:spcAft>
              <a:buClr>
                <a:schemeClr val="dk1"/>
              </a:buClr>
              <a:buSzPct val="34375"/>
              <a:buFont typeface="Arial"/>
              <a:buNone/>
            </a:pPr>
            <a:r>
              <a:t/>
            </a:r>
            <a:endParaRPr/>
          </a:p>
          <a:p>
            <a:pPr indent="0" lvl="0" marL="0" rtl="0" algn="just">
              <a:lnSpc>
                <a:spcPct val="90000"/>
              </a:lnSpc>
              <a:spcBef>
                <a:spcPts val="0"/>
              </a:spcBef>
              <a:spcAft>
                <a:spcPts val="0"/>
              </a:spcAft>
              <a:buNone/>
            </a:pPr>
            <a:r>
              <a:rPr lang="en-US"/>
              <a:t> </a:t>
            </a:r>
            <a:endParaRPr/>
          </a:p>
          <a:p>
            <a:pPr indent="-228600" lvl="0" marL="228600" rtl="0" algn="just">
              <a:lnSpc>
                <a:spcPct val="90000"/>
              </a:lnSpc>
              <a:spcBef>
                <a:spcPts val="960"/>
              </a:spcBef>
              <a:spcAft>
                <a:spcPts val="0"/>
              </a:spcAft>
              <a:buSzPct val="100000"/>
              <a:buNone/>
            </a:pPr>
            <a:r>
              <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Outcome Discussion</a:t>
            </a:r>
            <a:endParaRPr/>
          </a:p>
        </p:txBody>
      </p:sp>
      <p:sp>
        <p:nvSpPr>
          <p:cNvPr id="208" name="Google Shape;208;p1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25000" lnSpcReduction="20000"/>
          </a:bodyPr>
          <a:lstStyle/>
          <a:p>
            <a:pPr indent="0" lvl="0" marL="228600" rtl="0" algn="just">
              <a:lnSpc>
                <a:spcPct val="90000"/>
              </a:lnSpc>
              <a:spcBef>
                <a:spcPts val="960"/>
              </a:spcBef>
              <a:spcAft>
                <a:spcPts val="0"/>
              </a:spcAft>
              <a:buNone/>
            </a:pPr>
            <a:r>
              <a:rPr lang="en-US" sz="9600"/>
              <a:t>1. This application provides the complete information regarding calorie intake of the user as per the the user-consumed and user-entered food items for the day considering all the factors namely the physical parameters of the user that are height, weight , age .</a:t>
            </a:r>
            <a:endParaRPr sz="9600"/>
          </a:p>
          <a:p>
            <a:pPr indent="0" lvl="0" marL="228600" rtl="0" algn="just">
              <a:lnSpc>
                <a:spcPct val="90000"/>
              </a:lnSpc>
              <a:spcBef>
                <a:spcPts val="960"/>
              </a:spcBef>
              <a:spcAft>
                <a:spcPts val="0"/>
              </a:spcAft>
              <a:buNone/>
            </a:pPr>
            <a:r>
              <a:t/>
            </a:r>
            <a:endParaRPr sz="9600"/>
          </a:p>
          <a:p>
            <a:pPr indent="0" lvl="0" marL="228600" rtl="0" algn="just">
              <a:lnSpc>
                <a:spcPct val="90000"/>
              </a:lnSpc>
              <a:spcBef>
                <a:spcPts val="960"/>
              </a:spcBef>
              <a:spcAft>
                <a:spcPts val="0"/>
              </a:spcAft>
              <a:buNone/>
            </a:pPr>
            <a:r>
              <a:rPr lang="en-US" sz="9600"/>
              <a:t>2.The application provides food suggestions based on the nutrient</a:t>
            </a:r>
            <a:endParaRPr sz="9600"/>
          </a:p>
          <a:p>
            <a:pPr indent="0" lvl="0" marL="228600" rtl="0" algn="just">
              <a:lnSpc>
                <a:spcPct val="90000"/>
              </a:lnSpc>
              <a:spcBef>
                <a:spcPts val="960"/>
              </a:spcBef>
              <a:spcAft>
                <a:spcPts val="0"/>
              </a:spcAft>
              <a:buNone/>
            </a:pPr>
            <a:r>
              <a:rPr lang="en-US" sz="9600"/>
              <a:t>consumed less by the user thus being an alternative to the dietician.</a:t>
            </a:r>
            <a:endParaRPr sz="9600"/>
          </a:p>
          <a:p>
            <a:pPr indent="0" lvl="0" marL="228600" rtl="0" algn="just">
              <a:lnSpc>
                <a:spcPct val="90000"/>
              </a:lnSpc>
              <a:spcBef>
                <a:spcPts val="960"/>
              </a:spcBef>
              <a:spcAft>
                <a:spcPts val="0"/>
              </a:spcAft>
              <a:buNone/>
            </a:pPr>
            <a:r>
              <a:t/>
            </a:r>
            <a:endParaRPr sz="9600"/>
          </a:p>
          <a:p>
            <a:pPr indent="0" lvl="0" marL="228600" rtl="0" algn="just">
              <a:lnSpc>
                <a:spcPct val="90000"/>
              </a:lnSpc>
              <a:spcBef>
                <a:spcPts val="960"/>
              </a:spcBef>
              <a:spcAft>
                <a:spcPts val="0"/>
              </a:spcAft>
              <a:buNone/>
            </a:pPr>
            <a:r>
              <a:rPr lang="en-US" sz="9600"/>
              <a:t>3.This application will help a lot of users to maintain a healthy lifestyle</a:t>
            </a:r>
            <a:endParaRPr sz="9600"/>
          </a:p>
          <a:p>
            <a:pPr indent="0" lvl="0" marL="228600" rtl="0" algn="just">
              <a:lnSpc>
                <a:spcPct val="90000"/>
              </a:lnSpc>
              <a:spcBef>
                <a:spcPts val="960"/>
              </a:spcBef>
              <a:spcAft>
                <a:spcPts val="0"/>
              </a:spcAft>
              <a:buNone/>
            </a:pPr>
            <a:r>
              <a:rPr lang="en-US" sz="9600"/>
              <a:t>as the app will take care of how much the user eats and what he/she</a:t>
            </a:r>
            <a:endParaRPr sz="9600"/>
          </a:p>
          <a:p>
            <a:pPr indent="0" lvl="0" marL="228600" rtl="0" algn="just">
              <a:lnSpc>
                <a:spcPct val="90000"/>
              </a:lnSpc>
              <a:spcBef>
                <a:spcPts val="960"/>
              </a:spcBef>
              <a:spcAft>
                <a:spcPts val="0"/>
              </a:spcAft>
              <a:buNone/>
            </a:pPr>
            <a:r>
              <a:rPr lang="en-US" sz="9600"/>
              <a:t>should be eating for a balanced food intake.</a:t>
            </a:r>
            <a:endParaRPr sz="9600"/>
          </a:p>
          <a:p>
            <a:pPr indent="0" lvl="0" marL="228600" rtl="0" algn="just">
              <a:lnSpc>
                <a:spcPct val="90000"/>
              </a:lnSpc>
              <a:spcBef>
                <a:spcPts val="960"/>
              </a:spcBef>
              <a:spcAft>
                <a:spcPts val="0"/>
              </a:spcAft>
              <a:buNone/>
            </a:pPr>
            <a:r>
              <a:t/>
            </a:r>
            <a:endParaRPr sz="9600"/>
          </a:p>
          <a:p>
            <a:pPr indent="0" lvl="0" marL="228600" rtl="0" algn="just">
              <a:lnSpc>
                <a:spcPct val="90000"/>
              </a:lnSpc>
              <a:spcBef>
                <a:spcPts val="960"/>
              </a:spcBef>
              <a:spcAft>
                <a:spcPts val="0"/>
              </a:spcAft>
              <a:buNone/>
            </a:pPr>
            <a:r>
              <a:rPr lang="en-US" sz="9600"/>
              <a:t>4.Thus this application will help to provide users a detailed understanding of their daily diet</a:t>
            </a:r>
            <a:endParaRPr sz="9600"/>
          </a:p>
          <a:p>
            <a:pPr indent="0" lvl="0" marL="228600" rtl="0" algn="just">
              <a:lnSpc>
                <a:spcPct val="90000"/>
              </a:lnSpc>
              <a:spcBef>
                <a:spcPts val="960"/>
              </a:spcBef>
              <a:spcAft>
                <a:spcPts val="0"/>
              </a:spcAft>
              <a:buNone/>
            </a:pPr>
            <a:r>
              <a:rPr lang="en-US" sz="9600"/>
              <a:t>and the changes that are required to maintain a healthy diet.</a:t>
            </a:r>
            <a:endParaRPr sz="9600"/>
          </a:p>
          <a:p>
            <a:pPr indent="0" lvl="0" marL="228600" rtl="0" algn="just">
              <a:lnSpc>
                <a:spcPct val="90000"/>
              </a:lnSpc>
              <a:spcBef>
                <a:spcPts val="960"/>
              </a:spcBef>
              <a:spcAft>
                <a:spcPts val="0"/>
              </a:spcAft>
              <a:buNone/>
            </a:pPr>
            <a:r>
              <a:t/>
            </a:r>
            <a:endParaRPr sz="9600"/>
          </a:p>
          <a:p>
            <a:pPr indent="0" lvl="0" marL="228600" rtl="0" algn="just">
              <a:lnSpc>
                <a:spcPct val="90000"/>
              </a:lnSpc>
              <a:spcBef>
                <a:spcPts val="960"/>
              </a:spcBef>
              <a:spcAft>
                <a:spcPts val="0"/>
              </a:spcAft>
              <a:buClr>
                <a:schemeClr val="dk1"/>
              </a:buClr>
              <a:buSzPct val="34375"/>
              <a:buFont typeface="Arial"/>
              <a:buNone/>
            </a:pPr>
            <a:r>
              <a:t/>
            </a:r>
            <a:endParaRPr/>
          </a:p>
          <a:p>
            <a:pPr indent="0" lvl="0" marL="228600" rtl="0" algn="just">
              <a:lnSpc>
                <a:spcPct val="90000"/>
              </a:lnSpc>
              <a:spcBef>
                <a:spcPts val="960"/>
              </a:spcBef>
              <a:spcAft>
                <a:spcPts val="0"/>
              </a:spcAft>
              <a:buNone/>
            </a:pPr>
            <a:r>
              <a:t/>
            </a:r>
            <a:endParaRPr/>
          </a:p>
        </p:txBody>
      </p:sp>
      <p:sp>
        <p:nvSpPr>
          <p:cNvPr id="209" name="Google Shape;209;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10" name="Google Shape;210;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Conclusion and Limitation</a:t>
            </a:r>
            <a:endParaRPr/>
          </a:p>
        </p:txBody>
      </p:sp>
      <p:sp>
        <p:nvSpPr>
          <p:cNvPr id="217" name="Google Shape;217;p1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228600" rtl="0" algn="just">
              <a:lnSpc>
                <a:spcPct val="80000"/>
              </a:lnSpc>
              <a:spcBef>
                <a:spcPts val="0"/>
              </a:spcBef>
              <a:spcAft>
                <a:spcPts val="0"/>
              </a:spcAft>
              <a:buClr>
                <a:schemeClr val="dk1"/>
              </a:buClr>
              <a:buSzPts val="935"/>
              <a:buFont typeface="Arial"/>
              <a:buNone/>
            </a:pPr>
            <a:r>
              <a:rPr lang="en-US" sz="2520"/>
              <a:t>1.Thus this application will help to provide users a detailed understanding of</a:t>
            </a:r>
            <a:endParaRPr sz="2520"/>
          </a:p>
          <a:p>
            <a:pPr indent="0" lvl="0" marL="228600" rtl="0" algn="just">
              <a:lnSpc>
                <a:spcPct val="80000"/>
              </a:lnSpc>
              <a:spcBef>
                <a:spcPts val="0"/>
              </a:spcBef>
              <a:spcAft>
                <a:spcPts val="0"/>
              </a:spcAft>
              <a:buClr>
                <a:schemeClr val="dk1"/>
              </a:buClr>
              <a:buSzPts val="935"/>
              <a:buFont typeface="Arial"/>
              <a:buNone/>
            </a:pPr>
            <a:r>
              <a:rPr lang="en-US" sz="2520"/>
              <a:t>their daily diet and the changes that are required to maintain a healthy</a:t>
            </a:r>
            <a:endParaRPr sz="2520"/>
          </a:p>
          <a:p>
            <a:pPr indent="0" lvl="0" marL="228600" rtl="0" algn="just">
              <a:lnSpc>
                <a:spcPct val="80000"/>
              </a:lnSpc>
              <a:spcBef>
                <a:spcPts val="0"/>
              </a:spcBef>
              <a:spcAft>
                <a:spcPts val="0"/>
              </a:spcAft>
              <a:buClr>
                <a:schemeClr val="dk1"/>
              </a:buClr>
              <a:buSzPts val="935"/>
              <a:buFont typeface="Arial"/>
              <a:buNone/>
            </a:pPr>
            <a:r>
              <a:rPr lang="en-US" sz="2520"/>
              <a:t>diet. It will be easier for users to get a hold of alternatives for</a:t>
            </a:r>
            <a:endParaRPr sz="2520"/>
          </a:p>
          <a:p>
            <a:pPr indent="0" lvl="0" marL="228600" rtl="0" algn="just">
              <a:lnSpc>
                <a:spcPct val="80000"/>
              </a:lnSpc>
              <a:spcBef>
                <a:spcPts val="0"/>
              </a:spcBef>
              <a:spcAft>
                <a:spcPts val="0"/>
              </a:spcAft>
              <a:buClr>
                <a:schemeClr val="dk1"/>
              </a:buClr>
              <a:buSzPts val="935"/>
              <a:buFont typeface="Arial"/>
              <a:buNone/>
            </a:pPr>
            <a:r>
              <a:rPr lang="en-US" sz="2520"/>
              <a:t>their food habits while also maintaining the level of nutrition.</a:t>
            </a:r>
            <a:endParaRPr sz="2520"/>
          </a:p>
          <a:p>
            <a:pPr indent="0" lvl="0" marL="228600" rtl="0" algn="just">
              <a:lnSpc>
                <a:spcPct val="80000"/>
              </a:lnSpc>
              <a:spcBef>
                <a:spcPts val="0"/>
              </a:spcBef>
              <a:spcAft>
                <a:spcPts val="0"/>
              </a:spcAft>
              <a:buClr>
                <a:schemeClr val="dk1"/>
              </a:buClr>
              <a:buSzPts val="935"/>
              <a:buFont typeface="Arial"/>
              <a:buNone/>
            </a:pPr>
            <a:r>
              <a:t/>
            </a:r>
            <a:endParaRPr sz="2520"/>
          </a:p>
          <a:p>
            <a:pPr indent="0" lvl="0" marL="228600" rtl="0" algn="just">
              <a:lnSpc>
                <a:spcPct val="80000"/>
              </a:lnSpc>
              <a:spcBef>
                <a:spcPts val="0"/>
              </a:spcBef>
              <a:spcAft>
                <a:spcPts val="0"/>
              </a:spcAft>
              <a:buClr>
                <a:schemeClr val="dk1"/>
              </a:buClr>
              <a:buSzPts val="935"/>
              <a:buFont typeface="Arial"/>
              <a:buNone/>
            </a:pPr>
            <a:r>
              <a:rPr lang="en-US" sz="2520"/>
              <a:t>2. This application fulfills that requirement of a user. This application will help</a:t>
            </a:r>
            <a:endParaRPr sz="2520"/>
          </a:p>
          <a:p>
            <a:pPr indent="0" lvl="0" marL="228600" rtl="0" algn="just">
              <a:lnSpc>
                <a:spcPct val="80000"/>
              </a:lnSpc>
              <a:spcBef>
                <a:spcPts val="0"/>
              </a:spcBef>
              <a:spcAft>
                <a:spcPts val="0"/>
              </a:spcAft>
              <a:buClr>
                <a:schemeClr val="dk1"/>
              </a:buClr>
              <a:buSzPts val="935"/>
              <a:buFont typeface="Arial"/>
              <a:buNone/>
            </a:pPr>
            <a:r>
              <a:rPr lang="en-US" sz="2520"/>
              <a:t>a lot of users to maintain a healthy lifestyle as the app will take care of</a:t>
            </a:r>
            <a:endParaRPr sz="2520"/>
          </a:p>
          <a:p>
            <a:pPr indent="0" lvl="0" marL="228600" rtl="0" algn="just">
              <a:lnSpc>
                <a:spcPct val="80000"/>
              </a:lnSpc>
              <a:spcBef>
                <a:spcPts val="0"/>
              </a:spcBef>
              <a:spcAft>
                <a:spcPts val="0"/>
              </a:spcAft>
              <a:buClr>
                <a:schemeClr val="dk1"/>
              </a:buClr>
              <a:buSzPts val="935"/>
              <a:buFont typeface="Arial"/>
              <a:buNone/>
            </a:pPr>
            <a:r>
              <a:rPr lang="en-US" sz="2520"/>
              <a:t>how much the user eats and what he/she should be eating for a</a:t>
            </a:r>
            <a:endParaRPr sz="2520"/>
          </a:p>
          <a:p>
            <a:pPr indent="0" lvl="0" marL="228600" rtl="0" algn="just">
              <a:lnSpc>
                <a:spcPct val="80000"/>
              </a:lnSpc>
              <a:spcBef>
                <a:spcPts val="0"/>
              </a:spcBef>
              <a:spcAft>
                <a:spcPts val="0"/>
              </a:spcAft>
              <a:buClr>
                <a:schemeClr val="dk1"/>
              </a:buClr>
              <a:buSzPts val="935"/>
              <a:buFont typeface="Arial"/>
              <a:buNone/>
            </a:pPr>
            <a:r>
              <a:rPr lang="en-US" sz="2520"/>
              <a:t>balanced food intake.</a:t>
            </a:r>
            <a:endParaRPr sz="2520"/>
          </a:p>
          <a:p>
            <a:pPr indent="0" lvl="0" marL="228600" rtl="0" algn="just">
              <a:lnSpc>
                <a:spcPct val="80000"/>
              </a:lnSpc>
              <a:spcBef>
                <a:spcPts val="0"/>
              </a:spcBef>
              <a:spcAft>
                <a:spcPts val="0"/>
              </a:spcAft>
              <a:buClr>
                <a:schemeClr val="dk1"/>
              </a:buClr>
              <a:buSzPts val="935"/>
              <a:buFont typeface="Arial"/>
              <a:buNone/>
            </a:pPr>
            <a:r>
              <a:t/>
            </a:r>
            <a:endParaRPr sz="2520"/>
          </a:p>
          <a:p>
            <a:pPr indent="0" lvl="0" marL="228600" rtl="0" algn="just">
              <a:lnSpc>
                <a:spcPct val="80000"/>
              </a:lnSpc>
              <a:spcBef>
                <a:spcPts val="0"/>
              </a:spcBef>
              <a:spcAft>
                <a:spcPts val="0"/>
              </a:spcAft>
              <a:buClr>
                <a:schemeClr val="dk1"/>
              </a:buClr>
              <a:buSzPts val="935"/>
              <a:buFont typeface="Arial"/>
              <a:buNone/>
            </a:pPr>
            <a:r>
              <a:rPr lang="en-US" sz="2520"/>
              <a:t>3. Also further, the application will be flexible enough to include more add-on</a:t>
            </a:r>
            <a:endParaRPr sz="2520"/>
          </a:p>
          <a:p>
            <a:pPr indent="0" lvl="0" marL="228600" rtl="0" algn="just">
              <a:lnSpc>
                <a:spcPct val="80000"/>
              </a:lnSpc>
              <a:spcBef>
                <a:spcPts val="0"/>
              </a:spcBef>
              <a:spcAft>
                <a:spcPts val="0"/>
              </a:spcAft>
              <a:buClr>
                <a:schemeClr val="dk1"/>
              </a:buClr>
              <a:buSzPts val="935"/>
              <a:buFont typeface="Arial"/>
              <a:buNone/>
            </a:pPr>
            <a:r>
              <a:rPr lang="en-US" sz="2520"/>
              <a:t>features. As this is an academic level project, we are using a limited</a:t>
            </a:r>
            <a:endParaRPr sz="2520"/>
          </a:p>
          <a:p>
            <a:pPr indent="0" lvl="0" marL="228600" rtl="0" algn="just">
              <a:lnSpc>
                <a:spcPct val="80000"/>
              </a:lnSpc>
              <a:spcBef>
                <a:spcPts val="0"/>
              </a:spcBef>
              <a:spcAft>
                <a:spcPts val="0"/>
              </a:spcAft>
              <a:buClr>
                <a:schemeClr val="dk1"/>
              </a:buClr>
              <a:buSzPts val="935"/>
              <a:buFont typeface="Arial"/>
              <a:buNone/>
            </a:pPr>
            <a:r>
              <a:rPr lang="en-US" sz="2520"/>
              <a:t>data and a .net server as an extensive database will not be</a:t>
            </a:r>
            <a:endParaRPr sz="2520"/>
          </a:p>
          <a:p>
            <a:pPr indent="0" lvl="0" marL="228600" rtl="0" algn="just">
              <a:lnSpc>
                <a:spcPct val="80000"/>
              </a:lnSpc>
              <a:spcBef>
                <a:spcPts val="0"/>
              </a:spcBef>
              <a:spcAft>
                <a:spcPts val="0"/>
              </a:spcAft>
              <a:buClr>
                <a:schemeClr val="dk1"/>
              </a:buClr>
              <a:buSzPts val="935"/>
              <a:buFont typeface="Arial"/>
              <a:buNone/>
            </a:pPr>
            <a:r>
              <a:rPr lang="en-US" sz="2520"/>
              <a:t>financially feasible.</a:t>
            </a:r>
            <a:endParaRPr sz="2520"/>
          </a:p>
          <a:p>
            <a:pPr indent="0" lvl="0" marL="228600" rtl="0" algn="just">
              <a:lnSpc>
                <a:spcPct val="80000"/>
              </a:lnSpc>
              <a:spcBef>
                <a:spcPts val="0"/>
              </a:spcBef>
              <a:spcAft>
                <a:spcPts val="0"/>
              </a:spcAft>
              <a:buSzPts val="935"/>
              <a:buNone/>
            </a:pPr>
            <a:r>
              <a:t/>
            </a:r>
            <a:endParaRPr sz="2520"/>
          </a:p>
        </p:txBody>
      </p:sp>
      <p:sp>
        <p:nvSpPr>
          <p:cNvPr id="218" name="Google Shape;218;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19" name="Google Shape;219;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Acknowledgment</a:t>
            </a:r>
            <a:endParaRPr/>
          </a:p>
        </p:txBody>
      </p:sp>
      <p:sp>
        <p:nvSpPr>
          <p:cNvPr id="226" name="Google Shape;226;p1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5400" lvl="0" marL="228600" rtl="0" algn="just">
              <a:lnSpc>
                <a:spcPct val="90000"/>
              </a:lnSpc>
              <a:spcBef>
                <a:spcPts val="0"/>
              </a:spcBef>
              <a:spcAft>
                <a:spcPts val="0"/>
              </a:spcAft>
              <a:buSzPts val="3200"/>
              <a:buNone/>
            </a:pPr>
            <a:r>
              <a:rPr lang="en-US" sz="2900"/>
              <a:t>Firstly we would like to express our gratitude to our head of department Prof. Praveen Bhanodiya without whom we would not have had the opportunity to make this project. Also our project coordinator Prof. Mahendra Verma for his support and guidance. His constructive criticism and valuable insights helped us develop this project in a better way. Finally, no task at hand is successfully complete without the blessings of our parents and support of our team members and so we would like to thank them as well.</a:t>
            </a:r>
            <a:endParaRPr sz="2900"/>
          </a:p>
        </p:txBody>
      </p:sp>
      <p:sp>
        <p:nvSpPr>
          <p:cNvPr id="227" name="Google Shape;227;p1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28" name="Google Shape;228;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35" name="Google Shape;235;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36" name="Google Shape;236;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43" name="Google Shape;243;p1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44" name="Google Shape;244;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321475" y="2405575"/>
            <a:ext cx="11653200" cy="1860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480"/>
              <a:buFont typeface="Calibri"/>
              <a:buNone/>
            </a:pPr>
            <a:r>
              <a:rPr lang="en-US" sz="6080"/>
              <a:t>Health Application for Diet Tracking</a:t>
            </a:r>
            <a:endParaRPr sz="6080"/>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50000"/>
              </a:lnSpc>
              <a:spcBef>
                <a:spcPts val="0"/>
              </a:spcBef>
              <a:spcAft>
                <a:spcPts val="0"/>
              </a:spcAft>
              <a:buSzPct val="100000"/>
              <a:buNone/>
            </a:pPr>
            <a:r>
              <a:rPr lang="en-US"/>
              <a:t>Submitted to:Prof. Mahendra Verma. </a:t>
            </a:r>
            <a:endParaRPr/>
          </a:p>
          <a:p>
            <a:pPr indent="0" lvl="0" marL="0" rtl="0" algn="r">
              <a:lnSpc>
                <a:spcPct val="150000"/>
              </a:lnSpc>
              <a:spcBef>
                <a:spcPts val="600"/>
              </a:spcBef>
              <a:spcAft>
                <a:spcPts val="0"/>
              </a:spcAft>
              <a:buSzPct val="100000"/>
              <a:buNone/>
            </a:pPr>
            <a:r>
              <a:rPr lang="en-US"/>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375050" y="2402250"/>
            <a:ext cx="5266200" cy="218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US" sz="3200"/>
              <a:t>Supervised by:</a:t>
            </a:r>
            <a:br>
              <a:rPr lang="en-US" sz="3200"/>
            </a:br>
            <a:r>
              <a:rPr lang="en-US" sz="3200"/>
              <a:t>Prof.Mahendra Verma</a:t>
            </a:r>
            <a:endParaRPr sz="3200"/>
          </a:p>
        </p:txBody>
      </p:sp>
      <p:sp>
        <p:nvSpPr>
          <p:cNvPr id="127" name="Google Shape;127;p3"/>
          <p:cNvSpPr txBox="1"/>
          <p:nvPr>
            <p:ph idx="1" type="body"/>
          </p:nvPr>
        </p:nvSpPr>
        <p:spPr>
          <a:xfrm>
            <a:off x="5960575" y="2025750"/>
            <a:ext cx="5632200" cy="2827500"/>
          </a:xfrm>
          <a:prstGeom prst="rect">
            <a:avLst/>
          </a:prstGeom>
          <a:noFill/>
          <a:ln>
            <a:noFill/>
          </a:ln>
        </p:spPr>
        <p:txBody>
          <a:bodyPr anchorCtr="0" anchor="ctr" bIns="45700" lIns="91425" spcFirstLastPara="1" rIns="91425" wrap="square" tIns="45700">
            <a:normAutofit fontScale="625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1.Anurag Mahajan(0827CS201037)</a:t>
            </a:r>
            <a:endParaRPr/>
          </a:p>
          <a:p>
            <a:pPr indent="0" lvl="0" marL="0" rtl="0" algn="l">
              <a:lnSpc>
                <a:spcPct val="120000"/>
              </a:lnSpc>
              <a:spcBef>
                <a:spcPts val="0"/>
              </a:spcBef>
              <a:spcAft>
                <a:spcPts val="0"/>
              </a:spcAft>
              <a:buSzPct val="100000"/>
              <a:buNone/>
            </a:pPr>
            <a:r>
              <a:rPr lang="en-US"/>
              <a:t>2.Anushka Bhanpiya(0827CS201040)</a:t>
            </a:r>
            <a:endParaRPr/>
          </a:p>
          <a:p>
            <a:pPr indent="0" lvl="0" marL="0" rtl="0" algn="l">
              <a:lnSpc>
                <a:spcPct val="120000"/>
              </a:lnSpc>
              <a:spcBef>
                <a:spcPts val="0"/>
              </a:spcBef>
              <a:spcAft>
                <a:spcPts val="0"/>
              </a:spcAft>
              <a:buSzPct val="100000"/>
              <a:buNone/>
            </a:pPr>
            <a:r>
              <a:rPr lang="en-US"/>
              <a:t>3.Aryan Tapkire(0827CS201044)</a:t>
            </a:r>
            <a:endParaRPr/>
          </a:p>
          <a:p>
            <a:pPr indent="0" lvl="0" marL="0" rtl="0" algn="l">
              <a:lnSpc>
                <a:spcPct val="120000"/>
              </a:lnSpc>
              <a:spcBef>
                <a:spcPts val="0"/>
              </a:spcBef>
              <a:spcAft>
                <a:spcPts val="0"/>
              </a:spcAft>
              <a:buSzPct val="100000"/>
              <a:buNone/>
            </a:pPr>
            <a:r>
              <a:rPr lang="en-US"/>
              <a:t>4.Avani Jain(0827CS201050)</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Project Presentation Outline</a:t>
            </a:r>
            <a:endParaRPr/>
          </a:p>
        </p:txBody>
      </p:sp>
      <p:sp>
        <p:nvSpPr>
          <p:cNvPr id="136" name="Google Shape;136;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SzPct val="100000"/>
              <a:buChar char="❖"/>
            </a:pPr>
            <a:r>
              <a:rPr lang="en-US"/>
              <a:t>Abstract</a:t>
            </a:r>
            <a:endParaRPr/>
          </a:p>
          <a:p>
            <a:pPr indent="-228600" lvl="0" marL="228600" rtl="0" algn="just">
              <a:lnSpc>
                <a:spcPct val="90000"/>
              </a:lnSpc>
              <a:spcBef>
                <a:spcPts val="888"/>
              </a:spcBef>
              <a:spcAft>
                <a:spcPts val="0"/>
              </a:spcAft>
              <a:buSzPct val="100000"/>
              <a:buChar char="❖"/>
            </a:pPr>
            <a:r>
              <a:rPr lang="en-US"/>
              <a:t>Introduction</a:t>
            </a:r>
            <a:endParaRPr/>
          </a:p>
          <a:p>
            <a:pPr indent="-228600" lvl="0" marL="228600" rtl="0" algn="just">
              <a:lnSpc>
                <a:spcPct val="90000"/>
              </a:lnSpc>
              <a:spcBef>
                <a:spcPts val="888"/>
              </a:spcBef>
              <a:spcAft>
                <a:spcPts val="0"/>
              </a:spcAft>
              <a:buSzPct val="100000"/>
              <a:buChar char="❖"/>
            </a:pPr>
            <a:r>
              <a:rPr lang="en-US"/>
              <a:t>Problem Statement</a:t>
            </a:r>
            <a:endParaRPr/>
          </a:p>
          <a:p>
            <a:pPr indent="-228600" lvl="0" marL="228600" rtl="0" algn="just">
              <a:lnSpc>
                <a:spcPct val="90000"/>
              </a:lnSpc>
              <a:spcBef>
                <a:spcPts val="888"/>
              </a:spcBef>
              <a:spcAft>
                <a:spcPts val="0"/>
              </a:spcAft>
              <a:buSzPct val="100000"/>
              <a:buChar char="❖"/>
            </a:pPr>
            <a:r>
              <a:rPr lang="en-US"/>
              <a:t>Survey of Existing Systems</a:t>
            </a:r>
            <a:endParaRPr/>
          </a:p>
          <a:p>
            <a:pPr indent="-228600" lvl="0" marL="228600" rtl="0" algn="just">
              <a:lnSpc>
                <a:spcPct val="90000"/>
              </a:lnSpc>
              <a:spcBef>
                <a:spcPts val="888"/>
              </a:spcBef>
              <a:spcAft>
                <a:spcPts val="0"/>
              </a:spcAft>
              <a:buSzPct val="100000"/>
              <a:buChar char="❖"/>
            </a:pPr>
            <a:r>
              <a:rPr lang="en-US"/>
              <a:t>Project Objectives</a:t>
            </a:r>
            <a:endParaRPr/>
          </a:p>
          <a:p>
            <a:pPr indent="-228600" lvl="0" marL="228600" rtl="0" algn="just">
              <a:lnSpc>
                <a:spcPct val="90000"/>
              </a:lnSpc>
              <a:spcBef>
                <a:spcPts val="888"/>
              </a:spcBef>
              <a:spcAft>
                <a:spcPts val="0"/>
              </a:spcAft>
              <a:buSzPct val="100000"/>
              <a:buChar char="❖"/>
            </a:pPr>
            <a:r>
              <a:rPr lang="en-US"/>
              <a:t>Requirement Analysis</a:t>
            </a:r>
            <a:endParaRPr/>
          </a:p>
          <a:p>
            <a:pPr indent="-228600" lvl="0" marL="228600" rtl="0" algn="just">
              <a:lnSpc>
                <a:spcPct val="90000"/>
              </a:lnSpc>
              <a:spcBef>
                <a:spcPts val="888"/>
              </a:spcBef>
              <a:spcAft>
                <a:spcPts val="0"/>
              </a:spcAft>
              <a:buSzPct val="100000"/>
              <a:buChar char="❖"/>
            </a:pPr>
            <a:r>
              <a:rPr lang="en-US"/>
              <a:t>Designs/UML Diagrams</a:t>
            </a:r>
            <a:endParaRPr/>
          </a:p>
          <a:p>
            <a:pPr indent="-228600" lvl="0" marL="228600" rtl="0" algn="just">
              <a:lnSpc>
                <a:spcPct val="90000"/>
              </a:lnSpc>
              <a:spcBef>
                <a:spcPts val="888"/>
              </a:spcBef>
              <a:spcAft>
                <a:spcPts val="0"/>
              </a:spcAft>
              <a:buSzPct val="100000"/>
              <a:buChar char="❖"/>
            </a:pPr>
            <a:r>
              <a:rPr lang="en-US"/>
              <a:t>Solution Proposed</a:t>
            </a:r>
            <a:endParaRPr/>
          </a:p>
          <a:p>
            <a:pPr indent="-228600" lvl="0" marL="228600" rtl="0" algn="just">
              <a:lnSpc>
                <a:spcPct val="90000"/>
              </a:lnSpc>
              <a:spcBef>
                <a:spcPts val="888"/>
              </a:spcBef>
              <a:spcAft>
                <a:spcPts val="0"/>
              </a:spcAft>
              <a:buSzPct val="100000"/>
              <a:buChar char="❖"/>
            </a:pPr>
            <a:r>
              <a:rPr lang="en-US"/>
              <a:t>The Outcome  Discussion</a:t>
            </a:r>
            <a:endParaRPr/>
          </a:p>
          <a:p>
            <a:pPr indent="-228600" lvl="0" marL="228600" rtl="0" algn="just">
              <a:lnSpc>
                <a:spcPct val="90000"/>
              </a:lnSpc>
              <a:spcBef>
                <a:spcPts val="888"/>
              </a:spcBef>
              <a:spcAft>
                <a:spcPts val="0"/>
              </a:spcAft>
              <a:buSzPct val="100000"/>
              <a:buChar char="❖"/>
            </a:pPr>
            <a:r>
              <a:rPr lang="en-US"/>
              <a:t>Conclusions and Limitations</a:t>
            </a:r>
            <a:endParaRPr/>
          </a:p>
          <a:p>
            <a:pPr indent="-228600" lvl="0" marL="228600" rtl="0" algn="just">
              <a:lnSpc>
                <a:spcPct val="90000"/>
              </a:lnSpc>
              <a:spcBef>
                <a:spcPts val="888"/>
              </a:spcBef>
              <a:spcAft>
                <a:spcPts val="0"/>
              </a:spcAft>
              <a:buSzPct val="100000"/>
              <a:buNone/>
            </a:pPr>
            <a:r>
              <a:t/>
            </a:r>
            <a:endParaRPr/>
          </a:p>
        </p:txBody>
      </p:sp>
      <p:sp>
        <p:nvSpPr>
          <p:cNvPr id="137" name="Google Shape;137;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38" name="Google Shape;138;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Abstract</a:t>
            </a:r>
            <a:endParaRPr/>
          </a:p>
        </p:txBody>
      </p:sp>
      <p:sp>
        <p:nvSpPr>
          <p:cNvPr id="145" name="Google Shape;145;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34375"/>
              <a:buFont typeface="Arial"/>
              <a:buNone/>
            </a:pPr>
            <a:r>
              <a:rPr lang="en-US"/>
              <a:t>Abstraction :- This systematic literature review aimed to</a:t>
            </a:r>
            <a:endParaRPr/>
          </a:p>
          <a:p>
            <a:pPr indent="0" lvl="0" marL="0" rtl="0" algn="just">
              <a:lnSpc>
                <a:spcPct val="90000"/>
              </a:lnSpc>
              <a:spcBef>
                <a:spcPts val="0"/>
              </a:spcBef>
              <a:spcAft>
                <a:spcPts val="0"/>
              </a:spcAft>
              <a:buClr>
                <a:schemeClr val="dk1"/>
              </a:buClr>
              <a:buSzPct val="34375"/>
              <a:buFont typeface="Arial"/>
              <a:buNone/>
            </a:pPr>
            <a:r>
              <a:rPr lang="en-US"/>
              <a:t>investigate whether 24 hour diet recall and diet records are</a:t>
            </a:r>
            <a:endParaRPr/>
          </a:p>
          <a:p>
            <a:pPr indent="0" lvl="0" marL="0" rtl="0" algn="just">
              <a:lnSpc>
                <a:spcPct val="90000"/>
              </a:lnSpc>
              <a:spcBef>
                <a:spcPts val="0"/>
              </a:spcBef>
              <a:spcAft>
                <a:spcPts val="0"/>
              </a:spcAft>
              <a:buClr>
                <a:schemeClr val="dk1"/>
              </a:buClr>
              <a:buSzPct val="34375"/>
              <a:buFont typeface="Arial"/>
              <a:buNone/>
            </a:pPr>
            <a:r>
              <a:rPr lang="en-US"/>
              <a:t>reliable and valid ways to measure all food and drink they have</a:t>
            </a:r>
            <a:endParaRPr/>
          </a:p>
          <a:p>
            <a:pPr indent="0" lvl="0" marL="0" rtl="0" algn="just">
              <a:lnSpc>
                <a:spcPct val="90000"/>
              </a:lnSpc>
              <a:spcBef>
                <a:spcPts val="0"/>
              </a:spcBef>
              <a:spcAft>
                <a:spcPts val="0"/>
              </a:spcAft>
              <a:buClr>
                <a:schemeClr val="dk1"/>
              </a:buClr>
              <a:buSzPct val="34375"/>
              <a:buFont typeface="Arial"/>
              <a:buNone/>
            </a:pPr>
            <a:r>
              <a:rPr lang="en-US"/>
              <a:t>consumed in the previous 24/7 days etc.</a:t>
            </a:r>
            <a:endParaRPr/>
          </a:p>
          <a:p>
            <a:pPr indent="0" lvl="0" marL="0" rtl="0" algn="just">
              <a:lnSpc>
                <a:spcPct val="90000"/>
              </a:lnSpc>
              <a:spcBef>
                <a:spcPts val="0"/>
              </a:spcBef>
              <a:spcAft>
                <a:spcPts val="0"/>
              </a:spcAft>
              <a:buClr>
                <a:schemeClr val="dk1"/>
              </a:buClr>
              <a:buSzPct val="34375"/>
              <a:buFont typeface="Arial"/>
              <a:buNone/>
            </a:pPr>
            <a:r>
              <a:t/>
            </a:r>
            <a:endParaRPr/>
          </a:p>
          <a:p>
            <a:pPr indent="0" lvl="0" marL="0" rtl="0" algn="just">
              <a:lnSpc>
                <a:spcPct val="90000"/>
              </a:lnSpc>
              <a:spcBef>
                <a:spcPts val="0"/>
              </a:spcBef>
              <a:spcAft>
                <a:spcPts val="0"/>
              </a:spcAft>
              <a:buClr>
                <a:schemeClr val="dk1"/>
              </a:buClr>
              <a:buSzPct val="34375"/>
              <a:buFont typeface="Arial"/>
              <a:buNone/>
            </a:pPr>
            <a:r>
              <a:rPr lang="en-US"/>
              <a:t>1.</a:t>
            </a:r>
            <a:r>
              <a:rPr lang="en-US"/>
              <a:t>We searched electronic databases Medline using pre‐</a:t>
            </a:r>
            <a:endParaRPr/>
          </a:p>
          <a:p>
            <a:pPr indent="0" lvl="0" marL="0" rtl="0" algn="just">
              <a:lnSpc>
                <a:spcPct val="90000"/>
              </a:lnSpc>
              <a:spcBef>
                <a:spcPts val="0"/>
              </a:spcBef>
              <a:spcAft>
                <a:spcPts val="0"/>
              </a:spcAft>
              <a:buClr>
                <a:schemeClr val="dk1"/>
              </a:buClr>
              <a:buSzPct val="34375"/>
              <a:buFont typeface="Arial"/>
              <a:buNone/>
            </a:pPr>
            <a:r>
              <a:rPr lang="en-US"/>
              <a:t>defined terms for dietary assessment</a:t>
            </a:r>
            <a:endParaRPr/>
          </a:p>
          <a:p>
            <a:pPr indent="0" lvl="0" marL="0" rtl="0" algn="just">
              <a:lnSpc>
                <a:spcPct val="90000"/>
              </a:lnSpc>
              <a:spcBef>
                <a:spcPts val="0"/>
              </a:spcBef>
              <a:spcAft>
                <a:spcPts val="0"/>
              </a:spcAft>
              <a:buClr>
                <a:schemeClr val="dk1"/>
              </a:buClr>
              <a:buSzPct val="34375"/>
              <a:buFont typeface="Arial"/>
              <a:buNone/>
            </a:pPr>
            <a:r>
              <a:t/>
            </a:r>
            <a:endParaRPr/>
          </a:p>
          <a:p>
            <a:pPr indent="0" lvl="0" marL="0" rtl="0" algn="just">
              <a:lnSpc>
                <a:spcPct val="90000"/>
              </a:lnSpc>
              <a:spcBef>
                <a:spcPts val="0"/>
              </a:spcBef>
              <a:spcAft>
                <a:spcPts val="0"/>
              </a:spcAft>
              <a:buClr>
                <a:schemeClr val="dk1"/>
              </a:buClr>
              <a:buSzPct val="34375"/>
              <a:buFont typeface="Arial"/>
              <a:buNone/>
            </a:pPr>
            <a:r>
              <a:rPr lang="en-US"/>
              <a:t>2.</a:t>
            </a:r>
            <a:r>
              <a:rPr lang="en-US"/>
              <a:t>It also studies about the food consume by any person can</a:t>
            </a:r>
            <a:endParaRPr/>
          </a:p>
          <a:p>
            <a:pPr indent="0" lvl="0" marL="0" rtl="0" algn="just">
              <a:lnSpc>
                <a:spcPct val="90000"/>
              </a:lnSpc>
              <a:spcBef>
                <a:spcPts val="0"/>
              </a:spcBef>
              <a:spcAft>
                <a:spcPts val="0"/>
              </a:spcAft>
              <a:buClr>
                <a:schemeClr val="dk1"/>
              </a:buClr>
              <a:buSzPct val="34375"/>
              <a:buFont typeface="Arial"/>
              <a:buNone/>
            </a:pPr>
            <a:r>
              <a:rPr lang="en-US"/>
              <a:t>fulfil its daily nutrition needs. Results of 20 studies using 24</a:t>
            </a:r>
            <a:endParaRPr/>
          </a:p>
          <a:p>
            <a:pPr indent="0" lvl="0" marL="0" rtl="0" algn="just">
              <a:lnSpc>
                <a:spcPct val="90000"/>
              </a:lnSpc>
              <a:spcBef>
                <a:spcPts val="0"/>
              </a:spcBef>
              <a:spcAft>
                <a:spcPts val="0"/>
              </a:spcAft>
              <a:buClr>
                <a:schemeClr val="dk1"/>
              </a:buClr>
              <a:buSzPct val="34375"/>
              <a:buFont typeface="Arial"/>
              <a:buNone/>
            </a:pPr>
            <a:r>
              <a:rPr lang="en-US"/>
              <a:t>hour diet recall and 10 studies using food record are included.</a:t>
            </a:r>
            <a:endParaRPr/>
          </a:p>
          <a:p>
            <a:pPr indent="0" lvl="0" marL="0" rtl="0" algn="just">
              <a:lnSpc>
                <a:spcPct val="90000"/>
              </a:lnSpc>
              <a:spcBef>
                <a:spcPts val="0"/>
              </a:spcBef>
              <a:spcAft>
                <a:spcPts val="0"/>
              </a:spcAft>
              <a:buClr>
                <a:schemeClr val="dk1"/>
              </a:buClr>
              <a:buSzPct val="34375"/>
              <a:buFont typeface="Arial"/>
              <a:buNone/>
            </a:pPr>
            <a:r>
              <a:t/>
            </a:r>
            <a:endParaRPr/>
          </a:p>
          <a:p>
            <a:pPr indent="0" lvl="0" marL="0" rtl="0" algn="just">
              <a:lnSpc>
                <a:spcPct val="90000"/>
              </a:lnSpc>
              <a:spcBef>
                <a:spcPts val="0"/>
              </a:spcBef>
              <a:spcAft>
                <a:spcPts val="0"/>
              </a:spcAft>
              <a:buClr>
                <a:schemeClr val="dk1"/>
              </a:buClr>
              <a:buSzPct val="34375"/>
              <a:buFont typeface="Arial"/>
              <a:buNone/>
            </a:pPr>
            <a:r>
              <a:rPr lang="en-US"/>
              <a:t>3.</a:t>
            </a:r>
            <a:r>
              <a:rPr lang="en-US"/>
              <a:t>Validation studies of dietary assessment methods</a:t>
            </a:r>
            <a:endParaRPr/>
          </a:p>
          <a:p>
            <a:pPr indent="0" lvl="0" marL="0" rtl="0" algn="just">
              <a:lnSpc>
                <a:spcPct val="90000"/>
              </a:lnSpc>
              <a:spcBef>
                <a:spcPts val="0"/>
              </a:spcBef>
              <a:spcAft>
                <a:spcPts val="0"/>
              </a:spcAft>
              <a:buClr>
                <a:schemeClr val="dk1"/>
              </a:buClr>
              <a:buSzPct val="34375"/>
              <a:buFont typeface="Arial"/>
              <a:buNone/>
            </a:pPr>
            <a:r>
              <a:rPr lang="en-US"/>
              <a:t>should include multiple days of assessment and use</a:t>
            </a:r>
            <a:endParaRPr/>
          </a:p>
          <a:p>
            <a:pPr indent="0" lvl="0" marL="0" rtl="0" algn="just">
              <a:lnSpc>
                <a:spcPct val="90000"/>
              </a:lnSpc>
              <a:spcBef>
                <a:spcPts val="0"/>
              </a:spcBef>
              <a:spcAft>
                <a:spcPts val="0"/>
              </a:spcAft>
              <a:buClr>
                <a:schemeClr val="dk1"/>
              </a:buClr>
              <a:buSzPct val="34375"/>
              <a:buFont typeface="Arial"/>
              <a:buNone/>
            </a:pPr>
            <a:r>
              <a:rPr lang="en-US"/>
              <a:t>relevant food composition .</a:t>
            </a:r>
            <a:endParaRPr/>
          </a:p>
          <a:p>
            <a:pPr indent="0" lvl="0" marL="0" rtl="0" algn="just">
              <a:lnSpc>
                <a:spcPct val="90000"/>
              </a:lnSpc>
              <a:spcBef>
                <a:spcPts val="0"/>
              </a:spcBef>
              <a:spcAft>
                <a:spcPts val="0"/>
              </a:spcAft>
              <a:buNone/>
            </a:pPr>
            <a:r>
              <a:t/>
            </a:r>
            <a:endParaRPr/>
          </a:p>
        </p:txBody>
      </p:sp>
      <p:sp>
        <p:nvSpPr>
          <p:cNvPr id="146" name="Google Shape;146;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47" name="Google Shape;147;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Introduction </a:t>
            </a:r>
            <a:endParaRPr/>
          </a:p>
        </p:txBody>
      </p:sp>
      <p:sp>
        <p:nvSpPr>
          <p:cNvPr id="154" name="Google Shape;154;p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85000" lnSpcReduction="10000"/>
          </a:bodyPr>
          <a:lstStyle/>
          <a:p>
            <a:pPr indent="0" lvl="0" marL="228600" rtl="0" algn="just">
              <a:lnSpc>
                <a:spcPct val="90000"/>
              </a:lnSpc>
              <a:spcBef>
                <a:spcPts val="0"/>
              </a:spcBef>
              <a:spcAft>
                <a:spcPts val="0"/>
              </a:spcAft>
              <a:buClr>
                <a:schemeClr val="dk1"/>
              </a:buClr>
              <a:buSzPct val="34375"/>
              <a:buFont typeface="Arial"/>
              <a:buNone/>
            </a:pPr>
            <a:r>
              <a:rPr lang="en-US"/>
              <a:t>1.</a:t>
            </a:r>
            <a:r>
              <a:rPr lang="en-US"/>
              <a:t>The application in subject, provides a means for keeping a</a:t>
            </a:r>
            <a:endParaRPr/>
          </a:p>
          <a:p>
            <a:pPr indent="0" lvl="0" marL="228600" rtl="0" algn="just">
              <a:lnSpc>
                <a:spcPct val="90000"/>
              </a:lnSpc>
              <a:spcBef>
                <a:spcPts val="0"/>
              </a:spcBef>
              <a:spcAft>
                <a:spcPts val="0"/>
              </a:spcAft>
              <a:buClr>
                <a:schemeClr val="dk1"/>
              </a:buClr>
              <a:buSzPct val="34375"/>
              <a:buFont typeface="Arial"/>
              <a:buNone/>
            </a:pPr>
            <a:r>
              <a:rPr lang="en-US"/>
              <a:t>check on a person's daily eating habits by providing calorie</a:t>
            </a:r>
            <a:endParaRPr/>
          </a:p>
          <a:p>
            <a:pPr indent="0" lvl="0" marL="228600" rtl="0" algn="just">
              <a:lnSpc>
                <a:spcPct val="90000"/>
              </a:lnSpc>
              <a:spcBef>
                <a:spcPts val="0"/>
              </a:spcBef>
              <a:spcAft>
                <a:spcPts val="0"/>
              </a:spcAft>
              <a:buClr>
                <a:schemeClr val="dk1"/>
              </a:buClr>
              <a:buSzPct val="34375"/>
              <a:buFont typeface="Arial"/>
              <a:buNone/>
            </a:pPr>
            <a:r>
              <a:rPr lang="en-US"/>
              <a:t>intake information as well as providing suggestions of foods a</a:t>
            </a:r>
            <a:endParaRPr/>
          </a:p>
          <a:p>
            <a:pPr indent="0" lvl="0" marL="228600" rtl="0" algn="just">
              <a:lnSpc>
                <a:spcPct val="90000"/>
              </a:lnSpc>
              <a:spcBef>
                <a:spcPts val="0"/>
              </a:spcBef>
              <a:spcAft>
                <a:spcPts val="0"/>
              </a:spcAft>
              <a:buClr>
                <a:schemeClr val="dk1"/>
              </a:buClr>
              <a:buSzPct val="34375"/>
              <a:buFont typeface="Arial"/>
              <a:buNone/>
            </a:pPr>
            <a:r>
              <a:rPr lang="en-US"/>
              <a:t>person should be eating in order to maintain a nutritional balance.</a:t>
            </a:r>
            <a:endParaRPr/>
          </a:p>
          <a:p>
            <a:pPr indent="0" lvl="0" marL="228600" rtl="0" algn="just">
              <a:lnSpc>
                <a:spcPct val="90000"/>
              </a:lnSpc>
              <a:spcBef>
                <a:spcPts val="0"/>
              </a:spcBef>
              <a:spcAft>
                <a:spcPts val="0"/>
              </a:spcAft>
              <a:buClr>
                <a:schemeClr val="dk1"/>
              </a:buClr>
              <a:buSzPct val="34375"/>
              <a:buFont typeface="Arial"/>
              <a:buNone/>
            </a:pPr>
            <a:r>
              <a:t/>
            </a:r>
            <a:endParaRPr/>
          </a:p>
          <a:p>
            <a:pPr indent="0" lvl="0" marL="228600" rtl="0" algn="just">
              <a:lnSpc>
                <a:spcPct val="90000"/>
              </a:lnSpc>
              <a:spcBef>
                <a:spcPts val="0"/>
              </a:spcBef>
              <a:spcAft>
                <a:spcPts val="0"/>
              </a:spcAft>
              <a:buClr>
                <a:schemeClr val="dk1"/>
              </a:buClr>
              <a:buSzPct val="34375"/>
              <a:buFont typeface="Arial"/>
              <a:buNone/>
            </a:pPr>
            <a:r>
              <a:rPr lang="en-US"/>
              <a:t>2.</a:t>
            </a:r>
            <a:r>
              <a:rPr lang="en-US"/>
              <a:t>The application tracks a user’s whole day consumption of</a:t>
            </a:r>
            <a:endParaRPr/>
          </a:p>
          <a:p>
            <a:pPr indent="0" lvl="0" marL="228600" rtl="0" algn="just">
              <a:lnSpc>
                <a:spcPct val="90000"/>
              </a:lnSpc>
              <a:spcBef>
                <a:spcPts val="0"/>
              </a:spcBef>
              <a:spcAft>
                <a:spcPts val="0"/>
              </a:spcAft>
              <a:buClr>
                <a:schemeClr val="dk1"/>
              </a:buClr>
              <a:buSzPct val="34375"/>
              <a:buFont typeface="Arial"/>
              <a:buNone/>
            </a:pPr>
            <a:r>
              <a:rPr lang="en-US"/>
              <a:t>food and accordingly determines the food suggestions based on his proteins, fats and carbs intake.</a:t>
            </a:r>
            <a:endParaRPr/>
          </a:p>
          <a:p>
            <a:pPr indent="0" lvl="0" marL="228600" rtl="0" algn="just">
              <a:lnSpc>
                <a:spcPct val="90000"/>
              </a:lnSpc>
              <a:spcBef>
                <a:spcPts val="0"/>
              </a:spcBef>
              <a:spcAft>
                <a:spcPts val="0"/>
              </a:spcAft>
              <a:buClr>
                <a:schemeClr val="dk1"/>
              </a:buClr>
              <a:buSzPct val="34375"/>
              <a:buFont typeface="Arial"/>
              <a:buNone/>
            </a:pPr>
            <a:r>
              <a:t/>
            </a:r>
            <a:endParaRPr/>
          </a:p>
          <a:p>
            <a:pPr indent="0" lvl="0" marL="228600" rtl="0" algn="just">
              <a:lnSpc>
                <a:spcPct val="90000"/>
              </a:lnSpc>
              <a:spcBef>
                <a:spcPts val="0"/>
              </a:spcBef>
              <a:spcAft>
                <a:spcPts val="0"/>
              </a:spcAft>
              <a:buClr>
                <a:schemeClr val="dk1"/>
              </a:buClr>
              <a:buSzPct val="34375"/>
              <a:buFont typeface="Arial"/>
              <a:buNone/>
            </a:pPr>
            <a:r>
              <a:rPr lang="en-US"/>
              <a:t>3. The application in subject, provides a means for keeping a check on a</a:t>
            </a:r>
            <a:endParaRPr/>
          </a:p>
          <a:p>
            <a:pPr indent="0" lvl="0" marL="228600" rtl="0" algn="just">
              <a:lnSpc>
                <a:spcPct val="90000"/>
              </a:lnSpc>
              <a:spcBef>
                <a:spcPts val="0"/>
              </a:spcBef>
              <a:spcAft>
                <a:spcPts val="0"/>
              </a:spcAft>
              <a:buClr>
                <a:schemeClr val="dk1"/>
              </a:buClr>
              <a:buSzPct val="34375"/>
              <a:buFont typeface="Arial"/>
              <a:buNone/>
            </a:pPr>
            <a:r>
              <a:rPr lang="en-US"/>
              <a:t>person's daily eating habits by providing calorie intake information as well as</a:t>
            </a:r>
            <a:endParaRPr/>
          </a:p>
          <a:p>
            <a:pPr indent="0" lvl="0" marL="228600" rtl="0" algn="just">
              <a:lnSpc>
                <a:spcPct val="90000"/>
              </a:lnSpc>
              <a:spcBef>
                <a:spcPts val="0"/>
              </a:spcBef>
              <a:spcAft>
                <a:spcPts val="0"/>
              </a:spcAft>
              <a:buClr>
                <a:schemeClr val="dk1"/>
              </a:buClr>
              <a:buSzPct val="34375"/>
              <a:buFont typeface="Arial"/>
              <a:buNone/>
            </a:pPr>
            <a:r>
              <a:rPr lang="en-US"/>
              <a:t>the food suggestions and timely food reminders of what a person can consume as</a:t>
            </a:r>
            <a:endParaRPr/>
          </a:p>
          <a:p>
            <a:pPr indent="0" lvl="0" marL="228600" rtl="0" algn="just">
              <a:lnSpc>
                <a:spcPct val="90000"/>
              </a:lnSpc>
              <a:spcBef>
                <a:spcPts val="0"/>
              </a:spcBef>
              <a:spcAft>
                <a:spcPts val="0"/>
              </a:spcAft>
              <a:buClr>
                <a:schemeClr val="dk1"/>
              </a:buClr>
              <a:buSzPct val="34375"/>
              <a:buFont typeface="Arial"/>
              <a:buNone/>
            </a:pPr>
            <a:r>
              <a:rPr lang="en-US"/>
              <a:t>per his current physical needs.</a:t>
            </a:r>
            <a:endParaRPr/>
          </a:p>
          <a:p>
            <a:pPr indent="0" lvl="0" marL="228600" rtl="0" algn="just">
              <a:lnSpc>
                <a:spcPct val="90000"/>
              </a:lnSpc>
              <a:spcBef>
                <a:spcPts val="0"/>
              </a:spcBef>
              <a:spcAft>
                <a:spcPts val="0"/>
              </a:spcAft>
              <a:buNone/>
            </a:pPr>
            <a:r>
              <a:t/>
            </a:r>
            <a:endParaRPr/>
          </a:p>
        </p:txBody>
      </p:sp>
      <p:sp>
        <p:nvSpPr>
          <p:cNvPr id="155" name="Google Shape;155;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56" name="Google Shape;156;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Problem Statement</a:t>
            </a:r>
            <a:endParaRPr/>
          </a:p>
        </p:txBody>
      </p:sp>
      <p:sp>
        <p:nvSpPr>
          <p:cNvPr id="163" name="Google Shape;163;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Autofit/>
          </a:bodyPr>
          <a:lstStyle/>
          <a:p>
            <a:pPr indent="0" lvl="0" marL="228600" rtl="0" algn="just">
              <a:lnSpc>
                <a:spcPct val="90000"/>
              </a:lnSpc>
              <a:spcBef>
                <a:spcPts val="0"/>
              </a:spcBef>
              <a:spcAft>
                <a:spcPts val="0"/>
              </a:spcAft>
              <a:buNone/>
            </a:pPr>
            <a:r>
              <a:rPr lang="en-US" sz="2400">
                <a:solidFill>
                  <a:srgbClr val="202124"/>
                </a:solidFill>
                <a:highlight>
                  <a:srgbClr val="FFFFFF"/>
                </a:highlight>
                <a:latin typeface="Roboto"/>
                <a:ea typeface="Roboto"/>
                <a:cs typeface="Roboto"/>
                <a:sym typeface="Roboto"/>
              </a:rPr>
              <a:t>Background: A diet recall is a dietary assessment tool that consist of a structured interview in which participants are asked to recall all food and drink they have consumed in the previous 24/7 days etc. Summary: It relies on a trained interviewer to give proper dataset and interviewing questions to set in the mobile application, an accurate memory of intake, an ability to estimate portion size, and the interviews’ reliability to not misreport. Consultancy record of dietitian is mandatory to authenticate application questions and reliability Objective: Web Application to keep track of Quantity/Quality/type of food taken , build smart food analyzer Application that allows user to keep track of their food and also recommend best dietary chart . The application should generate monthly /weekly report of the user. Application should have gamification feature which motivates the user to follow the diet chart .</a:t>
            </a:r>
            <a:endParaRPr sz="2400"/>
          </a:p>
        </p:txBody>
      </p:sp>
      <p:sp>
        <p:nvSpPr>
          <p:cNvPr id="164" name="Google Shape;164;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65" name="Google Shape;165;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72" name="Google Shape;172;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228600" rtl="0" algn="just">
              <a:lnSpc>
                <a:spcPct val="90000"/>
              </a:lnSpc>
              <a:spcBef>
                <a:spcPts val="960"/>
              </a:spcBef>
              <a:spcAft>
                <a:spcPts val="0"/>
              </a:spcAft>
              <a:buNone/>
            </a:pPr>
            <a:r>
              <a:rPr lang="en-US" sz="2100"/>
              <a:t>Before coming up with this idea of nutrient intake calculations based on food items consumed by the user and the accordingly done recipe search , we had referred a number of desktop based applications and websites of how the calorie calculations is carried out. </a:t>
            </a:r>
            <a:endParaRPr sz="2100"/>
          </a:p>
          <a:p>
            <a:pPr indent="0" lvl="0" marL="228600" rtl="0" algn="just">
              <a:lnSpc>
                <a:spcPct val="90000"/>
              </a:lnSpc>
              <a:spcBef>
                <a:spcPts val="960"/>
              </a:spcBef>
              <a:spcAft>
                <a:spcPts val="0"/>
              </a:spcAft>
              <a:buNone/>
            </a:pPr>
            <a:r>
              <a:rPr lang="en-US" sz="2100"/>
              <a:t>One of this is healthifyme application -</a:t>
            </a:r>
            <a:endParaRPr sz="2100"/>
          </a:p>
          <a:p>
            <a:pPr indent="0" lvl="0" marL="228600" rtl="0" algn="just">
              <a:lnSpc>
                <a:spcPct val="90000"/>
              </a:lnSpc>
              <a:spcBef>
                <a:spcPts val="960"/>
              </a:spcBef>
              <a:spcAft>
                <a:spcPts val="0"/>
              </a:spcAft>
              <a:buNone/>
            </a:pPr>
            <a:r>
              <a:rPr lang="en-US" sz="2100"/>
              <a:t>1. </a:t>
            </a:r>
            <a:r>
              <a:rPr b="1" lang="en-US" sz="2050">
                <a:solidFill>
                  <a:srgbClr val="202122"/>
                </a:solidFill>
                <a:highlight>
                  <a:srgbClr val="FFFFFF"/>
                </a:highlight>
                <a:latin typeface="Arial"/>
                <a:ea typeface="Arial"/>
                <a:cs typeface="Arial"/>
                <a:sym typeface="Arial"/>
              </a:rPr>
              <a:t>HealthifyMe</a:t>
            </a:r>
            <a:r>
              <a:rPr lang="en-US" sz="2050">
                <a:solidFill>
                  <a:srgbClr val="202122"/>
                </a:solidFill>
                <a:highlight>
                  <a:srgbClr val="FFFFFF"/>
                </a:highlight>
                <a:latin typeface="Arial"/>
                <a:ea typeface="Arial"/>
                <a:cs typeface="Arial"/>
                <a:sym typeface="Arial"/>
              </a:rPr>
              <a:t> is an Indian digital health and wellness company, which provides an app with services such as </a:t>
            </a:r>
            <a:r>
              <a:rPr lang="en-US" sz="2050" u="sng">
                <a:solidFill>
                  <a:srgbClr val="0645AD"/>
                </a:solidFill>
                <a:highlight>
                  <a:srgbClr val="FFFFFF"/>
                </a:highlight>
                <a:latin typeface="Arial"/>
                <a:ea typeface="Arial"/>
                <a:cs typeface="Arial"/>
                <a:sym typeface="Arial"/>
                <a:hlinkClick r:id="rId3">
                  <a:extLst>
                    <a:ext uri="{A12FA001-AC4F-418D-AE19-62706E023703}">
                      <ahyp:hlinkClr val="tx"/>
                    </a:ext>
                  </a:extLst>
                </a:hlinkClick>
              </a:rPr>
              <a:t>calorie</a:t>
            </a:r>
            <a:r>
              <a:rPr lang="en-US" sz="2050">
                <a:solidFill>
                  <a:srgbClr val="202122"/>
                </a:solidFill>
                <a:highlight>
                  <a:srgbClr val="FFFFFF"/>
                </a:highlight>
                <a:latin typeface="Arial"/>
                <a:ea typeface="Arial"/>
                <a:cs typeface="Arial"/>
                <a:sym typeface="Arial"/>
              </a:rPr>
              <a:t> tracking and advice on </a:t>
            </a:r>
            <a:r>
              <a:rPr lang="en-US" sz="2050" u="sng">
                <a:solidFill>
                  <a:srgbClr val="0645AD"/>
                </a:solidFill>
                <a:highlight>
                  <a:srgbClr val="FFFFFF"/>
                </a:highlight>
                <a:latin typeface="Arial"/>
                <a:ea typeface="Arial"/>
                <a:cs typeface="Arial"/>
                <a:sym typeface="Arial"/>
                <a:hlinkClick r:id="rId4">
                  <a:extLst>
                    <a:ext uri="{A12FA001-AC4F-418D-AE19-62706E023703}">
                      <ahyp:hlinkClr val="tx"/>
                    </a:ext>
                  </a:extLst>
                </a:hlinkClick>
              </a:rPr>
              <a:t>nutrition</a:t>
            </a:r>
            <a:r>
              <a:rPr lang="en-US" sz="2050">
                <a:solidFill>
                  <a:srgbClr val="202122"/>
                </a:solidFill>
                <a:highlight>
                  <a:srgbClr val="FFFFFF"/>
                </a:highlight>
                <a:latin typeface="Arial"/>
                <a:ea typeface="Arial"/>
                <a:cs typeface="Arial"/>
                <a:sym typeface="Arial"/>
              </a:rPr>
              <a:t> and </a:t>
            </a:r>
            <a:r>
              <a:rPr lang="en-US" sz="2050" u="sng">
                <a:solidFill>
                  <a:srgbClr val="0645AD"/>
                </a:solidFill>
                <a:highlight>
                  <a:srgbClr val="FFFFFF"/>
                </a:highlight>
                <a:latin typeface="Arial"/>
                <a:ea typeface="Arial"/>
                <a:cs typeface="Arial"/>
                <a:sym typeface="Arial"/>
                <a:hlinkClick r:id="rId5">
                  <a:extLst>
                    <a:ext uri="{A12FA001-AC4F-418D-AE19-62706E023703}">
                      <ahyp:hlinkClr val="tx"/>
                    </a:ext>
                  </a:extLst>
                </a:hlinkClick>
              </a:rPr>
              <a:t>fitness</a:t>
            </a:r>
            <a:r>
              <a:rPr lang="en-US" sz="2050">
                <a:solidFill>
                  <a:srgbClr val="202122"/>
                </a:solidFill>
                <a:highlight>
                  <a:srgbClr val="FFFFFF"/>
                </a:highlight>
                <a:latin typeface="Arial"/>
                <a:ea typeface="Arial"/>
                <a:cs typeface="Arial"/>
                <a:sym typeface="Arial"/>
              </a:rPr>
              <a:t>. It is available on the </a:t>
            </a:r>
            <a:r>
              <a:rPr lang="en-US" sz="2050" u="sng">
                <a:solidFill>
                  <a:srgbClr val="0645AD"/>
                </a:solidFill>
                <a:highlight>
                  <a:srgbClr val="FFFFFF"/>
                </a:highlight>
                <a:latin typeface="Arial"/>
                <a:ea typeface="Arial"/>
                <a:cs typeface="Arial"/>
                <a:sym typeface="Arial"/>
                <a:hlinkClick r:id="rId6">
                  <a:extLst>
                    <a:ext uri="{A12FA001-AC4F-418D-AE19-62706E023703}">
                      <ahyp:hlinkClr val="tx"/>
                    </a:ext>
                  </a:extLst>
                </a:hlinkClick>
              </a:rPr>
              <a:t>Android</a:t>
            </a:r>
            <a:r>
              <a:rPr lang="en-US" sz="2050">
                <a:solidFill>
                  <a:srgbClr val="202122"/>
                </a:solidFill>
                <a:highlight>
                  <a:srgbClr val="FFFFFF"/>
                </a:highlight>
                <a:latin typeface="Arial"/>
                <a:ea typeface="Arial"/>
                <a:cs typeface="Arial"/>
                <a:sym typeface="Arial"/>
              </a:rPr>
              <a:t> and </a:t>
            </a:r>
            <a:r>
              <a:rPr lang="en-US" sz="2050" u="sng">
                <a:solidFill>
                  <a:srgbClr val="0645AD"/>
                </a:solidFill>
                <a:highlight>
                  <a:srgbClr val="FFFFFF"/>
                </a:highlight>
                <a:latin typeface="Arial"/>
                <a:ea typeface="Arial"/>
                <a:cs typeface="Arial"/>
                <a:sym typeface="Arial"/>
                <a:hlinkClick r:id="rId7">
                  <a:extLst>
                    <a:ext uri="{A12FA001-AC4F-418D-AE19-62706E023703}">
                      <ahyp:hlinkClr val="tx"/>
                    </a:ext>
                  </a:extLst>
                </a:hlinkClick>
              </a:rPr>
              <a:t>iOS</a:t>
            </a:r>
            <a:r>
              <a:rPr lang="en-US" sz="2050">
                <a:solidFill>
                  <a:srgbClr val="202122"/>
                </a:solidFill>
                <a:highlight>
                  <a:srgbClr val="FFFFFF"/>
                </a:highlight>
                <a:latin typeface="Arial"/>
                <a:ea typeface="Arial"/>
                <a:cs typeface="Arial"/>
                <a:sym typeface="Arial"/>
              </a:rPr>
              <a:t> platforms, and can be used with </a:t>
            </a:r>
            <a:r>
              <a:rPr lang="en-US" sz="2050" u="sng">
                <a:solidFill>
                  <a:srgbClr val="0645AD"/>
                </a:solidFill>
                <a:highlight>
                  <a:srgbClr val="FFFFFF"/>
                </a:highlight>
                <a:latin typeface="Arial"/>
                <a:ea typeface="Arial"/>
                <a:cs typeface="Arial"/>
                <a:sym typeface="Arial"/>
                <a:hlinkClick r:id="rId8">
                  <a:extLst>
                    <a:ext uri="{A12FA001-AC4F-418D-AE19-62706E023703}">
                      <ahyp:hlinkClr val="tx"/>
                    </a:ext>
                  </a:extLst>
                </a:hlinkClick>
              </a:rPr>
              <a:t>wearable technology</a:t>
            </a:r>
            <a:r>
              <a:rPr lang="en-US" sz="2050">
                <a:solidFill>
                  <a:srgbClr val="202122"/>
                </a:solidFill>
                <a:highlight>
                  <a:srgbClr val="FFFFFF"/>
                </a:highlight>
                <a:latin typeface="Arial"/>
                <a:ea typeface="Arial"/>
                <a:cs typeface="Arial"/>
                <a:sym typeface="Arial"/>
              </a:rPr>
              <a:t> such as </a:t>
            </a:r>
            <a:r>
              <a:rPr lang="en-US" sz="2050" u="sng">
                <a:solidFill>
                  <a:srgbClr val="0645AD"/>
                </a:solidFill>
                <a:highlight>
                  <a:srgbClr val="FFFFFF"/>
                </a:highlight>
                <a:latin typeface="Arial"/>
                <a:ea typeface="Arial"/>
                <a:cs typeface="Arial"/>
                <a:sym typeface="Arial"/>
                <a:hlinkClick r:id="rId9">
                  <a:extLst>
                    <a:ext uri="{A12FA001-AC4F-418D-AE19-62706E023703}">
                      <ahyp:hlinkClr val="tx"/>
                    </a:ext>
                  </a:extLst>
                </a:hlinkClick>
              </a:rPr>
              <a:t>activity trackers</a:t>
            </a:r>
            <a:r>
              <a:rPr lang="en-US" sz="2050">
                <a:solidFill>
                  <a:srgbClr val="202122"/>
                </a:solidFill>
                <a:highlight>
                  <a:srgbClr val="FFFFFF"/>
                </a:highlight>
                <a:latin typeface="Arial"/>
                <a:ea typeface="Arial"/>
                <a:cs typeface="Arial"/>
                <a:sym typeface="Arial"/>
              </a:rPr>
              <a:t>.</a:t>
            </a:r>
            <a:endParaRPr sz="2050">
              <a:solidFill>
                <a:srgbClr val="202122"/>
              </a:solidFill>
              <a:highlight>
                <a:srgbClr val="FFFFFF"/>
              </a:highlight>
              <a:latin typeface="Arial"/>
              <a:ea typeface="Arial"/>
              <a:cs typeface="Arial"/>
              <a:sym typeface="Arial"/>
            </a:endParaRPr>
          </a:p>
          <a:p>
            <a:pPr indent="0" lvl="0" marL="228600" rtl="0" algn="just">
              <a:lnSpc>
                <a:spcPct val="90000"/>
              </a:lnSpc>
              <a:spcBef>
                <a:spcPts val="960"/>
              </a:spcBef>
              <a:spcAft>
                <a:spcPts val="0"/>
              </a:spcAft>
              <a:buNone/>
            </a:pPr>
            <a:r>
              <a:rPr lang="en-US" sz="2050">
                <a:solidFill>
                  <a:srgbClr val="202122"/>
                </a:solidFill>
                <a:highlight>
                  <a:srgbClr val="FFFFFF"/>
                </a:highlight>
                <a:latin typeface="Arial"/>
                <a:ea typeface="Arial"/>
                <a:cs typeface="Arial"/>
                <a:sym typeface="Arial"/>
              </a:rPr>
              <a:t>2.</a:t>
            </a:r>
            <a:r>
              <a:rPr lang="en-US" sz="2100"/>
              <a:t>.Healthifyme:-HealthifyMe application was an idea sprouted by two graduates from the University of Pennsylvania and MIT who wanted to develop a calorie tracker specifically for Indian people due to different food varieties. HealthifyMe is a cloud-based solution that helps people to reach theirfitness goals using the support of nutritionists, trainers, yoga instructors,  and wearable devices To fulfill the client requirements.</a:t>
            </a:r>
            <a:endParaRPr sz="2100"/>
          </a:p>
          <a:p>
            <a:pPr indent="0" lvl="0" marL="0" rtl="0" algn="just">
              <a:lnSpc>
                <a:spcPct val="90000"/>
              </a:lnSpc>
              <a:spcBef>
                <a:spcPts val="960"/>
              </a:spcBef>
              <a:spcAft>
                <a:spcPts val="0"/>
              </a:spcAft>
              <a:buNone/>
            </a:pPr>
            <a:r>
              <a:rPr lang="en-US" sz="2050">
                <a:solidFill>
                  <a:srgbClr val="202122"/>
                </a:solidFill>
                <a:highlight>
                  <a:srgbClr val="FFFFFF"/>
                </a:highlight>
                <a:latin typeface="Arial"/>
                <a:ea typeface="Arial"/>
                <a:cs typeface="Arial"/>
                <a:sym typeface="Arial"/>
              </a:rPr>
              <a:t>   </a:t>
            </a:r>
            <a:r>
              <a:rPr lang="en-US" sz="2050">
                <a:solidFill>
                  <a:srgbClr val="202122"/>
                </a:solidFill>
                <a:highlight>
                  <a:srgbClr val="FFFFFF"/>
                </a:highlight>
                <a:latin typeface="Arial"/>
                <a:ea typeface="Arial"/>
                <a:cs typeface="Arial"/>
                <a:sym typeface="Arial"/>
              </a:rPr>
              <a:t>3. Some more applications are </a:t>
            </a:r>
            <a:r>
              <a:rPr lang="en-US" sz="2100">
                <a:latin typeface="Arial"/>
                <a:ea typeface="Arial"/>
                <a:cs typeface="Arial"/>
                <a:sym typeface="Arial"/>
              </a:rPr>
              <a:t>·</a:t>
            </a:r>
            <a:r>
              <a:rPr lang="en-US" sz="2100"/>
              <a:t> S health application: and calorie counter</a:t>
            </a:r>
            <a:endParaRPr sz="2100"/>
          </a:p>
          <a:p>
            <a:pPr indent="0" lvl="0" marL="228600" rtl="0" algn="just">
              <a:lnSpc>
                <a:spcPct val="90000"/>
              </a:lnSpc>
              <a:spcBef>
                <a:spcPts val="960"/>
              </a:spcBef>
              <a:spcAft>
                <a:spcPts val="0"/>
              </a:spcAft>
              <a:buNone/>
            </a:pPr>
            <a:r>
              <a:t/>
            </a:r>
            <a:endParaRPr sz="2100"/>
          </a:p>
        </p:txBody>
      </p:sp>
      <p:sp>
        <p:nvSpPr>
          <p:cNvPr id="173" name="Google Shape;173;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74" name="Google Shape;174;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 name="Google Shape;175;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Objectives</a:t>
            </a:r>
            <a:endParaRPr/>
          </a:p>
        </p:txBody>
      </p:sp>
      <p:sp>
        <p:nvSpPr>
          <p:cNvPr id="181" name="Google Shape;181;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5400" lvl="0" marL="228600" rtl="0" algn="just">
              <a:lnSpc>
                <a:spcPct val="80000"/>
              </a:lnSpc>
              <a:spcBef>
                <a:spcPts val="960"/>
              </a:spcBef>
              <a:spcAft>
                <a:spcPts val="0"/>
              </a:spcAft>
              <a:buClr>
                <a:schemeClr val="dk1"/>
              </a:buClr>
              <a:buSzPts val="1018"/>
              <a:buFont typeface="Arial"/>
              <a:buNone/>
            </a:pPr>
            <a:r>
              <a:rPr lang="en-US" sz="2760"/>
              <a:t>1.Web</a:t>
            </a:r>
            <a:r>
              <a:rPr lang="en-US" sz="2760"/>
              <a:t> Application to keep track of Quantity/Quality/type of food taken.</a:t>
            </a:r>
            <a:endParaRPr sz="2760"/>
          </a:p>
          <a:p>
            <a:pPr indent="-25400" lvl="0" marL="228600" rtl="0" algn="just">
              <a:lnSpc>
                <a:spcPct val="80000"/>
              </a:lnSpc>
              <a:spcBef>
                <a:spcPts val="960"/>
              </a:spcBef>
              <a:spcAft>
                <a:spcPts val="0"/>
              </a:spcAft>
              <a:buClr>
                <a:schemeClr val="dk1"/>
              </a:buClr>
              <a:buSzPts val="1018"/>
              <a:buFont typeface="Arial"/>
              <a:buNone/>
            </a:pPr>
            <a:r>
              <a:rPr lang="en-US" sz="2760"/>
              <a:t>Build smart food analyzer Application that allows user to</a:t>
            </a:r>
            <a:endParaRPr sz="2760"/>
          </a:p>
          <a:p>
            <a:pPr indent="-25400" lvl="0" marL="228600" rtl="0" algn="just">
              <a:lnSpc>
                <a:spcPct val="80000"/>
              </a:lnSpc>
              <a:spcBef>
                <a:spcPts val="960"/>
              </a:spcBef>
              <a:spcAft>
                <a:spcPts val="0"/>
              </a:spcAft>
              <a:buClr>
                <a:schemeClr val="dk1"/>
              </a:buClr>
              <a:buSzPts val="1018"/>
              <a:buFont typeface="Arial"/>
              <a:buNone/>
            </a:pPr>
            <a:r>
              <a:rPr lang="en-US" sz="2760"/>
              <a:t>keep track of their food and also recommend best dietary chart .</a:t>
            </a:r>
            <a:endParaRPr sz="2760"/>
          </a:p>
          <a:p>
            <a:pPr indent="-25400" lvl="0" marL="228600" rtl="0" algn="just">
              <a:lnSpc>
                <a:spcPct val="80000"/>
              </a:lnSpc>
              <a:spcBef>
                <a:spcPts val="960"/>
              </a:spcBef>
              <a:spcAft>
                <a:spcPts val="0"/>
              </a:spcAft>
              <a:buClr>
                <a:schemeClr val="dk1"/>
              </a:buClr>
              <a:buSzPts val="1018"/>
              <a:buFont typeface="Arial"/>
              <a:buNone/>
            </a:pPr>
            <a:r>
              <a:t/>
            </a:r>
            <a:endParaRPr sz="2760"/>
          </a:p>
          <a:p>
            <a:pPr indent="0" lvl="0" marL="0" rtl="0" algn="just">
              <a:lnSpc>
                <a:spcPct val="80000"/>
              </a:lnSpc>
              <a:spcBef>
                <a:spcPts val="960"/>
              </a:spcBef>
              <a:spcAft>
                <a:spcPts val="0"/>
              </a:spcAft>
              <a:buClr>
                <a:schemeClr val="dk1"/>
              </a:buClr>
              <a:buSzPts val="1018"/>
              <a:buFont typeface="Arial"/>
              <a:buNone/>
            </a:pPr>
            <a:r>
              <a:rPr lang="en-US" sz="2760"/>
              <a:t> </a:t>
            </a:r>
            <a:r>
              <a:rPr lang="en-US" sz="2760"/>
              <a:t>2.The</a:t>
            </a:r>
            <a:r>
              <a:rPr lang="en-US" sz="2760"/>
              <a:t> application should generate monthly /weekly report of the user.</a:t>
            </a:r>
            <a:endParaRPr sz="2760"/>
          </a:p>
          <a:p>
            <a:pPr indent="-25400" lvl="0" marL="228600" rtl="0" algn="just">
              <a:lnSpc>
                <a:spcPct val="80000"/>
              </a:lnSpc>
              <a:spcBef>
                <a:spcPts val="960"/>
              </a:spcBef>
              <a:spcAft>
                <a:spcPts val="0"/>
              </a:spcAft>
              <a:buClr>
                <a:schemeClr val="dk1"/>
              </a:buClr>
              <a:buSzPts val="1018"/>
              <a:buFont typeface="Arial"/>
              <a:buNone/>
            </a:pPr>
            <a:r>
              <a:rPr lang="en-US" sz="2760"/>
              <a:t>Application should have gamification feature which motivates the user to follow</a:t>
            </a:r>
            <a:endParaRPr sz="2760"/>
          </a:p>
          <a:p>
            <a:pPr indent="-25400" lvl="0" marL="228600" rtl="0" algn="just">
              <a:lnSpc>
                <a:spcPct val="80000"/>
              </a:lnSpc>
              <a:spcBef>
                <a:spcPts val="960"/>
              </a:spcBef>
              <a:spcAft>
                <a:spcPts val="0"/>
              </a:spcAft>
              <a:buClr>
                <a:schemeClr val="dk1"/>
              </a:buClr>
              <a:buSzPts val="1018"/>
              <a:buFont typeface="Arial"/>
              <a:buNone/>
            </a:pPr>
            <a:r>
              <a:rPr lang="en-US" sz="2760"/>
              <a:t>the diet chart.</a:t>
            </a:r>
            <a:endParaRPr sz="2760"/>
          </a:p>
          <a:p>
            <a:pPr indent="-25400" lvl="0" marL="228600" rtl="0" algn="just">
              <a:lnSpc>
                <a:spcPct val="80000"/>
              </a:lnSpc>
              <a:spcBef>
                <a:spcPts val="960"/>
              </a:spcBef>
              <a:spcAft>
                <a:spcPts val="0"/>
              </a:spcAft>
              <a:buSzPts val="2960"/>
              <a:buNone/>
            </a:pPr>
            <a:r>
              <a:t/>
            </a:r>
            <a:endParaRPr sz="2760"/>
          </a:p>
        </p:txBody>
      </p:sp>
      <p:sp>
        <p:nvSpPr>
          <p:cNvPr id="182" name="Google Shape;182;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83" name="Google Shape;183;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