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507" y="77"/>
      </p:cViewPr>
      <p:guideLst>
        <p:guide orient="horz" pos="290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4692714"/>
            <a:ext cx="20104100" cy="385445"/>
          </a:xfrm>
          <a:custGeom>
            <a:avLst/>
            <a:gdLst/>
            <a:ahLst/>
            <a:cxnLst/>
            <a:rect l="l" t="t" r="r" b="b"/>
            <a:pathLst>
              <a:path w="20104100" h="385444">
                <a:moveTo>
                  <a:pt x="0" y="385360"/>
                </a:moveTo>
                <a:lnTo>
                  <a:pt x="0" y="0"/>
                </a:lnTo>
                <a:lnTo>
                  <a:pt x="20103819" y="0"/>
                </a:lnTo>
                <a:lnTo>
                  <a:pt x="20103819" y="385360"/>
                </a:lnTo>
                <a:lnTo>
                  <a:pt x="0" y="385360"/>
                </a:lnTo>
                <a:close/>
              </a:path>
            </a:pathLst>
          </a:custGeom>
          <a:solidFill>
            <a:srgbClr val="1F3763"/>
          </a:solidFill>
        </p:spPr>
        <p:txBody>
          <a:bodyPr wrap="square" lIns="0" tIns="0" rIns="0" bIns="0" rtlCol="0"/>
          <a:lstStyle/>
          <a:p>
            <a:endParaRPr/>
          </a:p>
        </p:txBody>
      </p:sp>
      <p:sp>
        <p:nvSpPr>
          <p:cNvPr id="2" name="Holder 2"/>
          <p:cNvSpPr>
            <a:spLocks noGrp="1"/>
          </p:cNvSpPr>
          <p:nvPr>
            <p:ph type="title"/>
          </p:nvPr>
        </p:nvSpPr>
        <p:spPr>
          <a:xfrm>
            <a:off x="1005205" y="603250"/>
            <a:ext cx="18093690" cy="241300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png"/><Relationship Id="rId7" Type="http://schemas.openxmlformats.org/officeDocument/2006/relationships/hyperlink" Target="mailto:aayushgupta20649@acropolis.in" TargetMode="External"/><Relationship Id="rId12" Type="http://schemas.openxmlformats.org/officeDocument/2006/relationships/image" Target="../media/image6.png"/><Relationship Id="rId2" Type="http://schemas.openxmlformats.org/officeDocument/2006/relationships/hyperlink" Target="http://www.PosterPresentations.com/" TargetMode="External"/><Relationship Id="rId1" Type="http://schemas.openxmlformats.org/officeDocument/2006/relationships/slideLayout" Target="../slideLayouts/slideLayout5.xml"/><Relationship Id="rId6" Type="http://schemas.openxmlformats.org/officeDocument/2006/relationships/hyperlink" Target="mailto:ankurnagar20121@acropolis.in" TargetMode="External"/><Relationship Id="rId11" Type="http://schemas.openxmlformats.org/officeDocument/2006/relationships/image" Target="../media/image5.png"/><Relationship Id="rId5" Type="http://schemas.openxmlformats.org/officeDocument/2006/relationships/hyperlink" Target="mailto:aarohirathore20290@acropolis.in" TargetMode="External"/><Relationship Id="rId10" Type="http://schemas.openxmlformats.org/officeDocument/2006/relationships/image" Target="../media/image4.png"/><Relationship Id="rId4" Type="http://schemas.openxmlformats.org/officeDocument/2006/relationships/hyperlink" Target="mailto:abhaygour20253@acropolis.i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42" y="14816734"/>
            <a:ext cx="964565" cy="146685"/>
          </a:xfrm>
          <a:prstGeom prst="rect">
            <a:avLst/>
          </a:prstGeom>
        </p:spPr>
        <p:txBody>
          <a:bodyPr vert="horz" wrap="square" lIns="0" tIns="19050" rIns="0" bIns="0" rtlCol="0">
            <a:spAutoFit/>
          </a:bodyPr>
          <a:lstStyle/>
          <a:p>
            <a:pPr marL="12700">
              <a:lnSpc>
                <a:spcPct val="100000"/>
              </a:lnSpc>
              <a:spcBef>
                <a:spcPts val="150"/>
              </a:spcBef>
            </a:pPr>
            <a:r>
              <a:rPr sz="200" b="1" spc="15" dirty="0">
                <a:solidFill>
                  <a:srgbClr val="BEBEBE"/>
                </a:solidFill>
                <a:latin typeface="Arial" panose="020B0604020202020204"/>
                <a:cs typeface="Arial" panose="020B0604020202020204"/>
              </a:rPr>
              <a:t>RESEARCH POSTER </a:t>
            </a:r>
            <a:r>
              <a:rPr sz="200" b="1" spc="10" dirty="0">
                <a:solidFill>
                  <a:srgbClr val="BEBEBE"/>
                </a:solidFill>
                <a:latin typeface="Arial" panose="020B0604020202020204"/>
                <a:cs typeface="Arial" panose="020B0604020202020204"/>
              </a:rPr>
              <a:t>PRESENTATION </a:t>
            </a:r>
            <a:r>
              <a:rPr sz="200" b="1" spc="15" dirty="0">
                <a:solidFill>
                  <a:srgbClr val="BEBEBE"/>
                </a:solidFill>
                <a:latin typeface="Arial" panose="020B0604020202020204"/>
                <a:cs typeface="Arial" panose="020B0604020202020204"/>
              </a:rPr>
              <a:t>DESIGN </a:t>
            </a:r>
            <a:r>
              <a:rPr sz="200" b="1" spc="20" dirty="0">
                <a:solidFill>
                  <a:srgbClr val="BEBEBE"/>
                </a:solidFill>
                <a:latin typeface="Arial" panose="020B0604020202020204"/>
                <a:cs typeface="Arial" panose="020B0604020202020204"/>
              </a:rPr>
              <a:t>©</a:t>
            </a:r>
            <a:r>
              <a:rPr sz="200" b="1" spc="-25" dirty="0">
                <a:solidFill>
                  <a:srgbClr val="BEBEBE"/>
                </a:solidFill>
                <a:latin typeface="Arial" panose="020B0604020202020204"/>
                <a:cs typeface="Arial" panose="020B0604020202020204"/>
              </a:rPr>
              <a:t> </a:t>
            </a:r>
            <a:r>
              <a:rPr sz="200" b="1" spc="10" dirty="0">
                <a:solidFill>
                  <a:srgbClr val="BEBEBE"/>
                </a:solidFill>
                <a:latin typeface="Arial" panose="020B0604020202020204"/>
                <a:cs typeface="Arial" panose="020B0604020202020204"/>
              </a:rPr>
              <a:t>2022</a:t>
            </a:r>
            <a:endParaRPr sz="200">
              <a:latin typeface="Arial" panose="020B0604020202020204"/>
              <a:cs typeface="Arial" panose="020B0604020202020204"/>
            </a:endParaRPr>
          </a:p>
          <a:p>
            <a:pPr marL="12700">
              <a:lnSpc>
                <a:spcPct val="100000"/>
              </a:lnSpc>
              <a:spcBef>
                <a:spcPts val="60"/>
              </a:spcBef>
            </a:pPr>
            <a:r>
              <a:rPr sz="500" b="1" spc="-5" dirty="0">
                <a:solidFill>
                  <a:srgbClr val="BEBEBE"/>
                </a:solidFill>
                <a:latin typeface="Arial" panose="020B0604020202020204"/>
                <a:cs typeface="Arial" panose="020B0604020202020204"/>
                <a:hlinkClick r:id="rId2"/>
              </a:rPr>
              <a:t>www.PosterPresentations.com</a:t>
            </a:r>
            <a:endParaRPr sz="500">
              <a:latin typeface="Arial" panose="020B0604020202020204"/>
              <a:cs typeface="Arial" panose="020B0604020202020204"/>
            </a:endParaRPr>
          </a:p>
        </p:txBody>
      </p:sp>
      <p:grpSp>
        <p:nvGrpSpPr>
          <p:cNvPr id="3" name="object 3"/>
          <p:cNvGrpSpPr/>
          <p:nvPr/>
        </p:nvGrpSpPr>
        <p:grpSpPr>
          <a:xfrm>
            <a:off x="-34059" y="10034"/>
            <a:ext cx="20104735" cy="1951989"/>
            <a:chOff x="-163" y="6282"/>
            <a:chExt cx="20104735" cy="1951989"/>
          </a:xfrm>
        </p:grpSpPr>
        <p:sp>
          <p:nvSpPr>
            <p:cNvPr id="4" name="object 4"/>
            <p:cNvSpPr/>
            <p:nvPr/>
          </p:nvSpPr>
          <p:spPr>
            <a:xfrm>
              <a:off x="0" y="150781"/>
              <a:ext cx="20103959" cy="180686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3" y="6282"/>
              <a:ext cx="20104735" cy="1808480"/>
            </a:xfrm>
            <a:custGeom>
              <a:avLst/>
              <a:gdLst/>
              <a:ahLst/>
              <a:cxnLst/>
              <a:rect l="l" t="t" r="r" b="b"/>
              <a:pathLst>
                <a:path w="20104735" h="1808480">
                  <a:moveTo>
                    <a:pt x="20104123" y="0"/>
                  </a:moveTo>
                  <a:lnTo>
                    <a:pt x="0" y="0"/>
                  </a:lnTo>
                  <a:lnTo>
                    <a:pt x="0" y="1710440"/>
                  </a:lnTo>
                  <a:lnTo>
                    <a:pt x="150029" y="1715145"/>
                  </a:lnTo>
                  <a:lnTo>
                    <a:pt x="298565" y="1719720"/>
                  </a:lnTo>
                  <a:lnTo>
                    <a:pt x="445624" y="1724166"/>
                  </a:lnTo>
                  <a:lnTo>
                    <a:pt x="591221" y="1728483"/>
                  </a:lnTo>
                  <a:lnTo>
                    <a:pt x="735369" y="1732673"/>
                  </a:lnTo>
                  <a:lnTo>
                    <a:pt x="878086" y="1736736"/>
                  </a:lnTo>
                  <a:lnTo>
                    <a:pt x="1019385" y="1740674"/>
                  </a:lnTo>
                  <a:lnTo>
                    <a:pt x="1159282" y="1744489"/>
                  </a:lnTo>
                  <a:lnTo>
                    <a:pt x="1297791" y="1748180"/>
                  </a:lnTo>
                  <a:lnTo>
                    <a:pt x="1434929" y="1751749"/>
                  </a:lnTo>
                  <a:lnTo>
                    <a:pt x="1570710" y="1755197"/>
                  </a:lnTo>
                  <a:lnTo>
                    <a:pt x="1705148" y="1758525"/>
                  </a:lnTo>
                  <a:lnTo>
                    <a:pt x="1838260" y="1761735"/>
                  </a:lnTo>
                  <a:lnTo>
                    <a:pt x="1970060" y="1764827"/>
                  </a:lnTo>
                  <a:lnTo>
                    <a:pt x="2100563" y="1767802"/>
                  </a:lnTo>
                  <a:lnTo>
                    <a:pt x="2229785" y="1770662"/>
                  </a:lnTo>
                  <a:lnTo>
                    <a:pt x="2357740" y="1773407"/>
                  </a:lnTo>
                  <a:lnTo>
                    <a:pt x="2484443" y="1776039"/>
                  </a:lnTo>
                  <a:lnTo>
                    <a:pt x="2609910" y="1778559"/>
                  </a:lnTo>
                  <a:lnTo>
                    <a:pt x="2734156" y="1780968"/>
                  </a:lnTo>
                  <a:lnTo>
                    <a:pt x="2857196" y="1783266"/>
                  </a:lnTo>
                  <a:lnTo>
                    <a:pt x="2979044" y="1785455"/>
                  </a:lnTo>
                  <a:lnTo>
                    <a:pt x="3099716" y="1787537"/>
                  </a:lnTo>
                  <a:lnTo>
                    <a:pt x="3219228" y="1789511"/>
                  </a:lnTo>
                  <a:lnTo>
                    <a:pt x="3337593" y="1791380"/>
                  </a:lnTo>
                  <a:lnTo>
                    <a:pt x="3454827" y="1793144"/>
                  </a:lnTo>
                  <a:lnTo>
                    <a:pt x="3570946" y="1794804"/>
                  </a:lnTo>
                  <a:lnTo>
                    <a:pt x="3685964" y="1796362"/>
                  </a:lnTo>
                  <a:lnTo>
                    <a:pt x="3799897" y="1797818"/>
                  </a:lnTo>
                  <a:lnTo>
                    <a:pt x="3912758" y="1799174"/>
                  </a:lnTo>
                  <a:lnTo>
                    <a:pt x="4024565" y="1800431"/>
                  </a:lnTo>
                  <a:lnTo>
                    <a:pt x="4135331" y="1801589"/>
                  </a:lnTo>
                  <a:lnTo>
                    <a:pt x="4245072" y="1802650"/>
                  </a:lnTo>
                  <a:lnTo>
                    <a:pt x="4353802" y="1803615"/>
                  </a:lnTo>
                  <a:lnTo>
                    <a:pt x="4461537" y="1804485"/>
                  </a:lnTo>
                  <a:lnTo>
                    <a:pt x="4568293" y="1805261"/>
                  </a:lnTo>
                  <a:lnTo>
                    <a:pt x="4674083" y="1805944"/>
                  </a:lnTo>
                  <a:lnTo>
                    <a:pt x="4778923" y="1806536"/>
                  </a:lnTo>
                  <a:lnTo>
                    <a:pt x="4882829" y="1807036"/>
                  </a:lnTo>
                  <a:lnTo>
                    <a:pt x="4985814" y="1807447"/>
                  </a:lnTo>
                  <a:lnTo>
                    <a:pt x="5087896" y="1807770"/>
                  </a:lnTo>
                  <a:lnTo>
                    <a:pt x="5189087" y="1808005"/>
                  </a:lnTo>
                  <a:lnTo>
                    <a:pt x="5289404" y="1808153"/>
                  </a:lnTo>
                  <a:lnTo>
                    <a:pt x="5388861" y="1808217"/>
                  </a:lnTo>
                  <a:lnTo>
                    <a:pt x="5487474" y="1808196"/>
                  </a:lnTo>
                  <a:lnTo>
                    <a:pt x="5585258" y="1808092"/>
                  </a:lnTo>
                  <a:lnTo>
                    <a:pt x="5682228" y="1807905"/>
                  </a:lnTo>
                  <a:lnTo>
                    <a:pt x="5778398" y="1807638"/>
                  </a:lnTo>
                  <a:lnTo>
                    <a:pt x="5873785" y="1807291"/>
                  </a:lnTo>
                  <a:lnTo>
                    <a:pt x="5968402" y="1806865"/>
                  </a:lnTo>
                  <a:lnTo>
                    <a:pt x="6062266" y="1806361"/>
                  </a:lnTo>
                  <a:lnTo>
                    <a:pt x="6155390" y="1805781"/>
                  </a:lnTo>
                  <a:lnTo>
                    <a:pt x="6247791" y="1805125"/>
                  </a:lnTo>
                  <a:lnTo>
                    <a:pt x="6339484" y="1804394"/>
                  </a:lnTo>
                  <a:lnTo>
                    <a:pt x="6430482" y="1803590"/>
                  </a:lnTo>
                  <a:lnTo>
                    <a:pt x="6520803" y="1802714"/>
                  </a:lnTo>
                  <a:lnTo>
                    <a:pt x="6610459" y="1801766"/>
                  </a:lnTo>
                  <a:lnTo>
                    <a:pt x="6699468" y="1800748"/>
                  </a:lnTo>
                  <a:lnTo>
                    <a:pt x="6787843" y="1799661"/>
                  </a:lnTo>
                  <a:lnTo>
                    <a:pt x="6875600" y="1798506"/>
                  </a:lnTo>
                  <a:lnTo>
                    <a:pt x="6962753" y="1797283"/>
                  </a:lnTo>
                  <a:lnTo>
                    <a:pt x="7049319" y="1795995"/>
                  </a:lnTo>
                  <a:lnTo>
                    <a:pt x="7135312" y="1794642"/>
                  </a:lnTo>
                  <a:lnTo>
                    <a:pt x="7220747" y="1793226"/>
                  </a:lnTo>
                  <a:lnTo>
                    <a:pt x="7305639" y="1791746"/>
                  </a:lnTo>
                  <a:lnTo>
                    <a:pt x="7390003" y="1790205"/>
                  </a:lnTo>
                  <a:lnTo>
                    <a:pt x="7473855" y="1788604"/>
                  </a:lnTo>
                  <a:lnTo>
                    <a:pt x="7557209" y="1786943"/>
                  </a:lnTo>
                  <a:lnTo>
                    <a:pt x="7640081" y="1785224"/>
                  </a:lnTo>
                  <a:lnTo>
                    <a:pt x="7722485" y="1783447"/>
                  </a:lnTo>
                  <a:lnTo>
                    <a:pt x="7804437" y="1781614"/>
                  </a:lnTo>
                  <a:lnTo>
                    <a:pt x="7885952" y="1779727"/>
                  </a:lnTo>
                  <a:lnTo>
                    <a:pt x="7967044" y="1777785"/>
                  </a:lnTo>
                  <a:lnTo>
                    <a:pt x="8047729" y="1775790"/>
                  </a:lnTo>
                  <a:lnTo>
                    <a:pt x="8128023" y="1773743"/>
                  </a:lnTo>
                  <a:lnTo>
                    <a:pt x="8207939" y="1771645"/>
                  </a:lnTo>
                  <a:lnTo>
                    <a:pt x="8287493" y="1769498"/>
                  </a:lnTo>
                  <a:lnTo>
                    <a:pt x="8366701" y="1767302"/>
                  </a:lnTo>
                  <a:lnTo>
                    <a:pt x="8445577" y="1765058"/>
                  </a:lnTo>
                  <a:lnTo>
                    <a:pt x="8524136" y="1762768"/>
                  </a:lnTo>
                  <a:lnTo>
                    <a:pt x="8602394" y="1760433"/>
                  </a:lnTo>
                  <a:lnTo>
                    <a:pt x="8680365" y="1758053"/>
                  </a:lnTo>
                  <a:lnTo>
                    <a:pt x="8758065" y="1755630"/>
                  </a:lnTo>
                  <a:lnTo>
                    <a:pt x="8835509" y="1753164"/>
                  </a:lnTo>
                  <a:lnTo>
                    <a:pt x="8912711" y="1750658"/>
                  </a:lnTo>
                  <a:lnTo>
                    <a:pt x="8989687" y="1748112"/>
                  </a:lnTo>
                  <a:lnTo>
                    <a:pt x="9066452" y="1745526"/>
                  </a:lnTo>
                  <a:lnTo>
                    <a:pt x="9143021" y="1742903"/>
                  </a:lnTo>
                  <a:lnTo>
                    <a:pt x="9219410" y="1740243"/>
                  </a:lnTo>
                  <a:lnTo>
                    <a:pt x="9295632" y="1737547"/>
                  </a:lnTo>
                  <a:lnTo>
                    <a:pt x="9371703" y="1734817"/>
                  </a:lnTo>
                  <a:lnTo>
                    <a:pt x="9447639" y="1732053"/>
                  </a:lnTo>
                  <a:lnTo>
                    <a:pt x="9523454" y="1729256"/>
                  </a:lnTo>
                  <a:lnTo>
                    <a:pt x="9599164" y="1726428"/>
                  </a:lnTo>
                  <a:lnTo>
                    <a:pt x="9674783" y="1723570"/>
                  </a:lnTo>
                  <a:lnTo>
                    <a:pt x="9750327" y="1720683"/>
                  </a:lnTo>
                  <a:lnTo>
                    <a:pt x="9825810" y="1717767"/>
                  </a:lnTo>
                  <a:lnTo>
                    <a:pt x="9901248" y="1714824"/>
                  </a:lnTo>
                  <a:lnTo>
                    <a:pt x="10052049" y="1708862"/>
                  </a:lnTo>
                  <a:lnTo>
                    <a:pt x="10202850" y="1702804"/>
                  </a:lnTo>
                  <a:lnTo>
                    <a:pt x="10353772" y="1696659"/>
                  </a:lnTo>
                  <a:lnTo>
                    <a:pt x="10504935" y="1690437"/>
                  </a:lnTo>
                  <a:lnTo>
                    <a:pt x="10732396" y="1680975"/>
                  </a:lnTo>
                  <a:lnTo>
                    <a:pt x="11501705" y="1648679"/>
                  </a:lnTo>
                  <a:lnTo>
                    <a:pt x="11737399" y="1638875"/>
                  </a:lnTo>
                  <a:lnTo>
                    <a:pt x="11896161" y="1632337"/>
                  </a:lnTo>
                  <a:lnTo>
                    <a:pt x="12056371" y="1625807"/>
                  </a:lnTo>
                  <a:lnTo>
                    <a:pt x="12218149" y="1619294"/>
                  </a:lnTo>
                  <a:lnTo>
                    <a:pt x="12381616" y="1612805"/>
                  </a:lnTo>
                  <a:lnTo>
                    <a:pt x="12546892" y="1606351"/>
                  </a:lnTo>
                  <a:lnTo>
                    <a:pt x="12630246" y="1603140"/>
                  </a:lnTo>
                  <a:lnTo>
                    <a:pt x="12714098" y="1599940"/>
                  </a:lnTo>
                  <a:lnTo>
                    <a:pt x="12798462" y="1596753"/>
                  </a:lnTo>
                  <a:lnTo>
                    <a:pt x="12883355" y="1593580"/>
                  </a:lnTo>
                  <a:lnTo>
                    <a:pt x="12968790" y="1590421"/>
                  </a:lnTo>
                  <a:lnTo>
                    <a:pt x="13054783" y="1587279"/>
                  </a:lnTo>
                  <a:lnTo>
                    <a:pt x="13141349" y="1584154"/>
                  </a:lnTo>
                  <a:lnTo>
                    <a:pt x="13228503" y="1581047"/>
                  </a:lnTo>
                  <a:lnTo>
                    <a:pt x="13316260" y="1577960"/>
                  </a:lnTo>
                  <a:lnTo>
                    <a:pt x="13404635" y="1574892"/>
                  </a:lnTo>
                  <a:lnTo>
                    <a:pt x="13493644" y="1571847"/>
                  </a:lnTo>
                  <a:lnTo>
                    <a:pt x="13583301" y="1568823"/>
                  </a:lnTo>
                  <a:lnTo>
                    <a:pt x="13673621" y="1565824"/>
                  </a:lnTo>
                  <a:lnTo>
                    <a:pt x="13764620" y="1562849"/>
                  </a:lnTo>
                  <a:lnTo>
                    <a:pt x="13856312" y="1559899"/>
                  </a:lnTo>
                  <a:lnTo>
                    <a:pt x="13948714" y="1556977"/>
                  </a:lnTo>
                  <a:lnTo>
                    <a:pt x="14041839" y="1554082"/>
                  </a:lnTo>
                  <a:lnTo>
                    <a:pt x="14135702" y="1551217"/>
                  </a:lnTo>
                  <a:lnTo>
                    <a:pt x="14230320" y="1548381"/>
                  </a:lnTo>
                  <a:lnTo>
                    <a:pt x="14325707" y="1545577"/>
                  </a:lnTo>
                  <a:lnTo>
                    <a:pt x="14421877" y="1542804"/>
                  </a:lnTo>
                  <a:lnTo>
                    <a:pt x="14518847" y="1540066"/>
                  </a:lnTo>
                  <a:lnTo>
                    <a:pt x="14616631" y="1537361"/>
                  </a:lnTo>
                  <a:lnTo>
                    <a:pt x="14715245" y="1534692"/>
                  </a:lnTo>
                  <a:lnTo>
                    <a:pt x="14814702" y="1532059"/>
                  </a:lnTo>
                  <a:lnTo>
                    <a:pt x="14915020" y="1529464"/>
                  </a:lnTo>
                  <a:lnTo>
                    <a:pt x="15016211" y="1526908"/>
                  </a:lnTo>
                  <a:lnTo>
                    <a:pt x="15118293" y="1524392"/>
                  </a:lnTo>
                  <a:lnTo>
                    <a:pt x="15221279" y="1521916"/>
                  </a:lnTo>
                  <a:lnTo>
                    <a:pt x="15325185" y="1519482"/>
                  </a:lnTo>
                  <a:lnTo>
                    <a:pt x="15430025" y="1517092"/>
                  </a:lnTo>
                  <a:lnTo>
                    <a:pt x="15535816" y="1514745"/>
                  </a:lnTo>
                  <a:lnTo>
                    <a:pt x="15642571" y="1512443"/>
                  </a:lnTo>
                  <a:lnTo>
                    <a:pt x="15750307" y="1510188"/>
                  </a:lnTo>
                  <a:lnTo>
                    <a:pt x="15859038" y="1507980"/>
                  </a:lnTo>
                  <a:lnTo>
                    <a:pt x="15968779" y="1505821"/>
                  </a:lnTo>
                  <a:lnTo>
                    <a:pt x="16079545" y="1503710"/>
                  </a:lnTo>
                  <a:lnTo>
                    <a:pt x="16191352" y="1501651"/>
                  </a:lnTo>
                  <a:lnTo>
                    <a:pt x="16304214" y="1499643"/>
                  </a:lnTo>
                  <a:lnTo>
                    <a:pt x="16418147" y="1497688"/>
                  </a:lnTo>
                  <a:lnTo>
                    <a:pt x="16533165" y="1495786"/>
                  </a:lnTo>
                  <a:lnTo>
                    <a:pt x="16649284" y="1493940"/>
                  </a:lnTo>
                  <a:lnTo>
                    <a:pt x="16766519" y="1492149"/>
                  </a:lnTo>
                  <a:lnTo>
                    <a:pt x="16884885" y="1490415"/>
                  </a:lnTo>
                  <a:lnTo>
                    <a:pt x="17004396" y="1488740"/>
                  </a:lnTo>
                  <a:lnTo>
                    <a:pt x="17125069" y="1487123"/>
                  </a:lnTo>
                  <a:lnTo>
                    <a:pt x="17246918" y="1485567"/>
                  </a:lnTo>
                  <a:lnTo>
                    <a:pt x="17369958" y="1484072"/>
                  </a:lnTo>
                  <a:lnTo>
                    <a:pt x="17494204" y="1482640"/>
                  </a:lnTo>
                  <a:lnTo>
                    <a:pt x="17619672" y="1481271"/>
                  </a:lnTo>
                  <a:lnTo>
                    <a:pt x="17746375" y="1479967"/>
                  </a:lnTo>
                  <a:lnTo>
                    <a:pt x="17874331" y="1478728"/>
                  </a:lnTo>
                  <a:lnTo>
                    <a:pt x="18003553" y="1477556"/>
                  </a:lnTo>
                  <a:lnTo>
                    <a:pt x="18134056" y="1476452"/>
                  </a:lnTo>
                  <a:lnTo>
                    <a:pt x="18265857" y="1475416"/>
                  </a:lnTo>
                  <a:lnTo>
                    <a:pt x="18398969" y="1474451"/>
                  </a:lnTo>
                  <a:lnTo>
                    <a:pt x="18533408" y="1473557"/>
                  </a:lnTo>
                  <a:lnTo>
                    <a:pt x="18669189" y="1472735"/>
                  </a:lnTo>
                  <a:lnTo>
                    <a:pt x="18806327" y="1471986"/>
                  </a:lnTo>
                  <a:lnTo>
                    <a:pt x="18944837" y="1471311"/>
                  </a:lnTo>
                  <a:lnTo>
                    <a:pt x="19084734" y="1470711"/>
                  </a:lnTo>
                  <a:lnTo>
                    <a:pt x="19226034" y="1470188"/>
                  </a:lnTo>
                  <a:lnTo>
                    <a:pt x="19368751" y="1469743"/>
                  </a:lnTo>
                  <a:lnTo>
                    <a:pt x="19512900" y="1469376"/>
                  </a:lnTo>
                  <a:lnTo>
                    <a:pt x="19658497" y="1469089"/>
                  </a:lnTo>
                  <a:lnTo>
                    <a:pt x="19805556" y="1468882"/>
                  </a:lnTo>
                  <a:lnTo>
                    <a:pt x="19954093" y="1468757"/>
                  </a:lnTo>
                  <a:lnTo>
                    <a:pt x="20104123" y="1468716"/>
                  </a:lnTo>
                  <a:lnTo>
                    <a:pt x="20104123" y="0"/>
                  </a:lnTo>
                  <a:close/>
                </a:path>
              </a:pathLst>
            </a:custGeom>
            <a:solidFill>
              <a:srgbClr val="1F3763"/>
            </a:solidFill>
          </p:spPr>
          <p:txBody>
            <a:bodyPr wrap="square" lIns="0" tIns="0" rIns="0" bIns="0" rtlCol="0"/>
            <a:lstStyle/>
            <a:p>
              <a:endParaRPr/>
            </a:p>
          </p:txBody>
        </p:sp>
      </p:grpSp>
      <p:sp>
        <p:nvSpPr>
          <p:cNvPr id="6" name="object 6"/>
          <p:cNvSpPr txBox="1"/>
          <p:nvPr/>
        </p:nvSpPr>
        <p:spPr>
          <a:xfrm>
            <a:off x="233725" y="2785066"/>
            <a:ext cx="4381500" cy="5725285"/>
          </a:xfrm>
          <a:prstGeom prst="rect">
            <a:avLst/>
          </a:prstGeom>
        </p:spPr>
        <p:txBody>
          <a:bodyPr vert="horz" wrap="square" lIns="0" tIns="12065" rIns="0" bIns="0" rtlCol="0">
            <a:spAutoFit/>
          </a:bodyPr>
          <a:lstStyle/>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Health professionals encourage the consumption of fruits and vegetables in our daily diet. Fruits are low in fat</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and are attractive options as part of a nutritionally balanced diet. Their volatiles are rich in pleasing ester notes, and their simple sugars are often well balanced with organic acids offering characteristic flavors. In addition to providing simple sugars, vitamins, minerals, and dietary fiber, fruits contain a number of bio actives, notably polyphenolics, which have supported health benefits. The application tracks a user’s whole day consumption of food and accordingly determines the food suggestions based on his proteins, fats and carbs intake. The application in subject, provides a means for keeping a check on a person's daily eating habits by providing</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calorie intake information as well as the food suggestions and timely food reminders of what a person can</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consume as per his current physical needs.</a:t>
            </a:r>
            <a:endParaRPr lang="en-US" sz="1650" dirty="0">
              <a:latin typeface="Verdana" panose="020B0604030504040204" charset="0"/>
              <a:cs typeface="Verdana" panose="020B0604030504040204" charset="0"/>
            </a:endParaRPr>
          </a:p>
        </p:txBody>
      </p:sp>
      <p:sp>
        <p:nvSpPr>
          <p:cNvPr id="9" name="object 9"/>
          <p:cNvSpPr/>
          <p:nvPr/>
        </p:nvSpPr>
        <p:spPr>
          <a:xfrm>
            <a:off x="222250" y="2293986"/>
            <a:ext cx="4603115" cy="335280"/>
          </a:xfrm>
          <a:custGeom>
            <a:avLst/>
            <a:gdLst/>
            <a:ahLst/>
            <a:cxnLst/>
            <a:rect l="l" t="t" r="r" b="b"/>
            <a:pathLst>
              <a:path w="4603115" h="335280">
                <a:moveTo>
                  <a:pt x="4602730" y="0"/>
                </a:moveTo>
                <a:lnTo>
                  <a:pt x="0" y="0"/>
                </a:lnTo>
                <a:lnTo>
                  <a:pt x="0" y="334747"/>
                </a:lnTo>
                <a:lnTo>
                  <a:pt x="4602730" y="334747"/>
                </a:lnTo>
                <a:close/>
              </a:path>
            </a:pathLst>
          </a:custGeom>
          <a:solidFill>
            <a:srgbClr val="1F3763"/>
          </a:solidFill>
        </p:spPr>
        <p:txBody>
          <a:bodyPr wrap="square" lIns="0" tIns="0" rIns="0" bIns="0" rtlCol="0"/>
          <a:lstStyle/>
          <a:p>
            <a:endParaRPr dirty="0"/>
          </a:p>
        </p:txBody>
      </p:sp>
      <p:sp>
        <p:nvSpPr>
          <p:cNvPr id="10" name="object 10"/>
          <p:cNvSpPr txBox="1"/>
          <p:nvPr/>
        </p:nvSpPr>
        <p:spPr>
          <a:xfrm>
            <a:off x="1713665" y="2323141"/>
            <a:ext cx="1544955" cy="276860"/>
          </a:xfrm>
          <a:prstGeom prst="rect">
            <a:avLst/>
          </a:prstGeom>
        </p:spPr>
        <p:txBody>
          <a:bodyPr vert="horz" wrap="square" lIns="0" tIns="12065" rIns="0" bIns="0" rtlCol="0">
            <a:spAutoFit/>
          </a:bodyPr>
          <a:lstStyle/>
          <a:p>
            <a:pPr marL="12700">
              <a:lnSpc>
                <a:spcPct val="100000"/>
              </a:lnSpc>
              <a:spcBef>
                <a:spcPts val="95"/>
              </a:spcBef>
            </a:pPr>
            <a:r>
              <a:rPr sz="1650" b="1" spc="-245" dirty="0">
                <a:solidFill>
                  <a:srgbClr val="FFFFFF"/>
                </a:solidFill>
                <a:latin typeface="Verdana" panose="020B0604030504040204"/>
                <a:cs typeface="Verdana" panose="020B0604030504040204"/>
              </a:rPr>
              <a:t>INTRODUCTION</a:t>
            </a:r>
            <a:endParaRPr sz="1650">
              <a:latin typeface="Verdana" panose="020B0604030504040204"/>
              <a:cs typeface="Verdana" panose="020B0604030504040204"/>
            </a:endParaRPr>
          </a:p>
        </p:txBody>
      </p:sp>
      <p:sp>
        <p:nvSpPr>
          <p:cNvPr id="11" name="object 11"/>
          <p:cNvSpPr/>
          <p:nvPr/>
        </p:nvSpPr>
        <p:spPr>
          <a:xfrm>
            <a:off x="321834" y="9742471"/>
            <a:ext cx="4603750" cy="335280"/>
          </a:xfrm>
          <a:custGeom>
            <a:avLst/>
            <a:gdLst/>
            <a:ahLst/>
            <a:cxnLst/>
            <a:rect l="l" t="t" r="r" b="b"/>
            <a:pathLst>
              <a:path w="4603750" h="335279">
                <a:moveTo>
                  <a:pt x="4603398" y="0"/>
                </a:moveTo>
                <a:lnTo>
                  <a:pt x="0" y="0"/>
                </a:lnTo>
                <a:lnTo>
                  <a:pt x="0" y="334733"/>
                </a:lnTo>
                <a:lnTo>
                  <a:pt x="4603398" y="334733"/>
                </a:lnTo>
                <a:close/>
              </a:path>
            </a:pathLst>
          </a:custGeom>
          <a:solidFill>
            <a:srgbClr val="1F3763"/>
          </a:solidFill>
        </p:spPr>
        <p:txBody>
          <a:bodyPr wrap="square" lIns="0" tIns="0" rIns="0" bIns="0" rtlCol="0"/>
          <a:lstStyle/>
          <a:p>
            <a:r>
              <a:rPr lang="en-IN" b="1" spc="-245" dirty="0">
                <a:solidFill>
                  <a:srgbClr val="FFFFFF"/>
                </a:solidFill>
                <a:latin typeface="Verdana" panose="020B0604030504040204"/>
                <a:cs typeface="Verdana" panose="020B0604030504040204"/>
              </a:rPr>
              <a:t>                                </a:t>
            </a:r>
            <a:r>
              <a:rPr lang="en-IN" sz="1800" b="1" spc="-245" dirty="0">
                <a:solidFill>
                  <a:srgbClr val="FFFFFF"/>
                </a:solidFill>
                <a:latin typeface="Verdana" panose="020B0604030504040204"/>
                <a:cs typeface="Verdana" panose="020B0604030504040204"/>
              </a:rPr>
              <a:t>OBJECTIVES</a:t>
            </a:r>
            <a:endParaRPr lang="en-US" dirty="0">
              <a:solidFill>
                <a:schemeClr val="bg1"/>
              </a:solidFill>
            </a:endParaRPr>
          </a:p>
        </p:txBody>
      </p:sp>
      <p:sp>
        <p:nvSpPr>
          <p:cNvPr id="13" name="object 13"/>
          <p:cNvSpPr txBox="1"/>
          <p:nvPr/>
        </p:nvSpPr>
        <p:spPr>
          <a:xfrm>
            <a:off x="10345823" y="11735108"/>
            <a:ext cx="4415155" cy="2997200"/>
          </a:xfrm>
          <a:prstGeom prst="rect">
            <a:avLst/>
          </a:prstGeom>
        </p:spPr>
        <p:txBody>
          <a:bodyPr vert="horz" wrap="square" lIns="0" tIns="12065" rIns="0" bIns="0" rtlCol="0">
            <a:spAutoFit/>
          </a:bodyPr>
          <a:lstStyle/>
          <a:p>
            <a:pPr marL="0" lvl="0" indent="0" algn="just" rtl="0">
              <a:lnSpc>
                <a:spcPct val="90000"/>
              </a:lnSpc>
              <a:spcBef>
                <a:spcPts val="960"/>
              </a:spcBef>
              <a:spcAft>
                <a:spcPts val="0"/>
              </a:spcAft>
              <a:buSzPct val="75000"/>
              <a:buNone/>
            </a:pPr>
            <a:r>
              <a:rPr sz="1650" dirty="0">
                <a:latin typeface="Verdana" panose="020B0604030504040204" charset="0"/>
                <a:cs typeface="Verdana" panose="020B0604030504040204" charset="0"/>
              </a:rPr>
              <a:t>1. This application provides the complete information regarding calorie intake of the user as</a:t>
            </a:r>
            <a:r>
              <a:rPr lang="en-IN" sz="1650" dirty="0">
                <a:latin typeface="Verdana" panose="020B0604030504040204" charset="0"/>
                <a:cs typeface="Verdana" panose="020B0604030504040204" charset="0"/>
              </a:rPr>
              <a:t> </a:t>
            </a:r>
            <a:r>
              <a:rPr sz="1650" dirty="0">
                <a:latin typeface="Verdana" panose="020B0604030504040204" charset="0"/>
                <a:cs typeface="Verdana" panose="020B0604030504040204" charset="0"/>
              </a:rPr>
              <a:t>per the </a:t>
            </a:r>
            <a:r>
              <a:rPr sz="1650" dirty="0" err="1">
                <a:latin typeface="Verdana" panose="020B0604030504040204" charset="0"/>
                <a:cs typeface="Verdana" panose="020B0604030504040204" charset="0"/>
              </a:rPr>
              <a:t>the</a:t>
            </a:r>
            <a:r>
              <a:rPr sz="1650" dirty="0">
                <a:latin typeface="Verdana" panose="020B0604030504040204" charset="0"/>
                <a:cs typeface="Verdana" panose="020B0604030504040204" charset="0"/>
              </a:rPr>
              <a:t> user-consumed and user-entered food items for the day considering all the</a:t>
            </a:r>
            <a:r>
              <a:rPr lang="en-IN" sz="1650" dirty="0">
                <a:latin typeface="Verdana" panose="020B0604030504040204" charset="0"/>
                <a:cs typeface="Verdana" panose="020B0604030504040204" charset="0"/>
              </a:rPr>
              <a:t> </a:t>
            </a:r>
            <a:r>
              <a:rPr sz="1650" dirty="0">
                <a:latin typeface="Verdana" panose="020B0604030504040204" charset="0"/>
                <a:cs typeface="Verdana" panose="020B0604030504040204" charset="0"/>
              </a:rPr>
              <a:t>factors namely the physical parameters of the user that are height, weight , age .</a:t>
            </a:r>
          </a:p>
          <a:p>
            <a:pPr marL="0" lvl="0" indent="0" algn="just" rtl="0">
              <a:lnSpc>
                <a:spcPct val="90000"/>
              </a:lnSpc>
              <a:spcBef>
                <a:spcPts val="960"/>
              </a:spcBef>
              <a:spcAft>
                <a:spcPts val="0"/>
              </a:spcAft>
              <a:buSzPct val="75000"/>
              <a:buNone/>
            </a:pPr>
            <a:r>
              <a:rPr lang="en-IN" sz="1650" dirty="0">
                <a:latin typeface="Verdana" panose="020B0604030504040204" charset="0"/>
                <a:cs typeface="Verdana" panose="020B0604030504040204" charset="0"/>
              </a:rPr>
              <a:t>2.</a:t>
            </a:r>
            <a:r>
              <a:rPr lang="en-US" sz="1650" dirty="0">
                <a:latin typeface="Verdana" panose="020B0604030504040204" charset="0"/>
                <a:cs typeface="Verdana" panose="020B0604030504040204" charset="0"/>
                <a:sym typeface="+mn-ea"/>
              </a:rPr>
              <a:t>Thus this application will help to provide users a detailed understanding of their daily </a:t>
            </a:r>
            <a:r>
              <a:rPr lang="en-US" sz="1650" dirty="0" err="1">
                <a:latin typeface="Verdana" panose="020B0604030504040204" charset="0"/>
                <a:cs typeface="Verdana" panose="020B0604030504040204" charset="0"/>
                <a:sym typeface="+mn-ea"/>
              </a:rPr>
              <a:t>dietand</a:t>
            </a:r>
            <a:r>
              <a:rPr lang="en-US" sz="1650" dirty="0">
                <a:latin typeface="Verdana" panose="020B0604030504040204" charset="0"/>
                <a:cs typeface="Verdana" panose="020B0604030504040204" charset="0"/>
                <a:sym typeface="+mn-ea"/>
              </a:rPr>
              <a:t> the changes that are required to maintain a healthy diet.</a:t>
            </a:r>
            <a:endParaRPr sz="1650" dirty="0">
              <a:latin typeface="Verdana" panose="020B0604030504040204" charset="0"/>
              <a:cs typeface="Verdana" panose="020B0604030504040204" charset="0"/>
            </a:endParaRPr>
          </a:p>
          <a:p>
            <a:pPr marL="0" lvl="0" indent="0" algn="just" rtl="0">
              <a:lnSpc>
                <a:spcPct val="90000"/>
              </a:lnSpc>
              <a:spcBef>
                <a:spcPts val="960"/>
              </a:spcBef>
              <a:spcAft>
                <a:spcPts val="0"/>
              </a:spcAft>
              <a:buSzPct val="75000"/>
              <a:buNone/>
            </a:pPr>
            <a:endParaRPr sz="1650" dirty="0">
              <a:latin typeface="Verdana" panose="020B0604030504040204" charset="0"/>
              <a:cs typeface="Verdana" panose="020B0604030504040204" charset="0"/>
            </a:endParaRPr>
          </a:p>
        </p:txBody>
      </p:sp>
      <p:sp>
        <p:nvSpPr>
          <p:cNvPr id="15" name="object 15"/>
          <p:cNvSpPr txBox="1"/>
          <p:nvPr/>
        </p:nvSpPr>
        <p:spPr>
          <a:xfrm>
            <a:off x="10171503" y="11249818"/>
            <a:ext cx="4607560"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170" dirty="0">
                <a:solidFill>
                  <a:srgbClr val="FFFFFF"/>
                </a:solidFill>
                <a:latin typeface="Verdana" panose="020B0604030504040204"/>
                <a:cs typeface="Verdana" panose="020B0604030504040204"/>
              </a:rPr>
              <a:t>OUTCOMES</a:t>
            </a:r>
            <a:endParaRPr sz="1650">
              <a:latin typeface="Verdana" panose="020B0604030504040204"/>
              <a:cs typeface="Verdana" panose="020B0604030504040204"/>
            </a:endParaRPr>
          </a:p>
        </p:txBody>
      </p:sp>
      <p:sp>
        <p:nvSpPr>
          <p:cNvPr id="16" name="object 16"/>
          <p:cNvSpPr/>
          <p:nvPr/>
        </p:nvSpPr>
        <p:spPr>
          <a:xfrm>
            <a:off x="15260297" y="2293986"/>
            <a:ext cx="4601845" cy="335280"/>
          </a:xfrm>
          <a:custGeom>
            <a:avLst/>
            <a:gdLst/>
            <a:ahLst/>
            <a:cxnLst/>
            <a:rect l="l" t="t" r="r" b="b"/>
            <a:pathLst>
              <a:path w="4601844" h="335280">
                <a:moveTo>
                  <a:pt x="4601744" y="0"/>
                </a:moveTo>
                <a:lnTo>
                  <a:pt x="0" y="0"/>
                </a:lnTo>
                <a:lnTo>
                  <a:pt x="0" y="334747"/>
                </a:lnTo>
                <a:lnTo>
                  <a:pt x="4601744" y="334747"/>
                </a:lnTo>
                <a:close/>
              </a:path>
            </a:pathLst>
          </a:custGeom>
          <a:solidFill>
            <a:srgbClr val="1F3763"/>
          </a:solidFill>
        </p:spPr>
        <p:txBody>
          <a:bodyPr wrap="square" lIns="0" tIns="0" rIns="0" bIns="0" rtlCol="0"/>
          <a:lstStyle/>
          <a:p>
            <a:endParaRPr/>
          </a:p>
        </p:txBody>
      </p:sp>
      <p:sp>
        <p:nvSpPr>
          <p:cNvPr id="17" name="object 17"/>
          <p:cNvSpPr txBox="1"/>
          <p:nvPr/>
        </p:nvSpPr>
        <p:spPr>
          <a:xfrm>
            <a:off x="16803457" y="2323141"/>
            <a:ext cx="1516380" cy="276860"/>
          </a:xfrm>
          <a:prstGeom prst="rect">
            <a:avLst/>
          </a:prstGeom>
        </p:spPr>
        <p:txBody>
          <a:bodyPr vert="horz" wrap="square" lIns="0" tIns="12065" rIns="0" bIns="0" rtlCol="0">
            <a:spAutoFit/>
          </a:bodyPr>
          <a:lstStyle/>
          <a:p>
            <a:pPr marL="12700">
              <a:lnSpc>
                <a:spcPct val="100000"/>
              </a:lnSpc>
              <a:spcBef>
                <a:spcPts val="95"/>
              </a:spcBef>
            </a:pPr>
            <a:r>
              <a:rPr sz="1650" b="1" spc="85" dirty="0">
                <a:solidFill>
                  <a:srgbClr val="FFFFFF"/>
                </a:solidFill>
                <a:latin typeface="Verdana" panose="020B0604030504040204"/>
                <a:cs typeface="Verdana" panose="020B0604030504040204"/>
              </a:rPr>
              <a:t>C</a:t>
            </a:r>
            <a:r>
              <a:rPr sz="1650" b="1" spc="-20" dirty="0">
                <a:solidFill>
                  <a:srgbClr val="FFFFFF"/>
                </a:solidFill>
                <a:latin typeface="Verdana" panose="020B0604030504040204"/>
                <a:cs typeface="Verdana" panose="020B0604030504040204"/>
              </a:rPr>
              <a:t>O</a:t>
            </a:r>
            <a:r>
              <a:rPr sz="1650" b="1" spc="-185" dirty="0">
                <a:solidFill>
                  <a:srgbClr val="FFFFFF"/>
                </a:solidFill>
                <a:latin typeface="Verdana" panose="020B0604030504040204"/>
                <a:cs typeface="Verdana" panose="020B0604030504040204"/>
              </a:rPr>
              <a:t>N</a:t>
            </a:r>
            <a:r>
              <a:rPr sz="1650" b="1" spc="90" dirty="0">
                <a:solidFill>
                  <a:srgbClr val="FFFFFF"/>
                </a:solidFill>
                <a:latin typeface="Verdana" panose="020B0604030504040204"/>
                <a:cs typeface="Verdana" panose="020B0604030504040204"/>
              </a:rPr>
              <a:t>C</a:t>
            </a:r>
            <a:r>
              <a:rPr sz="1650" b="1" spc="-335" dirty="0">
                <a:solidFill>
                  <a:srgbClr val="FFFFFF"/>
                </a:solidFill>
                <a:latin typeface="Verdana" panose="020B0604030504040204"/>
                <a:cs typeface="Verdana" panose="020B0604030504040204"/>
              </a:rPr>
              <a:t>L</a:t>
            </a:r>
            <a:r>
              <a:rPr sz="1650" b="1" spc="-285" dirty="0">
                <a:solidFill>
                  <a:srgbClr val="FFFFFF"/>
                </a:solidFill>
                <a:latin typeface="Verdana" panose="020B0604030504040204"/>
                <a:cs typeface="Verdana" panose="020B0604030504040204"/>
              </a:rPr>
              <a:t>U</a:t>
            </a:r>
            <a:r>
              <a:rPr sz="1650" b="1" spc="-320" dirty="0">
                <a:solidFill>
                  <a:srgbClr val="FFFFFF"/>
                </a:solidFill>
                <a:latin typeface="Verdana" panose="020B0604030504040204"/>
                <a:cs typeface="Verdana" panose="020B0604030504040204"/>
              </a:rPr>
              <a:t>S</a:t>
            </a:r>
            <a:r>
              <a:rPr sz="1650" b="1" spc="-180" dirty="0">
                <a:solidFill>
                  <a:srgbClr val="FFFFFF"/>
                </a:solidFill>
                <a:latin typeface="Verdana" panose="020B0604030504040204"/>
                <a:cs typeface="Verdana" panose="020B0604030504040204"/>
              </a:rPr>
              <a:t>I</a:t>
            </a:r>
            <a:r>
              <a:rPr sz="1650" b="1" spc="-285" dirty="0">
                <a:solidFill>
                  <a:srgbClr val="FFFFFF"/>
                </a:solidFill>
                <a:latin typeface="Verdana" panose="020B0604030504040204"/>
                <a:cs typeface="Verdana" panose="020B0604030504040204"/>
              </a:rPr>
              <a:t>O</a:t>
            </a:r>
            <a:r>
              <a:rPr sz="1650" b="1" spc="-180" dirty="0">
                <a:solidFill>
                  <a:srgbClr val="FFFFFF"/>
                </a:solidFill>
                <a:latin typeface="Verdana" panose="020B0604030504040204"/>
                <a:cs typeface="Verdana" panose="020B0604030504040204"/>
              </a:rPr>
              <a:t>N</a:t>
            </a:r>
            <a:r>
              <a:rPr sz="1650" b="1" spc="-315" dirty="0">
                <a:solidFill>
                  <a:srgbClr val="FFFFFF"/>
                </a:solidFill>
                <a:latin typeface="Verdana" panose="020B0604030504040204"/>
                <a:cs typeface="Verdana" panose="020B0604030504040204"/>
              </a:rPr>
              <a:t>S</a:t>
            </a:r>
            <a:endParaRPr sz="1650">
              <a:latin typeface="Verdana" panose="020B0604030504040204"/>
              <a:cs typeface="Verdana" panose="020B0604030504040204"/>
            </a:endParaRPr>
          </a:p>
        </p:txBody>
      </p:sp>
      <p:sp>
        <p:nvSpPr>
          <p:cNvPr id="18" name="object 18"/>
          <p:cNvSpPr txBox="1"/>
          <p:nvPr/>
        </p:nvSpPr>
        <p:spPr>
          <a:xfrm>
            <a:off x="15350213" y="2621619"/>
            <a:ext cx="4413250" cy="3253740"/>
          </a:xfrm>
          <a:prstGeom prst="rect">
            <a:avLst/>
          </a:prstGeom>
        </p:spPr>
        <p:txBody>
          <a:bodyPr vert="horz" wrap="square" lIns="0" tIns="12065" rIns="0" bIns="0" rtlCol="0">
            <a:spAutoFit/>
          </a:bodyPr>
          <a:lstStyle/>
          <a:p>
            <a:pPr marL="0" lvl="0" indent="0" algn="just" rtl="0">
              <a:lnSpc>
                <a:spcPct val="80000"/>
              </a:lnSpc>
              <a:spcBef>
                <a:spcPts val="0"/>
              </a:spcBef>
              <a:spcAft>
                <a:spcPts val="0"/>
              </a:spcAft>
              <a:buClr>
                <a:schemeClr val="dk1"/>
              </a:buClr>
              <a:buSzPts val="935"/>
              <a:buFont typeface="Arial" panose="020B0604020202020204"/>
              <a:buNone/>
            </a:pPr>
            <a:endParaRPr lang="en-US" sz="1650" dirty="0">
              <a:latin typeface="Verdana" panose="020B0604030504040204" charset="0"/>
              <a:cs typeface="Verdana" panose="020B0604030504040204" charset="0"/>
              <a:sym typeface="+mn-ea"/>
            </a:endParaRPr>
          </a:p>
          <a:p>
            <a:pPr marL="0" lvl="0" indent="0" algn="just" rtl="0">
              <a:lnSpc>
                <a:spcPct val="80000"/>
              </a:lnSpc>
              <a:spcBef>
                <a:spcPts val="0"/>
              </a:spcBef>
              <a:spcAft>
                <a:spcPts val="0"/>
              </a:spcAft>
              <a:buClr>
                <a:schemeClr val="dk1"/>
              </a:buClr>
              <a:buSzPts val="935"/>
              <a:buFont typeface="Arial" panose="020B0604020202020204"/>
              <a:buNone/>
            </a:pPr>
            <a:r>
              <a:rPr lang="en-US" sz="1650" dirty="0">
                <a:latin typeface="Verdana" panose="020B0604030504040204" charset="0"/>
                <a:cs typeface="Verdana" panose="020B0604030504040204" charset="0"/>
                <a:sym typeface="+mn-ea"/>
              </a:rPr>
              <a:t>Thus this application will help to provide users a detailed understanding of their daily diet and the changes that are required to maintain a healthy diet. It will be easier for users to get a hold of alternatives for their food habits while also maintaining the level of nutrition.This application fulfills that requirement of a user. This application will help a lot of users to maintain a healthy lifestyle as the app will take care of how much the user eats and what he/she should be eating for a balanced food intake.</a:t>
            </a:r>
            <a:endParaRPr sz="1650" dirty="0">
              <a:latin typeface="Verdana" panose="020B0604030504040204" charset="0"/>
              <a:cs typeface="Verdana" panose="020B0604030504040204" charset="0"/>
            </a:endParaRPr>
          </a:p>
          <a:p>
            <a:pPr marL="228600" lvl="0" indent="0" algn="just" rtl="0">
              <a:lnSpc>
                <a:spcPct val="80000"/>
              </a:lnSpc>
              <a:spcBef>
                <a:spcPts val="0"/>
              </a:spcBef>
              <a:spcAft>
                <a:spcPts val="0"/>
              </a:spcAft>
              <a:buSzPts val="935"/>
              <a:buNone/>
            </a:pPr>
            <a:endParaRPr sz="1650">
              <a:latin typeface="Verdana" panose="020B0604030504040204" charset="0"/>
              <a:cs typeface="Verdana" panose="020B0604030504040204" charset="0"/>
            </a:endParaRPr>
          </a:p>
        </p:txBody>
      </p:sp>
      <p:sp>
        <p:nvSpPr>
          <p:cNvPr id="20" name="object 20"/>
          <p:cNvSpPr/>
          <p:nvPr/>
        </p:nvSpPr>
        <p:spPr>
          <a:xfrm>
            <a:off x="15316700" y="5907181"/>
            <a:ext cx="4601845" cy="335280"/>
          </a:xfrm>
          <a:custGeom>
            <a:avLst/>
            <a:gdLst/>
            <a:ahLst/>
            <a:cxnLst/>
            <a:rect l="l" t="t" r="r" b="b"/>
            <a:pathLst>
              <a:path w="4601844" h="335279">
                <a:moveTo>
                  <a:pt x="4601744" y="0"/>
                </a:moveTo>
                <a:lnTo>
                  <a:pt x="0" y="0"/>
                </a:lnTo>
                <a:lnTo>
                  <a:pt x="0" y="334747"/>
                </a:lnTo>
                <a:lnTo>
                  <a:pt x="4601744" y="334747"/>
                </a:lnTo>
                <a:close/>
              </a:path>
            </a:pathLst>
          </a:custGeom>
          <a:solidFill>
            <a:srgbClr val="1F3763"/>
          </a:solidFill>
        </p:spPr>
        <p:txBody>
          <a:bodyPr wrap="square" lIns="0" tIns="0" rIns="0" bIns="0" rtlCol="0"/>
          <a:lstStyle/>
          <a:p>
            <a:endParaRPr/>
          </a:p>
        </p:txBody>
      </p:sp>
      <p:sp>
        <p:nvSpPr>
          <p:cNvPr id="21" name="object 21"/>
          <p:cNvSpPr txBox="1"/>
          <p:nvPr/>
        </p:nvSpPr>
        <p:spPr>
          <a:xfrm>
            <a:off x="17001822" y="5936180"/>
            <a:ext cx="1231265" cy="276860"/>
          </a:xfrm>
          <a:prstGeom prst="rect">
            <a:avLst/>
          </a:prstGeom>
        </p:spPr>
        <p:txBody>
          <a:bodyPr vert="horz" wrap="square" lIns="0" tIns="12065" rIns="0" bIns="0" rtlCol="0">
            <a:spAutoFit/>
          </a:bodyPr>
          <a:lstStyle/>
          <a:p>
            <a:pPr marL="12700">
              <a:lnSpc>
                <a:spcPct val="100000"/>
              </a:lnSpc>
              <a:spcBef>
                <a:spcPts val="95"/>
              </a:spcBef>
            </a:pPr>
            <a:r>
              <a:rPr sz="1650" b="1" spc="-250" dirty="0">
                <a:solidFill>
                  <a:srgbClr val="FFFFFF"/>
                </a:solidFill>
                <a:latin typeface="Verdana" panose="020B0604030504040204"/>
                <a:cs typeface="Verdana" panose="020B0604030504040204"/>
              </a:rPr>
              <a:t>REFERENCES</a:t>
            </a:r>
            <a:endParaRPr sz="1650">
              <a:latin typeface="Verdana" panose="020B0604030504040204"/>
              <a:cs typeface="Verdana" panose="020B0604030504040204"/>
            </a:endParaRPr>
          </a:p>
        </p:txBody>
      </p:sp>
      <p:sp>
        <p:nvSpPr>
          <p:cNvPr id="22" name="object 22"/>
          <p:cNvSpPr txBox="1"/>
          <p:nvPr/>
        </p:nvSpPr>
        <p:spPr>
          <a:xfrm>
            <a:off x="15404224" y="11689022"/>
            <a:ext cx="3848735" cy="2603500"/>
          </a:xfrm>
          <a:prstGeom prst="rect">
            <a:avLst/>
          </a:prstGeom>
        </p:spPr>
        <p:txBody>
          <a:bodyPr vert="horz" wrap="square" lIns="0" tIns="12065" rIns="0" bIns="0" rtlCol="0">
            <a:spAutoFit/>
          </a:bodyPr>
          <a:lstStyle/>
          <a:p>
            <a:pPr marL="12700">
              <a:lnSpc>
                <a:spcPts val="1930"/>
              </a:lnSpc>
              <a:spcBef>
                <a:spcPts val="95"/>
              </a:spcBef>
            </a:pPr>
            <a:r>
              <a:rPr sz="1650" b="1" spc="-95" dirty="0">
                <a:solidFill>
                  <a:srgbClr val="1F3763"/>
                </a:solidFill>
                <a:latin typeface="Verdana" panose="020B0604030504040204"/>
                <a:cs typeface="Verdana" panose="020B0604030504040204"/>
              </a:rPr>
              <a:t>A</a:t>
            </a:r>
            <a:r>
              <a:rPr lang="en-IN" sz="1650" b="1" spc="-95" dirty="0">
                <a:solidFill>
                  <a:srgbClr val="1F3763"/>
                </a:solidFill>
                <a:latin typeface="Verdana" panose="020B0604030504040204"/>
                <a:cs typeface="Verdana" panose="020B0604030504040204"/>
              </a:rPr>
              <a:t>nurag Mahajan</a:t>
            </a:r>
            <a:endParaRPr sz="1650">
              <a:latin typeface="Verdana" panose="020B0604030504040204"/>
              <a:cs typeface="Verdana" panose="020B0604030504040204"/>
            </a:endParaRPr>
          </a:p>
          <a:p>
            <a:pPr marL="12700">
              <a:lnSpc>
                <a:spcPts val="1930"/>
              </a:lnSpc>
            </a:pPr>
            <a:r>
              <a:rPr sz="1650" spc="-50" dirty="0">
                <a:solidFill>
                  <a:srgbClr val="00AFF0"/>
                </a:solidFill>
                <a:latin typeface="Verdana" panose="020B0604030504040204"/>
                <a:cs typeface="Verdana" panose="020B0604030504040204"/>
                <a:hlinkClick r:id="rId4"/>
              </a:rPr>
              <a:t>a</a:t>
            </a:r>
            <a:r>
              <a:rPr lang="en-IN" sz="1650" spc="-50" dirty="0">
                <a:solidFill>
                  <a:srgbClr val="00AFF0"/>
                </a:solidFill>
                <a:latin typeface="Verdana" panose="020B0604030504040204"/>
                <a:cs typeface="Verdana" panose="020B0604030504040204"/>
                <a:hlinkClick r:id="rId4"/>
              </a:rPr>
              <a:t>nuragmahajan</a:t>
            </a:r>
            <a:r>
              <a:rPr sz="1650" spc="-50" dirty="0">
                <a:solidFill>
                  <a:srgbClr val="00AFF0"/>
                </a:solidFill>
                <a:latin typeface="Verdana" panose="020B0604030504040204"/>
                <a:cs typeface="Verdana" panose="020B0604030504040204"/>
                <a:hlinkClick r:id="rId4"/>
              </a:rPr>
              <a:t>20</a:t>
            </a:r>
            <a:r>
              <a:rPr lang="en-IN" sz="1650" spc="-50" dirty="0">
                <a:solidFill>
                  <a:srgbClr val="00AFF0"/>
                </a:solidFill>
                <a:latin typeface="Verdana" panose="020B0604030504040204"/>
                <a:cs typeface="Verdana" panose="020B0604030504040204"/>
                <a:hlinkClick r:id="rId4"/>
              </a:rPr>
              <a:t>495</a:t>
            </a:r>
            <a:r>
              <a:rPr sz="1650" spc="-50" dirty="0">
                <a:solidFill>
                  <a:srgbClr val="00AFF0"/>
                </a:solidFill>
                <a:latin typeface="Verdana" panose="020B0604030504040204"/>
                <a:cs typeface="Verdana" panose="020B0604030504040204"/>
                <a:hlinkClick r:id="rId4"/>
              </a:rPr>
              <a:t>@acropolis.in</a:t>
            </a:r>
            <a:endParaRPr sz="1650">
              <a:latin typeface="Verdana" panose="020B0604030504040204"/>
              <a:cs typeface="Verdana" panose="020B0604030504040204"/>
            </a:endParaRPr>
          </a:p>
          <a:p>
            <a:pPr marL="12700">
              <a:lnSpc>
                <a:spcPts val="1930"/>
              </a:lnSpc>
              <a:spcBef>
                <a:spcPts val="1595"/>
              </a:spcBef>
            </a:pPr>
            <a:r>
              <a:rPr sz="1650" b="1" spc="-140" dirty="0">
                <a:solidFill>
                  <a:srgbClr val="1F3763"/>
                </a:solidFill>
                <a:latin typeface="Verdana" panose="020B0604030504040204"/>
                <a:cs typeface="Verdana" panose="020B0604030504040204"/>
              </a:rPr>
              <a:t>A</a:t>
            </a:r>
            <a:r>
              <a:rPr lang="en-IN" sz="1650" b="1" spc="-140" dirty="0">
                <a:solidFill>
                  <a:srgbClr val="1F3763"/>
                </a:solidFill>
                <a:latin typeface="Verdana" panose="020B0604030504040204"/>
                <a:cs typeface="Verdana" panose="020B0604030504040204"/>
              </a:rPr>
              <a:t>nushka Bhanpiya</a:t>
            </a:r>
            <a:r>
              <a:rPr sz="1650" b="1" spc="-75" dirty="0">
                <a:solidFill>
                  <a:srgbClr val="1F3763"/>
                </a:solidFill>
                <a:latin typeface="Verdana" panose="020B0604030504040204"/>
                <a:cs typeface="Verdana" panose="020B0604030504040204"/>
              </a:rPr>
              <a:t> </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30"/>
              </a:lnSpc>
            </a:pPr>
            <a:r>
              <a:rPr sz="1650" spc="-55" dirty="0">
                <a:solidFill>
                  <a:srgbClr val="00AFF0"/>
                </a:solidFill>
                <a:latin typeface="Verdana" panose="020B0604030504040204"/>
                <a:cs typeface="Verdana" panose="020B0604030504040204"/>
                <a:hlinkClick r:id="rId5"/>
              </a:rPr>
              <a:t>a</a:t>
            </a:r>
            <a:r>
              <a:rPr lang="en-IN" sz="1650" spc="-55" dirty="0">
                <a:solidFill>
                  <a:srgbClr val="00AFF0"/>
                </a:solidFill>
                <a:latin typeface="Verdana" panose="020B0604030504040204"/>
                <a:cs typeface="Verdana" panose="020B0604030504040204"/>
                <a:hlinkClick r:id="rId5"/>
              </a:rPr>
              <a:t>nushkabhanpiya20427</a:t>
            </a:r>
            <a:r>
              <a:rPr sz="1650" spc="-55" dirty="0">
                <a:solidFill>
                  <a:srgbClr val="00AFF0"/>
                </a:solidFill>
                <a:latin typeface="Verdana" panose="020B0604030504040204"/>
                <a:cs typeface="Verdana" panose="020B0604030504040204"/>
                <a:hlinkClick r:id="rId5"/>
              </a:rPr>
              <a:t>@acropolis.in</a:t>
            </a:r>
            <a:endParaRPr sz="1650">
              <a:latin typeface="Verdana" panose="020B0604030504040204"/>
              <a:cs typeface="Verdana" panose="020B0604030504040204"/>
            </a:endParaRPr>
          </a:p>
          <a:p>
            <a:pPr marL="12700">
              <a:lnSpc>
                <a:spcPts val="1925"/>
              </a:lnSpc>
              <a:spcBef>
                <a:spcPts val="1600"/>
              </a:spcBef>
            </a:pPr>
            <a:r>
              <a:rPr sz="1650" b="1" spc="-180" dirty="0">
                <a:solidFill>
                  <a:srgbClr val="1F3763"/>
                </a:solidFill>
                <a:latin typeface="Verdana" panose="020B0604030504040204"/>
                <a:cs typeface="Verdana" panose="020B0604030504040204"/>
              </a:rPr>
              <a:t>A</a:t>
            </a:r>
            <a:r>
              <a:rPr lang="en-IN" sz="1650" b="1" spc="-180" dirty="0">
                <a:solidFill>
                  <a:srgbClr val="1F3763"/>
                </a:solidFill>
                <a:latin typeface="Verdana" panose="020B0604030504040204"/>
                <a:cs typeface="Verdana" panose="020B0604030504040204"/>
              </a:rPr>
              <a:t>ryan Tapkire</a:t>
            </a:r>
            <a:r>
              <a:rPr sz="1650" b="1" spc="-40" dirty="0">
                <a:solidFill>
                  <a:srgbClr val="1F3763"/>
                </a:solidFill>
                <a:latin typeface="Verdana" panose="020B0604030504040204"/>
                <a:cs typeface="Verdana" panose="020B0604030504040204"/>
              </a:rPr>
              <a:t> </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25"/>
              </a:lnSpc>
            </a:pPr>
            <a:r>
              <a:rPr sz="1650" spc="-60" dirty="0">
                <a:solidFill>
                  <a:srgbClr val="00AFF0"/>
                </a:solidFill>
                <a:latin typeface="Verdana" panose="020B0604030504040204"/>
                <a:cs typeface="Verdana" panose="020B0604030504040204"/>
                <a:hlinkClick r:id="rId6"/>
              </a:rPr>
              <a:t>a</a:t>
            </a:r>
            <a:r>
              <a:rPr lang="en-IN" sz="1650" spc="-60" dirty="0">
                <a:solidFill>
                  <a:srgbClr val="00AFF0"/>
                </a:solidFill>
                <a:latin typeface="Verdana" panose="020B0604030504040204"/>
                <a:cs typeface="Verdana" panose="020B0604030504040204"/>
                <a:hlinkClick r:id="rId6"/>
              </a:rPr>
              <a:t>ryantapkire20455</a:t>
            </a:r>
            <a:r>
              <a:rPr sz="1650" spc="-60" dirty="0">
                <a:solidFill>
                  <a:srgbClr val="00AFF0"/>
                </a:solidFill>
                <a:latin typeface="Verdana" panose="020B0604030504040204"/>
                <a:cs typeface="Verdana" panose="020B0604030504040204"/>
                <a:hlinkClick r:id="rId6"/>
              </a:rPr>
              <a:t>@acropolis.in</a:t>
            </a:r>
            <a:endParaRPr sz="1650">
              <a:latin typeface="Verdana" panose="020B0604030504040204"/>
              <a:cs typeface="Verdana" panose="020B0604030504040204"/>
            </a:endParaRPr>
          </a:p>
          <a:p>
            <a:pPr marL="12700">
              <a:lnSpc>
                <a:spcPts val="1925"/>
              </a:lnSpc>
              <a:spcBef>
                <a:spcPts val="1595"/>
              </a:spcBef>
            </a:pPr>
            <a:r>
              <a:rPr sz="1650" b="1" spc="-145" dirty="0">
                <a:solidFill>
                  <a:srgbClr val="1F3763"/>
                </a:solidFill>
                <a:latin typeface="Verdana" panose="020B0604030504040204"/>
                <a:cs typeface="Verdana" panose="020B0604030504040204"/>
              </a:rPr>
              <a:t>A</a:t>
            </a:r>
            <a:r>
              <a:rPr lang="en-IN" sz="1650" b="1" spc="-145" dirty="0">
                <a:solidFill>
                  <a:srgbClr val="1F3763"/>
                </a:solidFill>
                <a:latin typeface="Verdana" panose="020B0604030504040204"/>
                <a:cs typeface="Verdana" panose="020B0604030504040204"/>
              </a:rPr>
              <a:t>vani Jain</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25"/>
              </a:lnSpc>
            </a:pPr>
            <a:r>
              <a:rPr sz="1650" spc="-50" dirty="0">
                <a:solidFill>
                  <a:srgbClr val="00AFF0"/>
                </a:solidFill>
                <a:latin typeface="Verdana" panose="020B0604030504040204"/>
                <a:cs typeface="Verdana" panose="020B0604030504040204"/>
                <a:hlinkClick r:id="rId7"/>
              </a:rPr>
              <a:t>a</a:t>
            </a:r>
            <a:r>
              <a:rPr lang="en-IN" sz="1650" spc="-50" dirty="0">
                <a:solidFill>
                  <a:srgbClr val="00AFF0"/>
                </a:solidFill>
                <a:latin typeface="Verdana" panose="020B0604030504040204"/>
                <a:cs typeface="Verdana" panose="020B0604030504040204"/>
                <a:hlinkClick r:id="rId7"/>
              </a:rPr>
              <a:t>vnijain2858</a:t>
            </a:r>
            <a:r>
              <a:rPr sz="1650" spc="-50" dirty="0">
                <a:solidFill>
                  <a:srgbClr val="00AFF0"/>
                </a:solidFill>
                <a:latin typeface="Verdana" panose="020B0604030504040204"/>
                <a:cs typeface="Verdana" panose="020B0604030504040204"/>
                <a:hlinkClick r:id="rId7"/>
              </a:rPr>
              <a:t>@acropolis.in</a:t>
            </a:r>
            <a:endParaRPr sz="1650">
              <a:latin typeface="Verdana" panose="020B0604030504040204"/>
              <a:cs typeface="Verdana" panose="020B0604030504040204"/>
            </a:endParaRPr>
          </a:p>
        </p:txBody>
      </p:sp>
      <p:sp>
        <p:nvSpPr>
          <p:cNvPr id="23" name="object 23"/>
          <p:cNvSpPr txBox="1"/>
          <p:nvPr/>
        </p:nvSpPr>
        <p:spPr>
          <a:xfrm>
            <a:off x="3890460" y="3752"/>
            <a:ext cx="12244070" cy="1659429"/>
          </a:xfrm>
          <a:prstGeom prst="rect">
            <a:avLst/>
          </a:prstGeom>
        </p:spPr>
        <p:txBody>
          <a:bodyPr vert="horz" wrap="square" lIns="0" tIns="165100" rIns="0" bIns="0" rtlCol="0">
            <a:spAutoFit/>
          </a:bodyPr>
          <a:lstStyle/>
          <a:p>
            <a:pPr marL="3810" algn="ctr">
              <a:lnSpc>
                <a:spcPct val="100000"/>
              </a:lnSpc>
              <a:spcBef>
                <a:spcPts val="1300"/>
              </a:spcBef>
            </a:pPr>
            <a:r>
              <a:rPr sz="2750" b="1" spc="-204" dirty="0">
                <a:solidFill>
                  <a:srgbClr val="FFFFFF"/>
                </a:solidFill>
                <a:latin typeface="Verdana" panose="020B0604030504040204"/>
                <a:cs typeface="Verdana" panose="020B0604030504040204"/>
              </a:rPr>
              <a:t>Acropolis </a:t>
            </a:r>
            <a:r>
              <a:rPr sz="2750" b="1" spc="-385" dirty="0">
                <a:solidFill>
                  <a:srgbClr val="FFFFFF"/>
                </a:solidFill>
                <a:latin typeface="Verdana" panose="020B0604030504040204"/>
                <a:cs typeface="Verdana" panose="020B0604030504040204"/>
              </a:rPr>
              <a:t>Institute </a:t>
            </a:r>
            <a:r>
              <a:rPr sz="2750" b="1" spc="-265" dirty="0">
                <a:solidFill>
                  <a:srgbClr val="FFFFFF"/>
                </a:solidFill>
                <a:latin typeface="Verdana" panose="020B0604030504040204"/>
                <a:cs typeface="Verdana" panose="020B0604030504040204"/>
              </a:rPr>
              <a:t>of </a:t>
            </a:r>
            <a:r>
              <a:rPr sz="2750" b="1" spc="-220" dirty="0">
                <a:solidFill>
                  <a:srgbClr val="FFFFFF"/>
                </a:solidFill>
                <a:latin typeface="Verdana" panose="020B0604030504040204"/>
                <a:cs typeface="Verdana" panose="020B0604030504040204"/>
              </a:rPr>
              <a:t>Technology </a:t>
            </a:r>
            <a:r>
              <a:rPr sz="2750" b="1" spc="-155" dirty="0">
                <a:solidFill>
                  <a:srgbClr val="FFFFFF"/>
                </a:solidFill>
                <a:latin typeface="Verdana" panose="020B0604030504040204"/>
                <a:cs typeface="Verdana" panose="020B0604030504040204"/>
              </a:rPr>
              <a:t>and</a:t>
            </a:r>
            <a:r>
              <a:rPr sz="2750" b="1" spc="-370" dirty="0">
                <a:solidFill>
                  <a:srgbClr val="FFFFFF"/>
                </a:solidFill>
                <a:latin typeface="Verdana" panose="020B0604030504040204"/>
                <a:cs typeface="Verdana" panose="020B0604030504040204"/>
              </a:rPr>
              <a:t> </a:t>
            </a:r>
            <a:r>
              <a:rPr sz="2750" b="1" spc="-229" dirty="0">
                <a:solidFill>
                  <a:srgbClr val="FFFFFF"/>
                </a:solidFill>
                <a:latin typeface="Verdana" panose="020B0604030504040204"/>
                <a:cs typeface="Verdana" panose="020B0604030504040204"/>
              </a:rPr>
              <a:t>Research</a:t>
            </a:r>
            <a:endParaRPr sz="2750" dirty="0">
              <a:latin typeface="Verdana" panose="020B0604030504040204"/>
              <a:cs typeface="Verdana" panose="020B0604030504040204"/>
            </a:endParaRPr>
          </a:p>
          <a:p>
            <a:pPr algn="ctr">
              <a:lnSpc>
                <a:spcPct val="100000"/>
              </a:lnSpc>
              <a:spcBef>
                <a:spcPts val="1195"/>
              </a:spcBef>
            </a:pPr>
            <a:r>
              <a:rPr lang="en-US" sz="2750" b="1" dirty="0">
                <a:solidFill>
                  <a:srgbClr val="FFFFFF"/>
                </a:solidFill>
                <a:latin typeface="Verdana" panose="020B0604030504040204"/>
                <a:cs typeface="Verdana" panose="020B0604030504040204"/>
              </a:rPr>
              <a:t>CALORIE ANALYSIS AND DIET TRACKING</a:t>
            </a:r>
          </a:p>
          <a:p>
            <a:pPr algn="ctr">
              <a:lnSpc>
                <a:spcPct val="100000"/>
              </a:lnSpc>
              <a:spcBef>
                <a:spcPts val="1195"/>
              </a:spcBef>
            </a:pPr>
            <a:r>
              <a:rPr sz="2200" b="1" spc="-125" dirty="0">
                <a:solidFill>
                  <a:srgbClr val="FFFFFF"/>
                </a:solidFill>
                <a:latin typeface="Verdana" panose="020B0604030504040204"/>
                <a:cs typeface="Verdana" panose="020B0604030504040204"/>
              </a:rPr>
              <a:t>A</a:t>
            </a:r>
            <a:r>
              <a:rPr lang="en-IN" sz="2200" b="1" spc="-125" dirty="0">
                <a:solidFill>
                  <a:srgbClr val="FFFFFF"/>
                </a:solidFill>
                <a:latin typeface="Verdana" panose="020B0604030504040204"/>
                <a:cs typeface="Verdana" panose="020B0604030504040204"/>
              </a:rPr>
              <a:t>nurag Mahajan</a:t>
            </a:r>
            <a:r>
              <a:rPr sz="2200" b="1" spc="-175" dirty="0">
                <a:solidFill>
                  <a:srgbClr val="FFFFFF"/>
                </a:solidFill>
                <a:latin typeface="Verdana" panose="020B0604030504040204"/>
                <a:cs typeface="Verdana" panose="020B0604030504040204"/>
              </a:rPr>
              <a:t>, </a:t>
            </a:r>
            <a:r>
              <a:rPr sz="2200" b="1" spc="-185" dirty="0">
                <a:solidFill>
                  <a:srgbClr val="FFFFFF"/>
                </a:solidFill>
                <a:latin typeface="Verdana" panose="020B0604030504040204"/>
                <a:cs typeface="Verdana" panose="020B0604030504040204"/>
              </a:rPr>
              <a:t>A</a:t>
            </a:r>
            <a:r>
              <a:rPr lang="en-IN" sz="2200" b="1" spc="-185" dirty="0">
                <a:solidFill>
                  <a:srgbClr val="FFFFFF"/>
                </a:solidFill>
                <a:latin typeface="Verdana" panose="020B0604030504040204"/>
                <a:cs typeface="Verdana" panose="020B0604030504040204"/>
              </a:rPr>
              <a:t>nushka Bhanpiya</a:t>
            </a:r>
            <a:r>
              <a:rPr sz="2200" b="1" spc="-229" dirty="0">
                <a:solidFill>
                  <a:srgbClr val="FFFFFF"/>
                </a:solidFill>
                <a:latin typeface="Verdana" panose="020B0604030504040204"/>
                <a:cs typeface="Verdana" panose="020B0604030504040204"/>
              </a:rPr>
              <a:t>, </a:t>
            </a:r>
            <a:r>
              <a:rPr sz="2200" b="1" spc="-240" dirty="0">
                <a:solidFill>
                  <a:srgbClr val="FFFFFF"/>
                </a:solidFill>
                <a:latin typeface="Verdana" panose="020B0604030504040204"/>
                <a:cs typeface="Verdana" panose="020B0604030504040204"/>
              </a:rPr>
              <a:t>A</a:t>
            </a:r>
            <a:r>
              <a:rPr lang="en-IN" sz="2200" b="1" spc="-240" dirty="0">
                <a:solidFill>
                  <a:srgbClr val="FFFFFF"/>
                </a:solidFill>
                <a:latin typeface="Verdana" panose="020B0604030504040204"/>
                <a:cs typeface="Verdana" panose="020B0604030504040204"/>
              </a:rPr>
              <a:t>ryan Tapkire</a:t>
            </a:r>
            <a:r>
              <a:rPr sz="2200" b="1" spc="-160" dirty="0">
                <a:solidFill>
                  <a:srgbClr val="FFFFFF"/>
                </a:solidFill>
                <a:latin typeface="Verdana" panose="020B0604030504040204"/>
                <a:cs typeface="Verdana" panose="020B0604030504040204"/>
              </a:rPr>
              <a:t>, </a:t>
            </a:r>
            <a:r>
              <a:rPr sz="2200" b="1" spc="-190" dirty="0">
                <a:solidFill>
                  <a:srgbClr val="FFFFFF"/>
                </a:solidFill>
                <a:latin typeface="Verdana" panose="020B0604030504040204"/>
                <a:cs typeface="Verdana" panose="020B0604030504040204"/>
              </a:rPr>
              <a:t>A</a:t>
            </a:r>
            <a:r>
              <a:rPr lang="en-IN" sz="2200" b="1" spc="-190" dirty="0">
                <a:solidFill>
                  <a:srgbClr val="FFFFFF"/>
                </a:solidFill>
                <a:latin typeface="Verdana" panose="020B0604030504040204"/>
                <a:cs typeface="Verdana" panose="020B0604030504040204"/>
              </a:rPr>
              <a:t>vani Jain</a:t>
            </a:r>
          </a:p>
        </p:txBody>
      </p:sp>
      <p:sp>
        <p:nvSpPr>
          <p:cNvPr id="25" name="object 25"/>
          <p:cNvSpPr txBox="1"/>
          <p:nvPr/>
        </p:nvSpPr>
        <p:spPr>
          <a:xfrm>
            <a:off x="340754" y="10144827"/>
            <a:ext cx="4417695" cy="2503121"/>
          </a:xfrm>
          <a:prstGeom prst="rect">
            <a:avLst/>
          </a:prstGeom>
        </p:spPr>
        <p:txBody>
          <a:bodyPr vert="horz" wrap="square" lIns="0" tIns="12065" rIns="0" bIns="0" rtlCol="0">
            <a:spAutoFit/>
          </a:bodyPr>
          <a:lstStyle/>
          <a:p>
            <a:pPr marL="0" lvl="0" indent="0" algn="just" rtl="0">
              <a:lnSpc>
                <a:spcPct val="80000"/>
              </a:lnSpc>
              <a:spcBef>
                <a:spcPts val="960"/>
              </a:spcBef>
              <a:spcAft>
                <a:spcPts val="0"/>
              </a:spcAft>
              <a:buClr>
                <a:schemeClr val="dk1"/>
              </a:buClr>
              <a:buSzPts val="1018"/>
              <a:buFont typeface="Arial" panose="020B0604020202020204"/>
              <a:buNone/>
            </a:pPr>
            <a:r>
              <a:rPr lang="en-US" sz="1650">
                <a:latin typeface="Verdana" panose="020B0604030504040204" charset="0"/>
                <a:cs typeface="Verdana" panose="020B0604030504040204" charset="0"/>
                <a:sym typeface="+mn-ea"/>
              </a:rPr>
              <a:t>1.Web Application to keep track of Quantity/Quality/type of food taken. Build                                                                               smart food analyzer Application that allows user to keep track of their food and also recommend best dietary chart .</a:t>
            </a:r>
            <a:endParaRPr lang="en-US" sz="1650">
              <a:latin typeface="Verdana" panose="020B0604030504040204" charset="0"/>
              <a:cs typeface="Verdana" panose="020B0604030504040204" charset="0"/>
            </a:endParaRPr>
          </a:p>
          <a:p>
            <a:pPr marL="0" lvl="0" indent="0" algn="just" rtl="0">
              <a:lnSpc>
                <a:spcPct val="80000"/>
              </a:lnSpc>
              <a:spcBef>
                <a:spcPts val="960"/>
              </a:spcBef>
              <a:spcAft>
                <a:spcPts val="0"/>
              </a:spcAft>
              <a:buClr>
                <a:schemeClr val="dk1"/>
              </a:buClr>
              <a:buSzPts val="1018"/>
              <a:buFont typeface="Arial" panose="020B0604020202020204"/>
              <a:buNone/>
            </a:pPr>
            <a:endParaRPr lang="en-US" sz="1650">
              <a:latin typeface="Verdana" panose="020B0604030504040204" charset="0"/>
              <a:cs typeface="Verdana" panose="020B0604030504040204" charset="0"/>
            </a:endParaRPr>
          </a:p>
          <a:p>
            <a:pPr marL="0" lvl="0" indent="0" algn="just" rtl="0">
              <a:lnSpc>
                <a:spcPct val="80000"/>
              </a:lnSpc>
              <a:spcBef>
                <a:spcPts val="960"/>
              </a:spcBef>
              <a:spcAft>
                <a:spcPts val="0"/>
              </a:spcAft>
              <a:buClr>
                <a:schemeClr val="dk1"/>
              </a:buClr>
              <a:buSzPts val="1018"/>
              <a:buFont typeface="Arial" panose="020B0604020202020204"/>
              <a:buNone/>
            </a:pPr>
            <a:r>
              <a:rPr lang="en-US" sz="1650">
                <a:latin typeface="Verdana" panose="020B0604030504040204" charset="0"/>
                <a:cs typeface="Verdana" panose="020B0604030504040204" charset="0"/>
                <a:sym typeface="+mn-ea"/>
              </a:rPr>
              <a:t>2.A nutrient score chart which gives user proper food suggestions for zero charge and it also comes with selective guided videos from top dieticians.</a:t>
            </a:r>
            <a:endParaRPr lang="en-US" sz="1650" dirty="0">
              <a:latin typeface="Verdana" panose="020B0604030504040204" charset="0"/>
              <a:cs typeface="Verdana" panose="020B0604030504040204" charset="0"/>
            </a:endParaRPr>
          </a:p>
        </p:txBody>
      </p:sp>
      <p:sp>
        <p:nvSpPr>
          <p:cNvPr id="27" name="object 27"/>
          <p:cNvSpPr/>
          <p:nvPr/>
        </p:nvSpPr>
        <p:spPr>
          <a:xfrm>
            <a:off x="15314886" y="11260526"/>
            <a:ext cx="4603750" cy="335280"/>
          </a:xfrm>
          <a:custGeom>
            <a:avLst/>
            <a:gdLst/>
            <a:ahLst/>
            <a:cxnLst/>
            <a:rect l="l" t="t" r="r" b="b"/>
            <a:pathLst>
              <a:path w="4603750" h="335279">
                <a:moveTo>
                  <a:pt x="4603419" y="0"/>
                </a:moveTo>
                <a:lnTo>
                  <a:pt x="0" y="0"/>
                </a:lnTo>
                <a:lnTo>
                  <a:pt x="0" y="335249"/>
                </a:lnTo>
                <a:lnTo>
                  <a:pt x="4603419" y="335249"/>
                </a:lnTo>
                <a:close/>
              </a:path>
            </a:pathLst>
          </a:custGeom>
          <a:solidFill>
            <a:srgbClr val="1F3763"/>
          </a:solidFill>
        </p:spPr>
        <p:txBody>
          <a:bodyPr wrap="square" lIns="0" tIns="0" rIns="0" bIns="0" rtlCol="0"/>
          <a:lstStyle/>
          <a:p>
            <a:endParaRPr/>
          </a:p>
        </p:txBody>
      </p:sp>
      <p:sp>
        <p:nvSpPr>
          <p:cNvPr id="28" name="object 28"/>
          <p:cNvSpPr txBox="1"/>
          <p:nvPr/>
        </p:nvSpPr>
        <p:spPr>
          <a:xfrm>
            <a:off x="17110021" y="11289710"/>
            <a:ext cx="1013460" cy="276860"/>
          </a:xfrm>
          <a:prstGeom prst="rect">
            <a:avLst/>
          </a:prstGeom>
        </p:spPr>
        <p:txBody>
          <a:bodyPr vert="horz" wrap="square" lIns="0" tIns="12065" rIns="0" bIns="0" rtlCol="0">
            <a:spAutoFit/>
          </a:bodyPr>
          <a:lstStyle/>
          <a:p>
            <a:pPr marL="12700">
              <a:lnSpc>
                <a:spcPct val="100000"/>
              </a:lnSpc>
              <a:spcBef>
                <a:spcPts val="95"/>
              </a:spcBef>
            </a:pPr>
            <a:r>
              <a:rPr sz="1650" b="1" spc="-140" dirty="0">
                <a:solidFill>
                  <a:srgbClr val="FFFFFF"/>
                </a:solidFill>
                <a:latin typeface="Verdana" panose="020B0604030504040204"/>
                <a:cs typeface="Verdana" panose="020B0604030504040204"/>
              </a:rPr>
              <a:t>CONTACT</a:t>
            </a:r>
            <a:endParaRPr sz="1650">
              <a:latin typeface="Verdana" panose="020B0604030504040204"/>
              <a:cs typeface="Verdana" panose="020B0604030504040204"/>
            </a:endParaRPr>
          </a:p>
        </p:txBody>
      </p:sp>
      <p:sp>
        <p:nvSpPr>
          <p:cNvPr id="29" name="object 29"/>
          <p:cNvSpPr/>
          <p:nvPr/>
        </p:nvSpPr>
        <p:spPr>
          <a:xfrm>
            <a:off x="1568568" y="39534"/>
            <a:ext cx="1827700" cy="1739158"/>
          </a:xfrm>
          <a:prstGeom prst="rect">
            <a:avLst/>
          </a:prstGeom>
          <a:blipFill>
            <a:blip r:embed="rId8" cstate="print"/>
            <a:stretch>
              <a:fillRect/>
            </a:stretch>
          </a:blipFill>
        </p:spPr>
        <p:txBody>
          <a:bodyPr wrap="square" lIns="0" tIns="0" rIns="0" bIns="0" rtlCol="0"/>
          <a:lstStyle/>
          <a:p>
            <a:endParaRPr/>
          </a:p>
        </p:txBody>
      </p:sp>
      <p:sp>
        <p:nvSpPr>
          <p:cNvPr id="30" name="object 30"/>
          <p:cNvSpPr txBox="1"/>
          <p:nvPr/>
        </p:nvSpPr>
        <p:spPr>
          <a:xfrm>
            <a:off x="5093207" y="2279313"/>
            <a:ext cx="4601845"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245" dirty="0">
                <a:solidFill>
                  <a:srgbClr val="FFFFFF"/>
                </a:solidFill>
                <a:latin typeface="Verdana" panose="020B0604030504040204"/>
                <a:cs typeface="Verdana" panose="020B0604030504040204"/>
              </a:rPr>
              <a:t>INTERFACE</a:t>
            </a:r>
            <a:endParaRPr sz="1650" dirty="0">
              <a:latin typeface="Verdana" panose="020B0604030504040204"/>
              <a:cs typeface="Verdana" panose="020B0604030504040204"/>
            </a:endParaRPr>
          </a:p>
        </p:txBody>
      </p:sp>
      <p:sp>
        <p:nvSpPr>
          <p:cNvPr id="31" name="object 31"/>
          <p:cNvSpPr txBox="1"/>
          <p:nvPr/>
        </p:nvSpPr>
        <p:spPr>
          <a:xfrm>
            <a:off x="15360102" y="6331806"/>
            <a:ext cx="4366260" cy="4380045"/>
          </a:xfrm>
          <a:prstGeom prst="rect">
            <a:avLst/>
          </a:prstGeom>
        </p:spPr>
        <p:txBody>
          <a:bodyPr vert="horz" wrap="square" lIns="0" tIns="12065" rIns="0" bIns="0" rtlCol="0">
            <a:spAutoFit/>
          </a:bodyPr>
          <a:lstStyle/>
          <a:p>
            <a:pPr marL="161290" marR="5080" indent="-149225" algn="just">
              <a:lnSpc>
                <a:spcPct val="100000"/>
              </a:lnSpc>
              <a:spcBef>
                <a:spcPts val="95"/>
              </a:spcBef>
            </a:pPr>
            <a:r>
              <a:rPr lang="en-US" sz="1650" spc="-65" dirty="0">
                <a:latin typeface="Verdana" panose="020B0604030504040204"/>
                <a:cs typeface="Verdana" panose="020B0604030504040204"/>
              </a:rPr>
              <a:t>[1] Diet And Nutritional Status Of The Older Adults In Rural India - Scientific Figure on Research Gate.</a:t>
            </a:r>
          </a:p>
          <a:p>
            <a:pPr marL="161290" marR="5080" indent="-149225" algn="just">
              <a:lnSpc>
                <a:spcPct val="100000"/>
              </a:lnSpc>
              <a:spcBef>
                <a:spcPts val="95"/>
              </a:spcBef>
            </a:pPr>
            <a:r>
              <a:rPr lang="en-US" sz="1650" spc="-65" dirty="0">
                <a:latin typeface="Verdana" panose="020B0604030504040204"/>
                <a:cs typeface="Verdana" panose="020B0604030504040204"/>
              </a:rPr>
              <a:t>  Available from:</a:t>
            </a:r>
          </a:p>
          <a:p>
            <a:pPr marL="161290" marR="5080" indent="-149225" algn="just">
              <a:lnSpc>
                <a:spcPct val="100000"/>
              </a:lnSpc>
              <a:spcBef>
                <a:spcPts val="95"/>
              </a:spcBef>
            </a:pPr>
            <a:r>
              <a:rPr lang="en-US" sz="1650" spc="-65" dirty="0">
                <a:latin typeface="Verdana" panose="020B0604030504040204"/>
                <a:cs typeface="Verdana" panose="020B0604030504040204"/>
              </a:rPr>
              <a:t>  https://www.researchgate.net/figure/In-adequate-70-of-RDI-intake-of-various-nutrients-by-gender_tbl1_311809195 [accessed 12 Sep, 2022]</a:t>
            </a:r>
          </a:p>
          <a:p>
            <a:pPr marL="161290" marR="5080" indent="-149225" algn="just">
              <a:lnSpc>
                <a:spcPct val="100000"/>
              </a:lnSpc>
              <a:spcBef>
                <a:spcPts val="95"/>
              </a:spcBef>
            </a:pPr>
            <a:r>
              <a:rPr lang="en-US" sz="1650" spc="-65" dirty="0">
                <a:latin typeface="Verdana" panose="020B0604030504040204"/>
                <a:cs typeface="Verdana" panose="020B0604030504040204"/>
              </a:rPr>
              <a:t>[2]TRUE Consortium. Recommended standards for assessing blood pressure in human research where blood pressure or hypertension is a major focus. J Clin </a:t>
            </a:r>
            <a:r>
              <a:rPr lang="en-US" sz="1650" spc="-65" dirty="0" err="1">
                <a:latin typeface="Verdana" panose="020B0604030504040204"/>
                <a:cs typeface="Verdana" panose="020B0604030504040204"/>
              </a:rPr>
              <a:t>Hypertens</a:t>
            </a:r>
            <a:r>
              <a:rPr lang="en-US" sz="1650" spc="-65" dirty="0">
                <a:latin typeface="Verdana" panose="020B0604030504040204"/>
                <a:cs typeface="Verdana" panose="020B0604030504040204"/>
              </a:rPr>
              <a:t> (Greenwich). 2017; 19(2):108‐113. 10.1111/jch.12948. [PMC free article] [PubMed] [</a:t>
            </a:r>
            <a:r>
              <a:rPr lang="en-US" sz="1650" spc="-65" dirty="0" err="1">
                <a:latin typeface="Verdana" panose="020B0604030504040204"/>
                <a:cs typeface="Verdana" panose="020B0604030504040204"/>
              </a:rPr>
              <a:t>CrossRef</a:t>
            </a:r>
            <a:r>
              <a:rPr lang="en-US" sz="1650" spc="-65" dirty="0">
                <a:latin typeface="Verdana" panose="020B0604030504040204"/>
                <a:cs typeface="Verdana" panose="020B0604030504040204"/>
              </a:rPr>
              <a:t>] [Google Scholar]</a:t>
            </a:r>
          </a:p>
          <a:p>
            <a:pPr marL="161290" marR="5080" indent="-149225" algn="just">
              <a:lnSpc>
                <a:spcPct val="100000"/>
              </a:lnSpc>
              <a:spcBef>
                <a:spcPts val="95"/>
              </a:spcBef>
            </a:pPr>
            <a:endParaRPr lang="en-US" sz="1650" spc="-150" dirty="0">
              <a:latin typeface="Verdana" panose="020B0604030504040204"/>
              <a:cs typeface="Verdana" panose="020B0604030504040204"/>
            </a:endParaRPr>
          </a:p>
        </p:txBody>
      </p:sp>
      <p:sp>
        <p:nvSpPr>
          <p:cNvPr id="42" name="object 42"/>
          <p:cNvSpPr txBox="1"/>
          <p:nvPr/>
        </p:nvSpPr>
        <p:spPr>
          <a:xfrm>
            <a:off x="10172173" y="2279480"/>
            <a:ext cx="4601845" cy="335280"/>
          </a:xfrm>
          <a:prstGeom prst="rect">
            <a:avLst/>
          </a:prstGeom>
          <a:solidFill>
            <a:srgbClr val="1F3763"/>
          </a:solidFill>
        </p:spPr>
        <p:txBody>
          <a:bodyPr vert="horz" wrap="square" lIns="0" tIns="41275" rIns="0" bIns="0" rtlCol="0">
            <a:spAutoFit/>
          </a:bodyPr>
          <a:lstStyle/>
          <a:p>
            <a:pPr algn="ctr">
              <a:lnSpc>
                <a:spcPct val="100000"/>
              </a:lnSpc>
              <a:spcBef>
                <a:spcPts val="325"/>
              </a:spcBef>
            </a:pPr>
            <a:r>
              <a:rPr sz="1650" b="1" spc="-245" dirty="0">
                <a:solidFill>
                  <a:srgbClr val="FFFFFF"/>
                </a:solidFill>
                <a:latin typeface="Verdana" panose="020B0604030504040204"/>
                <a:cs typeface="Verdana" panose="020B0604030504040204"/>
              </a:rPr>
              <a:t>INTERFACE</a:t>
            </a:r>
            <a:endParaRPr sz="1650">
              <a:latin typeface="Verdana" panose="020B0604030504040204"/>
              <a:cs typeface="Verdana" panose="020B0604030504040204"/>
            </a:endParaRPr>
          </a:p>
        </p:txBody>
      </p:sp>
      <p:sp>
        <p:nvSpPr>
          <p:cNvPr id="44" name="object 44"/>
          <p:cNvSpPr txBox="1"/>
          <p:nvPr/>
        </p:nvSpPr>
        <p:spPr>
          <a:xfrm>
            <a:off x="10171350" y="7253555"/>
            <a:ext cx="4603750"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165" dirty="0">
                <a:solidFill>
                  <a:srgbClr val="FFFFFF"/>
                </a:solidFill>
                <a:latin typeface="Verdana" panose="020B0604030504040204"/>
                <a:cs typeface="Verdana" panose="020B0604030504040204"/>
              </a:rPr>
              <a:t>SCOPE</a:t>
            </a:r>
            <a:endParaRPr sz="1650">
              <a:latin typeface="Verdana" panose="020B0604030504040204"/>
              <a:cs typeface="Verdana" panose="020B0604030504040204"/>
            </a:endParaRPr>
          </a:p>
        </p:txBody>
      </p:sp>
      <p:sp>
        <p:nvSpPr>
          <p:cNvPr id="45" name="object 45"/>
          <p:cNvSpPr txBox="1"/>
          <p:nvPr/>
        </p:nvSpPr>
        <p:spPr>
          <a:xfrm>
            <a:off x="10279953" y="7544377"/>
            <a:ext cx="4513228" cy="3084819"/>
          </a:xfrm>
          <a:prstGeom prst="rect">
            <a:avLst/>
          </a:prstGeom>
        </p:spPr>
        <p:txBody>
          <a:bodyPr vert="horz" wrap="square" lIns="0" tIns="12065" rIns="0" bIns="0" rtlCol="0">
            <a:spAutoFit/>
          </a:bodyPr>
          <a:lstStyle/>
          <a:p>
            <a:pPr marL="12700" marR="5080" indent="63500" algn="just">
              <a:lnSpc>
                <a:spcPct val="100000"/>
              </a:lnSpc>
              <a:spcBef>
                <a:spcPts val="95"/>
              </a:spcBef>
            </a:pPr>
            <a:r>
              <a:rPr lang="en-US" sz="1650" spc="-80" dirty="0">
                <a:latin typeface="Verdana" panose="020B0604030504040204" pitchFamily="34" charset="0"/>
                <a:ea typeface="Verdana" panose="020B0604030504040204" pitchFamily="34" charset="0"/>
                <a:cs typeface="Verdana" panose="020B0604030504040204"/>
              </a:rPr>
              <a:t>People are increasingly becoming diet conscious and they require a dietician to help them keep a track of their daily eating habits. This Web application works as a substitute to that. Users can now themselves find out what is missing from their diets and what they should be eating with the help of this app. Thus this application serves as an alternative to the dietician by providing necessary food suggestions as per the user’s whole day calorie intake and as per his current physical parameters</a:t>
            </a:r>
            <a:endParaRPr sz="1650" dirty="0">
              <a:latin typeface="Verdana" panose="020B0604030504040204" pitchFamily="34" charset="0"/>
              <a:ea typeface="Verdana" panose="020B0604030504040204" pitchFamily="34" charset="0"/>
              <a:cs typeface="Verdana" panose="020B0604030504040204"/>
            </a:endParaRPr>
          </a:p>
        </p:txBody>
      </p:sp>
      <p:pic>
        <p:nvPicPr>
          <p:cNvPr id="8" name="Picture 7">
            <a:extLst>
              <a:ext uri="{FF2B5EF4-FFF2-40B4-BE49-F238E27FC236}">
                <a16:creationId xmlns:a16="http://schemas.microsoft.com/office/drawing/2014/main" id="{28F105BC-012E-062E-2B88-7B55990AF5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92717" y="2826741"/>
            <a:ext cx="4532419" cy="3658646"/>
          </a:xfrm>
          <a:prstGeom prst="rect">
            <a:avLst/>
          </a:prstGeom>
        </p:spPr>
      </p:pic>
      <p:pic>
        <p:nvPicPr>
          <p:cNvPr id="19" name="Picture 18">
            <a:extLst>
              <a:ext uri="{FF2B5EF4-FFF2-40B4-BE49-F238E27FC236}">
                <a16:creationId xmlns:a16="http://schemas.microsoft.com/office/drawing/2014/main" id="{5AA2D279-E71D-F589-AAE8-6CB35E2EFF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75474" y="6758500"/>
            <a:ext cx="4513228" cy="3839812"/>
          </a:xfrm>
          <a:prstGeom prst="rect">
            <a:avLst/>
          </a:prstGeom>
        </p:spPr>
      </p:pic>
      <p:pic>
        <p:nvPicPr>
          <p:cNvPr id="46" name="Picture 45">
            <a:extLst>
              <a:ext uri="{FF2B5EF4-FFF2-40B4-BE49-F238E27FC236}">
                <a16:creationId xmlns:a16="http://schemas.microsoft.com/office/drawing/2014/main" id="{CC70C7A9-52C8-16EF-D3DD-8796AB67909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77357" y="10836291"/>
            <a:ext cx="4417695" cy="3543593"/>
          </a:xfrm>
          <a:prstGeom prst="rect">
            <a:avLst/>
          </a:prstGeom>
        </p:spPr>
      </p:pic>
      <p:pic>
        <p:nvPicPr>
          <p:cNvPr id="48" name="Picture 47">
            <a:extLst>
              <a:ext uri="{FF2B5EF4-FFF2-40B4-BE49-F238E27FC236}">
                <a16:creationId xmlns:a16="http://schemas.microsoft.com/office/drawing/2014/main" id="{C452D716-0A7A-EECD-C8DF-5F77150AEA1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50191" y="2826327"/>
            <a:ext cx="4366260" cy="39218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676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Aryan T</cp:lastModifiedBy>
  <cp:revision>4</cp:revision>
  <dcterms:created xsi:type="dcterms:W3CDTF">2022-11-17T18:56:15Z</dcterms:created>
  <dcterms:modified xsi:type="dcterms:W3CDTF">2022-11-18T07:24:26Z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2022-11-01T05:30:00Z</vt:filetime>
  </property>
  <property fmtid="{D5CDD505-2E9C-101B-9397-08002B2CF9AE}" pid="3" name="Creator">
    <vt:lpwstr>Online2PDF.com</vt:lpwstr>
  </property>
  <property fmtid="{D5CDD505-2E9C-101B-9397-08002B2CF9AE}" pid="4" name="LastSaved">
    <vt:filetime>2022-11-17T05:30:00Z</vt:filetime>
  </property>
  <property fmtid="{D5CDD505-2E9C-101B-9397-08002B2CF9AE}" pid="5" name="ICV">
    <vt:lpwstr>BF4AC3FECC3543358C06E1627E32FCCA</vt:lpwstr>
  </property>
  <property fmtid="{D5CDD505-2E9C-101B-9397-08002B2CF9AE}" pid="6" name="KSOProductBuildVer">
    <vt:lpwstr>1033-11.2.0.11214</vt:lpwstr>
  </property>
</Properties>
</file>