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72" r:id="rId10"/>
    <p:sldId id="264" r:id="rId11"/>
    <p:sldId id="273" r:id="rId12"/>
    <p:sldId id="267" r:id="rId13"/>
    <p:sldId id="268" r:id="rId14"/>
    <p:sldId id="271" r:id="rId15"/>
  </p:sldIdLst>
  <p:sldSz cx="12192000" cy="6858000"/>
  <p:notesSz cx="6858000" cy="9144000"/>
  <p:embeddedFontLst>
    <p:embeddedFont>
      <p:font typeface="Arial Black" panose="020B0A04020102020204" pitchFamily="34" charset="0"/>
      <p:bold r:id="rId17"/>
    </p:embeddedFont>
    <p:embeddedFont>
      <p:font typeface="Cambria" panose="02040503050406030204" pitchFamily="18" charset="0"/>
      <p:regular r:id="rId18"/>
      <p:bold r:id="rId19"/>
      <p:italic r:id="rId20"/>
      <p:boldItalic r:id="rId21"/>
    </p:embeddedFont>
    <p:embeddedFont>
      <p:font typeface="Quattrocento Sans" panose="020B05020500000200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NU1roh/0eXKjF9pTu4C93dHzW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96340" autoAdjust="0"/>
  </p:normalViewPr>
  <p:slideViewPr>
    <p:cSldViewPr snapToGrid="0">
      <p:cViewPr varScale="1">
        <p:scale>
          <a:sx n="109" d="100"/>
          <a:sy n="109" d="100"/>
        </p:scale>
        <p:origin x="52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74100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194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82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523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2162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0806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529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7598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556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28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48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067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61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80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18"/>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18"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18"/>
          <p:cNvSpPr/>
          <p:nvPr/>
        </p:nvSpPr>
        <p:spPr>
          <a:xfrm>
            <a:off x="246762" y="4621311"/>
            <a:ext cx="11698476"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a:p>
        </p:txBody>
      </p:sp>
      <p:sp>
        <p:nvSpPr>
          <p:cNvPr id="20" name="Google Shape;20;p18"/>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2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2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8"/>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28"/>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9"/>
          <p:cNvSpPr>
            <a:spLocks noGrp="1"/>
          </p:cNvSpPr>
          <p:nvPr>
            <p:ph type="pic" idx="2"/>
          </p:nvPr>
        </p:nvSpPr>
        <p:spPr>
          <a:xfrm>
            <a:off x="5384893" y="987427"/>
            <a:ext cx="6172200" cy="4873625"/>
          </a:xfrm>
          <a:prstGeom prst="rect">
            <a:avLst/>
          </a:prstGeom>
          <a:noFill/>
          <a:ln>
            <a:noFill/>
          </a:ln>
        </p:spPr>
      </p:sp>
      <p:sp>
        <p:nvSpPr>
          <p:cNvPr id="94" name="Google Shape;94;p29"/>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2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3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30"/>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3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31"/>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31"/>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31"/>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9"/>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19"/>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9"/>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0"/>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2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2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2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2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23"/>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2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2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5"/>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25"/>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26"/>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26"/>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26"/>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2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26"/>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7"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Objectives</a:t>
            </a:r>
            <a:endParaRPr dirty="0"/>
          </a:p>
        </p:txBody>
      </p:sp>
      <p:sp>
        <p:nvSpPr>
          <p:cNvPr id="181" name="Google Shape;181;p9"/>
          <p:cNvSpPr txBox="1">
            <a:spLocks noGrp="1"/>
          </p:cNvSpPr>
          <p:nvPr>
            <p:ph type="body" idx="1"/>
          </p:nvPr>
        </p:nvSpPr>
        <p:spPr>
          <a:xfrm>
            <a:off x="-220621" y="1745154"/>
            <a:ext cx="12025525" cy="5112846"/>
          </a:xfrm>
          <a:prstGeom prst="rect">
            <a:avLst/>
          </a:prstGeom>
          <a:noFill/>
          <a:ln>
            <a:noFill/>
          </a:ln>
        </p:spPr>
        <p:txBody>
          <a:bodyPr spcFirstLastPara="1" wrap="square" lIns="91425" tIns="45700" rIns="91425" bIns="45700" anchor="t" anchorCtr="0">
            <a:normAutofit/>
          </a:bodyPr>
          <a:lstStyle/>
          <a:p>
            <a:r>
              <a:rPr lang="en-US" sz="2600" b="0" i="0" u="none" strike="noStrike" baseline="0" dirty="0">
                <a:solidFill>
                  <a:srgbClr val="000000"/>
                </a:solidFill>
                <a:latin typeface="Cambria" panose="02040503050406030204" pitchFamily="18" charset="0"/>
                <a:ea typeface="Cambria" panose="02040503050406030204" pitchFamily="18" charset="0"/>
              </a:rPr>
              <a:t>The Aim of this project is to develop a fully functioning Android application for the purpose of Identification of leaf diseases. </a:t>
            </a:r>
          </a:p>
          <a:p>
            <a:endParaRPr lang="en-US" sz="2600" b="0" i="0" u="none" strike="noStrike" baseline="0" dirty="0">
              <a:solidFill>
                <a:srgbClr val="000000"/>
              </a:solidFill>
              <a:latin typeface="Cambria" panose="02040503050406030204" pitchFamily="18" charset="0"/>
              <a:ea typeface="Cambria" panose="02040503050406030204" pitchFamily="18" charset="0"/>
            </a:endParaRPr>
          </a:p>
          <a:p>
            <a:r>
              <a:rPr lang="en-US" sz="2600" b="0" i="0" u="none" strike="noStrike" baseline="0" dirty="0">
                <a:solidFill>
                  <a:srgbClr val="000000"/>
                </a:solidFill>
                <a:latin typeface="Cambria" panose="02040503050406030204" pitchFamily="18" charset="0"/>
                <a:ea typeface="Cambria" panose="02040503050406030204" pitchFamily="18" charset="0"/>
              </a:rPr>
              <a:t>Creating an attractive UI for the User to use the application. </a:t>
            </a:r>
          </a:p>
          <a:p>
            <a:endParaRPr lang="en-US" sz="2600" b="0" i="0" u="none" strike="noStrike" baseline="0" dirty="0">
              <a:solidFill>
                <a:srgbClr val="000000"/>
              </a:solidFill>
              <a:latin typeface="Cambria" panose="02040503050406030204" pitchFamily="18" charset="0"/>
              <a:ea typeface="Cambria" panose="02040503050406030204" pitchFamily="18" charset="0"/>
            </a:endParaRPr>
          </a:p>
          <a:p>
            <a:r>
              <a:rPr lang="en-US" sz="2600" b="0" i="0" u="none" strike="noStrike" baseline="0" dirty="0">
                <a:solidFill>
                  <a:srgbClr val="000000"/>
                </a:solidFill>
                <a:latin typeface="Cambria" panose="02040503050406030204" pitchFamily="18" charset="0"/>
                <a:ea typeface="Cambria" panose="02040503050406030204" pitchFamily="18" charset="0"/>
              </a:rPr>
              <a:t>Enabling the user to upload photos of the leaf for which they want to identify in the android application. </a:t>
            </a:r>
          </a:p>
          <a:p>
            <a:endParaRPr lang="en-US" sz="2600" b="0" i="0" u="none" strike="noStrike" baseline="0" dirty="0">
              <a:solidFill>
                <a:srgbClr val="000000"/>
              </a:solidFill>
              <a:latin typeface="Cambria" panose="02040503050406030204" pitchFamily="18" charset="0"/>
              <a:ea typeface="Cambria" panose="02040503050406030204" pitchFamily="18" charset="0"/>
            </a:endParaRPr>
          </a:p>
          <a:p>
            <a:r>
              <a:rPr lang="en-US" sz="2600" b="0" i="0" u="none" strike="noStrike" baseline="0" dirty="0">
                <a:solidFill>
                  <a:srgbClr val="000000"/>
                </a:solidFill>
                <a:latin typeface="Cambria" panose="02040503050406030204" pitchFamily="18" charset="0"/>
                <a:ea typeface="Cambria" panose="02040503050406030204" pitchFamily="18" charset="0"/>
              </a:rPr>
              <a:t>Upon clicking on the predict button, the user will be shown the actual disease of leaf along with some relevant Information about it. </a:t>
            </a:r>
          </a:p>
        </p:txBody>
      </p:sp>
      <p:sp>
        <p:nvSpPr>
          <p:cNvPr id="182" name="Google Shape;182;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183" name="Google Shape;183;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4" name="Google Shape;184;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7"/>
        <p:cNvGrpSpPr/>
        <p:nvPr/>
      </p:nvGrpSpPr>
      <p:grpSpPr>
        <a:xfrm>
          <a:off x="0" y="0"/>
          <a:ext cx="0" cy="0"/>
          <a:chOff x="0" y="0"/>
          <a:chExt cx="0" cy="0"/>
        </a:xfrm>
      </p:grpSpPr>
      <p:sp>
        <p:nvSpPr>
          <p:cNvPr id="198" name="Google Shape;198;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Solution Proposed</a:t>
            </a:r>
            <a:endParaRPr dirty="0"/>
          </a:p>
        </p:txBody>
      </p:sp>
      <p:sp>
        <p:nvSpPr>
          <p:cNvPr id="199" name="Google Shape;199;p1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200" name="Google Shape;200;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201" name="Google Shape;201;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8" name="Google Shape;181;p9"/>
          <p:cNvSpPr txBox="1">
            <a:spLocks noGrp="1"/>
          </p:cNvSpPr>
          <p:nvPr>
            <p:ph type="body" idx="1"/>
          </p:nvPr>
        </p:nvSpPr>
        <p:spPr>
          <a:xfrm>
            <a:off x="-385213" y="1375168"/>
            <a:ext cx="12025525" cy="5112846"/>
          </a:xfrm>
          <a:prstGeom prst="rect">
            <a:avLst/>
          </a:prstGeom>
          <a:noFill/>
          <a:ln>
            <a:noFill/>
          </a:ln>
        </p:spPr>
        <p:txBody>
          <a:bodyPr spcFirstLastPara="1" wrap="square" lIns="91425" tIns="45700" rIns="91425" bIns="45700" anchor="t" anchorCtr="0">
            <a:normAutofit/>
          </a:bodyPr>
          <a:lstStyle/>
          <a:p>
            <a:pPr marL="1149350" lvl="1" indent="-514350" algn="just" rtl="0">
              <a:lnSpc>
                <a:spcPct val="90000"/>
              </a:lnSpc>
              <a:spcBef>
                <a:spcPts val="840"/>
              </a:spcBef>
              <a:spcAft>
                <a:spcPts val="0"/>
              </a:spcAft>
              <a:buSzPts val="2800"/>
              <a:buFont typeface="+mj-lt"/>
              <a:buAutoNum type="arabicPeriod"/>
            </a:pPr>
            <a:r>
              <a:rPr lang="en-GB" sz="3200" dirty="0"/>
              <a:t>Start.</a:t>
            </a:r>
          </a:p>
          <a:p>
            <a:pPr marL="1149350" lvl="1" indent="-514350" algn="just" rtl="0">
              <a:lnSpc>
                <a:spcPct val="90000"/>
              </a:lnSpc>
              <a:spcBef>
                <a:spcPts val="840"/>
              </a:spcBef>
              <a:spcAft>
                <a:spcPts val="0"/>
              </a:spcAft>
              <a:buSzPts val="2800"/>
              <a:buFont typeface="+mj-lt"/>
              <a:buAutoNum type="arabicPeriod"/>
            </a:pPr>
            <a:r>
              <a:rPr lang="en-GB" sz="3200" dirty="0"/>
              <a:t>Choose and extract a dataset.</a:t>
            </a:r>
          </a:p>
          <a:p>
            <a:pPr marL="1149350" lvl="1" indent="-514350">
              <a:spcBef>
                <a:spcPts val="840"/>
              </a:spcBef>
              <a:buSzPts val="2800"/>
              <a:buFont typeface="+mj-lt"/>
              <a:buAutoNum type="arabicPeriod"/>
            </a:pPr>
            <a:r>
              <a:rPr lang="en-GB" sz="3200" dirty="0"/>
              <a:t>Split Images for training &amp; testing.</a:t>
            </a:r>
          </a:p>
          <a:p>
            <a:pPr marL="1149350" lvl="1" indent="-514350" algn="just" rtl="0">
              <a:lnSpc>
                <a:spcPct val="90000"/>
              </a:lnSpc>
              <a:spcBef>
                <a:spcPts val="840"/>
              </a:spcBef>
              <a:spcAft>
                <a:spcPts val="0"/>
              </a:spcAft>
              <a:buSzPts val="2800"/>
              <a:buFont typeface="+mj-lt"/>
              <a:buAutoNum type="arabicPeriod"/>
            </a:pPr>
            <a:r>
              <a:rPr lang="en-GB" sz="3200" dirty="0"/>
              <a:t>Pre-processing of Images.</a:t>
            </a:r>
          </a:p>
          <a:p>
            <a:pPr marL="1149350" lvl="1" indent="-514350" algn="just" rtl="0">
              <a:lnSpc>
                <a:spcPct val="90000"/>
              </a:lnSpc>
              <a:spcBef>
                <a:spcPts val="840"/>
              </a:spcBef>
              <a:spcAft>
                <a:spcPts val="0"/>
              </a:spcAft>
              <a:buSzPts val="2800"/>
              <a:buFont typeface="+mj-lt"/>
              <a:buAutoNum type="arabicPeriod"/>
            </a:pPr>
            <a:r>
              <a:rPr lang="en-GB" sz="3200" dirty="0"/>
              <a:t>Train CNN Model.</a:t>
            </a:r>
          </a:p>
          <a:p>
            <a:pPr marL="1149350" lvl="1" indent="-514350" algn="just" rtl="0">
              <a:lnSpc>
                <a:spcPct val="90000"/>
              </a:lnSpc>
              <a:spcBef>
                <a:spcPts val="840"/>
              </a:spcBef>
              <a:spcAft>
                <a:spcPts val="0"/>
              </a:spcAft>
              <a:buSzPts val="2800"/>
              <a:buFont typeface="+mj-lt"/>
              <a:buAutoNum type="arabicPeriod"/>
            </a:pPr>
            <a:r>
              <a:rPr lang="en-GB" sz="3200" dirty="0"/>
              <a:t>Validate against testing dataset.</a:t>
            </a:r>
          </a:p>
          <a:p>
            <a:pPr marL="1149350" lvl="1" indent="-514350" algn="just" rtl="0">
              <a:lnSpc>
                <a:spcPct val="90000"/>
              </a:lnSpc>
              <a:spcBef>
                <a:spcPts val="840"/>
              </a:spcBef>
              <a:spcAft>
                <a:spcPts val="0"/>
              </a:spcAft>
              <a:buSzPts val="2800"/>
              <a:buFont typeface="+mj-lt"/>
              <a:buAutoNum type="arabicPeriod"/>
            </a:pPr>
            <a:r>
              <a:rPr lang="en-GB" sz="3200" dirty="0"/>
              <a:t>If Less Accuracy, modify split ratio.</a:t>
            </a:r>
          </a:p>
          <a:p>
            <a:pPr marL="1149350" lvl="1" indent="-514350" algn="just" rtl="0">
              <a:lnSpc>
                <a:spcPct val="90000"/>
              </a:lnSpc>
              <a:spcBef>
                <a:spcPts val="840"/>
              </a:spcBef>
              <a:spcAft>
                <a:spcPts val="0"/>
              </a:spcAft>
              <a:buSzPts val="2800"/>
              <a:buFont typeface="+mj-lt"/>
              <a:buAutoNum type="arabicPeriod"/>
            </a:pPr>
            <a:r>
              <a:rPr lang="en-GB" sz="3200" dirty="0"/>
              <a:t>Inherit the model to Android App.</a:t>
            </a:r>
          </a:p>
          <a:p>
            <a:pPr marL="1149350" lvl="1" indent="-514350" algn="just" rtl="0">
              <a:lnSpc>
                <a:spcPct val="90000"/>
              </a:lnSpc>
              <a:spcBef>
                <a:spcPts val="840"/>
              </a:spcBef>
              <a:spcAft>
                <a:spcPts val="0"/>
              </a:spcAft>
              <a:buSzPts val="2800"/>
              <a:buFont typeface="+mj-lt"/>
              <a:buAutoNum type="arabicPeriod"/>
            </a:pPr>
            <a:r>
              <a:rPr lang="en-GB" sz="3200" dirty="0"/>
              <a:t>End.</a:t>
            </a:r>
          </a:p>
        </p:txBody>
      </p:sp>
      <p:pic>
        <p:nvPicPr>
          <p:cNvPr id="2" name="Picture 1"/>
          <p:cNvPicPr>
            <a:picLocks noChangeAspect="1"/>
          </p:cNvPicPr>
          <p:nvPr/>
        </p:nvPicPr>
        <p:blipFill>
          <a:blip r:embed="rId3"/>
          <a:srcRect/>
          <a:stretch/>
        </p:blipFill>
        <p:spPr>
          <a:xfrm>
            <a:off x="6759714" y="1903628"/>
            <a:ext cx="5367456" cy="3996819"/>
          </a:xfrm>
          <a:prstGeom prst="rect">
            <a:avLst/>
          </a:prstGeom>
        </p:spPr>
      </p:pic>
    </p:spTree>
    <p:extLst>
      <p:ext uri="{BB962C8B-B14F-4D97-AF65-F5344CB8AC3E}">
        <p14:creationId xmlns:p14="http://schemas.microsoft.com/office/powerpoint/2010/main" val="40104983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Outcome</a:t>
            </a:r>
            <a:endParaRPr/>
          </a:p>
        </p:txBody>
      </p:sp>
      <p:sp>
        <p:nvSpPr>
          <p:cNvPr id="208" name="Google Shape;208;p12"/>
          <p:cNvSpPr txBox="1">
            <a:spLocks noGrp="1"/>
          </p:cNvSpPr>
          <p:nvPr>
            <p:ph type="body" idx="1"/>
          </p:nvPr>
        </p:nvSpPr>
        <p:spPr>
          <a:xfrm>
            <a:off x="154546" y="1723890"/>
            <a:ext cx="6430892" cy="4496254"/>
          </a:xfrm>
          <a:prstGeom prst="rect">
            <a:avLst/>
          </a:prstGeom>
          <a:noFill/>
          <a:ln>
            <a:noFill/>
          </a:ln>
        </p:spPr>
        <p:txBody>
          <a:bodyPr spcFirstLastPara="1" wrap="square" lIns="91425" tIns="45700" rIns="91425" bIns="45700" anchor="t" anchorCtr="0">
            <a:normAutofit/>
          </a:bodyPr>
          <a:lstStyle/>
          <a:p>
            <a:pPr marL="228600" lvl="0" indent="-25400" algn="just" rtl="0">
              <a:lnSpc>
                <a:spcPct val="150000"/>
              </a:lnSpc>
              <a:spcBef>
                <a:spcPts val="960"/>
              </a:spcBef>
              <a:spcAft>
                <a:spcPts val="0"/>
              </a:spcAft>
              <a:buSzPts val="3200"/>
              <a:buNone/>
            </a:pPr>
            <a:r>
              <a:rPr lang="en-US" sz="2600" b="0" i="0" u="none" strike="noStrike" baseline="0" dirty="0">
                <a:solidFill>
                  <a:srgbClr val="000000"/>
                </a:solidFill>
                <a:latin typeface="Cambria" panose="02040503050406030204" pitchFamily="18" charset="0"/>
              </a:rPr>
              <a:t>The Final System would ensure a fully functional and fully trained model which will be capable enough to detect various kinds of leaf diseases and provide information about them through uploading their photos to android application</a:t>
            </a:r>
            <a:endParaRPr sz="2600" dirty="0"/>
          </a:p>
        </p:txBody>
      </p:sp>
      <p:sp>
        <p:nvSpPr>
          <p:cNvPr id="209" name="Google Shape;209;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210" name="Google Shape;210;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11" name="Google Shape;211;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4" name="Picture 3">
            <a:extLst>
              <a:ext uri="{FF2B5EF4-FFF2-40B4-BE49-F238E27FC236}">
                <a16:creationId xmlns:a16="http://schemas.microsoft.com/office/drawing/2014/main" id="{EC98161B-B3B1-1694-CDA2-71258A6A2F71}"/>
              </a:ext>
            </a:extLst>
          </p:cNvPr>
          <p:cNvPicPr>
            <a:picLocks noChangeAspect="1"/>
          </p:cNvPicPr>
          <p:nvPr/>
        </p:nvPicPr>
        <p:blipFill>
          <a:blip r:embed="rId3"/>
          <a:stretch>
            <a:fillRect/>
          </a:stretch>
        </p:blipFill>
        <p:spPr>
          <a:xfrm>
            <a:off x="6768715" y="1643038"/>
            <a:ext cx="4529401" cy="4496254"/>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Conclusion</a:t>
            </a:r>
            <a:endParaRPr dirty="0"/>
          </a:p>
        </p:txBody>
      </p:sp>
      <p:sp>
        <p:nvSpPr>
          <p:cNvPr id="217" name="Google Shape;217;p13"/>
          <p:cNvSpPr txBox="1">
            <a:spLocks noGrp="1"/>
          </p:cNvSpPr>
          <p:nvPr>
            <p:ph type="body" idx="1"/>
          </p:nvPr>
        </p:nvSpPr>
        <p:spPr>
          <a:xfrm>
            <a:off x="315597" y="2015371"/>
            <a:ext cx="11146536" cy="4821365"/>
          </a:xfrm>
          <a:prstGeom prst="rect">
            <a:avLst/>
          </a:prstGeom>
          <a:noFill/>
          <a:ln>
            <a:noFill/>
          </a:ln>
        </p:spPr>
        <p:txBody>
          <a:bodyPr spcFirstLastPara="1" wrap="square" lIns="91425" tIns="45700" rIns="91425" bIns="45700" anchor="t" anchorCtr="0">
            <a:normAutofit/>
          </a:bodyPr>
          <a:lstStyle/>
          <a:p>
            <a:pPr indent="-457200">
              <a:spcBef>
                <a:spcPts val="0"/>
              </a:spcBef>
              <a:buSzPts val="3200"/>
            </a:pPr>
            <a:r>
              <a:rPr lang="en-GB" dirty="0"/>
              <a:t>Following the Proposed Solution Methodology, It would be possible to identify some of the diseases in existence on the planet through the use of deep learning fundamentals.</a:t>
            </a:r>
          </a:p>
          <a:p>
            <a:pPr indent="-457200">
              <a:spcBef>
                <a:spcPts val="0"/>
              </a:spcBef>
              <a:buSzPts val="3200"/>
            </a:pPr>
            <a:endParaRPr lang="en-GB" dirty="0"/>
          </a:p>
          <a:p>
            <a:pPr indent="-457200">
              <a:spcBef>
                <a:spcPts val="0"/>
              </a:spcBef>
              <a:buSzPts val="3200"/>
            </a:pPr>
            <a:r>
              <a:rPr lang="en-GB" dirty="0"/>
              <a:t>The User would be able to upload images of leaves through camera, local gallery or directly from the internet. </a:t>
            </a:r>
          </a:p>
          <a:p>
            <a:pPr indent="-457200">
              <a:spcBef>
                <a:spcPts val="0"/>
              </a:spcBef>
              <a:buSzPts val="3200"/>
            </a:pPr>
            <a:endParaRPr lang="en-GB" dirty="0"/>
          </a:p>
          <a:p>
            <a:pPr indent="-457200">
              <a:spcBef>
                <a:spcPts val="0"/>
              </a:spcBef>
              <a:buSzPts val="3200"/>
            </a:pPr>
            <a:r>
              <a:rPr lang="en-GB" dirty="0"/>
              <a:t>The Model is capable enough to provide abstract details about the disease.</a:t>
            </a:r>
          </a:p>
        </p:txBody>
      </p:sp>
      <p:sp>
        <p:nvSpPr>
          <p:cNvPr id="218" name="Google Shape;218;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219" name="Google Shape;219;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0" name="Google Shape;220;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6"/>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i="0" u="none" strike="noStrike" cap="none" dirty="0">
                <a:solidFill>
                  <a:srgbClr val="6D9BC1"/>
                </a:solidFill>
                <a:latin typeface="Quattrocento Sans"/>
                <a:ea typeface="Quattrocento Sans"/>
                <a:cs typeface="Quattrocento Sans"/>
                <a:sym typeface="Quattrocento Sans"/>
              </a:rPr>
              <a:t>THANKS</a:t>
            </a:r>
            <a:endParaRPr sz="20000" b="1" i="0" u="none" strike="noStrike" cap="none" dirty="0">
              <a:solidFill>
                <a:srgbClr val="6D9BC1"/>
              </a:solidFill>
              <a:latin typeface="Quattrocento Sans"/>
              <a:ea typeface="Quattrocento Sans"/>
              <a:cs typeface="Quattrocento Sans"/>
              <a:sym typeface="Quattrocento Sans"/>
            </a:endParaRPr>
          </a:p>
        </p:txBody>
      </p:sp>
      <p:sp>
        <p:nvSpPr>
          <p:cNvPr id="243" name="Google Shape;243;p1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244" name="Google Shape;244;p1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45" name="Google Shape;245;p1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ctrTitle"/>
          </p:nvPr>
        </p:nvSpPr>
        <p:spPr>
          <a:xfrm>
            <a:off x="837631" y="1902656"/>
            <a:ext cx="10515600" cy="186014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7200"/>
              <a:buFont typeface="Calibri"/>
              <a:buNone/>
            </a:pPr>
            <a:r>
              <a:rPr lang="en-US" dirty="0"/>
              <a:t>Leaf Disease Detection</a:t>
            </a:r>
            <a:endParaRPr dirty="0"/>
          </a:p>
        </p:txBody>
      </p:sp>
      <p:sp>
        <p:nvSpPr>
          <p:cNvPr id="121" name="Google Shape;121;p2"/>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sz="4000" b="1" dirty="0">
                <a:solidFill>
                  <a:schemeClr val="dk1"/>
                </a:solidFill>
                <a:latin typeface="+mj-lt"/>
                <a:sym typeface="Droid Sans Mono"/>
              </a:rPr>
              <a:t>Submitted to: </a:t>
            </a:r>
            <a:endParaRPr dirty="0">
              <a:latin typeface="+mj-lt"/>
            </a:endParaRPr>
          </a:p>
          <a:p>
            <a:pPr marL="0" lvl="0" indent="0" algn="r" rtl="0">
              <a:lnSpc>
                <a:spcPct val="150000"/>
              </a:lnSpc>
              <a:spcBef>
                <a:spcPts val="600"/>
              </a:spcBef>
              <a:spcAft>
                <a:spcPts val="0"/>
              </a:spcAft>
              <a:buSzPct val="100000"/>
              <a:buNone/>
            </a:pPr>
            <a:r>
              <a:rPr lang="en-US" sz="4000" b="1" dirty="0">
                <a:solidFill>
                  <a:schemeClr val="dk1"/>
                </a:solidFill>
                <a:latin typeface="+mj-lt"/>
                <a:sym typeface="Droid Sans Mono"/>
              </a:rPr>
              <a:t>Department of Computer Science and Engineering</a:t>
            </a:r>
            <a:endParaRPr dirty="0">
              <a:latin typeface="+mj-l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838201" y="2402238"/>
            <a:ext cx="4802944" cy="2187227"/>
          </a:xfrm>
          <a:prstGeom prst="rect">
            <a:avLst/>
          </a:prstGeom>
          <a:noFill/>
          <a:ln>
            <a:noFill/>
          </a:ln>
        </p:spPr>
        <p:txBody>
          <a:bodyPr spcFirstLastPara="1" wrap="square" lIns="91425" tIns="45700" rIns="91425" bIns="45700" anchor="t" anchorCtr="0">
            <a:normAutofit/>
          </a:bodyPr>
          <a:lstStyle/>
          <a:p>
            <a:pPr lvl="0">
              <a:buSzPts val="3200"/>
            </a:pPr>
            <a:r>
              <a:rPr lang="en-US" sz="3200" dirty="0">
                <a:latin typeface="+mj-lt"/>
              </a:rPr>
              <a:t>Supervised by:</a:t>
            </a:r>
            <a:br>
              <a:rPr lang="en-US" sz="3200" dirty="0">
                <a:latin typeface="+mj-lt"/>
              </a:rPr>
            </a:br>
            <a:r>
              <a:rPr lang="en-US" sz="3200" dirty="0">
                <a:latin typeface="+mj-lt"/>
              </a:rPr>
              <a:t>Prof. </a:t>
            </a:r>
            <a:r>
              <a:rPr lang="en-IN" sz="3200" dirty="0">
                <a:latin typeface="+mj-lt"/>
              </a:rPr>
              <a:t>Juhi </a:t>
            </a:r>
            <a:r>
              <a:rPr lang="en-IN" sz="3200" dirty="0" err="1">
                <a:latin typeface="+mj-lt"/>
              </a:rPr>
              <a:t>Shrivastav</a:t>
            </a:r>
            <a:endParaRPr sz="3200" dirty="0">
              <a:latin typeface="+mj-lt"/>
            </a:endParaRPr>
          </a:p>
        </p:txBody>
      </p:sp>
      <p:sp>
        <p:nvSpPr>
          <p:cNvPr id="127" name="Google Shape;127;p3"/>
          <p:cNvSpPr txBox="1">
            <a:spLocks noGrp="1"/>
          </p:cNvSpPr>
          <p:nvPr>
            <p:ph type="body" idx="1"/>
          </p:nvPr>
        </p:nvSpPr>
        <p:spPr>
          <a:xfrm>
            <a:off x="6323308" y="2025748"/>
            <a:ext cx="5269500" cy="2827500"/>
          </a:xfrm>
          <a:prstGeom prst="rect">
            <a:avLst/>
          </a:prstGeom>
          <a:noFill/>
          <a:ln>
            <a:noFill/>
          </a:ln>
        </p:spPr>
        <p:txBody>
          <a:bodyPr spcFirstLastPara="1" wrap="square" lIns="91425" tIns="45700" rIns="91425" bIns="45700" anchor="ctr" anchorCtr="0">
            <a:normAutofit fontScale="70000" lnSpcReduction="20000"/>
          </a:bodyPr>
          <a:lstStyle/>
          <a:p>
            <a:pPr marL="0" lvl="0" indent="0" algn="l" rtl="0">
              <a:lnSpc>
                <a:spcPct val="120000"/>
              </a:lnSpc>
              <a:spcBef>
                <a:spcPts val="0"/>
              </a:spcBef>
              <a:spcAft>
                <a:spcPts val="0"/>
              </a:spcAft>
              <a:buSzPct val="94459"/>
              <a:buNone/>
            </a:pPr>
            <a:r>
              <a:rPr lang="en-US" sz="4658" dirty="0"/>
              <a:t>Team Members</a:t>
            </a:r>
            <a:endParaRPr sz="4658" dirty="0"/>
          </a:p>
          <a:p>
            <a:pPr marL="0" lvl="0" indent="0" algn="l" rtl="0">
              <a:lnSpc>
                <a:spcPct val="120000"/>
              </a:lnSpc>
              <a:spcBef>
                <a:spcPts val="0"/>
              </a:spcBef>
              <a:spcAft>
                <a:spcPts val="0"/>
              </a:spcAft>
              <a:buSzPct val="94459"/>
              <a:buNone/>
            </a:pPr>
            <a:r>
              <a:rPr lang="en-US" sz="4658" dirty="0"/>
              <a:t>1. Aditya Sharma</a:t>
            </a:r>
            <a:endParaRPr sz="4658" dirty="0"/>
          </a:p>
          <a:p>
            <a:pPr marL="0" lvl="0" indent="0" algn="l" rtl="0">
              <a:lnSpc>
                <a:spcPct val="120000"/>
              </a:lnSpc>
              <a:spcBef>
                <a:spcPts val="0"/>
              </a:spcBef>
              <a:spcAft>
                <a:spcPts val="0"/>
              </a:spcAft>
              <a:buSzPct val="94459"/>
              <a:buNone/>
            </a:pPr>
            <a:r>
              <a:rPr lang="en-US" sz="4658" dirty="0"/>
              <a:t>2. Amit Kumar </a:t>
            </a:r>
            <a:r>
              <a:rPr lang="en-US" sz="4658" dirty="0" err="1"/>
              <a:t>Yadav</a:t>
            </a:r>
            <a:endParaRPr sz="4658" dirty="0"/>
          </a:p>
          <a:p>
            <a:pPr marL="0" lvl="0" indent="0" algn="l" rtl="0">
              <a:lnSpc>
                <a:spcPct val="120000"/>
              </a:lnSpc>
              <a:spcBef>
                <a:spcPts val="0"/>
              </a:spcBef>
              <a:spcAft>
                <a:spcPts val="0"/>
              </a:spcAft>
              <a:buSzPct val="94459"/>
              <a:buNone/>
            </a:pPr>
            <a:r>
              <a:rPr lang="en-US" sz="4658" dirty="0"/>
              <a:t>3. Aryan </a:t>
            </a:r>
            <a:r>
              <a:rPr lang="en-US" sz="4658" dirty="0" err="1"/>
              <a:t>Tapkire</a:t>
            </a:r>
            <a:endParaRPr sz="4658" dirty="0"/>
          </a:p>
          <a:p>
            <a:pPr marL="0" lvl="0" indent="0" algn="l" rtl="0">
              <a:lnSpc>
                <a:spcPct val="120000"/>
              </a:lnSpc>
              <a:spcBef>
                <a:spcPts val="0"/>
              </a:spcBef>
              <a:spcAft>
                <a:spcPts val="0"/>
              </a:spcAft>
              <a:buSzPct val="94459"/>
              <a:buNone/>
            </a:pPr>
            <a:r>
              <a:rPr lang="en-US" sz="4658" dirty="0"/>
              <a:t>4. </a:t>
            </a:r>
            <a:r>
              <a:rPr lang="en-US" sz="4658" dirty="0" err="1"/>
              <a:t>Devesh</a:t>
            </a:r>
            <a:r>
              <a:rPr lang="en-US" sz="4658" dirty="0"/>
              <a:t> Sharma</a:t>
            </a:r>
            <a:endParaRPr dirty="0"/>
          </a:p>
        </p:txBody>
      </p:sp>
      <p:sp>
        <p:nvSpPr>
          <p:cNvPr id="128" name="Google Shape;128;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endParaRPr dirty="0"/>
          </a:p>
        </p:txBody>
      </p:sp>
      <p:sp>
        <p:nvSpPr>
          <p:cNvPr id="129" name="Google Shape;129;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Engineering</a:t>
            </a:r>
            <a:endParaRPr dirty="0"/>
          </a:p>
        </p:txBody>
      </p:sp>
      <p:sp>
        <p:nvSpPr>
          <p:cNvPr id="130" name="Google Shape;130;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Project Presentation Outline</a:t>
            </a:r>
            <a:endParaRPr dirty="0"/>
          </a:p>
        </p:txBody>
      </p:sp>
      <p:sp>
        <p:nvSpPr>
          <p:cNvPr id="136" name="Google Shape;136;p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Abstract</a:t>
            </a:r>
            <a:endParaRPr dirty="0"/>
          </a:p>
          <a:p>
            <a:pPr marL="228600" lvl="0" indent="-228600" algn="just" rtl="0">
              <a:lnSpc>
                <a:spcPct val="90000"/>
              </a:lnSpc>
              <a:spcBef>
                <a:spcPts val="960"/>
              </a:spcBef>
              <a:spcAft>
                <a:spcPts val="0"/>
              </a:spcAft>
              <a:buSzPts val="3200"/>
              <a:buChar char="❖"/>
            </a:pPr>
            <a:r>
              <a:rPr lang="en-US" dirty="0"/>
              <a:t>Introduction</a:t>
            </a:r>
            <a:endParaRPr dirty="0"/>
          </a:p>
          <a:p>
            <a:pPr marL="228600" lvl="0" indent="-228600" algn="just" rtl="0">
              <a:lnSpc>
                <a:spcPct val="90000"/>
              </a:lnSpc>
              <a:spcBef>
                <a:spcPts val="960"/>
              </a:spcBef>
              <a:spcAft>
                <a:spcPts val="0"/>
              </a:spcAft>
              <a:buSzPts val="3200"/>
              <a:buChar char="❖"/>
            </a:pPr>
            <a:r>
              <a:rPr lang="en-US" dirty="0"/>
              <a:t>Problem Statement</a:t>
            </a:r>
            <a:endParaRPr dirty="0"/>
          </a:p>
          <a:p>
            <a:pPr marL="228600" lvl="0" indent="-228600" algn="just" rtl="0">
              <a:lnSpc>
                <a:spcPct val="90000"/>
              </a:lnSpc>
              <a:spcBef>
                <a:spcPts val="960"/>
              </a:spcBef>
              <a:spcAft>
                <a:spcPts val="0"/>
              </a:spcAft>
              <a:buSzPts val="3200"/>
              <a:buChar char="❖"/>
            </a:pPr>
            <a:r>
              <a:rPr lang="en-US" dirty="0"/>
              <a:t>Survey of Existing Systems</a:t>
            </a:r>
            <a:endParaRPr dirty="0"/>
          </a:p>
          <a:p>
            <a:pPr marL="228600" lvl="0" indent="-228600" algn="just" rtl="0">
              <a:lnSpc>
                <a:spcPct val="90000"/>
              </a:lnSpc>
              <a:spcBef>
                <a:spcPts val="960"/>
              </a:spcBef>
              <a:spcAft>
                <a:spcPts val="0"/>
              </a:spcAft>
              <a:buSzPts val="3200"/>
              <a:buChar char="❖"/>
            </a:pPr>
            <a:r>
              <a:rPr lang="en-US" dirty="0"/>
              <a:t>Project Objectives</a:t>
            </a:r>
            <a:endParaRPr dirty="0"/>
          </a:p>
          <a:p>
            <a:pPr marL="228600" lvl="0" indent="-228600" algn="just" rtl="0">
              <a:lnSpc>
                <a:spcPct val="90000"/>
              </a:lnSpc>
              <a:spcBef>
                <a:spcPts val="960"/>
              </a:spcBef>
              <a:spcAft>
                <a:spcPts val="0"/>
              </a:spcAft>
              <a:buSzPts val="3200"/>
              <a:buChar char="❖"/>
            </a:pPr>
            <a:r>
              <a:rPr lang="en-US" dirty="0"/>
              <a:t>Requirement Analysis</a:t>
            </a:r>
            <a:endParaRPr dirty="0"/>
          </a:p>
          <a:p>
            <a:pPr marL="228600" lvl="0" indent="-228600" algn="just" rtl="0">
              <a:lnSpc>
                <a:spcPct val="90000"/>
              </a:lnSpc>
              <a:spcBef>
                <a:spcPts val="960"/>
              </a:spcBef>
              <a:spcAft>
                <a:spcPts val="0"/>
              </a:spcAft>
              <a:buSzPts val="3200"/>
              <a:buChar char="❖"/>
            </a:pPr>
            <a:r>
              <a:rPr lang="en-US" dirty="0"/>
              <a:t>Solution Proposed</a:t>
            </a:r>
            <a:endParaRPr dirty="0"/>
          </a:p>
          <a:p>
            <a:pPr marL="228600" lvl="0" indent="-228600" algn="just" rtl="0">
              <a:lnSpc>
                <a:spcPct val="90000"/>
              </a:lnSpc>
              <a:spcBef>
                <a:spcPts val="960"/>
              </a:spcBef>
              <a:spcAft>
                <a:spcPts val="0"/>
              </a:spcAft>
              <a:buSzPts val="3200"/>
              <a:buChar char="❖"/>
            </a:pPr>
            <a:r>
              <a:rPr lang="en-US" dirty="0"/>
              <a:t>The Outcome  Discussion</a:t>
            </a:r>
            <a:endParaRPr dirty="0"/>
          </a:p>
          <a:p>
            <a:pPr marL="228600" lvl="0" indent="-228600" algn="just" rtl="0">
              <a:lnSpc>
                <a:spcPct val="90000"/>
              </a:lnSpc>
              <a:spcBef>
                <a:spcPts val="960"/>
              </a:spcBef>
              <a:spcAft>
                <a:spcPts val="0"/>
              </a:spcAft>
              <a:buSzPts val="3200"/>
              <a:buChar char="❖"/>
            </a:pPr>
            <a:r>
              <a:rPr lang="en-US" dirty="0"/>
              <a:t>Conclusions</a:t>
            </a:r>
            <a:endParaRPr dirty="0"/>
          </a:p>
          <a:p>
            <a:pPr marL="228600" lvl="0" indent="-228600" algn="just" rtl="0">
              <a:lnSpc>
                <a:spcPct val="90000"/>
              </a:lnSpc>
              <a:spcBef>
                <a:spcPts val="960"/>
              </a:spcBef>
              <a:spcAft>
                <a:spcPts val="0"/>
              </a:spcAft>
              <a:buSzPts val="3200"/>
              <a:buNone/>
            </a:pPr>
            <a:endParaRPr dirty="0"/>
          </a:p>
        </p:txBody>
      </p:sp>
      <p:sp>
        <p:nvSpPr>
          <p:cNvPr id="137" name="Google Shape;137;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138" name="Google Shape;138;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39" name="Google Shape;139;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Engineering</a:t>
            </a:r>
            <a:endParaRPr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Abstract</a:t>
            </a:r>
            <a:endParaRPr dirty="0"/>
          </a:p>
        </p:txBody>
      </p:sp>
      <p:sp>
        <p:nvSpPr>
          <p:cNvPr id="145" name="Google Shape;145;p5"/>
          <p:cNvSpPr txBox="1">
            <a:spLocks noGrp="1"/>
          </p:cNvSpPr>
          <p:nvPr>
            <p:ph type="body" idx="1"/>
          </p:nvPr>
        </p:nvSpPr>
        <p:spPr>
          <a:xfrm>
            <a:off x="154546" y="1615640"/>
            <a:ext cx="7494762" cy="2824475"/>
          </a:xfrm>
          <a:prstGeom prst="rect">
            <a:avLst/>
          </a:prstGeom>
          <a:noFill/>
          <a:ln>
            <a:noFill/>
          </a:ln>
        </p:spPr>
        <p:txBody>
          <a:bodyPr spcFirstLastPara="1" wrap="square" lIns="91425" tIns="45700" rIns="91425" bIns="45700" anchor="t" anchorCtr="0">
            <a:normAutofit/>
          </a:bodyPr>
          <a:lstStyle/>
          <a:p>
            <a:pPr marL="228600" lvl="0" indent="0" algn="just" rtl="0">
              <a:lnSpc>
                <a:spcPct val="90000"/>
              </a:lnSpc>
              <a:spcBef>
                <a:spcPts val="0"/>
              </a:spcBef>
              <a:spcAft>
                <a:spcPts val="0"/>
              </a:spcAft>
              <a:buNone/>
            </a:pPr>
            <a:r>
              <a:rPr lang="en-US" sz="2600" b="0" i="0" u="none" strike="noStrike" baseline="0" dirty="0">
                <a:solidFill>
                  <a:srgbClr val="000000"/>
                </a:solidFill>
                <a:latin typeface="Cambria" panose="02040503050406030204" pitchFamily="18" charset="0"/>
              </a:rPr>
              <a:t>Well, for starters, leaf disease detection plays a crucial role in various industries, from agriculture to ecology and conservation. It helps us understand the leaf kingdom better, which in turn can lead to the development of new medicines, more efficient farming practices, and even the preservation of endangered species of leaves.</a:t>
            </a:r>
            <a:endParaRPr sz="2600" dirty="0"/>
          </a:p>
        </p:txBody>
      </p:sp>
      <p:sp>
        <p:nvSpPr>
          <p:cNvPr id="146" name="Google Shape;146;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147" name="Google Shape;147;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48" name="Google Shape;148;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3" name="Picture 2">
            <a:extLst>
              <a:ext uri="{FF2B5EF4-FFF2-40B4-BE49-F238E27FC236}">
                <a16:creationId xmlns:a16="http://schemas.microsoft.com/office/drawing/2014/main" id="{43D6FF73-5413-392F-2C66-BA556FAF41F7}"/>
              </a:ext>
            </a:extLst>
          </p:cNvPr>
          <p:cNvPicPr>
            <a:picLocks noChangeAspect="1"/>
          </p:cNvPicPr>
          <p:nvPr/>
        </p:nvPicPr>
        <p:blipFill>
          <a:blip r:embed="rId3"/>
          <a:stretch>
            <a:fillRect/>
          </a:stretch>
        </p:blipFill>
        <p:spPr>
          <a:xfrm>
            <a:off x="7819292" y="1494198"/>
            <a:ext cx="3900854" cy="4616010"/>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Introduction </a:t>
            </a:r>
            <a:endParaRPr/>
          </a:p>
        </p:txBody>
      </p:sp>
      <p:sp>
        <p:nvSpPr>
          <p:cNvPr id="154" name="Google Shape;154;p6"/>
          <p:cNvSpPr txBox="1">
            <a:spLocks noGrp="1"/>
          </p:cNvSpPr>
          <p:nvPr>
            <p:ph type="body" idx="1"/>
          </p:nvPr>
        </p:nvSpPr>
        <p:spPr>
          <a:xfrm>
            <a:off x="1" y="1418447"/>
            <a:ext cx="11804904" cy="5112846"/>
          </a:xfrm>
          <a:prstGeom prst="rect">
            <a:avLst/>
          </a:prstGeom>
          <a:noFill/>
          <a:ln>
            <a:noFill/>
          </a:ln>
        </p:spPr>
        <p:txBody>
          <a:bodyPr spcFirstLastPara="1" wrap="square" lIns="91425" tIns="45700" rIns="91425" bIns="45700" anchor="t" anchorCtr="0">
            <a:normAutofit/>
          </a:bodyPr>
          <a:lstStyle/>
          <a:p>
            <a:pPr>
              <a:lnSpc>
                <a:spcPts val="3500"/>
              </a:lnSpc>
            </a:pPr>
            <a:r>
              <a:rPr lang="en-US" sz="2600" b="0" i="0" u="none" strike="noStrike" baseline="0" dirty="0">
                <a:solidFill>
                  <a:srgbClr val="000000"/>
                </a:solidFill>
                <a:latin typeface="Cambria" panose="02040503050406030204" pitchFamily="18" charset="0"/>
              </a:rPr>
              <a:t>Leaf disease detection plays a crucial role in various industries, such as agriculture, pharmaceuticals, and ecology. Accurate identification of leaves helps in improving crop yields, developing new medicines, and understanding the ecological balance of an ecosystem. </a:t>
            </a:r>
          </a:p>
          <a:p>
            <a:pPr>
              <a:lnSpc>
                <a:spcPts val="3500"/>
              </a:lnSpc>
            </a:pPr>
            <a:r>
              <a:rPr lang="en-US" sz="2600" b="0" i="0" u="none" strike="noStrike" baseline="0" dirty="0">
                <a:solidFill>
                  <a:srgbClr val="000000"/>
                </a:solidFill>
                <a:latin typeface="Cambria" panose="02040503050406030204" pitchFamily="18" charset="0"/>
              </a:rPr>
              <a:t>For instance, in agriculture, identifying the right leaf specie can help farmers optimize their crop management practices, leading to higher yields and reduced costs. In the pharmaceutical industry, accurate identification of leaf disease can lead to the discovery of new medicines and treatments for various diseases.</a:t>
            </a:r>
            <a:endParaRPr sz="2600" dirty="0"/>
          </a:p>
        </p:txBody>
      </p:sp>
      <p:sp>
        <p:nvSpPr>
          <p:cNvPr id="155" name="Google Shape;155;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156" name="Google Shape;156;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7" name="Google Shape;157;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Problem Statement</a:t>
            </a:r>
            <a:endParaRPr/>
          </a:p>
        </p:txBody>
      </p:sp>
      <p:sp>
        <p:nvSpPr>
          <p:cNvPr id="163" name="Google Shape;163;p7"/>
          <p:cNvSpPr txBox="1">
            <a:spLocks noGrp="1"/>
          </p:cNvSpPr>
          <p:nvPr>
            <p:ph type="body" idx="1"/>
          </p:nvPr>
        </p:nvSpPr>
        <p:spPr>
          <a:xfrm>
            <a:off x="154546" y="1586730"/>
            <a:ext cx="6282964" cy="2308262"/>
          </a:xfrm>
          <a:prstGeom prst="rect">
            <a:avLst/>
          </a:prstGeom>
          <a:noFill/>
          <a:ln>
            <a:noFill/>
          </a:ln>
        </p:spPr>
        <p:txBody>
          <a:bodyPr spcFirstLastPara="1" wrap="square" lIns="91425" tIns="45700" rIns="91425" bIns="45700" anchor="t" anchorCtr="0">
            <a:normAutofit/>
          </a:bodyPr>
          <a:lstStyle/>
          <a:p>
            <a:pPr marL="114300" indent="0" algn="l">
              <a:buNone/>
            </a:pPr>
            <a:r>
              <a:rPr lang="en-US" b="0" i="0" dirty="0">
                <a:solidFill>
                  <a:srgbClr val="1F1F1F"/>
                </a:solidFill>
                <a:effectLst/>
                <a:latin typeface="Google Sans"/>
              </a:rPr>
              <a:t>Developing a highly accurate, field-ready leaf disease detection system that overcomes the limitations of current approaches</a:t>
            </a:r>
          </a:p>
        </p:txBody>
      </p:sp>
      <p:sp>
        <p:nvSpPr>
          <p:cNvPr id="164" name="Google Shape;164;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165" name="Google Shape;165;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6" name="Google Shape;166;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3" name="Picture 2">
            <a:extLst>
              <a:ext uri="{FF2B5EF4-FFF2-40B4-BE49-F238E27FC236}">
                <a16:creationId xmlns:a16="http://schemas.microsoft.com/office/drawing/2014/main" id="{80D66ED8-C1BC-6DF9-D9B4-3A5A2E8DF76D}"/>
              </a:ext>
            </a:extLst>
          </p:cNvPr>
          <p:cNvPicPr>
            <a:picLocks noChangeAspect="1"/>
          </p:cNvPicPr>
          <p:nvPr/>
        </p:nvPicPr>
        <p:blipFill>
          <a:blip r:embed="rId3"/>
          <a:stretch>
            <a:fillRect/>
          </a:stretch>
        </p:blipFill>
        <p:spPr>
          <a:xfrm>
            <a:off x="6510706" y="1586730"/>
            <a:ext cx="4848956" cy="4564899"/>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72" name="Google Shape;172;p8"/>
          <p:cNvSpPr txBox="1">
            <a:spLocks noGrp="1"/>
          </p:cNvSpPr>
          <p:nvPr>
            <p:ph type="body" idx="1"/>
          </p:nvPr>
        </p:nvSpPr>
        <p:spPr>
          <a:xfrm>
            <a:off x="154546" y="1519031"/>
            <a:ext cx="11874321" cy="5112846"/>
          </a:xfrm>
          <a:prstGeom prst="rect">
            <a:avLst/>
          </a:prstGeom>
          <a:noFill/>
          <a:ln>
            <a:noFill/>
          </a:ln>
        </p:spPr>
        <p:txBody>
          <a:bodyPr spcFirstLastPara="1" wrap="square" lIns="91425" tIns="45700" rIns="91425" bIns="45700" anchor="t" anchorCtr="0">
            <a:normAutofit/>
          </a:bodyPr>
          <a:lstStyle/>
          <a:p>
            <a:pPr algn="l"/>
            <a:endParaRPr lang="en-IN" sz="1800" b="0" i="0" u="none" strike="noStrike" baseline="0" dirty="0">
              <a:solidFill>
                <a:srgbClr val="000000"/>
              </a:solidFill>
              <a:latin typeface="Cambria" panose="02040503050406030204" pitchFamily="18" charset="0"/>
            </a:endParaRPr>
          </a:p>
          <a:p>
            <a:r>
              <a:rPr lang="en-US" sz="2600" b="0" i="0" u="none" strike="noStrike" baseline="0" dirty="0">
                <a:solidFill>
                  <a:srgbClr val="000000"/>
                </a:solidFill>
                <a:latin typeface="Cambria" panose="02040503050406030204" pitchFamily="18" charset="0"/>
              </a:rPr>
              <a:t>Leaf disease detection systems are mostly built using image processing techniques where leaf is considered the main organ in entire leaf structure. </a:t>
            </a:r>
          </a:p>
          <a:p>
            <a:endParaRPr lang="en-US" sz="2600" b="0" i="0" u="none" strike="noStrike" baseline="0" dirty="0">
              <a:solidFill>
                <a:srgbClr val="000000"/>
              </a:solidFill>
              <a:latin typeface="Cambria" panose="02040503050406030204" pitchFamily="18" charset="0"/>
            </a:endParaRPr>
          </a:p>
          <a:p>
            <a:r>
              <a:rPr lang="en-US" sz="2600" b="0" i="0" u="none" strike="noStrike" baseline="0" dirty="0">
                <a:solidFill>
                  <a:srgbClr val="000000"/>
                </a:solidFill>
                <a:latin typeface="Cambria" panose="02040503050406030204" pitchFamily="18" charset="0"/>
              </a:rPr>
              <a:t>In the past decade a lot of research has been done to develop efficient and robust Leaf disease detection systems. </a:t>
            </a:r>
          </a:p>
          <a:p>
            <a:endParaRPr lang="en-US" sz="2600" b="0" i="0" u="none" strike="noStrike" baseline="0" dirty="0">
              <a:solidFill>
                <a:srgbClr val="000000"/>
              </a:solidFill>
              <a:latin typeface="Cambria" panose="02040503050406030204" pitchFamily="18" charset="0"/>
            </a:endParaRPr>
          </a:p>
          <a:p>
            <a:r>
              <a:rPr lang="en-US" sz="2600" b="0" i="0" u="none" strike="noStrike" baseline="0" dirty="0">
                <a:solidFill>
                  <a:srgbClr val="000000"/>
                </a:solidFill>
                <a:latin typeface="Cambria" panose="02040503050406030204" pitchFamily="18" charset="0"/>
              </a:rPr>
              <a:t>Wu et al have proposed on of the earliest Flower identification system. In their scheme, they have created their own dataset named Flavia, which has been used by various other researchers as standard dataset for their work. It consists of 1907 leaf images of 32 different Flower species. </a:t>
            </a:r>
            <a:endParaRPr lang="en-GB" dirty="0"/>
          </a:p>
          <a:p>
            <a:pPr lvl="0" indent="-457200" algn="just" rtl="0">
              <a:lnSpc>
                <a:spcPct val="90000"/>
              </a:lnSpc>
              <a:spcBef>
                <a:spcPts val="0"/>
              </a:spcBef>
              <a:spcAft>
                <a:spcPts val="0"/>
              </a:spcAft>
              <a:buSzPts val="3200"/>
              <a:buFont typeface="Wingdings" panose="05000000000000000000" pitchFamily="2" charset="2"/>
              <a:buChar char="§"/>
            </a:pPr>
            <a:endParaRPr lang="en-GB" dirty="0"/>
          </a:p>
          <a:p>
            <a:pPr lvl="0" indent="-457200" algn="just" rtl="0">
              <a:lnSpc>
                <a:spcPct val="90000"/>
              </a:lnSpc>
              <a:spcBef>
                <a:spcPts val="0"/>
              </a:spcBef>
              <a:spcAft>
                <a:spcPts val="0"/>
              </a:spcAft>
              <a:buSzPts val="3200"/>
              <a:buFont typeface="Wingdings" panose="05000000000000000000" pitchFamily="2" charset="2"/>
              <a:buChar char="§"/>
            </a:pPr>
            <a:endParaRPr lang="en-GB" dirty="0"/>
          </a:p>
          <a:p>
            <a:pPr lvl="0" indent="-457200" algn="just" rtl="0">
              <a:lnSpc>
                <a:spcPct val="90000"/>
              </a:lnSpc>
              <a:spcBef>
                <a:spcPts val="0"/>
              </a:spcBef>
              <a:spcAft>
                <a:spcPts val="0"/>
              </a:spcAft>
              <a:buSzPts val="3200"/>
              <a:buFont typeface="Wingdings" panose="05000000000000000000" pitchFamily="2" charset="2"/>
              <a:buChar char="§"/>
            </a:pPr>
            <a:endParaRPr dirty="0"/>
          </a:p>
        </p:txBody>
      </p:sp>
      <p:sp>
        <p:nvSpPr>
          <p:cNvPr id="173" name="Google Shape;173;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174" name="Google Shape;174;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5" name="Google Shape;175;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72" name="Google Shape;172;p8"/>
          <p:cNvSpPr txBox="1">
            <a:spLocks noGrp="1"/>
          </p:cNvSpPr>
          <p:nvPr>
            <p:ph type="body" idx="1"/>
          </p:nvPr>
        </p:nvSpPr>
        <p:spPr>
          <a:xfrm>
            <a:off x="154546" y="1586730"/>
            <a:ext cx="11874321" cy="5112846"/>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SzPts val="3200"/>
              <a:buFont typeface="Wingdings" panose="05000000000000000000" pitchFamily="2" charset="2"/>
              <a:buChar char="§"/>
            </a:pPr>
            <a:r>
              <a:rPr lang="en-GB" dirty="0" err="1"/>
              <a:t>Aakif</a:t>
            </a:r>
            <a:r>
              <a:rPr lang="en-GB" dirty="0"/>
              <a:t> Proposed an algorithm which used Artificial Neural Network (ANN) with back propagation. An input vector of morphological features, </a:t>
            </a:r>
            <a:r>
              <a:rPr lang="en-GB" dirty="0" err="1"/>
              <a:t>fourier</a:t>
            </a:r>
            <a:r>
              <a:rPr lang="en-GB" dirty="0"/>
              <a:t> descriptors were fed into the ANN which resulted in a classification accuracy of 96% for both the datasets. </a:t>
            </a:r>
          </a:p>
          <a:p>
            <a:pPr lvl="0" indent="-457200" algn="just" rtl="0">
              <a:lnSpc>
                <a:spcPct val="90000"/>
              </a:lnSpc>
              <a:spcBef>
                <a:spcPts val="0"/>
              </a:spcBef>
              <a:spcAft>
                <a:spcPts val="0"/>
              </a:spcAft>
              <a:buSzPts val="3200"/>
              <a:buFont typeface="Wingdings" panose="05000000000000000000" pitchFamily="2" charset="2"/>
              <a:buChar char="§"/>
            </a:pPr>
            <a:endParaRPr lang="en-GB" dirty="0"/>
          </a:p>
          <a:p>
            <a:pPr lvl="0" indent="-457200" algn="just" rtl="0">
              <a:lnSpc>
                <a:spcPct val="90000"/>
              </a:lnSpc>
              <a:spcBef>
                <a:spcPts val="0"/>
              </a:spcBef>
              <a:spcAft>
                <a:spcPts val="0"/>
              </a:spcAft>
              <a:buSzPts val="3200"/>
              <a:buFont typeface="Wingdings" panose="05000000000000000000" pitchFamily="2" charset="2"/>
              <a:buChar char="§"/>
            </a:pPr>
            <a:r>
              <a:rPr lang="en-GB" dirty="0"/>
              <a:t>Hossain extracted a set of unique featured called “Leaf Width Factor (LWF)” with 9 other morphological features using the </a:t>
            </a:r>
            <a:r>
              <a:rPr lang="en-GB" dirty="0" err="1"/>
              <a:t>Flavia</a:t>
            </a:r>
            <a:r>
              <a:rPr lang="en-GB" dirty="0"/>
              <a:t> dataset. These features were used as inputs for classification of leaf shape features. A total of 1200 leaf images were used.</a:t>
            </a:r>
          </a:p>
          <a:p>
            <a:endParaRPr lang="en-GB" dirty="0"/>
          </a:p>
          <a:p>
            <a:pPr lvl="0" indent="-457200" algn="just" rtl="0">
              <a:lnSpc>
                <a:spcPct val="90000"/>
              </a:lnSpc>
              <a:spcBef>
                <a:spcPts val="0"/>
              </a:spcBef>
              <a:spcAft>
                <a:spcPts val="0"/>
              </a:spcAft>
              <a:buSzPts val="3200"/>
              <a:buFont typeface="Wingdings" panose="05000000000000000000" pitchFamily="2" charset="2"/>
              <a:buChar char="§"/>
            </a:pPr>
            <a:endParaRPr dirty="0"/>
          </a:p>
        </p:txBody>
      </p:sp>
      <p:sp>
        <p:nvSpPr>
          <p:cNvPr id="173" name="Google Shape;173;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 February 2024</a:t>
            </a:r>
          </a:p>
        </p:txBody>
      </p:sp>
      <p:sp>
        <p:nvSpPr>
          <p:cNvPr id="174" name="Google Shape;174;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75" name="Google Shape;175;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extLst>
      <p:ext uri="{BB962C8B-B14F-4D97-AF65-F5344CB8AC3E}">
        <p14:creationId xmlns:p14="http://schemas.microsoft.com/office/powerpoint/2010/main" val="1920926652"/>
      </p:ext>
    </p:extLst>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770</Words>
  <Application>Microsoft Office PowerPoint</Application>
  <PresentationFormat>Widescreen</PresentationFormat>
  <Paragraphs>101</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Wingdings</vt:lpstr>
      <vt:lpstr>Quattrocento Sans</vt:lpstr>
      <vt:lpstr>Calibri</vt:lpstr>
      <vt:lpstr>Arial Black</vt:lpstr>
      <vt:lpstr>Noto Sans Symbols</vt:lpstr>
      <vt:lpstr>Google Sans</vt:lpstr>
      <vt:lpstr>Droid Sans Mono</vt:lpstr>
      <vt:lpstr>Arial</vt:lpstr>
      <vt:lpstr>Cambria</vt:lpstr>
      <vt:lpstr>WelcomeDoc</vt:lpstr>
      <vt:lpstr>PowerPoint Presentation</vt:lpstr>
      <vt:lpstr>Leaf Disease Detection</vt:lpstr>
      <vt:lpstr>Supervised by: Prof. Juhi Shrivastav</vt:lpstr>
      <vt:lpstr>Project Presentation Outline</vt:lpstr>
      <vt:lpstr>Abstract</vt:lpstr>
      <vt:lpstr>Introduction </vt:lpstr>
      <vt:lpstr>The Problem Statement</vt:lpstr>
      <vt:lpstr>Survey of Existing Systems</vt:lpstr>
      <vt:lpstr>Survey of Existing Systems</vt:lpstr>
      <vt:lpstr>Objectives</vt:lpstr>
      <vt:lpstr>Solution Proposed</vt:lpstr>
      <vt:lpstr>The Outcome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Kamal Kumar Sethi</dc:creator>
  <cp:lastModifiedBy>Devesh Sharma</cp:lastModifiedBy>
  <cp:revision>26</cp:revision>
  <dcterms:created xsi:type="dcterms:W3CDTF">2014-03-28T16:17:36Z</dcterms:created>
  <dcterms:modified xsi:type="dcterms:W3CDTF">2024-03-03T07:55:28Z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