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26"/>
  </p:notesMasterIdLst>
  <p:sldIdLst>
    <p:sldId id="311" r:id="rId3"/>
    <p:sldId id="299" r:id="rId4"/>
    <p:sldId id="326" r:id="rId5"/>
    <p:sldId id="328" r:id="rId6"/>
    <p:sldId id="330" r:id="rId7"/>
    <p:sldId id="331" r:id="rId8"/>
    <p:sldId id="332" r:id="rId9"/>
    <p:sldId id="346" r:id="rId10"/>
    <p:sldId id="347" r:id="rId11"/>
    <p:sldId id="348" r:id="rId12"/>
    <p:sldId id="349" r:id="rId13"/>
    <p:sldId id="333" r:id="rId14"/>
    <p:sldId id="334" r:id="rId15"/>
    <p:sldId id="335" r:id="rId16"/>
    <p:sldId id="342" r:id="rId17"/>
    <p:sldId id="343" r:id="rId18"/>
    <p:sldId id="344" r:id="rId19"/>
    <p:sldId id="345" r:id="rId20"/>
    <p:sldId id="339" r:id="rId21"/>
    <p:sldId id="340" r:id="rId22"/>
    <p:sldId id="341" r:id="rId23"/>
    <p:sldId id="313" r:id="rId24"/>
    <p:sldId id="31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xmlns=""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3603" autoAdjust="0"/>
    <p:restoredTop sz="95878" autoAdjust="0"/>
  </p:normalViewPr>
  <p:slideViewPr>
    <p:cSldViewPr snapToGrid="0">
      <p:cViewPr varScale="1">
        <p:scale>
          <a:sx n="83" d="100"/>
          <a:sy n="83" d="100"/>
        </p:scale>
        <p:origin x="-264" y="-77"/>
      </p:cViewPr>
      <p:guideLst>
        <p:guide orient="horz" pos="2160"/>
        <p:guide pos="3840"/>
      </p:guideLst>
    </p:cSldViewPr>
  </p:slideViewPr>
  <p:outlineViewPr>
    <p:cViewPr>
      <p:scale>
        <a:sx n="33" d="100"/>
        <a:sy n="33" d="100"/>
      </p:scale>
      <p:origin x="0" y="-4866"/>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xmlns=""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pPr/>
              <a:t>10 September 2024</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xmlns=""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pPr/>
              <a:t>10 September 2024</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xmlns="" val="4037432058"/>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pPr/>
              <a:t>10 September 2024</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784193825"/>
      </p:ext>
    </p:extLst>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pPr/>
              <a:t>10 September 2024</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xmlns="" val="3161095380"/>
      </p:ext>
    </p:extLst>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pPr/>
              <a:t>10 September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xmlns="" val="596921339"/>
      </p:ext>
    </p:extLst>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itchFamily="34" charset="0"/>
                <a:cs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pPr/>
              <a:t>10 September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xmlns=""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extLst>
      <p:ext uri="{BB962C8B-B14F-4D97-AF65-F5344CB8AC3E}">
        <p14:creationId xmlns:p14="http://schemas.microsoft.com/office/powerpoint/2010/main" xmlns="" val="1718549498"/>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pPr/>
              <a:t>10 September 2024</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185836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pPr/>
              <a:t>10 September 2024</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185836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pPr/>
              <a:t>10 September 2024</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185836540"/>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itchFamily="34" charset="0"/>
                <a:cs typeface="Calibri"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pPr/>
              <a:t>10 September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xmlns="" val="1335655537"/>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pPr/>
              <a:t>10 September 2024</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328223887"/>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pPr/>
              <a:t>10 September 2024</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606029816"/>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pPr/>
              <a:t>10 September 2024</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xmlns="" val="100814485"/>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pPr/>
              <a:t>10 September 2024</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pPr/>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extLst>
      <p:ext uri="{BB962C8B-B14F-4D97-AF65-F5344CB8AC3E}">
        <p14:creationId xmlns:p14="http://schemas.microsoft.com/office/powerpoint/2010/main" xmlns="" val="94675494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4" r:id="rId4"/>
    <p:sldLayoutId id="214748367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itchFamily="34" charset="0"/>
          <a:ea typeface="+mj-ea"/>
          <a:cs typeface="Calibri"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prstGeom prst="rect">
            <a:avLst/>
          </a:prstGeom>
        </p:spPr>
        <p:txBody>
          <a:bodyPr/>
          <a:lstStyle/>
          <a:p>
            <a:r>
              <a:rPr lang="en-US" b="1" dirty="0" err="1" smtClean="0"/>
              <a:t>LeetCode</a:t>
            </a:r>
            <a:r>
              <a:rPr lang="en-US" b="1" dirty="0" smtClean="0"/>
              <a:t>:</a:t>
            </a:r>
            <a:endParaRPr lang="en-US" dirty="0" smtClean="0"/>
          </a:p>
          <a:p>
            <a:r>
              <a:rPr lang="en-US" b="1" dirty="0" smtClean="0"/>
              <a:t>Advantages:</a:t>
            </a:r>
            <a:r>
              <a:rPr lang="en-US" dirty="0" smtClean="0"/>
              <a:t> Extensive coding challenges, company-specific problems, active community.</a:t>
            </a:r>
          </a:p>
          <a:p>
            <a:r>
              <a:rPr lang="en-US" b="1" dirty="0" smtClean="0"/>
              <a:t>Disadvantages:</a:t>
            </a:r>
            <a:r>
              <a:rPr lang="en-US" dirty="0" smtClean="0"/>
              <a:t> Focuses primarily on technical roles, limited non-coding practice materials.</a:t>
            </a:r>
          </a:p>
          <a:p>
            <a:r>
              <a:rPr lang="en-US" b="1" dirty="0" smtClean="0"/>
              <a:t>Gaps Identified:</a:t>
            </a:r>
            <a:r>
              <a:rPr lang="en-US" dirty="0" smtClean="0"/>
              <a:t> Lacks broader integrated platform for resume building and non-technical interview preparation.</a:t>
            </a:r>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10</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prstGeom prst="rect">
            <a:avLst/>
          </a:prstGeom>
        </p:spPr>
        <p:txBody>
          <a:bodyPr/>
          <a:lstStyle/>
          <a:p>
            <a:r>
              <a:rPr lang="en-US" b="1" dirty="0" err="1" smtClean="0"/>
              <a:t>Zety</a:t>
            </a:r>
            <a:r>
              <a:rPr lang="en-US" b="1" dirty="0" smtClean="0"/>
              <a:t>:</a:t>
            </a:r>
            <a:endParaRPr lang="en-US" dirty="0" smtClean="0"/>
          </a:p>
          <a:p>
            <a:r>
              <a:rPr lang="en-US" b="1" dirty="0" smtClean="0"/>
              <a:t>Advantages:</a:t>
            </a:r>
            <a:r>
              <a:rPr lang="en-US" dirty="0" smtClean="0"/>
              <a:t> Customizable resume and cover letter templates, user-friendly interface.</a:t>
            </a:r>
          </a:p>
          <a:p>
            <a:r>
              <a:rPr lang="en-US" b="1" dirty="0" smtClean="0"/>
              <a:t>Disadvantages:</a:t>
            </a:r>
            <a:r>
              <a:rPr lang="en-US" dirty="0" smtClean="0"/>
              <a:t> Limited focus on interview preparation and company-specific resources.</a:t>
            </a:r>
          </a:p>
          <a:p>
            <a:r>
              <a:rPr lang="en-US" b="1" dirty="0" smtClean="0"/>
              <a:t>Gaps Identified:</a:t>
            </a:r>
            <a:r>
              <a:rPr lang="en-US" dirty="0" smtClean="0"/>
              <a:t> Lacks integrated platform for comprehensive job search tools.</a:t>
            </a:r>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11</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0"/>
          </p:nvPr>
        </p:nvSpPr>
        <p:spPr>
          <a:prstGeom prst="rect">
            <a:avLst/>
          </a:prstGeom>
        </p:spPr>
        <p:txBody>
          <a:bodyPr/>
          <a:lstStyle/>
          <a:p>
            <a:r>
              <a:rPr lang="en-US" dirty="0" smtClean="0"/>
              <a:t>The specific objectives to be addressed during development:</a:t>
            </a:r>
          </a:p>
          <a:p>
            <a:r>
              <a:rPr lang="en-US" dirty="0" smtClean="0"/>
              <a:t>Provide an interface to access student information.</a:t>
            </a:r>
          </a:p>
          <a:p>
            <a:r>
              <a:rPr lang="en-US" dirty="0" smtClean="0"/>
              <a:t>Create an integrated platform with tools for resume building, interview preparation, and practice materials.</a:t>
            </a:r>
          </a:p>
          <a:p>
            <a:r>
              <a:rPr lang="en-US" dirty="0" smtClean="0"/>
              <a:t>Improve job seekers' readiness and chances of landing a job in a competitive market.</a:t>
            </a:r>
            <a:endParaRPr lang="en-US" dirty="0"/>
          </a:p>
        </p:txBody>
      </p:sp>
      <p:sp>
        <p:nvSpPr>
          <p:cNvPr id="4" name="Date Placeholder 3"/>
          <p:cNvSpPr>
            <a:spLocks noGrp="1"/>
          </p:cNvSpPr>
          <p:nvPr>
            <p:ph type="dt" sz="half" idx="2"/>
          </p:nvPr>
        </p:nvSpPr>
        <p:spPr/>
        <p:txBody>
          <a:bodyPr/>
          <a:lstStyle/>
          <a:p>
            <a:fld id="{B5199DD8-BD4A-4CFD-B98A-9353AD2577AB}"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0"/>
          </p:nvPr>
        </p:nvSpPr>
        <p:spPr>
          <a:prstGeom prst="rect">
            <a:avLst/>
          </a:prstGeom>
        </p:spPr>
        <p:txBody>
          <a:bodyPr/>
          <a:lstStyle/>
          <a:p>
            <a:r>
              <a:rPr lang="en-US" b="1" dirty="0" smtClean="0"/>
              <a:t>Functional:</a:t>
            </a:r>
            <a:r>
              <a:rPr lang="en-US" dirty="0" smtClean="0"/>
              <a:t> Resume generator, quiz module, company-specific question repository, profile management</a:t>
            </a:r>
            <a:r>
              <a:rPr lang="en-US" dirty="0" smtClean="0"/>
              <a:t>.</a:t>
            </a:r>
          </a:p>
          <a:p>
            <a:r>
              <a:rPr lang="en-US" b="1" dirty="0" smtClean="0"/>
              <a:t>Non-Functional</a:t>
            </a:r>
            <a:r>
              <a:rPr lang="en-US" b="1" dirty="0" smtClean="0"/>
              <a:t>:</a:t>
            </a:r>
            <a:r>
              <a:rPr lang="en-US" dirty="0" smtClean="0"/>
              <a:t> Data encryption, user authentication, secure data storage, fast load times, scalability, error handling.</a:t>
            </a:r>
            <a:endParaRPr lang="en-US" dirty="0"/>
          </a:p>
        </p:txBody>
      </p:sp>
      <p:sp>
        <p:nvSpPr>
          <p:cNvPr id="4" name="Date Placeholder 3"/>
          <p:cNvSpPr>
            <a:spLocks noGrp="1"/>
          </p:cNvSpPr>
          <p:nvPr>
            <p:ph type="dt" sz="half" idx="2"/>
          </p:nvPr>
        </p:nvSpPr>
        <p:spPr/>
        <p:txBody>
          <a:bodyPr/>
          <a:lstStyle/>
          <a:p>
            <a:fld id="{0673EE94-23FD-4634-B22A-DDFE7C35FD25}"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13</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4" name="Date Placeholder 3"/>
          <p:cNvSpPr>
            <a:spLocks noGrp="1"/>
          </p:cNvSpPr>
          <p:nvPr>
            <p:ph type="dt" sz="half" idx="2"/>
          </p:nvPr>
        </p:nvSpPr>
        <p:spPr/>
        <p:txBody>
          <a:bodyPr/>
          <a:lstStyle/>
          <a:p>
            <a:fld id="{CCC14821-7DA6-4ADE-AFD5-D1DA34372F1F}" type="datetime3">
              <a:rPr lang="en-US" smtClean="0"/>
              <a:pPr/>
              <a:t>10 September 2024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14</a:t>
            </a:fld>
            <a:endParaRPr lang="en-US" dirty="0"/>
          </a:p>
        </p:txBody>
      </p:sp>
      <p:sp>
        <p:nvSpPr>
          <p:cNvPr id="3" name="Content Placeholder 2"/>
          <p:cNvSpPr>
            <a:spLocks noGrp="1"/>
          </p:cNvSpPr>
          <p:nvPr>
            <p:ph sz="quarter" idx="10"/>
          </p:nvPr>
        </p:nvSpPr>
        <p:spPr>
          <a:prstGeom prst="rect">
            <a:avLst/>
          </a:prstGeom>
        </p:spPr>
        <p:txBody>
          <a:bodyPr/>
          <a:lstStyle/>
          <a:p>
            <a:pPr marL="228600" lvl="1">
              <a:buFont typeface="Wingdings" pitchFamily="2" charset="2"/>
              <a:buChar char="v"/>
            </a:pPr>
            <a:r>
              <a:rPr lang="en-US" sz="3200" dirty="0" smtClean="0"/>
              <a:t>The platform will include expert resume building, interview preparation, access to relevant practice resources like quizzes, and personalized guidance to assist customers from the initial application to the final interview.</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FE4B7-1C14-36B3-D252-8E0CE8DCFEC8}"/>
              </a:ext>
            </a:extLst>
          </p:cNvPr>
          <p:cNvSpPr>
            <a:spLocks noGrp="1"/>
          </p:cNvSpPr>
          <p:nvPr>
            <p:ph type="title"/>
          </p:nvPr>
        </p:nvSpPr>
        <p:spPr/>
        <p:txBody>
          <a:bodyPr/>
          <a:lstStyle/>
          <a:p>
            <a:r>
              <a:rPr lang="en-US" dirty="0"/>
              <a:t>Features</a:t>
            </a:r>
            <a:endParaRPr lang="en-IN" dirty="0"/>
          </a:p>
        </p:txBody>
      </p:sp>
      <p:sp>
        <p:nvSpPr>
          <p:cNvPr id="3" name="Date Placeholder 2">
            <a:extLst>
              <a:ext uri="{FF2B5EF4-FFF2-40B4-BE49-F238E27FC236}">
                <a16:creationId xmlns:a16="http://schemas.microsoft.com/office/drawing/2014/main" xmlns="" id="{FBC51F7F-E4DE-A7D2-9BE6-8D9F79D12D62}"/>
              </a:ext>
            </a:extLst>
          </p:cNvPr>
          <p:cNvSpPr>
            <a:spLocks noGrp="1"/>
          </p:cNvSpPr>
          <p:nvPr>
            <p:ph type="dt" sz="half" idx="2"/>
          </p:nvPr>
        </p:nvSpPr>
        <p:spPr/>
        <p:txBody>
          <a:bodyPr/>
          <a:lstStyle/>
          <a:p>
            <a:fld id="{6B4D52C1-AC35-45F3-96F2-AA0057DDFF5B}" type="datetime3">
              <a:rPr lang="en-US" smtClean="0"/>
              <a:pPr/>
              <a:t>10 September 2024</a:t>
            </a:fld>
            <a:endParaRPr lang="en-US" dirty="0"/>
          </a:p>
        </p:txBody>
      </p:sp>
      <p:sp>
        <p:nvSpPr>
          <p:cNvPr id="4" name="Footer Placeholder 3">
            <a:extLst>
              <a:ext uri="{FF2B5EF4-FFF2-40B4-BE49-F238E27FC236}">
                <a16:creationId xmlns:a16="http://schemas.microsoft.com/office/drawing/2014/main" xmlns="" id="{43286A0A-04C5-535E-AB49-762B02EFAF60}"/>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xmlns="" id="{E38DD65F-4BC5-0BF8-F1D8-365B050528C1}"/>
              </a:ext>
            </a:extLst>
          </p:cNvPr>
          <p:cNvSpPr>
            <a:spLocks noGrp="1"/>
          </p:cNvSpPr>
          <p:nvPr>
            <p:ph type="sldNum" sz="quarter" idx="4"/>
          </p:nvPr>
        </p:nvSpPr>
        <p:spPr/>
        <p:txBody>
          <a:bodyPr/>
          <a:lstStyle/>
          <a:p>
            <a:fld id="{9860EDB8-5305-433F-BE41-D7A86D811DB3}" type="slidenum">
              <a:rPr lang="en-US" smtClean="0"/>
              <a:pPr/>
              <a:t>15</a:t>
            </a:fld>
            <a:endParaRPr lang="en-US" dirty="0"/>
          </a:p>
        </p:txBody>
      </p:sp>
      <p:sp>
        <p:nvSpPr>
          <p:cNvPr id="6" name="Content Placeholder 5">
            <a:extLst>
              <a:ext uri="{FF2B5EF4-FFF2-40B4-BE49-F238E27FC236}">
                <a16:creationId xmlns:a16="http://schemas.microsoft.com/office/drawing/2014/main" xmlns="" id="{C68C39E7-B14B-D0C3-D45F-E1214FBD1B75}"/>
              </a:ext>
            </a:extLst>
          </p:cNvPr>
          <p:cNvSpPr>
            <a:spLocks noGrp="1"/>
          </p:cNvSpPr>
          <p:nvPr>
            <p:ph sz="quarter" idx="10"/>
          </p:nvPr>
        </p:nvSpPr>
        <p:spPr/>
        <p:txBody>
          <a:bodyPr>
            <a:normAutofit/>
          </a:bodyPr>
          <a:lstStyle/>
          <a:p>
            <a:r>
              <a:rPr lang="en-US" b="1" dirty="0" smtClean="0"/>
              <a:t>Main Features and Functionalities:</a:t>
            </a:r>
            <a:endParaRPr lang="en-US" dirty="0" smtClean="0"/>
          </a:p>
          <a:p>
            <a:r>
              <a:rPr lang="en-US" b="1" dirty="0" smtClean="0"/>
              <a:t>Resume Generator:</a:t>
            </a:r>
            <a:r>
              <a:rPr lang="en-US" dirty="0" smtClean="0"/>
              <a:t> Create professional resumes, customizable templates, export in PDF.</a:t>
            </a:r>
          </a:p>
          <a:p>
            <a:r>
              <a:rPr lang="en-US" b="1" dirty="0" smtClean="0"/>
              <a:t>Quiz Module:</a:t>
            </a:r>
            <a:r>
              <a:rPr lang="en-US" dirty="0" smtClean="0"/>
              <a:t> Domain-specific quizzes, progress tracking, </a:t>
            </a:r>
            <a:r>
              <a:rPr lang="en-US" dirty="0" err="1" smtClean="0"/>
              <a:t>leaderboards</a:t>
            </a:r>
            <a:r>
              <a:rPr lang="en-US" dirty="0" smtClean="0"/>
              <a:t>.</a:t>
            </a:r>
          </a:p>
          <a:p>
            <a:r>
              <a:rPr lang="en-US" b="1" dirty="0" smtClean="0"/>
              <a:t>Company-Specific Question Repository:</a:t>
            </a:r>
            <a:r>
              <a:rPr lang="en-US" dirty="0" smtClean="0"/>
              <a:t> Database of interview questions, user contributions.</a:t>
            </a:r>
          </a:p>
          <a:p>
            <a:r>
              <a:rPr lang="en-US" b="1" dirty="0" smtClean="0"/>
              <a:t>Profile Management:</a:t>
            </a:r>
            <a:r>
              <a:rPr lang="en-US" dirty="0" smtClean="0"/>
              <a:t> Track resume submissions, quiz performance, personalized recommendations.</a:t>
            </a:r>
          </a:p>
          <a:p>
            <a:pPr>
              <a:buNone/>
            </a:pPr>
            <a:endParaRPr lang="en-IN" dirty="0"/>
          </a:p>
        </p:txBody>
      </p:sp>
    </p:spTree>
    <p:extLst>
      <p:ext uri="{BB962C8B-B14F-4D97-AF65-F5344CB8AC3E}">
        <p14:creationId xmlns:p14="http://schemas.microsoft.com/office/powerpoint/2010/main" xmlns="" val="37795941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AA3B1A-8394-8CF5-5E46-DE1BB25623E5}"/>
              </a:ext>
            </a:extLst>
          </p:cNvPr>
          <p:cNvSpPr>
            <a:spLocks noGrp="1"/>
          </p:cNvSpPr>
          <p:nvPr>
            <p:ph type="title"/>
          </p:nvPr>
        </p:nvSpPr>
        <p:spPr/>
        <p:txBody>
          <a:bodyPr/>
          <a:lstStyle/>
          <a:p>
            <a:r>
              <a:rPr lang="en-US" dirty="0"/>
              <a:t>System Architecture</a:t>
            </a:r>
            <a:endParaRPr lang="en-IN" dirty="0"/>
          </a:p>
        </p:txBody>
      </p:sp>
      <p:sp>
        <p:nvSpPr>
          <p:cNvPr id="3" name="Date Placeholder 2">
            <a:extLst>
              <a:ext uri="{FF2B5EF4-FFF2-40B4-BE49-F238E27FC236}">
                <a16:creationId xmlns:a16="http://schemas.microsoft.com/office/drawing/2014/main" xmlns="" id="{2EDF7955-0409-886C-23D2-35CC77C81FA2}"/>
              </a:ext>
            </a:extLst>
          </p:cNvPr>
          <p:cNvSpPr>
            <a:spLocks noGrp="1"/>
          </p:cNvSpPr>
          <p:nvPr>
            <p:ph type="dt" sz="half" idx="2"/>
          </p:nvPr>
        </p:nvSpPr>
        <p:spPr/>
        <p:txBody>
          <a:bodyPr/>
          <a:lstStyle/>
          <a:p>
            <a:fld id="{6B4D52C1-AC35-45F3-96F2-AA0057DDFF5B}" type="datetime3">
              <a:rPr lang="en-US" smtClean="0"/>
              <a:pPr/>
              <a:t>10 September 2024</a:t>
            </a:fld>
            <a:endParaRPr lang="en-US" dirty="0"/>
          </a:p>
        </p:txBody>
      </p:sp>
      <p:sp>
        <p:nvSpPr>
          <p:cNvPr id="4" name="Footer Placeholder 3">
            <a:extLst>
              <a:ext uri="{FF2B5EF4-FFF2-40B4-BE49-F238E27FC236}">
                <a16:creationId xmlns:a16="http://schemas.microsoft.com/office/drawing/2014/main" xmlns="" id="{980F0C80-A1B2-8BC9-2452-D7D1C58D0AA3}"/>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xmlns="" id="{B94494AE-CDBC-1E48-50F8-BFCF539103EA}"/>
              </a:ext>
            </a:extLst>
          </p:cNvPr>
          <p:cNvSpPr>
            <a:spLocks noGrp="1"/>
          </p:cNvSpPr>
          <p:nvPr>
            <p:ph type="sldNum" sz="quarter" idx="4"/>
          </p:nvPr>
        </p:nvSpPr>
        <p:spPr/>
        <p:txBody>
          <a:bodyPr/>
          <a:lstStyle/>
          <a:p>
            <a:fld id="{9860EDB8-5305-433F-BE41-D7A86D811DB3}" type="slidenum">
              <a:rPr lang="en-US" smtClean="0"/>
              <a:pPr/>
              <a:t>16</a:t>
            </a:fld>
            <a:endParaRPr lang="en-US" dirty="0"/>
          </a:p>
        </p:txBody>
      </p:sp>
      <p:sp>
        <p:nvSpPr>
          <p:cNvPr id="6" name="Content Placeholder 5">
            <a:extLst>
              <a:ext uri="{FF2B5EF4-FFF2-40B4-BE49-F238E27FC236}">
                <a16:creationId xmlns:a16="http://schemas.microsoft.com/office/drawing/2014/main" xmlns="" id="{A5DAF1B9-EE58-71AE-B61D-DD203DC1C1F7}"/>
              </a:ext>
            </a:extLst>
          </p:cNvPr>
          <p:cNvSpPr>
            <a:spLocks noGrp="1"/>
          </p:cNvSpPr>
          <p:nvPr>
            <p:ph sz="quarter" idx="10"/>
          </p:nvPr>
        </p:nvSpPr>
        <p:spPr/>
        <p:txBody>
          <a:bodyPr>
            <a:normAutofit lnSpcReduction="10000"/>
          </a:bodyPr>
          <a:lstStyle/>
          <a:p>
            <a:r>
              <a:rPr lang="en-US" b="1" dirty="0" smtClean="0"/>
              <a:t>Overview of System Architecture:</a:t>
            </a:r>
            <a:endParaRPr lang="en-US" dirty="0" smtClean="0"/>
          </a:p>
          <a:p>
            <a:r>
              <a:rPr lang="en-US" b="1" dirty="0" smtClean="0"/>
              <a:t>Client-Side (Frontend):</a:t>
            </a:r>
            <a:r>
              <a:rPr lang="en-US" dirty="0" smtClean="0"/>
              <a:t> Developed using React.js, responsive design.</a:t>
            </a:r>
          </a:p>
          <a:p>
            <a:r>
              <a:rPr lang="en-US" b="1" dirty="0" smtClean="0"/>
              <a:t>Server-Side (Backend):</a:t>
            </a:r>
            <a:r>
              <a:rPr lang="en-US" dirty="0" smtClean="0"/>
              <a:t> Node.js, Express.js, </a:t>
            </a:r>
            <a:r>
              <a:rPr lang="en-US" dirty="0" err="1" smtClean="0"/>
              <a:t>RESTful</a:t>
            </a:r>
            <a:r>
              <a:rPr lang="en-US" dirty="0" smtClean="0"/>
              <a:t> API, business logic management.</a:t>
            </a:r>
          </a:p>
          <a:p>
            <a:r>
              <a:rPr lang="en-US" b="1" dirty="0" smtClean="0"/>
              <a:t>Database Layer:</a:t>
            </a:r>
            <a:r>
              <a:rPr lang="en-US" dirty="0" smtClean="0"/>
              <a:t> </a:t>
            </a:r>
            <a:r>
              <a:rPr lang="en-US" dirty="0" err="1" smtClean="0"/>
              <a:t>MongoDB</a:t>
            </a:r>
            <a:r>
              <a:rPr lang="en-US" dirty="0" smtClean="0"/>
              <a:t>, secure data storage, efficient querying.</a:t>
            </a:r>
          </a:p>
          <a:p>
            <a:r>
              <a:rPr lang="en-US" b="1" dirty="0" smtClean="0"/>
              <a:t>Security Layer:</a:t>
            </a:r>
            <a:r>
              <a:rPr lang="en-US" dirty="0" smtClean="0"/>
              <a:t> Data encryption, user authentication, authorization.</a:t>
            </a:r>
          </a:p>
          <a:p>
            <a:r>
              <a:rPr lang="en-US" b="1" dirty="0" smtClean="0"/>
              <a:t>Third-Party Integration Layer:</a:t>
            </a:r>
            <a:r>
              <a:rPr lang="en-US" dirty="0" smtClean="0"/>
              <a:t> Email notifications, third-party APIs.</a:t>
            </a:r>
          </a:p>
          <a:p>
            <a:r>
              <a:rPr lang="en-US" b="1" dirty="0" smtClean="0"/>
              <a:t>Analytics &amp; Reporting Layer:</a:t>
            </a:r>
            <a:r>
              <a:rPr lang="en-US" dirty="0" smtClean="0"/>
              <a:t> Data aggregation, reporting engine.</a:t>
            </a:r>
          </a:p>
          <a:p>
            <a:r>
              <a:rPr lang="en-US" b="1" dirty="0" smtClean="0"/>
              <a:t>Cloud &amp; Deployment Layer:</a:t>
            </a:r>
            <a:r>
              <a:rPr lang="en-US" dirty="0" smtClean="0"/>
              <a:t> Cloud infrastructure, load balancing, auto-scaling.</a:t>
            </a:r>
            <a:endParaRPr lang="en-US" dirty="0"/>
          </a:p>
        </p:txBody>
      </p:sp>
    </p:spTree>
    <p:extLst>
      <p:ext uri="{BB962C8B-B14F-4D97-AF65-F5344CB8AC3E}">
        <p14:creationId xmlns:p14="http://schemas.microsoft.com/office/powerpoint/2010/main" xmlns="" val="8849810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C3A44F-3C15-8BAA-7AF9-48B31FA78E84}"/>
              </a:ext>
            </a:extLst>
          </p:cNvPr>
          <p:cNvSpPr>
            <a:spLocks noGrp="1"/>
          </p:cNvSpPr>
          <p:nvPr>
            <p:ph type="title"/>
          </p:nvPr>
        </p:nvSpPr>
        <p:spPr/>
        <p:txBody>
          <a:bodyPr/>
          <a:lstStyle/>
          <a:p>
            <a:r>
              <a:rPr lang="en-US" dirty="0"/>
              <a:t>User Interface</a:t>
            </a:r>
            <a:endParaRPr lang="en-IN" dirty="0"/>
          </a:p>
        </p:txBody>
      </p:sp>
      <p:sp>
        <p:nvSpPr>
          <p:cNvPr id="3" name="Date Placeholder 2">
            <a:extLst>
              <a:ext uri="{FF2B5EF4-FFF2-40B4-BE49-F238E27FC236}">
                <a16:creationId xmlns:a16="http://schemas.microsoft.com/office/drawing/2014/main" xmlns="" id="{A760BBA9-C5AD-C094-6867-F192C4A0BEF6}"/>
              </a:ext>
            </a:extLst>
          </p:cNvPr>
          <p:cNvSpPr>
            <a:spLocks noGrp="1"/>
          </p:cNvSpPr>
          <p:nvPr>
            <p:ph type="dt" sz="half" idx="2"/>
          </p:nvPr>
        </p:nvSpPr>
        <p:spPr/>
        <p:txBody>
          <a:bodyPr/>
          <a:lstStyle/>
          <a:p>
            <a:fld id="{6B4D52C1-AC35-45F3-96F2-AA0057DDFF5B}" type="datetime3">
              <a:rPr lang="en-US" smtClean="0"/>
              <a:pPr/>
              <a:t>10 September 2024</a:t>
            </a:fld>
            <a:endParaRPr lang="en-US" dirty="0"/>
          </a:p>
        </p:txBody>
      </p:sp>
      <p:sp>
        <p:nvSpPr>
          <p:cNvPr id="4" name="Footer Placeholder 3">
            <a:extLst>
              <a:ext uri="{FF2B5EF4-FFF2-40B4-BE49-F238E27FC236}">
                <a16:creationId xmlns:a16="http://schemas.microsoft.com/office/drawing/2014/main" xmlns="" id="{844FB1A4-8DA0-0B2E-E9B4-39EBCBE5814D}"/>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xmlns="" id="{557ABA3F-B5D3-CB48-B60A-619CB520144F}"/>
              </a:ext>
            </a:extLst>
          </p:cNvPr>
          <p:cNvSpPr>
            <a:spLocks noGrp="1"/>
          </p:cNvSpPr>
          <p:nvPr>
            <p:ph type="sldNum" sz="quarter" idx="4"/>
          </p:nvPr>
        </p:nvSpPr>
        <p:spPr/>
        <p:txBody>
          <a:bodyPr/>
          <a:lstStyle/>
          <a:p>
            <a:fld id="{9860EDB8-5305-433F-BE41-D7A86D811DB3}" type="slidenum">
              <a:rPr lang="en-US" smtClean="0"/>
              <a:pPr/>
              <a:t>17</a:t>
            </a:fld>
            <a:endParaRPr lang="en-US" dirty="0"/>
          </a:p>
        </p:txBody>
      </p:sp>
      <p:sp>
        <p:nvSpPr>
          <p:cNvPr id="6" name="Content Placeholder 5">
            <a:extLst>
              <a:ext uri="{FF2B5EF4-FFF2-40B4-BE49-F238E27FC236}">
                <a16:creationId xmlns:a16="http://schemas.microsoft.com/office/drawing/2014/main" xmlns="" id="{71012660-189E-E53A-A4A7-41B410DAC653}"/>
              </a:ext>
            </a:extLst>
          </p:cNvPr>
          <p:cNvSpPr>
            <a:spLocks noGrp="1"/>
          </p:cNvSpPr>
          <p:nvPr>
            <p:ph sz="quarter" idx="10"/>
          </p:nvPr>
        </p:nvSpPr>
        <p:spPr/>
        <p:txBody>
          <a:bodyPr/>
          <a:lstStyle/>
          <a:p>
            <a:r>
              <a:rPr lang="en-US" dirty="0"/>
              <a:t>Describe the user interface design. You can include </a:t>
            </a:r>
            <a:r>
              <a:rPr lang="en-US" dirty="0" smtClean="0"/>
              <a:t>wireframes, form designs </a:t>
            </a:r>
            <a:r>
              <a:rPr lang="en-US" dirty="0"/>
              <a:t>or mockups if applicable.</a:t>
            </a:r>
            <a:endParaRPr lang="en-IN" dirty="0"/>
          </a:p>
        </p:txBody>
      </p:sp>
    </p:spTree>
    <p:extLst>
      <p:ext uri="{BB962C8B-B14F-4D97-AF65-F5344CB8AC3E}">
        <p14:creationId xmlns:p14="http://schemas.microsoft.com/office/powerpoint/2010/main" xmlns="" val="5704674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C765A-869D-F18F-25E0-A67749F2ACAE}"/>
              </a:ext>
            </a:extLst>
          </p:cNvPr>
          <p:cNvSpPr>
            <a:spLocks noGrp="1"/>
          </p:cNvSpPr>
          <p:nvPr>
            <p:ph type="title"/>
          </p:nvPr>
        </p:nvSpPr>
        <p:spPr/>
        <p:txBody>
          <a:bodyPr/>
          <a:lstStyle/>
          <a:p>
            <a:r>
              <a:rPr lang="en-US" dirty="0"/>
              <a:t>Testing Plans</a:t>
            </a:r>
            <a:endParaRPr lang="en-IN" dirty="0"/>
          </a:p>
        </p:txBody>
      </p:sp>
      <p:sp>
        <p:nvSpPr>
          <p:cNvPr id="3" name="Date Placeholder 2">
            <a:extLst>
              <a:ext uri="{FF2B5EF4-FFF2-40B4-BE49-F238E27FC236}">
                <a16:creationId xmlns:a16="http://schemas.microsoft.com/office/drawing/2014/main" xmlns="" id="{B2C8B0C3-A229-AF35-E36F-CC14461B993B}"/>
              </a:ext>
            </a:extLst>
          </p:cNvPr>
          <p:cNvSpPr>
            <a:spLocks noGrp="1"/>
          </p:cNvSpPr>
          <p:nvPr>
            <p:ph type="dt" sz="half" idx="2"/>
          </p:nvPr>
        </p:nvSpPr>
        <p:spPr/>
        <p:txBody>
          <a:bodyPr/>
          <a:lstStyle/>
          <a:p>
            <a:fld id="{6B4D52C1-AC35-45F3-96F2-AA0057DDFF5B}" type="datetime3">
              <a:rPr lang="en-US" smtClean="0"/>
              <a:pPr/>
              <a:t>10 September 2024</a:t>
            </a:fld>
            <a:endParaRPr lang="en-US" dirty="0"/>
          </a:p>
        </p:txBody>
      </p:sp>
      <p:sp>
        <p:nvSpPr>
          <p:cNvPr id="4" name="Footer Placeholder 3">
            <a:extLst>
              <a:ext uri="{FF2B5EF4-FFF2-40B4-BE49-F238E27FC236}">
                <a16:creationId xmlns:a16="http://schemas.microsoft.com/office/drawing/2014/main" xmlns="" id="{42455F59-C53A-B0A1-32EA-2B8CE3849110}"/>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xmlns="" id="{44676DD7-A36C-EB3A-9465-73BB3B4E9BAA}"/>
              </a:ext>
            </a:extLst>
          </p:cNvPr>
          <p:cNvSpPr>
            <a:spLocks noGrp="1"/>
          </p:cNvSpPr>
          <p:nvPr>
            <p:ph type="sldNum" sz="quarter" idx="4"/>
          </p:nvPr>
        </p:nvSpPr>
        <p:spPr/>
        <p:txBody>
          <a:bodyPr/>
          <a:lstStyle/>
          <a:p>
            <a:fld id="{9860EDB8-5305-433F-BE41-D7A86D811DB3}" type="slidenum">
              <a:rPr lang="en-US" smtClean="0"/>
              <a:pPr/>
              <a:t>18</a:t>
            </a:fld>
            <a:endParaRPr lang="en-US" dirty="0"/>
          </a:p>
        </p:txBody>
      </p:sp>
      <p:sp>
        <p:nvSpPr>
          <p:cNvPr id="6" name="Content Placeholder 5">
            <a:extLst>
              <a:ext uri="{FF2B5EF4-FFF2-40B4-BE49-F238E27FC236}">
                <a16:creationId xmlns:a16="http://schemas.microsoft.com/office/drawing/2014/main" xmlns="" id="{3AB907CE-8FCD-B066-CB56-FB777330A1AE}"/>
              </a:ext>
            </a:extLst>
          </p:cNvPr>
          <p:cNvSpPr>
            <a:spLocks noGrp="1"/>
          </p:cNvSpPr>
          <p:nvPr>
            <p:ph sz="quarter" idx="10"/>
          </p:nvPr>
        </p:nvSpPr>
        <p:spPr/>
        <p:txBody>
          <a:bodyPr>
            <a:normAutofit fontScale="92500" lnSpcReduction="20000"/>
          </a:bodyPr>
          <a:lstStyle/>
          <a:p>
            <a:r>
              <a:rPr lang="en-US" b="1" dirty="0" smtClean="0"/>
              <a:t>Testing Plan:</a:t>
            </a:r>
            <a:endParaRPr lang="en-US" dirty="0" smtClean="0"/>
          </a:p>
          <a:p>
            <a:r>
              <a:rPr lang="en-US" dirty="0" smtClean="0"/>
              <a:t>Unit Testing: Frontend components, backend API endpoints.</a:t>
            </a:r>
          </a:p>
          <a:p>
            <a:r>
              <a:rPr lang="en-US" dirty="0" smtClean="0"/>
              <a:t>Integration Testing: Frontend and backend interaction.</a:t>
            </a:r>
          </a:p>
          <a:p>
            <a:r>
              <a:rPr lang="en-US" dirty="0" smtClean="0"/>
              <a:t>End-to-End Testing: Automated tests for entire application flow.</a:t>
            </a:r>
          </a:p>
          <a:p>
            <a:r>
              <a:rPr lang="en-US" dirty="0" smtClean="0"/>
              <a:t>User Acceptance Testing: Real-world feedback and adjustments.</a:t>
            </a:r>
          </a:p>
          <a:p>
            <a:r>
              <a:rPr lang="en-US" dirty="0" smtClean="0"/>
              <a:t>Performance Testing: Application performance under various loads.</a:t>
            </a:r>
          </a:p>
          <a:p>
            <a:r>
              <a:rPr lang="en-US" dirty="0" smtClean="0"/>
              <a:t>Security Testing: Identify and address potential vulnerabilities.</a:t>
            </a:r>
          </a:p>
          <a:p>
            <a:r>
              <a:rPr lang="en-US" dirty="0" smtClean="0"/>
              <a:t>Accessibility Testing: Compliance with accessibility standards.</a:t>
            </a:r>
          </a:p>
          <a:p>
            <a:r>
              <a:rPr lang="en-US" dirty="0" smtClean="0"/>
              <a:t>Cross-Browser and Cross-Device Testing: Ensure consistency across platforms.</a:t>
            </a:r>
          </a:p>
          <a:p>
            <a:r>
              <a:rPr lang="en-US" dirty="0" smtClean="0"/>
              <a:t>Regression Testing: Ensure existing functionality remains intact.</a:t>
            </a:r>
            <a:endParaRPr lang="en-US" dirty="0"/>
          </a:p>
        </p:txBody>
      </p:sp>
    </p:spTree>
    <p:extLst>
      <p:ext uri="{BB962C8B-B14F-4D97-AF65-F5344CB8AC3E}">
        <p14:creationId xmlns:p14="http://schemas.microsoft.com/office/powerpoint/2010/main" xmlns="" val="37736804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Outcome</a:t>
            </a:r>
          </a:p>
        </p:txBody>
      </p:sp>
      <p:sp>
        <p:nvSpPr>
          <p:cNvPr id="3" name="Content Placeholder 2"/>
          <p:cNvSpPr>
            <a:spLocks noGrp="1"/>
          </p:cNvSpPr>
          <p:nvPr>
            <p:ph sz="quarter" idx="10"/>
          </p:nvPr>
        </p:nvSpPr>
        <p:spPr>
          <a:prstGeom prst="rect">
            <a:avLst/>
          </a:prstGeom>
        </p:spPr>
        <p:txBody>
          <a:bodyPr/>
          <a:lstStyle/>
          <a:p>
            <a:r>
              <a:rPr lang="en-US" dirty="0" smtClean="0"/>
              <a:t>Deliver an integrated platform that supports job seekers throughout their job search journey, enhancing preparedness, confidence, and performance in job applications and interviews.</a:t>
            </a:r>
            <a:endParaRPr lang="en-US" dirty="0"/>
          </a:p>
        </p:txBody>
      </p:sp>
      <p:sp>
        <p:nvSpPr>
          <p:cNvPr id="4" name="Date Placeholder 3"/>
          <p:cNvSpPr>
            <a:spLocks noGrp="1"/>
          </p:cNvSpPr>
          <p:nvPr>
            <p:ph type="dt" sz="half" idx="2"/>
          </p:nvPr>
        </p:nvSpPr>
        <p:spPr/>
        <p:txBody>
          <a:bodyPr/>
          <a:lstStyle/>
          <a:p>
            <a:fld id="{8ECF1BBB-D5E3-4D7D-93D8-8901AC810A35}"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5576"/>
            <a:ext cx="10515600" cy="1860146"/>
          </a:xfrm>
        </p:spPr>
        <p:txBody>
          <a:bodyPr>
            <a:normAutofit/>
          </a:bodyPr>
          <a:lstStyle/>
          <a:p>
            <a:r>
              <a:rPr lang="en-US" dirty="0" err="1" smtClean="0"/>
              <a:t>PrepMinds</a:t>
            </a:r>
            <a:endParaRPr lang="en-US" dirty="0"/>
          </a:p>
        </p:txBody>
      </p:sp>
      <p:sp>
        <p:nvSpPr>
          <p:cNvPr id="3" name="Subtitle 2"/>
          <p:cNvSpPr>
            <a:spLocks noGrp="1"/>
          </p:cNvSpPr>
          <p:nvPr>
            <p:ph type="subTitle" idx="1"/>
          </p:nvPr>
        </p:nvSpPr>
        <p:spPr/>
        <p:txBody>
          <a:bodyPr>
            <a:normAutofit fontScale="55000" lnSpcReduction="20000"/>
          </a:bodyPr>
          <a:lstStyle/>
          <a:p>
            <a:r>
              <a:t>Submitted to: </a:t>
            </a:r>
          </a:p>
          <a:p>
            <a:r>
              <a:t>Department of Computer Science and Engineering</a:t>
            </a:r>
          </a:p>
        </p:txBody>
      </p:sp>
    </p:spTree>
  </p:cSld>
  <p:clrMapOvr>
    <a:masterClrMapping/>
  </p:clrMapOvr>
  <p:transition advTm="5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0"/>
          </p:nvPr>
        </p:nvSpPr>
        <p:spPr>
          <a:prstGeom prst="rect">
            <a:avLst/>
          </a:prstGeom>
        </p:spPr>
        <p:txBody>
          <a:bodyPr/>
          <a:lstStyle/>
          <a:p>
            <a:r>
              <a:rPr lang="en-US" dirty="0" err="1" smtClean="0"/>
              <a:t>PrepMinds</a:t>
            </a:r>
            <a:r>
              <a:rPr lang="en-US" dirty="0" smtClean="0"/>
              <a:t> aims to address the fragmented nature of current job search platforms by providing a comprehensive integrated solution, enhancing users' preparedness, confidence, and chances of success in the competitive job market.</a:t>
            </a:r>
            <a:endParaRPr lang="en-US" dirty="0"/>
          </a:p>
        </p:txBody>
      </p:sp>
      <p:sp>
        <p:nvSpPr>
          <p:cNvPr id="4" name="Date Placeholder 3"/>
          <p:cNvSpPr>
            <a:spLocks noGrp="1"/>
          </p:cNvSpPr>
          <p:nvPr>
            <p:ph type="dt" sz="half" idx="2"/>
          </p:nvPr>
        </p:nvSpPr>
        <p:spPr/>
        <p:txBody>
          <a:bodyPr/>
          <a:lstStyle/>
          <a:p>
            <a:fld id="{5B7D0773-A0C8-4514-8B6D-7B894C8639B3}"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20</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Acknowledgment</a:t>
            </a:r>
          </a:p>
        </p:txBody>
      </p:sp>
      <p:sp>
        <p:nvSpPr>
          <p:cNvPr id="3" name="Content Placeholder 2"/>
          <p:cNvSpPr>
            <a:spLocks noGrp="1"/>
          </p:cNvSpPr>
          <p:nvPr>
            <p:ph sz="quarter" idx="10"/>
          </p:nvPr>
        </p:nvSpPr>
        <p:spPr/>
        <p:txBody>
          <a:bodyPr/>
          <a:lstStyle/>
          <a:p>
            <a:endParaRPr lang="en-US" dirty="0"/>
          </a:p>
        </p:txBody>
      </p:sp>
      <p:sp>
        <p:nvSpPr>
          <p:cNvPr id="4" name="Date Placeholder 3"/>
          <p:cNvSpPr>
            <a:spLocks noGrp="1"/>
          </p:cNvSpPr>
          <p:nvPr>
            <p:ph type="dt" sz="half" idx="2"/>
          </p:nvPr>
        </p:nvSpPr>
        <p:spPr/>
        <p:txBody>
          <a:bodyPr/>
          <a:lstStyle/>
          <a:p>
            <a:fld id="{5C246108-0130-4F52-87A2-01F2FA59185B}"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21</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9A3DF91B-BC67-4BC7-96C7-F91DC61F0E32}" type="datetime3">
              <a:rPr lang="en-US" smtClean="0"/>
              <a:pPr/>
              <a:t>10 September 2024</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pPr/>
              <a:t>10 September 2024</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402238"/>
            <a:ext cx="5339393" cy="2187227"/>
          </a:xfrm>
        </p:spPr>
        <p:txBody>
          <a:bodyPr anchor="t" anchorCtr="0"/>
          <a:lstStyle/>
          <a:p>
            <a:r>
              <a:rPr sz="3200"/>
              <a:t>Supervised by:</a:t>
            </a:r>
            <a:br>
              <a:rPr sz="3200"/>
            </a:br>
            <a:r>
              <a:rPr sz="3200" smtClean="0"/>
              <a:t>Prof.Shraddha Sharma</a:t>
            </a:r>
            <a:endParaRPr lang="en-US" sz="3200" dirty="0"/>
          </a:p>
        </p:txBody>
      </p:sp>
      <p:sp>
        <p:nvSpPr>
          <p:cNvPr id="3" name="Text Placeholder 2"/>
          <p:cNvSpPr>
            <a:spLocks noGrp="1"/>
          </p:cNvSpPr>
          <p:nvPr>
            <p:ph type="body" idx="1"/>
          </p:nvPr>
        </p:nvSpPr>
        <p:spPr>
          <a:xfrm>
            <a:off x="6323308" y="2025748"/>
            <a:ext cx="5499884" cy="2827606"/>
          </a:xfrm>
        </p:spPr>
        <p:txBody>
          <a:bodyPr>
            <a:normAutofit fontScale="62500" lnSpcReduction="20000"/>
          </a:bodyPr>
          <a:lstStyle/>
          <a:p>
            <a:pPr>
              <a:lnSpc>
                <a:spcPct val="120000"/>
              </a:lnSpc>
              <a:spcBef>
                <a:spcPts val="0"/>
              </a:spcBef>
            </a:pPr>
            <a:r>
              <a:rPr lang="en-US" dirty="0"/>
              <a:t>Team Members</a:t>
            </a:r>
          </a:p>
          <a:p>
            <a:pPr>
              <a:lnSpc>
                <a:spcPct val="120000"/>
              </a:lnSpc>
              <a:spcBef>
                <a:spcPts val="0"/>
              </a:spcBef>
            </a:pPr>
            <a:r>
              <a:rPr lang="en-US" dirty="0" smtClean="0"/>
              <a:t>1.Aryan </a:t>
            </a:r>
            <a:r>
              <a:rPr lang="en-US" dirty="0" err="1" smtClean="0"/>
              <a:t>Thapak</a:t>
            </a:r>
            <a:endParaRPr lang="en-US" dirty="0"/>
          </a:p>
          <a:p>
            <a:pPr>
              <a:lnSpc>
                <a:spcPct val="120000"/>
              </a:lnSpc>
              <a:spcBef>
                <a:spcPts val="0"/>
              </a:spcBef>
            </a:pPr>
            <a:r>
              <a:rPr lang="en-US" dirty="0" smtClean="0"/>
              <a:t>2.Adarsh </a:t>
            </a:r>
            <a:r>
              <a:rPr lang="en-US" dirty="0" err="1" smtClean="0"/>
              <a:t>Trivedi</a:t>
            </a:r>
            <a:endParaRPr lang="en-US" dirty="0"/>
          </a:p>
          <a:p>
            <a:pPr>
              <a:lnSpc>
                <a:spcPct val="120000"/>
              </a:lnSpc>
              <a:spcBef>
                <a:spcPts val="0"/>
              </a:spcBef>
            </a:pPr>
            <a:r>
              <a:rPr lang="en-US" dirty="0" smtClean="0"/>
              <a:t>3.Anupam Kumar </a:t>
            </a:r>
            <a:r>
              <a:rPr lang="en-US" dirty="0" err="1" smtClean="0"/>
              <a:t>Raushan</a:t>
            </a:r>
            <a:endParaRPr lang="en-US" dirty="0"/>
          </a:p>
          <a:p>
            <a:pPr>
              <a:lnSpc>
                <a:spcPct val="120000"/>
              </a:lnSpc>
              <a:spcBef>
                <a:spcPts val="0"/>
              </a:spcBef>
            </a:pPr>
            <a:r>
              <a:rPr lang="en-US" dirty="0" smtClean="0"/>
              <a:t>4.Anoushka </a:t>
            </a:r>
            <a:r>
              <a:rPr lang="en-US" dirty="0" err="1" smtClean="0"/>
              <a:t>Vyas</a:t>
            </a:r>
            <a:endParaRPr lang="en-US" dirty="0" smtClean="0"/>
          </a:p>
          <a:p>
            <a:pPr>
              <a:lnSpc>
                <a:spcPct val="120000"/>
              </a:lnSpc>
              <a:spcBef>
                <a:spcPts val="0"/>
              </a:spcBef>
            </a:pPr>
            <a:r>
              <a:rPr lang="en-US" dirty="0" smtClean="0"/>
              <a:t>5.Aman </a:t>
            </a:r>
            <a:r>
              <a:rPr lang="en-US" dirty="0" err="1" smtClean="0"/>
              <a:t>Mehra</a:t>
            </a:r>
            <a:endParaRPr lang="en-US" dirty="0"/>
          </a:p>
        </p:txBody>
      </p:sp>
      <p:sp>
        <p:nvSpPr>
          <p:cNvPr id="4" name="Date Placeholder 3"/>
          <p:cNvSpPr>
            <a:spLocks noGrp="1"/>
          </p:cNvSpPr>
          <p:nvPr>
            <p:ph type="dt" sz="half" idx="10"/>
          </p:nvPr>
        </p:nvSpPr>
        <p:spPr/>
        <p:txBody>
          <a:bodyPr/>
          <a:lstStyle/>
          <a:p>
            <a:fld id="{9A1B14C0-9C57-4BFD-9C3E-891C212384C8}" type="datetime3">
              <a:rPr lang="en-US" smtClean="0"/>
              <a:pPr/>
              <a:t>10 September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 Outline</a:t>
            </a:r>
          </a:p>
        </p:txBody>
      </p:sp>
      <p:sp>
        <p:nvSpPr>
          <p:cNvPr id="3" name="Content Placeholder 2"/>
          <p:cNvSpPr>
            <a:spLocks noGrp="1"/>
          </p:cNvSpPr>
          <p:nvPr>
            <p:ph sz="quarter" idx="10"/>
          </p:nvPr>
        </p:nvSpPr>
        <p:spPr>
          <a:prstGeom prst="rect">
            <a:avLst/>
          </a:prstGeom>
        </p:spPr>
        <p:txBody>
          <a:bodyPr>
            <a:normAutofit fontScale="85000" lnSpcReduction="20000"/>
          </a:bodyPr>
          <a:lstStyle/>
          <a:p>
            <a:r>
              <a:rPr lang="en-US" dirty="0"/>
              <a:t>Introduction</a:t>
            </a:r>
          </a:p>
          <a:p>
            <a:r>
              <a:rPr lang="en-US" dirty="0"/>
              <a:t>Problem Statement</a:t>
            </a:r>
          </a:p>
          <a:p>
            <a:r>
              <a:rPr lang="en-US" dirty="0"/>
              <a:t>Survey of Existing Systems</a:t>
            </a:r>
          </a:p>
          <a:p>
            <a:r>
              <a:rPr lang="en-US" dirty="0"/>
              <a:t>Project Objectives</a:t>
            </a:r>
          </a:p>
          <a:p>
            <a:r>
              <a:rPr lang="en-US" dirty="0"/>
              <a:t>Requirement Analysis</a:t>
            </a:r>
          </a:p>
          <a:p>
            <a:r>
              <a:rPr lang="en-US" dirty="0"/>
              <a:t>Solution Proposed</a:t>
            </a:r>
          </a:p>
          <a:p>
            <a:r>
              <a:rPr lang="en-US" dirty="0"/>
              <a:t>Features</a:t>
            </a:r>
          </a:p>
          <a:p>
            <a:r>
              <a:rPr lang="en-US" dirty="0"/>
              <a:t>System architecture</a:t>
            </a:r>
          </a:p>
          <a:p>
            <a:r>
              <a:rPr lang="en-US" dirty="0"/>
              <a:t>User Interface</a:t>
            </a:r>
          </a:p>
          <a:p>
            <a:r>
              <a:rPr lang="en-US" dirty="0"/>
              <a:t>Testing Plan</a:t>
            </a:r>
          </a:p>
          <a:p>
            <a:r>
              <a:rPr lang="en-US" dirty="0"/>
              <a:t>The Outcome  Discussion</a:t>
            </a:r>
          </a:p>
          <a:p>
            <a:r>
              <a:rPr lang="en-US" dirty="0"/>
              <a:t>Conclusions</a:t>
            </a:r>
          </a:p>
          <a:p>
            <a:pPr>
              <a:buNone/>
            </a:pPr>
            <a:endParaRPr lang="en-US" dirty="0"/>
          </a:p>
        </p:txBody>
      </p:sp>
      <p:sp>
        <p:nvSpPr>
          <p:cNvPr id="4" name="Date Placeholder 3"/>
          <p:cNvSpPr>
            <a:spLocks noGrp="1"/>
          </p:cNvSpPr>
          <p:nvPr>
            <p:ph type="dt" sz="half" idx="2"/>
          </p:nvPr>
        </p:nvSpPr>
        <p:spPr/>
        <p:txBody>
          <a:bodyPr/>
          <a:lstStyle/>
          <a:p>
            <a:fld id="{FDF74BFE-3616-4FE3-9BB1-3C08FCC53D61}"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lstStyle/>
          <a:p>
            <a:r>
              <a:rPr lang="en-US" dirty="0" smtClean="0"/>
              <a:t>Job seekers confront many obstacles in today's employment market when polishing resumes, preparing for interviews, and accessing practice questions relevant to their industry. An integrated platform is essential to assist users at every step of their job search </a:t>
            </a:r>
            <a:r>
              <a:rPr lang="en-US" dirty="0" smtClean="0"/>
              <a:t>process</a:t>
            </a:r>
          </a:p>
          <a:p>
            <a:r>
              <a:rPr lang="en-US" dirty="0" err="1" smtClean="0"/>
              <a:t>PrepMinds</a:t>
            </a:r>
            <a:r>
              <a:rPr lang="en-US" dirty="0" smtClean="0"/>
              <a:t> is an integrated platform providing a complete toolkit for job seekers, including expert resume building, interview preparation, access to practice resources like quizzes, and personalized guidance.</a:t>
            </a:r>
          </a:p>
          <a:p>
            <a:r>
              <a:rPr lang="en-US" dirty="0" smtClean="0"/>
              <a:t>To expedite the job search process and boost candidates' chances of landing their dream jobs by providing an all-in-one solution.</a:t>
            </a:r>
            <a:endParaRPr lang="en-US" dirty="0"/>
          </a:p>
        </p:txBody>
      </p:sp>
      <p:sp>
        <p:nvSpPr>
          <p:cNvPr id="4" name="Date Placeholder 3"/>
          <p:cNvSpPr>
            <a:spLocks noGrp="1"/>
          </p:cNvSpPr>
          <p:nvPr>
            <p:ph type="dt" sz="half" idx="2"/>
          </p:nvPr>
        </p:nvSpPr>
        <p:spPr/>
        <p:txBody>
          <a:bodyPr/>
          <a:lstStyle/>
          <a:p>
            <a:fld id="{9DB8A999-CF11-4185-86EF-B5FCC1230B7A}"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0"/>
          </p:nvPr>
        </p:nvSpPr>
        <p:spPr>
          <a:prstGeom prst="rect">
            <a:avLst/>
          </a:prstGeom>
        </p:spPr>
        <p:txBody>
          <a:bodyPr/>
          <a:lstStyle/>
          <a:p>
            <a:r>
              <a:rPr lang="en-US" dirty="0" smtClean="0"/>
              <a:t>There is a glaring lack of an integrated platform that helps users at every step of their job search process, from creating a compelling CV </a:t>
            </a:r>
            <a:r>
              <a:rPr lang="en-US" dirty="0" smtClean="0"/>
              <a:t>to acing </a:t>
            </a:r>
            <a:r>
              <a:rPr lang="en-US" dirty="0" smtClean="0"/>
              <a:t>the final interview, despite many platforms offering piecemeal solutions.</a:t>
            </a:r>
            <a:endParaRPr lang="en-US" dirty="0"/>
          </a:p>
        </p:txBody>
      </p:sp>
      <p:sp>
        <p:nvSpPr>
          <p:cNvPr id="4" name="Date Placeholder 3"/>
          <p:cNvSpPr>
            <a:spLocks noGrp="1"/>
          </p:cNvSpPr>
          <p:nvPr>
            <p:ph type="dt" sz="half" idx="2"/>
          </p:nvPr>
        </p:nvSpPr>
        <p:spPr/>
        <p:txBody>
          <a:bodyPr/>
          <a:lstStyle/>
          <a:p>
            <a:fld id="{B008B673-7C08-4512-A3B6-F8D71772C357}"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prstGeom prst="rect">
            <a:avLst/>
          </a:prstGeom>
        </p:spPr>
        <p:txBody>
          <a:bodyPr/>
          <a:lstStyle/>
          <a:p>
            <a:r>
              <a:rPr lang="en-US" b="1" dirty="0" smtClean="0"/>
              <a:t>LinkedIn:</a:t>
            </a:r>
            <a:endParaRPr lang="en-US" dirty="0" smtClean="0"/>
          </a:p>
          <a:p>
            <a:r>
              <a:rPr lang="en-US" b="1" dirty="0" smtClean="0"/>
              <a:t>Advantages:</a:t>
            </a:r>
            <a:r>
              <a:rPr lang="en-US" dirty="0" smtClean="0"/>
              <a:t> Professional networking, extensive job listings, visibility to recruiters.</a:t>
            </a:r>
          </a:p>
          <a:p>
            <a:r>
              <a:rPr lang="en-US" b="1" dirty="0" smtClean="0"/>
              <a:t>Disadvantages:</a:t>
            </a:r>
            <a:r>
              <a:rPr lang="en-US" dirty="0" smtClean="0"/>
              <a:t> Limited interview preparation tools, fragmented job search experience.</a:t>
            </a:r>
          </a:p>
          <a:p>
            <a:r>
              <a:rPr lang="en-US" b="1" dirty="0" smtClean="0"/>
              <a:t>Gaps Identified:</a:t>
            </a:r>
            <a:r>
              <a:rPr lang="en-US" dirty="0" smtClean="0"/>
              <a:t> Lack of comprehensive interview preparation tools, company-specific practice materials, and integrated resume building.</a:t>
            </a:r>
          </a:p>
          <a:p>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prstGeom prst="rect">
            <a:avLst/>
          </a:prstGeom>
        </p:spPr>
        <p:txBody>
          <a:bodyPr/>
          <a:lstStyle/>
          <a:p>
            <a:r>
              <a:rPr lang="en-US" b="1" dirty="0" smtClean="0"/>
              <a:t>Indeed:</a:t>
            </a:r>
            <a:endParaRPr lang="en-US" dirty="0" smtClean="0"/>
          </a:p>
          <a:p>
            <a:r>
              <a:rPr lang="en-US" b="1" dirty="0" smtClean="0"/>
              <a:t>Advantages:</a:t>
            </a:r>
            <a:r>
              <a:rPr lang="en-US" dirty="0" smtClean="0"/>
              <a:t> Extensive job listings, user-friendly interface, basic resume tools.</a:t>
            </a:r>
          </a:p>
          <a:p>
            <a:r>
              <a:rPr lang="en-US" b="1" dirty="0" smtClean="0"/>
              <a:t>Disadvantages:</a:t>
            </a:r>
            <a:r>
              <a:rPr lang="en-US" dirty="0" smtClean="0"/>
              <a:t> Limited interview preparation resources, fragmented approach.</a:t>
            </a:r>
          </a:p>
          <a:p>
            <a:r>
              <a:rPr lang="en-US" b="1" dirty="0" smtClean="0"/>
              <a:t>Gaps Identified:</a:t>
            </a:r>
            <a:r>
              <a:rPr lang="en-US" dirty="0" smtClean="0"/>
              <a:t> Lacks integrated platform combining resume building, interview preparation, and practice materials.</a:t>
            </a:r>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prstGeom prst="rect">
            <a:avLst/>
          </a:prstGeom>
        </p:spPr>
        <p:txBody>
          <a:bodyPr/>
          <a:lstStyle/>
          <a:p>
            <a:r>
              <a:rPr lang="en-US" b="1" dirty="0" err="1" smtClean="0"/>
              <a:t>GlassDoor</a:t>
            </a:r>
            <a:r>
              <a:rPr lang="en-US" b="1" dirty="0" smtClean="0"/>
              <a:t>:</a:t>
            </a:r>
            <a:endParaRPr lang="en-US" dirty="0" smtClean="0"/>
          </a:p>
          <a:p>
            <a:r>
              <a:rPr lang="en-US" b="1" dirty="0" smtClean="0"/>
              <a:t>Advantages:</a:t>
            </a:r>
            <a:r>
              <a:rPr lang="en-US" dirty="0" smtClean="0"/>
              <a:t> Detailed company reviews, salary information, interview experiences.</a:t>
            </a:r>
          </a:p>
          <a:p>
            <a:r>
              <a:rPr lang="en-US" b="1" dirty="0" smtClean="0"/>
              <a:t>Disadvantages:</a:t>
            </a:r>
            <a:r>
              <a:rPr lang="en-US" dirty="0" smtClean="0"/>
              <a:t> Limited interview preparation resources, no integrated practice quizzes.</a:t>
            </a:r>
          </a:p>
          <a:p>
            <a:r>
              <a:rPr lang="en-US" b="1" dirty="0" smtClean="0"/>
              <a:t>Gaps Identified:</a:t>
            </a:r>
            <a:r>
              <a:rPr lang="en-US" dirty="0" smtClean="0"/>
              <a:t> Does not provide an all-in-one platform for resume creation, interview preparation, and practice materials.</a:t>
            </a:r>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10 September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11797</TotalTime>
  <Words>1019</Words>
  <Application>Microsoft Office PowerPoint</Application>
  <PresentationFormat>Custom</PresentationFormat>
  <Paragraphs>162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WelcomeDoc</vt:lpstr>
      <vt:lpstr>Slide 1</vt:lpstr>
      <vt:lpstr>PrepMinds</vt:lpstr>
      <vt:lpstr>Supervised by: Prof.Shraddha Sharma</vt:lpstr>
      <vt:lpstr>Project Presentation Outline</vt:lpstr>
      <vt:lpstr>Introduction </vt:lpstr>
      <vt:lpstr>The Problem Statement</vt:lpstr>
      <vt:lpstr>Survey of Existing Systems</vt:lpstr>
      <vt:lpstr>Survey of Existing Systems</vt:lpstr>
      <vt:lpstr>Survey of Existing Systems</vt:lpstr>
      <vt:lpstr>Survey of Existing Systems</vt:lpstr>
      <vt:lpstr>Survey of Existing Systems</vt:lpstr>
      <vt:lpstr>Objectives</vt:lpstr>
      <vt:lpstr>Requirement Analysis</vt:lpstr>
      <vt:lpstr>Solution Proposed</vt:lpstr>
      <vt:lpstr>Features</vt:lpstr>
      <vt:lpstr>System Architecture</vt:lpstr>
      <vt:lpstr>User Interface</vt:lpstr>
      <vt:lpstr>Testing Plans</vt:lpstr>
      <vt:lpstr>The Outcome</vt:lpstr>
      <vt:lpstr>Conclusion</vt:lpstr>
      <vt:lpstr>Acknowledgment</vt:lpstr>
      <vt:lpstr>Slide 22</vt:lpstr>
      <vt:lpstr>Slide 23</vt:lpstr>
    </vt:vector>
  </TitlesOfParts>
  <Manager>Dr Kamal Kumar Sethi</Manager>
  <Company>Acropolis Institute, Indore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lastModifiedBy>Lenovo</cp:lastModifiedBy>
  <cp:revision>42</cp:revision>
  <dcterms:created xsi:type="dcterms:W3CDTF">2014-03-28T16:17:36Z</dcterms:created>
  <dcterms:modified xsi:type="dcterms:W3CDTF">2024-09-10T06:20:04Z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