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3967" y="333836"/>
            <a:ext cx="7624064" cy="14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232" y="3267030"/>
            <a:ext cx="10059670" cy="279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E41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11125200" cy="1499431"/>
          </a:xfrm>
          <a:prstGeom prst="rect">
            <a:avLst/>
          </a:prstGeom>
        </p:spPr>
        <p:txBody>
          <a:bodyPr vert="horz" wrap="square" lIns="0" tIns="875330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95"/>
              </a:spcBef>
            </a:pPr>
            <a:r>
              <a:rPr sz="4000" spc="-190">
                <a:solidFill>
                  <a:srgbClr val="EF413D"/>
                </a:solidFill>
              </a:rPr>
              <a:t>ASSIGNMENT</a:t>
            </a:r>
            <a:r>
              <a:rPr sz="4000" spc="-190" smtClean="0">
                <a:solidFill>
                  <a:srgbClr val="EF413D"/>
                </a:solidFill>
              </a:rPr>
              <a:t>:</a:t>
            </a:r>
            <a:r>
              <a:rPr lang="en-IN" sz="4000" spc="-190" dirty="0" smtClean="0">
                <a:solidFill>
                  <a:srgbClr val="EF413D"/>
                </a:solidFill>
              </a:rPr>
              <a:t> Aryan Vishwakarma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/>
              <a:t>Problem</a:t>
            </a:r>
            <a:r>
              <a:rPr spc="-35" dirty="0"/>
              <a:t> </a:t>
            </a:r>
            <a:r>
              <a:rPr spc="-10" dirty="0"/>
              <a:t>Statement</a:t>
            </a:r>
          </a:p>
          <a:p>
            <a:pPr marL="12700" marR="5080">
              <a:lnSpc>
                <a:spcPts val="2160"/>
              </a:lnSpc>
              <a:spcBef>
                <a:spcPts val="1550"/>
              </a:spcBef>
            </a:pPr>
            <a:r>
              <a:rPr sz="2000" dirty="0">
                <a:solidFill>
                  <a:srgbClr val="5A5A5A"/>
                </a:solidFill>
              </a:rPr>
              <a:t>The</a:t>
            </a:r>
            <a:r>
              <a:rPr sz="2000" spc="-210" dirty="0">
                <a:solidFill>
                  <a:srgbClr val="5A5A5A"/>
                </a:solidFill>
              </a:rPr>
              <a:t> </a:t>
            </a:r>
            <a:r>
              <a:rPr sz="2000" spc="-20" dirty="0">
                <a:solidFill>
                  <a:srgbClr val="5A5A5A"/>
                </a:solidFill>
              </a:rPr>
              <a:t>sales</a:t>
            </a:r>
            <a:r>
              <a:rPr sz="2000" spc="-204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pipeline</a:t>
            </a:r>
            <a:r>
              <a:rPr sz="2000" spc="-204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conversion</a:t>
            </a:r>
            <a:r>
              <a:rPr sz="2000" spc="-22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percentage</a:t>
            </a:r>
            <a:r>
              <a:rPr sz="2000" spc="-21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at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TechnoServe</a:t>
            </a:r>
            <a:r>
              <a:rPr sz="2000" spc="-225" dirty="0">
                <a:solidFill>
                  <a:srgbClr val="5A5A5A"/>
                </a:solidFill>
              </a:rPr>
              <a:t> </a:t>
            </a:r>
            <a:r>
              <a:rPr sz="2000" spc="-105" dirty="0">
                <a:solidFill>
                  <a:srgbClr val="5A5A5A"/>
                </a:solidFill>
              </a:rPr>
              <a:t>(a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tech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spc="-55" dirty="0">
                <a:solidFill>
                  <a:srgbClr val="5A5A5A"/>
                </a:solidFill>
              </a:rPr>
              <a:t>SaaS</a:t>
            </a:r>
            <a:r>
              <a:rPr sz="2000" spc="-204" dirty="0">
                <a:solidFill>
                  <a:srgbClr val="5A5A5A"/>
                </a:solidFill>
              </a:rPr>
              <a:t> </a:t>
            </a:r>
            <a:r>
              <a:rPr sz="2000" spc="-10" dirty="0">
                <a:solidFill>
                  <a:srgbClr val="5A5A5A"/>
                </a:solidFill>
              </a:rPr>
              <a:t>startup)</a:t>
            </a:r>
            <a:r>
              <a:rPr sz="2000" spc="-204" dirty="0">
                <a:solidFill>
                  <a:srgbClr val="5A5A5A"/>
                </a:solidFill>
              </a:rPr>
              <a:t> </a:t>
            </a:r>
            <a:r>
              <a:rPr sz="2000" spc="-30" dirty="0">
                <a:solidFill>
                  <a:srgbClr val="5A5A5A"/>
                </a:solidFill>
              </a:rPr>
              <a:t>has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spc="-10" dirty="0">
                <a:solidFill>
                  <a:srgbClr val="5A5A5A"/>
                </a:solidFill>
              </a:rPr>
              <a:t>dropped </a:t>
            </a:r>
            <a:r>
              <a:rPr sz="2000" dirty="0">
                <a:solidFill>
                  <a:srgbClr val="5A5A5A"/>
                </a:solidFill>
              </a:rPr>
              <a:t>from</a:t>
            </a:r>
            <a:r>
              <a:rPr sz="2000" spc="-200" dirty="0">
                <a:solidFill>
                  <a:srgbClr val="5A5A5A"/>
                </a:solidFill>
              </a:rPr>
              <a:t> </a:t>
            </a:r>
            <a:r>
              <a:rPr sz="2000" spc="-90" dirty="0">
                <a:solidFill>
                  <a:srgbClr val="5A5A5A"/>
                </a:solidFill>
              </a:rPr>
              <a:t>35%</a:t>
            </a:r>
            <a:r>
              <a:rPr sz="2000" spc="-17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at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the</a:t>
            </a:r>
            <a:r>
              <a:rPr sz="2000" spc="-17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end</a:t>
            </a:r>
            <a:r>
              <a:rPr sz="2000" spc="-204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of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last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fiscal</a:t>
            </a:r>
            <a:r>
              <a:rPr sz="2000" spc="-19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(FY</a:t>
            </a:r>
            <a:r>
              <a:rPr sz="2000" spc="-17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2017-</a:t>
            </a:r>
            <a:r>
              <a:rPr sz="2000" spc="-10" dirty="0">
                <a:solidFill>
                  <a:srgbClr val="5A5A5A"/>
                </a:solidFill>
              </a:rPr>
              <a:t>18)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to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spc="-90" dirty="0">
                <a:solidFill>
                  <a:srgbClr val="5A5A5A"/>
                </a:solidFill>
              </a:rPr>
              <a:t>25%</a:t>
            </a:r>
            <a:r>
              <a:rPr sz="2000" spc="-19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at</a:t>
            </a:r>
            <a:r>
              <a:rPr sz="2000" spc="-175" dirty="0">
                <a:solidFill>
                  <a:srgbClr val="5A5A5A"/>
                </a:solidFill>
              </a:rPr>
              <a:t> </a:t>
            </a:r>
            <a:r>
              <a:rPr sz="2000" spc="-10" dirty="0">
                <a:solidFill>
                  <a:srgbClr val="5A5A5A"/>
                </a:solidFill>
              </a:rPr>
              <a:t>present.</a:t>
            </a:r>
            <a:endParaRPr sz="2000"/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000"/>
          </a:p>
          <a:p>
            <a:pPr marL="12700">
              <a:lnSpc>
                <a:spcPct val="100000"/>
              </a:lnSpc>
            </a:pPr>
            <a:r>
              <a:rPr dirty="0"/>
              <a:t>Assignment</a:t>
            </a:r>
            <a:r>
              <a:rPr spc="-150" dirty="0"/>
              <a:t> </a:t>
            </a:r>
            <a:r>
              <a:rPr spc="-10" dirty="0"/>
              <a:t>Objective</a:t>
            </a:r>
          </a:p>
          <a:p>
            <a:pPr marL="12700">
              <a:lnSpc>
                <a:spcPts val="2280"/>
              </a:lnSpc>
              <a:spcBef>
                <a:spcPts val="1275"/>
              </a:spcBef>
            </a:pPr>
            <a:r>
              <a:rPr sz="2000" dirty="0">
                <a:solidFill>
                  <a:srgbClr val="5A5A5A"/>
                </a:solidFill>
              </a:rPr>
              <a:t>Understand</a:t>
            </a:r>
            <a:r>
              <a:rPr sz="2000" spc="-19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the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spc="-10" dirty="0">
                <a:solidFill>
                  <a:srgbClr val="5A5A5A"/>
                </a:solidFill>
              </a:rPr>
              <a:t>problem,</a:t>
            </a:r>
            <a:r>
              <a:rPr sz="2000" spc="-20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come</a:t>
            </a:r>
            <a:r>
              <a:rPr sz="2000" spc="-17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up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with</a:t>
            </a:r>
            <a:r>
              <a:rPr sz="2000" spc="-160" dirty="0">
                <a:solidFill>
                  <a:srgbClr val="5A5A5A"/>
                </a:solidFill>
              </a:rPr>
              <a:t> </a:t>
            </a:r>
            <a:r>
              <a:rPr sz="2000" spc="-50" dirty="0">
                <a:solidFill>
                  <a:srgbClr val="5A5A5A"/>
                </a:solidFill>
              </a:rPr>
              <a:t>a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hypothesis</a:t>
            </a:r>
            <a:r>
              <a:rPr sz="2000" spc="-20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for</a:t>
            </a:r>
            <a:r>
              <a:rPr sz="2000" spc="-17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low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conversions</a:t>
            </a:r>
            <a:r>
              <a:rPr sz="2000" spc="-21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faced</a:t>
            </a:r>
            <a:r>
              <a:rPr sz="2000" spc="-180" dirty="0">
                <a:solidFill>
                  <a:srgbClr val="5A5A5A"/>
                </a:solidFill>
              </a:rPr>
              <a:t> </a:t>
            </a:r>
            <a:r>
              <a:rPr sz="2000" spc="-25" dirty="0">
                <a:solidFill>
                  <a:srgbClr val="5A5A5A"/>
                </a:solidFill>
              </a:rPr>
              <a:t>by</a:t>
            </a:r>
            <a:endParaRPr sz="2000"/>
          </a:p>
          <a:p>
            <a:pPr marL="12700">
              <a:lnSpc>
                <a:spcPts val="2280"/>
              </a:lnSpc>
            </a:pPr>
            <a:r>
              <a:rPr sz="2000" spc="-20" dirty="0">
                <a:solidFill>
                  <a:srgbClr val="5A5A5A"/>
                </a:solidFill>
              </a:rPr>
              <a:t>TechnoServe,</a:t>
            </a:r>
            <a:r>
              <a:rPr sz="2000" spc="-190" dirty="0">
                <a:solidFill>
                  <a:srgbClr val="5A5A5A"/>
                </a:solidFill>
              </a:rPr>
              <a:t> </a:t>
            </a:r>
            <a:r>
              <a:rPr sz="2000" spc="-20" dirty="0">
                <a:solidFill>
                  <a:srgbClr val="5A5A5A"/>
                </a:solidFill>
              </a:rPr>
              <a:t>and</a:t>
            </a:r>
            <a:r>
              <a:rPr sz="2000" spc="-165" dirty="0">
                <a:solidFill>
                  <a:srgbClr val="5A5A5A"/>
                </a:solidFill>
              </a:rPr>
              <a:t> </a:t>
            </a:r>
            <a:r>
              <a:rPr sz="2000" spc="-10" dirty="0">
                <a:solidFill>
                  <a:srgbClr val="5A5A5A"/>
                </a:solidFill>
              </a:rPr>
              <a:t>analyse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the</a:t>
            </a:r>
            <a:r>
              <a:rPr sz="2000" spc="-14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dataset</a:t>
            </a:r>
            <a:r>
              <a:rPr sz="2000" spc="-16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provided</a:t>
            </a:r>
            <a:r>
              <a:rPr sz="2000" spc="-18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to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arrive</a:t>
            </a:r>
            <a:r>
              <a:rPr sz="2000" spc="-16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at</a:t>
            </a:r>
            <a:r>
              <a:rPr sz="2000" spc="-14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possible</a:t>
            </a:r>
            <a:r>
              <a:rPr sz="2000" spc="-170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solutions</a:t>
            </a:r>
            <a:r>
              <a:rPr sz="2000" spc="-16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to</a:t>
            </a:r>
            <a:r>
              <a:rPr sz="2000" spc="-155" dirty="0">
                <a:solidFill>
                  <a:srgbClr val="5A5A5A"/>
                </a:solidFill>
              </a:rPr>
              <a:t> </a:t>
            </a:r>
            <a:r>
              <a:rPr sz="2000" dirty="0">
                <a:solidFill>
                  <a:srgbClr val="5A5A5A"/>
                </a:solidFill>
              </a:rPr>
              <a:t>increase</a:t>
            </a:r>
            <a:r>
              <a:rPr sz="2000" spc="-175" dirty="0">
                <a:solidFill>
                  <a:srgbClr val="5A5A5A"/>
                </a:solidFill>
              </a:rPr>
              <a:t> </a:t>
            </a:r>
            <a:r>
              <a:rPr sz="2000" spc="-25" dirty="0">
                <a:solidFill>
                  <a:srgbClr val="5A5A5A"/>
                </a:solidFill>
              </a:rPr>
              <a:t>it.</a:t>
            </a:r>
            <a:endParaRPr sz="2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500" y="61297"/>
            <a:ext cx="1423581" cy="688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5: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-</a:t>
            </a:r>
            <a:r>
              <a:rPr sz="1800" b="1" spc="-1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doesn't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resolve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client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issues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(**P0**)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Quality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low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compared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industry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standards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(**P1**)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outdated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(**P0**)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6: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Market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Reputation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doesn't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good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reputation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400" y="53995"/>
            <a:ext cx="1438724" cy="695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7: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Internal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Sales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distribution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resources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inefficient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team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inefficient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selling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expectations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unrealistic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can't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completed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8: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Internal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Marketing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equipped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marketing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channels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effectively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(**P0**)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differentiate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good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advertising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channel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(**P0**)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2900" y="45564"/>
            <a:ext cx="1613786" cy="7799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9: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Competition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80" dirty="0">
                <a:latin typeface="Tahoma"/>
                <a:cs typeface="Tahoma"/>
              </a:rPr>
              <a:t>Price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lower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price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same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10: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Competition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95" dirty="0">
                <a:latin typeface="Tahoma"/>
                <a:cs typeface="Tahoma"/>
              </a:rPr>
              <a:t>Product</a:t>
            </a:r>
            <a:r>
              <a:rPr sz="1800" b="1" spc="-1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 marL="90805" marR="4592955">
              <a:lnSpc>
                <a:spcPct val="200000"/>
              </a:lnSpc>
              <a:spcBef>
                <a:spcPts val="10"/>
              </a:spcBef>
            </a:pP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better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quality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same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price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(**P2**) </a:t>
            </a: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better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200" y="66748"/>
            <a:ext cx="1491135" cy="7206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11: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Competition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14" dirty="0">
                <a:latin typeface="Tahoma"/>
                <a:cs typeface="Tahoma"/>
              </a:rPr>
              <a:t>Services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better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reach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(**P4**)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provided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value-added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services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additional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doesn't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sales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team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competitor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more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efficient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(**P4**)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12: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Company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Competition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10" dirty="0">
                <a:latin typeface="Tahoma"/>
                <a:cs typeface="Tahoma"/>
              </a:rPr>
              <a:t>Technology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Comparison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Competitors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have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technological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advantage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over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(**P1**)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100" y="54639"/>
            <a:ext cx="1437435" cy="6946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35" dirty="0">
                <a:latin typeface="Tahoma"/>
                <a:cs typeface="Tahoma"/>
              </a:rPr>
              <a:t> 13: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Low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85" dirty="0">
                <a:latin typeface="Tahoma"/>
                <a:cs typeface="Tahoma"/>
              </a:rPr>
              <a:t>Collaboration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Distribution</a:t>
            </a:r>
            <a:r>
              <a:rPr sz="1800" b="1" spc="-1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Partners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distribution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channel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preferred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14: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35" dirty="0">
                <a:latin typeface="Tahoma"/>
                <a:cs typeface="Tahoma"/>
              </a:rPr>
              <a:t> 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Collaboration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3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Vendors</a:t>
            </a:r>
            <a:r>
              <a:rPr sz="1800" b="1" spc="-135" dirty="0">
                <a:latin typeface="Tahoma"/>
                <a:cs typeface="Tahoma"/>
              </a:rPr>
              <a:t> 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Hardware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Vendors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quality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materials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bought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according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industry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standards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materials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bought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their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supplier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costlier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compared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others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8300" y="78911"/>
            <a:ext cx="1597358" cy="7719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15: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35" dirty="0">
                <a:latin typeface="Tahoma"/>
                <a:cs typeface="Tahoma"/>
              </a:rPr>
              <a:t> 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Collaboration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3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Vendors</a:t>
            </a:r>
            <a:r>
              <a:rPr sz="1800" b="1" spc="-135" dirty="0">
                <a:latin typeface="Tahoma"/>
                <a:cs typeface="Tahoma"/>
              </a:rPr>
              <a:t> 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Software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Vendors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vendors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charging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higher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fee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provided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vendors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supplying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latest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softwares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available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them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16: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Context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Market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There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reduction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demand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services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industry.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9100" y="75663"/>
            <a:ext cx="1577699" cy="762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17: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Context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Technology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There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new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technology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available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has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made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some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redundant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18: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Context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Regulations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spc="105" dirty="0">
                <a:latin typeface="Tahoma"/>
                <a:cs typeface="Tahoma"/>
              </a:rPr>
              <a:t>A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new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regulation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has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affected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(e.g.,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foreign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players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now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allowed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practice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India)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200" y="54532"/>
            <a:ext cx="1542687" cy="7455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</a:t>
            </a:r>
            <a:r>
              <a:rPr spc="-320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70" dirty="0"/>
              <a:t>1.</a:t>
            </a:r>
            <a:r>
              <a:rPr spc="-340" dirty="0"/>
              <a:t> </a:t>
            </a:r>
            <a:r>
              <a:rPr spc="-225" dirty="0"/>
              <a:t>Understanding</a:t>
            </a:r>
            <a:r>
              <a:rPr spc="-340" dirty="0"/>
              <a:t> </a:t>
            </a:r>
            <a:r>
              <a:rPr spc="-200" dirty="0"/>
              <a:t>the</a:t>
            </a:r>
            <a:r>
              <a:rPr spc="-320" dirty="0"/>
              <a:t> </a:t>
            </a:r>
            <a:r>
              <a:rPr spc="-114" dirty="0"/>
              <a:t>Problem</a:t>
            </a:r>
          </a:p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9787" y="2008632"/>
            <a:ext cx="2040889" cy="468058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800" b="1" spc="-20" dirty="0">
                <a:latin typeface="Tahoma"/>
                <a:cs typeface="Tahoma"/>
              </a:rPr>
              <a:t>Who?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spc="114" dirty="0">
                <a:latin typeface="Tahoma"/>
                <a:cs typeface="Tahoma"/>
              </a:rPr>
              <a:t>A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tech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SaaS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startup,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TechnoServe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0067" y="2008632"/>
            <a:ext cx="2042160" cy="4680585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ahoma"/>
                <a:cs typeface="Tahoma"/>
              </a:rPr>
              <a:t>What?</a:t>
            </a:r>
            <a:endParaRPr sz="1800">
              <a:latin typeface="Tahoma"/>
              <a:cs typeface="Tahoma"/>
            </a:endParaRPr>
          </a:p>
          <a:p>
            <a:pPr marL="92075" marR="9144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pipeline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conversion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very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less. It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has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fallen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35%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25%.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1871" y="2008632"/>
            <a:ext cx="2040889" cy="468058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ahoma"/>
                <a:cs typeface="Tahoma"/>
              </a:rPr>
              <a:t>When?</a:t>
            </a:r>
            <a:endParaRPr sz="1800">
              <a:latin typeface="Tahoma"/>
              <a:cs typeface="Tahoma"/>
            </a:endParaRPr>
          </a:p>
          <a:p>
            <a:pPr marL="91440" marR="15875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Tahoma"/>
                <a:cs typeface="Tahoma"/>
              </a:rPr>
              <a:t>From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first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quarter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fiscal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year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2018- </a:t>
            </a:r>
            <a:r>
              <a:rPr sz="1400" spc="-25" dirty="0">
                <a:latin typeface="Tahoma"/>
                <a:cs typeface="Tahoma"/>
              </a:rPr>
              <a:t>19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956" y="2008632"/>
            <a:ext cx="2040889" cy="468058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20" dirty="0">
                <a:latin typeface="Tahoma"/>
                <a:cs typeface="Tahoma"/>
              </a:rPr>
              <a:t>How?</a:t>
            </a:r>
            <a:endParaRPr sz="1800">
              <a:latin typeface="Tahoma"/>
              <a:cs typeface="Tahoma"/>
            </a:endParaRPr>
          </a:p>
          <a:p>
            <a:pPr marL="92075" marR="153670" algn="just">
              <a:lnSpc>
                <a:spcPct val="100000"/>
              </a:lnSpc>
              <a:spcBef>
                <a:spcPts val="1685"/>
              </a:spcBef>
            </a:pPr>
            <a:r>
              <a:rPr sz="1400" spc="-10" dirty="0">
                <a:latin typeface="Tahoma"/>
                <a:cs typeface="Tahoma"/>
              </a:rPr>
              <a:t>There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is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an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inefficiency </a:t>
            </a:r>
            <a:r>
              <a:rPr sz="1400" spc="-30" dirty="0">
                <a:latin typeface="Tahoma"/>
                <a:cs typeface="Tahoma"/>
              </a:rPr>
              <a:t>in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process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followed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team</a:t>
            </a:r>
            <a:endParaRPr sz="1400">
              <a:latin typeface="Tahoma"/>
              <a:cs typeface="Tahoma"/>
            </a:endParaRPr>
          </a:p>
          <a:p>
            <a:pPr marL="92075" marR="22225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solving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customer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problems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2152" y="2008632"/>
            <a:ext cx="2042160" cy="4680585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ahoma"/>
                <a:cs typeface="Tahoma"/>
              </a:rPr>
              <a:t>Where?</a:t>
            </a:r>
            <a:endParaRPr sz="1800">
              <a:latin typeface="Tahoma"/>
              <a:cs typeface="Tahoma"/>
            </a:endParaRPr>
          </a:p>
          <a:p>
            <a:pPr marL="92075" marR="191135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Tahoma"/>
                <a:cs typeface="Tahoma"/>
              </a:rPr>
              <a:t>Among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possible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or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leads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0" y="84201"/>
            <a:ext cx="1507460" cy="728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</a:t>
            </a:r>
            <a:r>
              <a:rPr spc="-320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70" dirty="0"/>
              <a:t>2.</a:t>
            </a:r>
            <a:r>
              <a:rPr spc="-340" dirty="0"/>
              <a:t> </a:t>
            </a:r>
            <a:r>
              <a:rPr spc="-225" dirty="0"/>
              <a:t>Understanding</a:t>
            </a:r>
            <a:r>
              <a:rPr spc="-340" dirty="0"/>
              <a:t> </a:t>
            </a:r>
            <a:r>
              <a:rPr spc="-200" dirty="0"/>
              <a:t>the</a:t>
            </a:r>
            <a:r>
              <a:rPr spc="-320" dirty="0"/>
              <a:t> </a:t>
            </a:r>
            <a:r>
              <a:rPr spc="-114" dirty="0"/>
              <a:t>Problem</a:t>
            </a:r>
          </a:p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68" y="2008632"/>
            <a:ext cx="2550160" cy="468058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ahoma"/>
                <a:cs typeface="Tahoma"/>
              </a:rPr>
              <a:t>Situation</a:t>
            </a:r>
            <a:endParaRPr sz="1800">
              <a:latin typeface="Tahoma"/>
              <a:cs typeface="Tahoma"/>
            </a:endParaRPr>
          </a:p>
          <a:p>
            <a:pPr marL="269875" indent="-17907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69875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products</a:t>
            </a:r>
            <a:endParaRPr sz="1400">
              <a:latin typeface="Tahoma"/>
              <a:cs typeface="Tahoma"/>
            </a:endParaRPr>
          </a:p>
          <a:p>
            <a:pPr marL="27051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company?</a:t>
            </a:r>
            <a:endParaRPr sz="1400">
              <a:latin typeface="Tahoma"/>
              <a:cs typeface="Tahoma"/>
            </a:endParaRPr>
          </a:p>
          <a:p>
            <a:pPr marL="268605" marR="492125" indent="-178435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270510" algn="l"/>
              </a:tabLst>
            </a:pPr>
            <a:r>
              <a:rPr sz="1400" dirty="0">
                <a:latin typeface="Tahoma"/>
                <a:cs typeface="Tahoma"/>
              </a:rPr>
              <a:t>How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many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clients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does 	</a:t>
            </a:r>
            <a:r>
              <a:rPr sz="1400" dirty="0">
                <a:latin typeface="Tahoma"/>
                <a:cs typeface="Tahoma"/>
              </a:rPr>
              <a:t>TechnoServe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has?</a:t>
            </a:r>
            <a:endParaRPr sz="1400">
              <a:latin typeface="Tahoma"/>
              <a:cs typeface="Tahoma"/>
            </a:endParaRPr>
          </a:p>
          <a:p>
            <a:pPr marL="269240" marR="195580" indent="-179070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270510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strength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spc="-10" dirty="0">
                <a:latin typeface="Tahoma"/>
                <a:cs typeface="Tahoma"/>
              </a:rPr>
              <a:t>employees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within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spc="-10" dirty="0">
                <a:latin typeface="Tahoma"/>
                <a:cs typeface="Tahoma"/>
              </a:rPr>
              <a:t>company?</a:t>
            </a:r>
            <a:endParaRPr sz="1400">
              <a:latin typeface="Tahoma"/>
              <a:cs typeface="Tahoma"/>
            </a:endParaRPr>
          </a:p>
          <a:p>
            <a:pPr marL="268605" marR="116205" indent="-17843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270510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strength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spc="-20" dirty="0">
                <a:latin typeface="Tahoma"/>
                <a:cs typeface="Tahoma"/>
              </a:rPr>
              <a:t>Sales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team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TechnoServe?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9855" y="2008632"/>
            <a:ext cx="2551430" cy="4680585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10" dirty="0">
                <a:latin typeface="Tahoma"/>
                <a:cs typeface="Tahoma"/>
              </a:rPr>
              <a:t>Problem</a:t>
            </a:r>
            <a:endParaRPr sz="1800">
              <a:latin typeface="Tahoma"/>
              <a:cs typeface="Tahoma"/>
            </a:endParaRPr>
          </a:p>
          <a:p>
            <a:pPr marL="270510" marR="438150" indent="-179070" algn="just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How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does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TechnoServe 	</a:t>
            </a:r>
            <a:r>
              <a:rPr sz="1400" dirty="0">
                <a:latin typeface="Tahoma"/>
                <a:cs typeface="Tahoma"/>
              </a:rPr>
              <a:t>identify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leads</a:t>
            </a:r>
            <a:r>
              <a:rPr sz="1400" spc="-30" dirty="0">
                <a:latin typeface="Tahoma"/>
                <a:cs typeface="Tahoma"/>
              </a:rPr>
              <a:t> in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spc="-10" dirty="0">
                <a:latin typeface="Tahoma"/>
                <a:cs typeface="Tahoma"/>
              </a:rPr>
              <a:t>market?</a:t>
            </a:r>
            <a:endParaRPr sz="1400">
              <a:latin typeface="Tahoma"/>
              <a:cs typeface="Tahoma"/>
            </a:endParaRPr>
          </a:p>
          <a:p>
            <a:pPr marL="269875" marR="142240" indent="-1784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spc="60" dirty="0">
                <a:latin typeface="Tahoma"/>
                <a:cs typeface="Tahoma"/>
              </a:rPr>
              <a:t>On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average,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how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many 	</a:t>
            </a:r>
            <a:r>
              <a:rPr sz="1400" spc="-10" dirty="0">
                <a:latin typeface="Tahoma"/>
                <a:cs typeface="Tahoma"/>
              </a:rPr>
              <a:t>days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does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take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convert 	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client?</a:t>
            </a:r>
            <a:endParaRPr sz="1400">
              <a:latin typeface="Tahoma"/>
              <a:cs typeface="Tahoma"/>
            </a:endParaRPr>
          </a:p>
          <a:p>
            <a:pPr marL="269875" marR="145415" indent="-1784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spc="-65" dirty="0">
                <a:latin typeface="Tahoma"/>
                <a:cs typeface="Tahoma"/>
              </a:rPr>
              <a:t>Is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team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skilled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sell 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market?</a:t>
            </a:r>
            <a:endParaRPr sz="1400">
              <a:latin typeface="Tahoma"/>
              <a:cs typeface="Tahoma"/>
            </a:endParaRPr>
          </a:p>
          <a:p>
            <a:pPr marL="269875" marR="117475" indent="-1784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Does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team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have 	</a:t>
            </a:r>
            <a:r>
              <a:rPr sz="1400" dirty="0">
                <a:latin typeface="Tahoma"/>
                <a:cs typeface="Tahoma"/>
              </a:rPr>
              <a:t>knowledge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about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to 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customers?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0967" y="2008632"/>
            <a:ext cx="2551430" cy="468058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35" dirty="0">
                <a:latin typeface="Tahoma"/>
                <a:cs typeface="Tahoma"/>
              </a:rPr>
              <a:t>Implication</a:t>
            </a:r>
            <a:endParaRPr sz="1800">
              <a:latin typeface="Tahoma"/>
              <a:cs typeface="Tahoma"/>
            </a:endParaRPr>
          </a:p>
          <a:p>
            <a:pPr marL="270510" marR="101600" indent="-17907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impact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low 	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pipeline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conversion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on 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profits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company?</a:t>
            </a:r>
            <a:endParaRPr sz="1400">
              <a:latin typeface="Tahoma"/>
              <a:cs typeface="Tahoma"/>
            </a:endParaRPr>
          </a:p>
          <a:p>
            <a:pPr marL="269875" marR="451484" indent="-1784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Does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low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pipeline 	</a:t>
            </a:r>
            <a:r>
              <a:rPr sz="1400" dirty="0">
                <a:latin typeface="Tahoma"/>
                <a:cs typeface="Tahoma"/>
              </a:rPr>
              <a:t>conversion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impact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your 	</a:t>
            </a:r>
            <a:r>
              <a:rPr sz="1400" dirty="0">
                <a:latin typeface="Tahoma"/>
                <a:cs typeface="Tahoma"/>
              </a:rPr>
              <a:t>targets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future?</a:t>
            </a:r>
            <a:endParaRPr sz="1400">
              <a:latin typeface="Tahoma"/>
              <a:cs typeface="Tahoma"/>
            </a:endParaRPr>
          </a:p>
          <a:p>
            <a:pPr marL="269875" marR="154305" indent="-1784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impact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dirty="0">
                <a:latin typeface="Tahoma"/>
                <a:cs typeface="Tahoma"/>
              </a:rPr>
              <a:t>problem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force? 	</a:t>
            </a:r>
            <a:r>
              <a:rPr sz="1400" spc="55" dirty="0">
                <a:latin typeface="Tahoma"/>
                <a:cs typeface="Tahoma"/>
              </a:rPr>
              <a:t>Are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they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able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perform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as 	</a:t>
            </a:r>
            <a:r>
              <a:rPr sz="1400" dirty="0">
                <a:latin typeface="Tahoma"/>
                <a:cs typeface="Tahoma"/>
              </a:rPr>
              <a:t>per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expectations?</a:t>
            </a:r>
            <a:endParaRPr sz="1400">
              <a:latin typeface="Tahoma"/>
              <a:cs typeface="Tahoma"/>
            </a:endParaRPr>
          </a:p>
          <a:p>
            <a:pPr marL="269875" marR="405765" indent="-1784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spc="55" dirty="0">
                <a:latin typeface="Tahoma"/>
                <a:cs typeface="Tahoma"/>
              </a:rPr>
              <a:t>How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does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low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pipeline 	</a:t>
            </a:r>
            <a:r>
              <a:rPr sz="1400" dirty="0">
                <a:latin typeface="Tahoma"/>
                <a:cs typeface="Tahoma"/>
              </a:rPr>
              <a:t>conversion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restrict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your 	</a:t>
            </a:r>
            <a:r>
              <a:rPr sz="1400" dirty="0">
                <a:latin typeface="Tahoma"/>
                <a:cs typeface="Tahoma"/>
              </a:rPr>
              <a:t>growth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market?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2080" y="2008632"/>
            <a:ext cx="2550160" cy="4680585"/>
          </a:xfrm>
          <a:prstGeom prst="rect">
            <a:avLst/>
          </a:prstGeom>
          <a:ln w="9144">
            <a:solidFill>
              <a:srgbClr val="F69392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b="1" spc="-114" dirty="0">
                <a:latin typeface="Tahoma"/>
                <a:cs typeface="Tahoma"/>
              </a:rPr>
              <a:t>Need-</a:t>
            </a:r>
            <a:r>
              <a:rPr sz="1800" b="1" spc="-10" dirty="0">
                <a:latin typeface="Tahoma"/>
                <a:cs typeface="Tahoma"/>
              </a:rPr>
              <a:t>Payoff</a:t>
            </a:r>
            <a:endParaRPr sz="1800">
              <a:latin typeface="Tahoma"/>
              <a:cs typeface="Tahoma"/>
            </a:endParaRPr>
          </a:p>
          <a:p>
            <a:pPr marL="269875" marR="442595" indent="-1784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What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increase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 	</a:t>
            </a:r>
            <a:r>
              <a:rPr sz="1400" dirty="0">
                <a:latin typeface="Tahoma"/>
                <a:cs typeface="Tahoma"/>
              </a:rPr>
              <a:t>revenue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expected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dirty="0">
                <a:latin typeface="Tahoma"/>
                <a:cs typeface="Tahoma"/>
              </a:rPr>
              <a:t>problem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solved?</a:t>
            </a:r>
            <a:endParaRPr sz="1400">
              <a:latin typeface="Tahoma"/>
              <a:cs typeface="Tahoma"/>
            </a:endParaRPr>
          </a:p>
          <a:p>
            <a:pPr marL="269875" marR="425450" indent="-178435" algn="just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How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employees 	</a:t>
            </a:r>
            <a:r>
              <a:rPr sz="1400" dirty="0">
                <a:latin typeface="Tahoma"/>
                <a:cs typeface="Tahoma"/>
              </a:rPr>
              <a:t>benefit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if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the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problem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is 	</a:t>
            </a:r>
            <a:r>
              <a:rPr sz="1400" spc="-10" dirty="0">
                <a:latin typeface="Tahoma"/>
                <a:cs typeface="Tahoma"/>
              </a:rPr>
              <a:t>solved?</a:t>
            </a:r>
            <a:endParaRPr sz="1400">
              <a:latin typeface="Tahoma"/>
              <a:cs typeface="Tahoma"/>
            </a:endParaRPr>
          </a:p>
          <a:p>
            <a:pPr marL="269875" marR="92075" indent="-178435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271780" algn="l"/>
              </a:tabLst>
            </a:pPr>
            <a:r>
              <a:rPr sz="1400" dirty="0">
                <a:latin typeface="Tahoma"/>
                <a:cs typeface="Tahoma"/>
              </a:rPr>
              <a:t>How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you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229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extra 	</a:t>
            </a:r>
            <a:r>
              <a:rPr sz="1400" dirty="0">
                <a:latin typeface="Tahoma"/>
                <a:cs typeface="Tahoma"/>
              </a:rPr>
              <a:t>revenue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generated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dirty="0">
                <a:latin typeface="Tahoma"/>
                <a:cs typeface="Tahoma"/>
              </a:rPr>
              <a:t>increased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sales?</a:t>
            </a:r>
            <a:endParaRPr sz="1400">
              <a:latin typeface="Tahoma"/>
              <a:cs typeface="Tahoma"/>
            </a:endParaRPr>
          </a:p>
          <a:p>
            <a:pPr marL="269875" marR="172085" indent="-178435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271780" algn="l"/>
              </a:tabLst>
            </a:pPr>
            <a:r>
              <a:rPr sz="1400" spc="65" dirty="0">
                <a:latin typeface="Tahoma"/>
                <a:cs typeface="Tahoma"/>
              </a:rPr>
              <a:t>Will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there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increase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in 	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market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share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	</a:t>
            </a:r>
            <a:r>
              <a:rPr sz="1400" spc="-10" dirty="0">
                <a:latin typeface="Tahoma"/>
                <a:cs typeface="Tahoma"/>
              </a:rPr>
              <a:t>company?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8800" y="58962"/>
            <a:ext cx="1349583" cy="652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112" y="2010155"/>
            <a:ext cx="11162030" cy="4493260"/>
          </a:xfrm>
          <a:custGeom>
            <a:avLst/>
            <a:gdLst/>
            <a:ahLst/>
            <a:cxnLst/>
            <a:rect l="l" t="t" r="r" b="b"/>
            <a:pathLst>
              <a:path w="11162030" h="4493259">
                <a:moveTo>
                  <a:pt x="0" y="4492752"/>
                </a:moveTo>
                <a:lnTo>
                  <a:pt x="11161776" y="4492752"/>
                </a:lnTo>
                <a:lnTo>
                  <a:pt x="11161776" y="0"/>
                </a:lnTo>
                <a:lnTo>
                  <a:pt x="0" y="0"/>
                </a:lnTo>
                <a:lnTo>
                  <a:pt x="0" y="4492752"/>
                </a:lnTo>
                <a:close/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547" y="2040128"/>
            <a:ext cx="46843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ahoma"/>
                <a:cs typeface="Tahoma"/>
              </a:rPr>
              <a:t>Framework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Used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35" dirty="0">
                <a:latin typeface="Tahoma"/>
                <a:cs typeface="Tahoma"/>
              </a:rPr>
              <a:t>Issue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tree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framework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conjugation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85" dirty="0">
                <a:latin typeface="Tahoma"/>
                <a:cs typeface="Tahoma"/>
              </a:rPr>
              <a:t>5C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Framework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547" y="3381502"/>
            <a:ext cx="566166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5" dirty="0">
                <a:latin typeface="Tahoma"/>
                <a:cs typeface="Tahoma"/>
              </a:rPr>
              <a:t>Reason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for</a:t>
            </a:r>
            <a:r>
              <a:rPr sz="1800" b="1" spc="-145" dirty="0">
                <a:latin typeface="Tahoma"/>
                <a:cs typeface="Tahoma"/>
              </a:rPr>
              <a:t> using </a:t>
            </a:r>
            <a:r>
              <a:rPr sz="1800" b="1" spc="-105" dirty="0">
                <a:latin typeface="Tahoma"/>
                <a:cs typeface="Tahoma"/>
              </a:rPr>
              <a:t>the</a:t>
            </a:r>
            <a:r>
              <a:rPr sz="1800" b="1" spc="-13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selected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framework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spc="-25" dirty="0">
                <a:latin typeface="Tahoma"/>
                <a:cs typeface="Tahoma"/>
              </a:rPr>
              <a:t>It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easy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cover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all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domains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above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mentioned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frameworks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547" y="4844922"/>
            <a:ext cx="1010602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Tahoma"/>
                <a:cs typeface="Tahoma"/>
              </a:rPr>
              <a:t>How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have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you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used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the</a:t>
            </a:r>
            <a:r>
              <a:rPr sz="1800" b="1" spc="-150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framework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here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problem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has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been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divided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five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C’s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framework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then,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each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114" dirty="0">
                <a:latin typeface="Tahoma"/>
                <a:cs typeface="Tahoma"/>
              </a:rPr>
              <a:t>C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again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branched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using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issue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tree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framework.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9100" y="62050"/>
            <a:ext cx="1527118" cy="7380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11" y="1865407"/>
            <a:ext cx="3881471" cy="4905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3308" y="1719072"/>
            <a:ext cx="6214872" cy="50779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8800" y="69675"/>
            <a:ext cx="1406186" cy="679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11" y="1865407"/>
            <a:ext cx="3881471" cy="49056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20369" y="1690116"/>
            <a:ext cx="7273925" cy="4959350"/>
            <a:chOff x="4720369" y="1690116"/>
            <a:chExt cx="7273925" cy="4959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927" y="1690116"/>
              <a:ext cx="5281202" cy="28864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0369" y="4576572"/>
              <a:ext cx="7273706" cy="20726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71200" y="62157"/>
            <a:ext cx="1211467" cy="5855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11" y="1865407"/>
            <a:ext cx="3881471" cy="49056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9394" y="3360420"/>
            <a:ext cx="6586164" cy="16654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2300" y="58854"/>
            <a:ext cx="1349797" cy="652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1: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05" dirty="0">
                <a:latin typeface="Tahoma"/>
                <a:cs typeface="Tahoma"/>
              </a:rPr>
              <a:t>Customer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Targeting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-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Industry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9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able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map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apt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based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industry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(**P1**)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2: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05" dirty="0">
                <a:latin typeface="Tahoma"/>
                <a:cs typeface="Tahoma"/>
              </a:rPr>
              <a:t>Customer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Targeting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-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Budget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targeting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right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set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leads.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(**P1**)</a:t>
            </a:r>
            <a:endParaRPr sz="14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has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products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targeted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only</a:t>
            </a:r>
            <a:r>
              <a:rPr sz="1400" spc="-1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for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certain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type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customers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2600" y="55122"/>
            <a:ext cx="1488987" cy="7195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pc="-100" dirty="0"/>
              <a:t>PART</a:t>
            </a:r>
            <a:r>
              <a:rPr spc="-340" dirty="0"/>
              <a:t> </a:t>
            </a:r>
            <a:r>
              <a:rPr spc="-595" dirty="0"/>
              <a:t>II</a:t>
            </a:r>
            <a:r>
              <a:rPr spc="-325" dirty="0"/>
              <a:t> </a:t>
            </a:r>
            <a:r>
              <a:rPr spc="-360" dirty="0"/>
              <a:t>:</a:t>
            </a:r>
            <a:r>
              <a:rPr spc="-320" dirty="0"/>
              <a:t> </a:t>
            </a:r>
            <a:r>
              <a:rPr spc="-210" dirty="0"/>
              <a:t>Formulating</a:t>
            </a:r>
            <a:r>
              <a:rPr spc="-345" dirty="0"/>
              <a:t> </a:t>
            </a:r>
            <a:r>
              <a:rPr spc="-85" dirty="0"/>
              <a:t>Hypotheses</a:t>
            </a: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3000" b="0" spc="-30" dirty="0">
                <a:solidFill>
                  <a:srgbClr val="5A5A5A"/>
                </a:solidFill>
                <a:latin typeface="Tahoma"/>
                <a:cs typeface="Tahoma"/>
              </a:rPr>
              <a:t>Sales</a:t>
            </a:r>
            <a:r>
              <a:rPr sz="3000" b="0" spc="-24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Pipeline</a:t>
            </a:r>
            <a:r>
              <a:rPr sz="3000" b="0" spc="-23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Conversion</a:t>
            </a:r>
            <a:r>
              <a:rPr sz="3000" b="0" spc="-265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dirty="0">
                <a:solidFill>
                  <a:srgbClr val="5A5A5A"/>
                </a:solidFill>
                <a:latin typeface="Tahoma"/>
                <a:cs typeface="Tahoma"/>
              </a:rPr>
              <a:t>at</a:t>
            </a:r>
            <a:r>
              <a:rPr sz="3000" b="0" spc="-21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70" dirty="0">
                <a:solidFill>
                  <a:srgbClr val="5A5A5A"/>
                </a:solidFill>
                <a:latin typeface="Tahoma"/>
                <a:cs typeface="Tahoma"/>
              </a:rPr>
              <a:t>a</a:t>
            </a:r>
            <a:r>
              <a:rPr sz="3000" b="0" spc="-22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80" dirty="0">
                <a:solidFill>
                  <a:srgbClr val="5A5A5A"/>
                </a:solidFill>
                <a:latin typeface="Tahoma"/>
                <a:cs typeface="Tahoma"/>
              </a:rPr>
              <a:t>SaaS</a:t>
            </a:r>
            <a:r>
              <a:rPr sz="3000" b="0" spc="-240" dirty="0">
                <a:solidFill>
                  <a:srgbClr val="5A5A5A"/>
                </a:solidFill>
                <a:latin typeface="Tahoma"/>
                <a:cs typeface="Tahoma"/>
              </a:rPr>
              <a:t> </a:t>
            </a:r>
            <a:r>
              <a:rPr sz="3000" b="0" spc="-10" dirty="0">
                <a:solidFill>
                  <a:srgbClr val="5A5A5A"/>
                </a:solidFill>
                <a:latin typeface="Tahoma"/>
                <a:cs typeface="Tahoma"/>
              </a:rPr>
              <a:t>Startup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5112" y="2010155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3:</a:t>
            </a:r>
            <a:r>
              <a:rPr sz="1800" b="1" spc="-130" dirty="0">
                <a:latin typeface="Tahoma"/>
                <a:cs typeface="Tahoma"/>
              </a:rPr>
              <a:t> 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 </a:t>
            </a:r>
            <a:r>
              <a:rPr sz="1800" b="1" spc="-105" dirty="0">
                <a:latin typeface="Tahoma"/>
                <a:cs typeface="Tahoma"/>
              </a:rPr>
              <a:t>Customer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Targeting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-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Location</a:t>
            </a:r>
            <a:endParaRPr sz="1800">
              <a:latin typeface="Tahoma"/>
              <a:cs typeface="Tahoma"/>
            </a:endParaRPr>
          </a:p>
          <a:p>
            <a:pPr marL="90805" marR="5328285">
              <a:lnSpc>
                <a:spcPct val="200000"/>
              </a:lnSpc>
              <a:spcBef>
                <a:spcPts val="10"/>
              </a:spcBef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company</a:t>
            </a:r>
            <a:r>
              <a:rPr sz="1400" spc="-1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able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reach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leads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particular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locations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(**P2**)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leads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a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location</a:t>
            </a:r>
            <a:r>
              <a:rPr sz="1400" spc="-1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are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easier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convert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but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targeted</a:t>
            </a:r>
            <a:r>
              <a:rPr sz="1400" spc="229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(**P3**)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112" y="4443984"/>
            <a:ext cx="11162030" cy="2159635"/>
          </a:xfrm>
          <a:prstGeom prst="rect">
            <a:avLst/>
          </a:prstGeom>
          <a:ln w="9144">
            <a:solidFill>
              <a:srgbClr val="BEBEB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b="1" spc="-110" dirty="0">
                <a:latin typeface="Tahoma"/>
                <a:cs typeface="Tahoma"/>
              </a:rPr>
              <a:t>Branch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4:</a:t>
            </a:r>
            <a:r>
              <a:rPr sz="1800" b="1" spc="-135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Low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Sales</a:t>
            </a:r>
            <a:r>
              <a:rPr sz="1800" b="1" spc="-16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Pipeline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Conversion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Customer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–</a:t>
            </a:r>
            <a:r>
              <a:rPr sz="1800" b="1" spc="-1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Sentiment</a:t>
            </a:r>
            <a:endParaRPr sz="1800">
              <a:latin typeface="Tahoma"/>
              <a:cs typeface="Tahoma"/>
            </a:endParaRPr>
          </a:p>
          <a:p>
            <a:pPr marL="90805" marR="3660775">
              <a:lnSpc>
                <a:spcPct val="200000"/>
              </a:lnSpc>
              <a:spcBef>
                <a:spcPts val="10"/>
              </a:spcBef>
            </a:pPr>
            <a:r>
              <a:rPr sz="1400" spc="-20" dirty="0">
                <a:latin typeface="Tahoma"/>
                <a:cs typeface="Tahoma"/>
              </a:rPr>
              <a:t>Leads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believe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quality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product/service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not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at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par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industry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trends.</a:t>
            </a:r>
            <a:r>
              <a:rPr sz="1400" spc="28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(**P2**)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price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solutions</a:t>
            </a:r>
            <a:r>
              <a:rPr sz="1400" spc="-1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offered</a:t>
            </a:r>
            <a:r>
              <a:rPr sz="1400" spc="-10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unreasonably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high.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-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(**P2**)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9900" y="79448"/>
            <a:ext cx="1491135" cy="720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1151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ASSIGNMENT: Aryan Vishwakarma</vt:lpstr>
      <vt:lpstr>PART I : 1. Understanding the Problem Sales Pipeline Conversion at a SaaS Startup</vt:lpstr>
      <vt:lpstr>PART I : 2. Understanding the Problem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  <vt:lpstr>PART II : Formulating Hypotheses Sales Pipeline Conversion at a SaaS Startup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  Name: …………………………..</dc:title>
  <cp:lastModifiedBy>acer</cp:lastModifiedBy>
  <cp:revision>1</cp:revision>
  <dcterms:created xsi:type="dcterms:W3CDTF">2025-06-02T15:50:19Z</dcterms:created>
  <dcterms:modified xsi:type="dcterms:W3CDTF">2025-06-02T15:51:44Z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2025-06-02T00:00:00Z</vt:filetime>
  </property>
  <property fmtid="{D5CDD505-2E9C-101B-9397-08002B2CF9AE}" pid="5" name="Producer">
    <vt:lpwstr>2.4.24 (4.3.13) </vt:lpwstr>
  </property>
</Properties>
</file>