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EE413C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EE413C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EE413C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EE413C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68117" y="441706"/>
            <a:ext cx="6255765" cy="55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EE413C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87267" y="1807464"/>
            <a:ext cx="5617464" cy="4462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jpg"/><Relationship Id="rId4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jpg"/><Relationship Id="rId4" Type="http://schemas.openxmlformats.org/officeDocument/2006/relationships/image" Target="../media/image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 spc="-100"/>
              <a:t>PART</a:t>
            </a:r>
            <a:r>
              <a:rPr dirty="0" spc="-335"/>
              <a:t> </a:t>
            </a:r>
            <a:r>
              <a:rPr dirty="0" spc="-595"/>
              <a:t>III</a:t>
            </a:r>
            <a:r>
              <a:rPr dirty="0" spc="-315"/>
              <a:t> </a:t>
            </a:r>
            <a:r>
              <a:rPr dirty="0" spc="70"/>
              <a:t>A</a:t>
            </a:r>
            <a:r>
              <a:rPr dirty="0" spc="-325"/>
              <a:t> </a:t>
            </a:r>
            <a:r>
              <a:rPr dirty="0" spc="-360"/>
              <a:t>:</a:t>
            </a:r>
            <a:r>
              <a:rPr dirty="0" spc="-335"/>
              <a:t> </a:t>
            </a:r>
            <a:r>
              <a:rPr dirty="0" spc="-204"/>
              <a:t>Generating</a:t>
            </a:r>
            <a:r>
              <a:rPr dirty="0" spc="-345"/>
              <a:t> </a:t>
            </a:r>
            <a:r>
              <a:rPr dirty="0" spc="-300"/>
              <a:t>Insights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516504" y="1068070"/>
            <a:ext cx="715581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0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dirty="0" sz="3000" spc="-245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>
                <a:solidFill>
                  <a:srgbClr val="5A5A5A"/>
                </a:solidFill>
                <a:latin typeface="Tahoma"/>
                <a:cs typeface="Tahoma"/>
              </a:rPr>
              <a:t>Pipeline</a:t>
            </a:r>
            <a:r>
              <a:rPr dirty="0" sz="3000" spc="-235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>
                <a:solidFill>
                  <a:srgbClr val="5A5A5A"/>
                </a:solidFill>
                <a:latin typeface="Tahoma"/>
                <a:cs typeface="Tahoma"/>
              </a:rPr>
              <a:t>Conversion</a:t>
            </a:r>
            <a:r>
              <a:rPr dirty="0" sz="3000" spc="-265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>
                <a:solidFill>
                  <a:srgbClr val="5A5A5A"/>
                </a:solidFill>
                <a:latin typeface="Tahoma"/>
                <a:cs typeface="Tahoma"/>
              </a:rPr>
              <a:t>at</a:t>
            </a:r>
            <a:r>
              <a:rPr dirty="0" sz="3000" spc="-21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spc="-7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dirty="0" sz="3000" spc="-22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spc="-80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dirty="0" sz="3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spc="-1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63880" y="1807464"/>
            <a:ext cx="2405380" cy="4462780"/>
          </a:xfrm>
          <a:prstGeom prst="rect">
            <a:avLst/>
          </a:prstGeom>
          <a:ln w="9144">
            <a:solidFill>
              <a:srgbClr val="F69392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dirty="0" sz="1800" spc="-10" b="1">
                <a:latin typeface="Tahoma"/>
                <a:cs typeface="Tahoma"/>
              </a:rPr>
              <a:t>Variable</a:t>
            </a:r>
            <a:endParaRPr sz="1800"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  <a:spcBef>
                <a:spcPts val="1710"/>
              </a:spcBef>
            </a:pPr>
            <a:r>
              <a:rPr dirty="0" sz="1400">
                <a:latin typeface="Tahoma"/>
                <a:cs typeface="Tahoma"/>
              </a:rPr>
              <a:t>Technology</a:t>
            </a:r>
            <a:r>
              <a:rPr dirty="0" sz="1400" spc="-19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Primary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660"/>
              </a:spcBef>
            </a:pPr>
            <a:endParaRPr sz="1400"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</a:pPr>
            <a:r>
              <a:rPr dirty="0" sz="1400" spc="65">
                <a:latin typeface="Tahoma"/>
                <a:cs typeface="Tahoma"/>
              </a:rPr>
              <a:t>B2B</a:t>
            </a:r>
            <a:r>
              <a:rPr dirty="0" sz="1400" spc="-160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Sales</a:t>
            </a:r>
            <a:r>
              <a:rPr dirty="0" sz="1400" spc="-13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Medium</a:t>
            </a:r>
            <a:endParaRPr sz="1400">
              <a:latin typeface="Tahoma"/>
              <a:cs typeface="Tahoma"/>
            </a:endParaRPr>
          </a:p>
          <a:p>
            <a:pPr marL="90805" marR="342900">
              <a:lnSpc>
                <a:spcPct val="300200"/>
              </a:lnSpc>
              <a:spcBef>
                <a:spcPts val="1675"/>
              </a:spcBef>
            </a:pPr>
            <a:r>
              <a:rPr dirty="0" sz="1400">
                <a:latin typeface="Tahoma"/>
                <a:cs typeface="Tahoma"/>
              </a:rPr>
              <a:t>Client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Revenue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Sizing </a:t>
            </a:r>
            <a:r>
              <a:rPr dirty="0" sz="1400" spc="20">
                <a:latin typeface="Tahoma"/>
                <a:cs typeface="Tahoma"/>
              </a:rPr>
              <a:t>Opportunity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Sizing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670"/>
              </a:spcBef>
            </a:pPr>
            <a:endParaRPr sz="1400">
              <a:latin typeface="Tahoma"/>
              <a:cs typeface="Tahoma"/>
            </a:endParaRPr>
          </a:p>
          <a:p>
            <a:pPr marL="90805" marR="3429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Tahoma"/>
                <a:cs typeface="Tahoma"/>
              </a:rPr>
              <a:t>Business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from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Client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Last Year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287267" y="1807464"/>
            <a:ext cx="5541645" cy="4462780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dirty="0" sz="1800" spc="-155" b="1">
                <a:latin typeface="Tahoma"/>
                <a:cs typeface="Tahoma"/>
              </a:rPr>
              <a:t>Insights</a:t>
            </a:r>
            <a:r>
              <a:rPr dirty="0" sz="1800" spc="-145" b="1">
                <a:latin typeface="Tahoma"/>
                <a:cs typeface="Tahoma"/>
              </a:rPr>
              <a:t> </a:t>
            </a:r>
            <a:r>
              <a:rPr dirty="0" sz="1800" spc="-65" b="1">
                <a:latin typeface="Tahoma"/>
                <a:cs typeface="Tahoma"/>
              </a:rPr>
              <a:t>if</a:t>
            </a:r>
            <a:r>
              <a:rPr dirty="0" sz="1800" spc="-160" b="1">
                <a:latin typeface="Tahoma"/>
                <a:cs typeface="Tahoma"/>
              </a:rPr>
              <a:t> </a:t>
            </a:r>
            <a:r>
              <a:rPr dirty="0" sz="1800" spc="-25" b="1">
                <a:latin typeface="Tahoma"/>
                <a:cs typeface="Tahoma"/>
              </a:rPr>
              <a:t>any</a:t>
            </a:r>
            <a:endParaRPr sz="1800">
              <a:latin typeface="Tahoma"/>
              <a:cs typeface="Tahoma"/>
            </a:endParaRPr>
          </a:p>
          <a:p>
            <a:pPr marL="91440" marR="668020">
              <a:lnSpc>
                <a:spcPct val="100000"/>
              </a:lnSpc>
              <a:spcBef>
                <a:spcPts val="1710"/>
              </a:spcBef>
            </a:pPr>
            <a:r>
              <a:rPr dirty="0" sz="1400" spc="55">
                <a:latin typeface="Tahoma"/>
                <a:cs typeface="Tahoma"/>
              </a:rPr>
              <a:t>An</a:t>
            </a:r>
            <a:r>
              <a:rPr dirty="0" sz="1400" spc="-114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unusually</a:t>
            </a:r>
            <a:r>
              <a:rPr dirty="0" sz="1400" spc="-12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large</a:t>
            </a:r>
            <a:r>
              <a:rPr dirty="0" sz="1400" spc="-10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number</a:t>
            </a:r>
            <a:r>
              <a:rPr dirty="0" sz="1400" spc="-10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of</a:t>
            </a:r>
            <a:r>
              <a:rPr dirty="0" sz="1400" spc="-10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opportunities</a:t>
            </a:r>
            <a:r>
              <a:rPr dirty="0" sz="1400" spc="-13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come</a:t>
            </a:r>
            <a:r>
              <a:rPr dirty="0" sz="1400" spc="-114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from</a:t>
            </a:r>
            <a:r>
              <a:rPr dirty="0" sz="1400" spc="-105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ERP </a:t>
            </a:r>
            <a:r>
              <a:rPr dirty="0" sz="1400" spc="-10">
                <a:latin typeface="Tahoma"/>
                <a:cs typeface="Tahoma"/>
              </a:rPr>
              <a:t>Implementation</a:t>
            </a:r>
            <a:r>
              <a:rPr dirty="0" sz="1400" spc="-12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category</a:t>
            </a:r>
            <a:r>
              <a:rPr dirty="0" sz="1400" spc="-14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and</a:t>
            </a:r>
            <a:r>
              <a:rPr dirty="0" sz="1400" spc="-9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they</a:t>
            </a:r>
            <a:r>
              <a:rPr dirty="0" sz="1400" spc="-12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have</a:t>
            </a:r>
            <a:r>
              <a:rPr dirty="0" sz="1400" spc="-105">
                <a:latin typeface="Tahoma"/>
                <a:cs typeface="Tahoma"/>
              </a:rPr>
              <a:t> </a:t>
            </a:r>
            <a:r>
              <a:rPr dirty="0" sz="1400" spc="-35">
                <a:latin typeface="Tahoma"/>
                <a:cs typeface="Tahoma"/>
              </a:rPr>
              <a:t>a</a:t>
            </a:r>
            <a:r>
              <a:rPr dirty="0" sz="1400" spc="-11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better</a:t>
            </a:r>
            <a:r>
              <a:rPr dirty="0" sz="1400" spc="-10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than</a:t>
            </a:r>
            <a:r>
              <a:rPr dirty="0" sz="1400" spc="-114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average </a:t>
            </a:r>
            <a:r>
              <a:rPr dirty="0" sz="1400" spc="10">
                <a:latin typeface="Tahoma"/>
                <a:cs typeface="Tahoma"/>
              </a:rPr>
              <a:t>opportunity</a:t>
            </a:r>
            <a:r>
              <a:rPr dirty="0" sz="1400" spc="-125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conversion</a:t>
            </a:r>
            <a:r>
              <a:rPr dirty="0" sz="1400" spc="-90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rate</a:t>
            </a:r>
            <a:endParaRPr sz="1400">
              <a:latin typeface="Tahoma"/>
              <a:cs typeface="Tahoma"/>
            </a:endParaRPr>
          </a:p>
          <a:p>
            <a:pPr marL="91440" marR="228600">
              <a:lnSpc>
                <a:spcPct val="100000"/>
              </a:lnSpc>
              <a:spcBef>
                <a:spcPts val="1680"/>
              </a:spcBef>
            </a:pPr>
            <a:r>
              <a:rPr dirty="0" sz="1400" spc="65">
                <a:latin typeface="Tahoma"/>
                <a:cs typeface="Tahoma"/>
              </a:rPr>
              <a:t>Most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Opportunities</a:t>
            </a:r>
            <a:r>
              <a:rPr dirty="0" sz="1400" spc="-8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are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from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Marketing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and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Enterprise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Sellers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with </a:t>
            </a:r>
            <a:r>
              <a:rPr dirty="0" sz="1400">
                <a:latin typeface="Tahoma"/>
                <a:cs typeface="Tahoma"/>
              </a:rPr>
              <a:t>the</a:t>
            </a:r>
            <a:r>
              <a:rPr dirty="0" sz="1400" spc="-10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Enterprise</a:t>
            </a:r>
            <a:r>
              <a:rPr dirty="0" sz="1400" spc="-11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Sellers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having</a:t>
            </a:r>
            <a:r>
              <a:rPr dirty="0" sz="1400" spc="-114">
                <a:latin typeface="Tahoma"/>
                <a:cs typeface="Tahoma"/>
              </a:rPr>
              <a:t> </a:t>
            </a:r>
            <a:r>
              <a:rPr dirty="0" sz="1400" spc="-35">
                <a:latin typeface="Tahoma"/>
                <a:cs typeface="Tahoma"/>
              </a:rPr>
              <a:t>a</a:t>
            </a:r>
            <a:r>
              <a:rPr dirty="0" sz="1400" spc="-8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better</a:t>
            </a:r>
            <a:r>
              <a:rPr dirty="0" sz="1400" spc="-10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than</a:t>
            </a:r>
            <a:r>
              <a:rPr dirty="0" sz="1400" spc="-9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average</a:t>
            </a:r>
            <a:r>
              <a:rPr dirty="0" sz="1400" spc="-10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opportunity </a:t>
            </a:r>
            <a:r>
              <a:rPr dirty="0" sz="1400">
                <a:latin typeface="Tahoma"/>
                <a:cs typeface="Tahoma"/>
              </a:rPr>
              <a:t>conversion</a:t>
            </a:r>
            <a:r>
              <a:rPr dirty="0" sz="1400" spc="-85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rate.</a:t>
            </a:r>
            <a:endParaRPr sz="140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  <a:spcBef>
                <a:spcPts val="1680"/>
              </a:spcBef>
            </a:pPr>
            <a:r>
              <a:rPr dirty="0" sz="1400" spc="50">
                <a:latin typeface="Tahoma"/>
                <a:cs typeface="Tahoma"/>
              </a:rPr>
              <a:t>An</a:t>
            </a:r>
            <a:r>
              <a:rPr dirty="0" sz="1400" spc="-11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unusually</a:t>
            </a:r>
            <a:r>
              <a:rPr dirty="0" sz="1400" spc="-12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large</a:t>
            </a:r>
            <a:r>
              <a:rPr dirty="0" sz="1400" spc="-10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number</a:t>
            </a:r>
            <a:r>
              <a:rPr dirty="0" sz="1400" spc="-10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of</a:t>
            </a:r>
            <a:r>
              <a:rPr dirty="0" sz="1400" spc="-10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opportunities</a:t>
            </a:r>
            <a:r>
              <a:rPr dirty="0" sz="1400" spc="-12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come</a:t>
            </a:r>
            <a:r>
              <a:rPr dirty="0" sz="1400" spc="-114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from</a:t>
            </a:r>
            <a:r>
              <a:rPr dirty="0" sz="1400" spc="-10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clients</a:t>
            </a:r>
            <a:r>
              <a:rPr dirty="0" sz="1400" spc="-100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who</a:t>
            </a:r>
            <a:endParaRPr sz="140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</a:pPr>
            <a:r>
              <a:rPr dirty="0" sz="1400">
                <a:latin typeface="Tahoma"/>
                <a:cs typeface="Tahoma"/>
              </a:rPr>
              <a:t>are</a:t>
            </a:r>
            <a:r>
              <a:rPr dirty="0" sz="1400" spc="-10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less</a:t>
            </a:r>
            <a:r>
              <a:rPr dirty="0" sz="1400" spc="-9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in</a:t>
            </a:r>
            <a:r>
              <a:rPr dirty="0" sz="1400" spc="-11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revenue</a:t>
            </a:r>
            <a:r>
              <a:rPr dirty="0" sz="1400" spc="-114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size(100K</a:t>
            </a:r>
            <a:r>
              <a:rPr dirty="0" sz="1400" spc="-114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or</a:t>
            </a:r>
            <a:r>
              <a:rPr dirty="0" sz="1400" spc="-10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less)</a:t>
            </a:r>
            <a:endParaRPr sz="1400">
              <a:latin typeface="Tahoma"/>
              <a:cs typeface="Tahoma"/>
            </a:endParaRPr>
          </a:p>
          <a:p>
            <a:pPr marL="91440" marR="453390">
              <a:lnSpc>
                <a:spcPct val="100000"/>
              </a:lnSpc>
              <a:spcBef>
                <a:spcPts val="1685"/>
              </a:spcBef>
            </a:pPr>
            <a:r>
              <a:rPr dirty="0" sz="1400">
                <a:latin typeface="Tahoma"/>
                <a:cs typeface="Tahoma"/>
              </a:rPr>
              <a:t>The</a:t>
            </a:r>
            <a:r>
              <a:rPr dirty="0" sz="1400" spc="-114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opportunity</a:t>
            </a:r>
            <a:r>
              <a:rPr dirty="0" sz="1400" spc="-160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conversion</a:t>
            </a:r>
            <a:r>
              <a:rPr dirty="0" sz="1400" spc="-150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rate</a:t>
            </a:r>
            <a:r>
              <a:rPr dirty="0" sz="1400" spc="-10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is</a:t>
            </a:r>
            <a:r>
              <a:rPr dirty="0" sz="1400" spc="-10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significantly</a:t>
            </a:r>
            <a:r>
              <a:rPr dirty="0" sz="1400" spc="-12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higher</a:t>
            </a:r>
            <a:r>
              <a:rPr dirty="0" sz="1400" spc="-125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for</a:t>
            </a:r>
            <a:r>
              <a:rPr dirty="0" sz="1400" spc="-114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clients </a:t>
            </a:r>
            <a:r>
              <a:rPr dirty="0" sz="1400">
                <a:latin typeface="Tahoma"/>
                <a:cs typeface="Tahoma"/>
              </a:rPr>
              <a:t>with</a:t>
            </a:r>
            <a:r>
              <a:rPr dirty="0" sz="1400" spc="-9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potential</a:t>
            </a:r>
            <a:r>
              <a:rPr dirty="0" sz="1400" spc="-9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revenue</a:t>
            </a:r>
            <a:r>
              <a:rPr dirty="0" sz="1400" spc="-8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in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0-</a:t>
            </a:r>
            <a:r>
              <a:rPr dirty="0" sz="1400" spc="70">
                <a:latin typeface="Tahoma"/>
                <a:cs typeface="Tahoma"/>
              </a:rPr>
              <a:t>30K</a:t>
            </a:r>
            <a:r>
              <a:rPr dirty="0" sz="1400" spc="-10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range.</a:t>
            </a:r>
            <a:endParaRPr sz="1400">
              <a:latin typeface="Tahoma"/>
              <a:cs typeface="Tahoma"/>
            </a:endParaRPr>
          </a:p>
          <a:p>
            <a:pPr marL="91440" marR="545465">
              <a:lnSpc>
                <a:spcPct val="100000"/>
              </a:lnSpc>
              <a:spcBef>
                <a:spcPts val="1680"/>
              </a:spcBef>
            </a:pPr>
            <a:r>
              <a:rPr dirty="0" sz="1400">
                <a:latin typeface="Tahoma"/>
                <a:cs typeface="Tahoma"/>
              </a:rPr>
              <a:t>The</a:t>
            </a:r>
            <a:r>
              <a:rPr dirty="0" sz="1400" spc="-114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conversion</a:t>
            </a:r>
            <a:r>
              <a:rPr dirty="0" sz="1400" spc="-15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rate</a:t>
            </a:r>
            <a:r>
              <a:rPr dirty="0" sz="1400" spc="-11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is</a:t>
            </a:r>
            <a:r>
              <a:rPr dirty="0" sz="1400" spc="-9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higher</a:t>
            </a:r>
            <a:r>
              <a:rPr dirty="0" sz="1400" spc="-12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for</a:t>
            </a:r>
            <a:r>
              <a:rPr dirty="0" sz="1400" spc="-11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existing</a:t>
            </a:r>
            <a:r>
              <a:rPr dirty="0" sz="1400" spc="-13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customers</a:t>
            </a:r>
            <a:r>
              <a:rPr dirty="0" sz="1400" spc="-12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despite</a:t>
            </a:r>
            <a:r>
              <a:rPr dirty="0" sz="1400" spc="-100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the </a:t>
            </a:r>
            <a:r>
              <a:rPr dirty="0" sz="1400">
                <a:latin typeface="Tahoma"/>
                <a:cs typeface="Tahoma"/>
              </a:rPr>
              <a:t>number</a:t>
            </a:r>
            <a:r>
              <a:rPr dirty="0" sz="1400" spc="-9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of</a:t>
            </a:r>
            <a:r>
              <a:rPr dirty="0" sz="1400" spc="-8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opportunities</a:t>
            </a:r>
            <a:r>
              <a:rPr dirty="0" sz="1400" spc="-11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unusually</a:t>
            </a:r>
            <a:r>
              <a:rPr dirty="0" sz="1400" spc="-114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large</a:t>
            </a:r>
            <a:r>
              <a:rPr dirty="0" sz="1400" spc="-8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from</a:t>
            </a:r>
            <a:r>
              <a:rPr dirty="0" sz="1400" spc="-8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newer</a:t>
            </a:r>
            <a:r>
              <a:rPr dirty="0" sz="1400" spc="-8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customers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148571" y="1807464"/>
            <a:ext cx="2794000" cy="4462780"/>
          </a:xfrm>
          <a:prstGeom prst="rect">
            <a:avLst/>
          </a:prstGeom>
          <a:ln w="9144">
            <a:solidFill>
              <a:srgbClr val="F69392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dirty="0" sz="1800" spc="-95" b="1">
                <a:latin typeface="Tahoma"/>
                <a:cs typeface="Tahoma"/>
              </a:rPr>
              <a:t>Pattern</a:t>
            </a:r>
            <a:r>
              <a:rPr dirty="0" sz="1800" spc="-145" b="1">
                <a:latin typeface="Tahoma"/>
                <a:cs typeface="Tahoma"/>
              </a:rPr>
              <a:t> </a:t>
            </a:r>
            <a:r>
              <a:rPr dirty="0" sz="1800" spc="-90" b="1">
                <a:latin typeface="Tahoma"/>
                <a:cs typeface="Tahoma"/>
              </a:rPr>
              <a:t>of</a:t>
            </a:r>
            <a:r>
              <a:rPr dirty="0" sz="1800" spc="-155" b="1">
                <a:latin typeface="Tahoma"/>
                <a:cs typeface="Tahoma"/>
              </a:rPr>
              <a:t> </a:t>
            </a:r>
            <a:r>
              <a:rPr dirty="0" sz="1800" spc="-10" b="1">
                <a:latin typeface="Tahoma"/>
                <a:cs typeface="Tahoma"/>
              </a:rPr>
              <a:t>Insight</a:t>
            </a:r>
            <a:endParaRPr sz="18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1710"/>
              </a:spcBef>
            </a:pPr>
            <a:r>
              <a:rPr dirty="0" sz="1400">
                <a:latin typeface="Tahoma"/>
                <a:cs typeface="Tahoma"/>
              </a:rPr>
              <a:t>Significant</a:t>
            </a:r>
            <a:r>
              <a:rPr dirty="0" sz="1400" spc="-12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Outliers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660"/>
              </a:spcBef>
            </a:pPr>
            <a:endParaRPr sz="1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</a:pPr>
            <a:r>
              <a:rPr dirty="0" sz="1400">
                <a:latin typeface="Tahoma"/>
                <a:cs typeface="Tahoma"/>
              </a:rPr>
              <a:t>Significant</a:t>
            </a:r>
            <a:r>
              <a:rPr dirty="0" sz="1400" spc="-12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Outliers</a:t>
            </a:r>
            <a:endParaRPr sz="1400">
              <a:latin typeface="Tahoma"/>
              <a:cs typeface="Tahoma"/>
            </a:endParaRPr>
          </a:p>
          <a:p>
            <a:pPr marL="92075" marR="916305">
              <a:lnSpc>
                <a:spcPct val="300200"/>
              </a:lnSpc>
              <a:spcBef>
                <a:spcPts val="1675"/>
              </a:spcBef>
            </a:pPr>
            <a:r>
              <a:rPr dirty="0" sz="1400">
                <a:latin typeface="Tahoma"/>
                <a:cs typeface="Tahoma"/>
              </a:rPr>
              <a:t>Significant</a:t>
            </a:r>
            <a:r>
              <a:rPr dirty="0" sz="1400" spc="-12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Outliers </a:t>
            </a:r>
            <a:r>
              <a:rPr dirty="0" sz="1400">
                <a:latin typeface="Tahoma"/>
                <a:cs typeface="Tahoma"/>
              </a:rPr>
              <a:t>Surprising</a:t>
            </a:r>
            <a:r>
              <a:rPr dirty="0" sz="1400" spc="-11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Comparison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670"/>
              </a:spcBef>
            </a:pPr>
            <a:endParaRPr sz="1400">
              <a:latin typeface="Tahoma"/>
              <a:cs typeface="Tahoma"/>
            </a:endParaRPr>
          </a:p>
          <a:p>
            <a:pPr marL="92075" marR="184785">
              <a:lnSpc>
                <a:spcPct val="100000"/>
              </a:lnSpc>
              <a:spcBef>
                <a:spcPts val="5"/>
              </a:spcBef>
            </a:pPr>
            <a:r>
              <a:rPr dirty="0" sz="1400" spc="-10">
                <a:latin typeface="Tahoma"/>
                <a:cs typeface="Tahoma"/>
              </a:rPr>
              <a:t>Surprising </a:t>
            </a:r>
            <a:r>
              <a:rPr dirty="0" sz="1400">
                <a:latin typeface="Tahoma"/>
                <a:cs typeface="Tahoma"/>
              </a:rPr>
              <a:t>Comparison/Significant</a:t>
            </a:r>
            <a:r>
              <a:rPr dirty="0" sz="1400" spc="1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Outliers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96600" y="68520"/>
            <a:ext cx="1224681" cy="5918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9955" y="1784604"/>
            <a:ext cx="11162030" cy="4893945"/>
          </a:xfrm>
          <a:custGeom>
            <a:avLst/>
            <a:gdLst/>
            <a:ahLst/>
            <a:cxnLst/>
            <a:rect l="l" t="t" r="r" b="b"/>
            <a:pathLst>
              <a:path w="11162030" h="4893945">
                <a:moveTo>
                  <a:pt x="0" y="4893564"/>
                </a:moveTo>
                <a:lnTo>
                  <a:pt x="11161776" y="4893564"/>
                </a:lnTo>
                <a:lnTo>
                  <a:pt x="11161776" y="0"/>
                </a:lnTo>
                <a:lnTo>
                  <a:pt x="0" y="0"/>
                </a:lnTo>
                <a:lnTo>
                  <a:pt x="0" y="4893564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335" y="3210248"/>
            <a:ext cx="5269485" cy="286495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91660" y="3316165"/>
            <a:ext cx="3597910" cy="2677977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88391" y="1007821"/>
            <a:ext cx="10199370" cy="1747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40255">
              <a:lnSpc>
                <a:spcPct val="100000"/>
              </a:lnSpc>
              <a:spcBef>
                <a:spcPts val="100"/>
              </a:spcBef>
            </a:pPr>
            <a:r>
              <a:rPr dirty="0" sz="3000" spc="-35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dirty="0" sz="3000" spc="-36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spc="50">
                <a:solidFill>
                  <a:srgbClr val="5A5A5A"/>
                </a:solidFill>
                <a:latin typeface="Tahoma"/>
                <a:cs typeface="Tahoma"/>
              </a:rPr>
              <a:t>Pipeline</a:t>
            </a:r>
            <a:r>
              <a:rPr dirty="0" sz="3000" spc="-355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spc="50">
                <a:solidFill>
                  <a:srgbClr val="5A5A5A"/>
                </a:solidFill>
                <a:latin typeface="Tahoma"/>
                <a:cs typeface="Tahoma"/>
              </a:rPr>
              <a:t>Conversion</a:t>
            </a:r>
            <a:r>
              <a:rPr dirty="0" sz="3000" spc="-375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>
                <a:solidFill>
                  <a:srgbClr val="5A5A5A"/>
                </a:solidFill>
                <a:latin typeface="Tahoma"/>
                <a:cs typeface="Tahoma"/>
              </a:rPr>
              <a:t>at</a:t>
            </a:r>
            <a:r>
              <a:rPr dirty="0" sz="3000" spc="-335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spc="-7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dirty="0" sz="3000" spc="-335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spc="-75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dirty="0" sz="3000" spc="-355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spc="-1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25"/>
              </a:spcBef>
            </a:pPr>
            <a:r>
              <a:rPr dirty="0" sz="1800" spc="-110" b="1">
                <a:latin typeface="Tahoma"/>
                <a:cs typeface="Tahoma"/>
              </a:rPr>
              <a:t>Focus</a:t>
            </a:r>
            <a:r>
              <a:rPr dirty="0" sz="1800" spc="-130" b="1">
                <a:latin typeface="Tahoma"/>
                <a:cs typeface="Tahoma"/>
              </a:rPr>
              <a:t> </a:t>
            </a:r>
            <a:r>
              <a:rPr dirty="0" sz="1800" spc="-120" b="1">
                <a:latin typeface="Tahoma"/>
                <a:cs typeface="Tahoma"/>
              </a:rPr>
              <a:t>on</a:t>
            </a:r>
            <a:r>
              <a:rPr dirty="0" sz="1800" spc="-140" b="1">
                <a:latin typeface="Tahoma"/>
                <a:cs typeface="Tahoma"/>
              </a:rPr>
              <a:t> </a:t>
            </a:r>
            <a:r>
              <a:rPr dirty="0" sz="1800" spc="-100" b="1">
                <a:latin typeface="Tahoma"/>
                <a:cs typeface="Tahoma"/>
              </a:rPr>
              <a:t>Enterprise</a:t>
            </a:r>
            <a:r>
              <a:rPr dirty="0" sz="1800" spc="-140" b="1">
                <a:latin typeface="Tahoma"/>
                <a:cs typeface="Tahoma"/>
              </a:rPr>
              <a:t> </a:t>
            </a:r>
            <a:r>
              <a:rPr dirty="0" sz="1800" spc="-110" b="1">
                <a:latin typeface="Tahoma"/>
                <a:cs typeface="Tahoma"/>
              </a:rPr>
              <a:t>Sellers</a:t>
            </a:r>
            <a:r>
              <a:rPr dirty="0" sz="1800" spc="-140" b="1">
                <a:latin typeface="Tahoma"/>
                <a:cs typeface="Tahoma"/>
              </a:rPr>
              <a:t> </a:t>
            </a:r>
            <a:r>
              <a:rPr dirty="0" sz="1800" spc="-120" b="1">
                <a:latin typeface="Tahoma"/>
                <a:cs typeface="Tahoma"/>
              </a:rPr>
              <a:t>channel</a:t>
            </a:r>
            <a:r>
              <a:rPr dirty="0" sz="1800" spc="-135" b="1">
                <a:latin typeface="Tahoma"/>
                <a:cs typeface="Tahoma"/>
              </a:rPr>
              <a:t> </a:t>
            </a:r>
            <a:r>
              <a:rPr dirty="0" sz="1800" spc="-145" b="1">
                <a:latin typeface="Tahoma"/>
                <a:cs typeface="Tahoma"/>
              </a:rPr>
              <a:t>as</a:t>
            </a:r>
            <a:r>
              <a:rPr dirty="0" sz="1800" spc="-165" b="1">
                <a:latin typeface="Tahoma"/>
                <a:cs typeface="Tahoma"/>
              </a:rPr>
              <a:t> </a:t>
            </a:r>
            <a:r>
              <a:rPr dirty="0" sz="1800" spc="-105" b="1">
                <a:latin typeface="Tahoma"/>
                <a:cs typeface="Tahoma"/>
              </a:rPr>
              <a:t>the</a:t>
            </a:r>
            <a:r>
              <a:rPr dirty="0" sz="1800" spc="-120" b="1">
                <a:latin typeface="Tahoma"/>
                <a:cs typeface="Tahoma"/>
              </a:rPr>
              <a:t> </a:t>
            </a:r>
            <a:r>
              <a:rPr dirty="0" sz="1800" spc="-95" b="1">
                <a:latin typeface="Tahoma"/>
                <a:cs typeface="Tahoma"/>
              </a:rPr>
              <a:t>B2B</a:t>
            </a:r>
            <a:r>
              <a:rPr dirty="0" sz="1800" spc="-145" b="1">
                <a:latin typeface="Tahoma"/>
                <a:cs typeface="Tahoma"/>
              </a:rPr>
              <a:t> </a:t>
            </a:r>
            <a:r>
              <a:rPr dirty="0" sz="1800" spc="-120" b="1">
                <a:latin typeface="Tahoma"/>
                <a:cs typeface="Tahoma"/>
              </a:rPr>
              <a:t>sales</a:t>
            </a:r>
            <a:r>
              <a:rPr dirty="0" sz="1800" spc="-160" b="1">
                <a:latin typeface="Tahoma"/>
                <a:cs typeface="Tahoma"/>
              </a:rPr>
              <a:t> </a:t>
            </a:r>
            <a:r>
              <a:rPr dirty="0" sz="1800" spc="-10" b="1">
                <a:latin typeface="Tahoma"/>
                <a:cs typeface="Tahoma"/>
              </a:rPr>
              <a:t>medium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710"/>
              </a:spcBef>
            </a:pPr>
            <a:r>
              <a:rPr dirty="0" sz="1400" spc="70">
                <a:latin typeface="Tahoma"/>
                <a:cs typeface="Tahoma"/>
              </a:rPr>
              <a:t>Most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Opportunities</a:t>
            </a:r>
            <a:r>
              <a:rPr dirty="0" sz="1400" spc="-11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are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from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Marketing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and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Enterprise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Sellers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with</a:t>
            </a:r>
            <a:r>
              <a:rPr dirty="0" sz="1400" spc="30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the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Enterprise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Sellers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having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 spc="-35">
                <a:latin typeface="Tahoma"/>
                <a:cs typeface="Tahoma"/>
              </a:rPr>
              <a:t>a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better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than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average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opportunity </a:t>
            </a:r>
            <a:r>
              <a:rPr dirty="0" sz="1400">
                <a:latin typeface="Tahoma"/>
                <a:cs typeface="Tahoma"/>
              </a:rPr>
              <a:t>conversion</a:t>
            </a:r>
            <a:r>
              <a:rPr dirty="0" sz="1400" spc="-9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rate.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66085" y="381762"/>
            <a:ext cx="6263005" cy="5594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0"/>
              <a:t>PART</a:t>
            </a:r>
            <a:r>
              <a:rPr dirty="0" spc="-340"/>
              <a:t> </a:t>
            </a:r>
            <a:r>
              <a:rPr dirty="0" spc="-595"/>
              <a:t>III</a:t>
            </a:r>
            <a:r>
              <a:rPr dirty="0" spc="-325"/>
              <a:t> </a:t>
            </a:r>
            <a:r>
              <a:rPr dirty="0" spc="-120"/>
              <a:t>B</a:t>
            </a:r>
            <a:r>
              <a:rPr dirty="0" spc="-335"/>
              <a:t> </a:t>
            </a:r>
            <a:r>
              <a:rPr dirty="0" spc="-360"/>
              <a:t>:</a:t>
            </a:r>
            <a:r>
              <a:rPr dirty="0" spc="-330"/>
              <a:t> </a:t>
            </a:r>
            <a:r>
              <a:rPr dirty="0" spc="-215"/>
              <a:t>Presenting</a:t>
            </a:r>
            <a:r>
              <a:rPr dirty="0" spc="-370"/>
              <a:t> </a:t>
            </a:r>
            <a:r>
              <a:rPr dirty="0" spc="-170"/>
              <a:t>Findings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0" y="36596"/>
            <a:ext cx="1474596" cy="7127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9955" y="1784604"/>
            <a:ext cx="11162030" cy="4893945"/>
          </a:xfrm>
          <a:custGeom>
            <a:avLst/>
            <a:gdLst/>
            <a:ahLst/>
            <a:cxnLst/>
            <a:rect l="l" t="t" r="r" b="b"/>
            <a:pathLst>
              <a:path w="11162030" h="4893945">
                <a:moveTo>
                  <a:pt x="0" y="4893564"/>
                </a:moveTo>
                <a:lnTo>
                  <a:pt x="11161776" y="4893564"/>
                </a:lnTo>
                <a:lnTo>
                  <a:pt x="11161776" y="0"/>
                </a:lnTo>
                <a:lnTo>
                  <a:pt x="0" y="0"/>
                </a:lnTo>
                <a:lnTo>
                  <a:pt x="0" y="4893564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532" y="3381111"/>
            <a:ext cx="10637948" cy="240375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88391" y="1007821"/>
            <a:ext cx="9185910" cy="1534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40255">
              <a:lnSpc>
                <a:spcPct val="100000"/>
              </a:lnSpc>
              <a:spcBef>
                <a:spcPts val="100"/>
              </a:spcBef>
            </a:pPr>
            <a:r>
              <a:rPr dirty="0" sz="3000" spc="-35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dirty="0" sz="3000" spc="-36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spc="50">
                <a:solidFill>
                  <a:srgbClr val="5A5A5A"/>
                </a:solidFill>
                <a:latin typeface="Tahoma"/>
                <a:cs typeface="Tahoma"/>
              </a:rPr>
              <a:t>Pipeline</a:t>
            </a:r>
            <a:r>
              <a:rPr dirty="0" sz="3000" spc="-355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spc="50">
                <a:solidFill>
                  <a:srgbClr val="5A5A5A"/>
                </a:solidFill>
                <a:latin typeface="Tahoma"/>
                <a:cs typeface="Tahoma"/>
              </a:rPr>
              <a:t>Conversion</a:t>
            </a:r>
            <a:r>
              <a:rPr dirty="0" sz="3000" spc="-375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>
                <a:solidFill>
                  <a:srgbClr val="5A5A5A"/>
                </a:solidFill>
                <a:latin typeface="Tahoma"/>
                <a:cs typeface="Tahoma"/>
              </a:rPr>
              <a:t>at</a:t>
            </a:r>
            <a:r>
              <a:rPr dirty="0" sz="3000" spc="-335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spc="-7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dirty="0" sz="3000" spc="-335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spc="-75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dirty="0" sz="3000" spc="-355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spc="-1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25"/>
              </a:spcBef>
            </a:pPr>
            <a:r>
              <a:rPr dirty="0" sz="1800" spc="-110" b="1">
                <a:latin typeface="Tahoma"/>
                <a:cs typeface="Tahoma"/>
              </a:rPr>
              <a:t>Focus</a:t>
            </a:r>
            <a:r>
              <a:rPr dirty="0" sz="1800" spc="-140" b="1">
                <a:latin typeface="Tahoma"/>
                <a:cs typeface="Tahoma"/>
              </a:rPr>
              <a:t> </a:t>
            </a:r>
            <a:r>
              <a:rPr dirty="0" sz="1800" spc="-120" b="1">
                <a:latin typeface="Tahoma"/>
                <a:cs typeface="Tahoma"/>
              </a:rPr>
              <a:t>on</a:t>
            </a:r>
            <a:r>
              <a:rPr dirty="0" sz="1800" spc="-145" b="1">
                <a:latin typeface="Tahoma"/>
                <a:cs typeface="Tahoma"/>
              </a:rPr>
              <a:t> </a:t>
            </a:r>
            <a:r>
              <a:rPr dirty="0" sz="1800" spc="-100" b="1">
                <a:latin typeface="Tahoma"/>
                <a:cs typeface="Tahoma"/>
              </a:rPr>
              <a:t>clients</a:t>
            </a:r>
            <a:r>
              <a:rPr dirty="0" sz="1800" spc="-150" b="1">
                <a:latin typeface="Tahoma"/>
                <a:cs typeface="Tahoma"/>
              </a:rPr>
              <a:t> </a:t>
            </a:r>
            <a:r>
              <a:rPr dirty="0" sz="1800" spc="-145" b="1">
                <a:latin typeface="Tahoma"/>
                <a:cs typeface="Tahoma"/>
              </a:rPr>
              <a:t>who </a:t>
            </a:r>
            <a:r>
              <a:rPr dirty="0" sz="1800" spc="-120" b="1">
                <a:latin typeface="Tahoma"/>
                <a:cs typeface="Tahoma"/>
              </a:rPr>
              <a:t>have</a:t>
            </a:r>
            <a:r>
              <a:rPr dirty="0" sz="1800" spc="-155" b="1">
                <a:latin typeface="Tahoma"/>
                <a:cs typeface="Tahoma"/>
              </a:rPr>
              <a:t> </a:t>
            </a:r>
            <a:r>
              <a:rPr dirty="0" sz="1800" spc="-145" b="1">
                <a:latin typeface="Tahoma"/>
                <a:cs typeface="Tahoma"/>
              </a:rPr>
              <a:t>a</a:t>
            </a:r>
            <a:r>
              <a:rPr dirty="0" sz="1800" spc="-155" b="1">
                <a:latin typeface="Tahoma"/>
                <a:cs typeface="Tahoma"/>
              </a:rPr>
              <a:t> </a:t>
            </a:r>
            <a:r>
              <a:rPr dirty="0" sz="1800" spc="-110" b="1">
                <a:latin typeface="Tahoma"/>
                <a:cs typeface="Tahoma"/>
              </a:rPr>
              <a:t>revenue</a:t>
            </a:r>
            <a:r>
              <a:rPr dirty="0" sz="1800" spc="-135" b="1">
                <a:latin typeface="Tahoma"/>
                <a:cs typeface="Tahoma"/>
              </a:rPr>
              <a:t> </a:t>
            </a:r>
            <a:r>
              <a:rPr dirty="0" sz="1800" spc="-120" b="1">
                <a:latin typeface="Tahoma"/>
                <a:cs typeface="Tahoma"/>
              </a:rPr>
              <a:t>size(100K</a:t>
            </a:r>
            <a:r>
              <a:rPr dirty="0" sz="1800" spc="-130" b="1">
                <a:latin typeface="Tahoma"/>
                <a:cs typeface="Tahoma"/>
              </a:rPr>
              <a:t> </a:t>
            </a:r>
            <a:r>
              <a:rPr dirty="0" sz="1800" spc="-75" b="1">
                <a:latin typeface="Tahoma"/>
                <a:cs typeface="Tahoma"/>
              </a:rPr>
              <a:t>or</a:t>
            </a:r>
            <a:r>
              <a:rPr dirty="0" sz="1800" spc="-145" b="1">
                <a:latin typeface="Tahoma"/>
                <a:cs typeface="Tahoma"/>
              </a:rPr>
              <a:t> </a:t>
            </a:r>
            <a:r>
              <a:rPr dirty="0" sz="1800" spc="-10" b="1">
                <a:latin typeface="Tahoma"/>
                <a:cs typeface="Tahoma"/>
              </a:rPr>
              <a:t>less)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10"/>
              </a:spcBef>
            </a:pPr>
            <a:r>
              <a:rPr dirty="0" sz="1400" spc="55">
                <a:latin typeface="Tahoma"/>
                <a:cs typeface="Tahoma"/>
              </a:rPr>
              <a:t>An</a:t>
            </a:r>
            <a:r>
              <a:rPr dirty="0" sz="1400" spc="-114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unusually</a:t>
            </a:r>
            <a:r>
              <a:rPr dirty="0" sz="1400" spc="-13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large</a:t>
            </a:r>
            <a:r>
              <a:rPr dirty="0" sz="1400" spc="-10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number</a:t>
            </a:r>
            <a:r>
              <a:rPr dirty="0" sz="1400" spc="-10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of</a:t>
            </a:r>
            <a:r>
              <a:rPr dirty="0" sz="1400" spc="-11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opportunities</a:t>
            </a:r>
            <a:r>
              <a:rPr dirty="0" sz="1400" spc="-12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come</a:t>
            </a:r>
            <a:r>
              <a:rPr dirty="0" sz="1400" spc="-114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from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clients</a:t>
            </a:r>
            <a:r>
              <a:rPr dirty="0" sz="1400" spc="-11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who</a:t>
            </a:r>
            <a:r>
              <a:rPr dirty="0" sz="1400" spc="-114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are</a:t>
            </a:r>
            <a:r>
              <a:rPr dirty="0" sz="1400" spc="-11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less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in</a:t>
            </a:r>
            <a:r>
              <a:rPr dirty="0" sz="1400" spc="-10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revenue</a:t>
            </a:r>
            <a:r>
              <a:rPr dirty="0" sz="1400" spc="-12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size(100K</a:t>
            </a:r>
            <a:r>
              <a:rPr dirty="0" sz="1400" spc="-9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or</a:t>
            </a:r>
            <a:r>
              <a:rPr dirty="0" sz="1400" spc="-12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less)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66085" y="381762"/>
            <a:ext cx="6263005" cy="5594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0"/>
              <a:t>PART</a:t>
            </a:r>
            <a:r>
              <a:rPr dirty="0" spc="-340"/>
              <a:t> </a:t>
            </a:r>
            <a:r>
              <a:rPr dirty="0" spc="-595"/>
              <a:t>III</a:t>
            </a:r>
            <a:r>
              <a:rPr dirty="0" spc="-325"/>
              <a:t> </a:t>
            </a:r>
            <a:r>
              <a:rPr dirty="0" spc="-120"/>
              <a:t>B</a:t>
            </a:r>
            <a:r>
              <a:rPr dirty="0" spc="-335"/>
              <a:t> </a:t>
            </a:r>
            <a:r>
              <a:rPr dirty="0" spc="-360"/>
              <a:t>:</a:t>
            </a:r>
            <a:r>
              <a:rPr dirty="0" spc="-330"/>
              <a:t> </a:t>
            </a:r>
            <a:r>
              <a:rPr dirty="0" spc="-215"/>
              <a:t>Presenting</a:t>
            </a:r>
            <a:r>
              <a:rPr dirty="0" spc="-370"/>
              <a:t> </a:t>
            </a:r>
            <a:r>
              <a:rPr dirty="0" spc="-170"/>
              <a:t>Findings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56900" y="96954"/>
            <a:ext cx="1349797" cy="6523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9955" y="1784604"/>
            <a:ext cx="11162030" cy="4893945"/>
          </a:xfrm>
          <a:custGeom>
            <a:avLst/>
            <a:gdLst/>
            <a:ahLst/>
            <a:cxnLst/>
            <a:rect l="l" t="t" r="r" b="b"/>
            <a:pathLst>
              <a:path w="11162030" h="4893945">
                <a:moveTo>
                  <a:pt x="0" y="4893564"/>
                </a:moveTo>
                <a:lnTo>
                  <a:pt x="11161776" y="4893564"/>
                </a:lnTo>
                <a:lnTo>
                  <a:pt x="11161776" y="0"/>
                </a:lnTo>
                <a:lnTo>
                  <a:pt x="0" y="0"/>
                </a:lnTo>
                <a:lnTo>
                  <a:pt x="0" y="4893564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609" y="3266135"/>
            <a:ext cx="5441946" cy="281510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1110" y="3146358"/>
            <a:ext cx="3845475" cy="299300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88391" y="1007821"/>
            <a:ext cx="9185910" cy="1534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40255">
              <a:lnSpc>
                <a:spcPct val="100000"/>
              </a:lnSpc>
              <a:spcBef>
                <a:spcPts val="100"/>
              </a:spcBef>
            </a:pPr>
            <a:r>
              <a:rPr dirty="0" sz="3000" spc="-35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dirty="0" sz="3000" spc="-36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spc="50">
                <a:solidFill>
                  <a:srgbClr val="5A5A5A"/>
                </a:solidFill>
                <a:latin typeface="Tahoma"/>
                <a:cs typeface="Tahoma"/>
              </a:rPr>
              <a:t>Pipeline</a:t>
            </a:r>
            <a:r>
              <a:rPr dirty="0" sz="3000" spc="-355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spc="50">
                <a:solidFill>
                  <a:srgbClr val="5A5A5A"/>
                </a:solidFill>
                <a:latin typeface="Tahoma"/>
                <a:cs typeface="Tahoma"/>
              </a:rPr>
              <a:t>Conversion</a:t>
            </a:r>
            <a:r>
              <a:rPr dirty="0" sz="3000" spc="-375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>
                <a:solidFill>
                  <a:srgbClr val="5A5A5A"/>
                </a:solidFill>
                <a:latin typeface="Tahoma"/>
                <a:cs typeface="Tahoma"/>
              </a:rPr>
              <a:t>at</a:t>
            </a:r>
            <a:r>
              <a:rPr dirty="0" sz="3000" spc="-335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spc="-7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dirty="0" sz="3000" spc="-335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spc="-75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dirty="0" sz="3000" spc="-355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spc="-1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25"/>
              </a:spcBef>
            </a:pPr>
            <a:r>
              <a:rPr dirty="0" sz="1800" spc="-110" b="1">
                <a:latin typeface="Tahoma"/>
                <a:cs typeface="Tahoma"/>
              </a:rPr>
              <a:t>Focus</a:t>
            </a:r>
            <a:r>
              <a:rPr dirty="0" sz="1800" spc="-130" b="1">
                <a:latin typeface="Tahoma"/>
                <a:cs typeface="Tahoma"/>
              </a:rPr>
              <a:t> </a:t>
            </a:r>
            <a:r>
              <a:rPr dirty="0" sz="1800" spc="-120" b="1">
                <a:latin typeface="Tahoma"/>
                <a:cs typeface="Tahoma"/>
              </a:rPr>
              <a:t>on</a:t>
            </a:r>
            <a:r>
              <a:rPr dirty="0" sz="1800" spc="-145" b="1">
                <a:latin typeface="Tahoma"/>
                <a:cs typeface="Tahoma"/>
              </a:rPr>
              <a:t> </a:t>
            </a:r>
            <a:r>
              <a:rPr dirty="0" sz="1800" spc="-100" b="1">
                <a:latin typeface="Tahoma"/>
                <a:cs typeface="Tahoma"/>
              </a:rPr>
              <a:t>clients</a:t>
            </a:r>
            <a:r>
              <a:rPr dirty="0" sz="1800" spc="-140" b="1">
                <a:latin typeface="Tahoma"/>
                <a:cs typeface="Tahoma"/>
              </a:rPr>
              <a:t> </a:t>
            </a:r>
            <a:r>
              <a:rPr dirty="0" sz="1800" spc="-125" b="1">
                <a:latin typeface="Tahoma"/>
                <a:cs typeface="Tahoma"/>
              </a:rPr>
              <a:t>where</a:t>
            </a:r>
            <a:r>
              <a:rPr dirty="0" sz="1800" spc="-140" b="1">
                <a:latin typeface="Tahoma"/>
                <a:cs typeface="Tahoma"/>
              </a:rPr>
              <a:t> </a:t>
            </a:r>
            <a:r>
              <a:rPr dirty="0" sz="1800" spc="-105" b="1">
                <a:latin typeface="Tahoma"/>
                <a:cs typeface="Tahoma"/>
              </a:rPr>
              <a:t>the</a:t>
            </a:r>
            <a:r>
              <a:rPr dirty="0" sz="1800" spc="-135" b="1">
                <a:latin typeface="Tahoma"/>
                <a:cs typeface="Tahoma"/>
              </a:rPr>
              <a:t> </a:t>
            </a:r>
            <a:r>
              <a:rPr dirty="0" sz="1800" spc="-110" b="1">
                <a:latin typeface="Tahoma"/>
                <a:cs typeface="Tahoma"/>
              </a:rPr>
              <a:t>revenue</a:t>
            </a:r>
            <a:r>
              <a:rPr dirty="0" sz="1800" spc="-130" b="1">
                <a:latin typeface="Tahoma"/>
                <a:cs typeface="Tahoma"/>
              </a:rPr>
              <a:t> </a:t>
            </a:r>
            <a:r>
              <a:rPr dirty="0" sz="1800" spc="-120" b="1">
                <a:latin typeface="Tahoma"/>
                <a:cs typeface="Tahoma"/>
              </a:rPr>
              <a:t>generated</a:t>
            </a:r>
            <a:r>
              <a:rPr dirty="0" sz="1800" spc="-125" b="1">
                <a:latin typeface="Tahoma"/>
                <a:cs typeface="Tahoma"/>
              </a:rPr>
              <a:t> </a:t>
            </a:r>
            <a:r>
              <a:rPr dirty="0" sz="1800" spc="-105" b="1">
                <a:latin typeface="Tahoma"/>
                <a:cs typeface="Tahoma"/>
              </a:rPr>
              <a:t>is</a:t>
            </a:r>
            <a:r>
              <a:rPr dirty="0" sz="1800" spc="-145" b="1">
                <a:latin typeface="Tahoma"/>
                <a:cs typeface="Tahoma"/>
              </a:rPr>
              <a:t> </a:t>
            </a:r>
            <a:r>
              <a:rPr dirty="0" sz="1800" spc="-125" b="1">
                <a:latin typeface="Tahoma"/>
                <a:cs typeface="Tahoma"/>
              </a:rPr>
              <a:t>between</a:t>
            </a:r>
            <a:r>
              <a:rPr dirty="0" sz="1800" spc="-140" b="1">
                <a:latin typeface="Tahoma"/>
                <a:cs typeface="Tahoma"/>
              </a:rPr>
              <a:t> </a:t>
            </a:r>
            <a:r>
              <a:rPr dirty="0" sz="1800" spc="-160" b="1">
                <a:latin typeface="Tahoma"/>
                <a:cs typeface="Tahoma"/>
              </a:rPr>
              <a:t>0-</a:t>
            </a:r>
            <a:r>
              <a:rPr dirty="0" sz="1800" spc="-80" b="1">
                <a:latin typeface="Tahoma"/>
                <a:cs typeface="Tahoma"/>
              </a:rPr>
              <a:t>30K</a:t>
            </a:r>
            <a:r>
              <a:rPr dirty="0" sz="1800" spc="-120" b="1">
                <a:latin typeface="Tahoma"/>
                <a:cs typeface="Tahoma"/>
              </a:rPr>
              <a:t> </a:t>
            </a:r>
            <a:r>
              <a:rPr dirty="0" sz="1800" spc="-10" b="1">
                <a:latin typeface="Tahoma"/>
                <a:cs typeface="Tahoma"/>
              </a:rPr>
              <a:t>range.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10"/>
              </a:spcBef>
            </a:pPr>
            <a:r>
              <a:rPr dirty="0" sz="1400">
                <a:latin typeface="Tahoma"/>
                <a:cs typeface="Tahoma"/>
              </a:rPr>
              <a:t>The</a:t>
            </a:r>
            <a:r>
              <a:rPr dirty="0" sz="1400" spc="-120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opportunity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conversion</a:t>
            </a:r>
            <a:r>
              <a:rPr dirty="0" sz="1400" spc="-160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rate</a:t>
            </a:r>
            <a:r>
              <a:rPr dirty="0" sz="1400" spc="-11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is</a:t>
            </a:r>
            <a:r>
              <a:rPr dirty="0" sz="1400" spc="-11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significantly</a:t>
            </a:r>
            <a:r>
              <a:rPr dirty="0" sz="1400" spc="-12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higher</a:t>
            </a:r>
            <a:r>
              <a:rPr dirty="0" sz="1400" spc="-135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in</a:t>
            </a:r>
            <a:r>
              <a:rPr dirty="0" sz="1400" spc="-130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0-</a:t>
            </a:r>
            <a:r>
              <a:rPr dirty="0" sz="1400" spc="70">
                <a:latin typeface="Tahoma"/>
                <a:cs typeface="Tahoma"/>
              </a:rPr>
              <a:t>30K</a:t>
            </a:r>
            <a:r>
              <a:rPr dirty="0" sz="1400" spc="-13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range.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66085" y="381762"/>
            <a:ext cx="6263005" cy="5594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0"/>
              <a:t>PART</a:t>
            </a:r>
            <a:r>
              <a:rPr dirty="0" spc="-340"/>
              <a:t> </a:t>
            </a:r>
            <a:r>
              <a:rPr dirty="0" spc="-595"/>
              <a:t>III</a:t>
            </a:r>
            <a:r>
              <a:rPr dirty="0" spc="-325"/>
              <a:t> </a:t>
            </a:r>
            <a:r>
              <a:rPr dirty="0" spc="-120"/>
              <a:t>B</a:t>
            </a:r>
            <a:r>
              <a:rPr dirty="0" spc="-335"/>
              <a:t> </a:t>
            </a:r>
            <a:r>
              <a:rPr dirty="0" spc="-360"/>
              <a:t>:</a:t>
            </a:r>
            <a:r>
              <a:rPr dirty="0" spc="-330"/>
              <a:t> </a:t>
            </a:r>
            <a:r>
              <a:rPr dirty="0" spc="-215"/>
              <a:t>Presenting</a:t>
            </a:r>
            <a:r>
              <a:rPr dirty="0" spc="-370"/>
              <a:t> </a:t>
            </a:r>
            <a:r>
              <a:rPr dirty="0" spc="-170"/>
              <a:t>Findings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42600" y="70695"/>
            <a:ext cx="1456767" cy="70400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9955" y="1784604"/>
            <a:ext cx="11162030" cy="4893945"/>
          </a:xfrm>
          <a:custGeom>
            <a:avLst/>
            <a:gdLst/>
            <a:ahLst/>
            <a:cxnLst/>
            <a:rect l="l" t="t" r="r" b="b"/>
            <a:pathLst>
              <a:path w="11162030" h="4893945">
                <a:moveTo>
                  <a:pt x="0" y="4893564"/>
                </a:moveTo>
                <a:lnTo>
                  <a:pt x="11161776" y="4893564"/>
                </a:lnTo>
                <a:lnTo>
                  <a:pt x="11161776" y="0"/>
                </a:lnTo>
                <a:lnTo>
                  <a:pt x="0" y="0"/>
                </a:lnTo>
                <a:lnTo>
                  <a:pt x="0" y="4893564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439" y="3377011"/>
            <a:ext cx="5800945" cy="232211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91607" y="3320197"/>
            <a:ext cx="4106385" cy="2447777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88391" y="1007821"/>
            <a:ext cx="9862820" cy="1534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40255">
              <a:lnSpc>
                <a:spcPct val="100000"/>
              </a:lnSpc>
              <a:spcBef>
                <a:spcPts val="100"/>
              </a:spcBef>
            </a:pPr>
            <a:r>
              <a:rPr dirty="0" sz="3000" spc="-35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dirty="0" sz="3000" spc="-36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spc="50">
                <a:solidFill>
                  <a:srgbClr val="5A5A5A"/>
                </a:solidFill>
                <a:latin typeface="Tahoma"/>
                <a:cs typeface="Tahoma"/>
              </a:rPr>
              <a:t>Pipeline</a:t>
            </a:r>
            <a:r>
              <a:rPr dirty="0" sz="3000" spc="-355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spc="50">
                <a:solidFill>
                  <a:srgbClr val="5A5A5A"/>
                </a:solidFill>
                <a:latin typeface="Tahoma"/>
                <a:cs typeface="Tahoma"/>
              </a:rPr>
              <a:t>Conversion</a:t>
            </a:r>
            <a:r>
              <a:rPr dirty="0" sz="3000" spc="-375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>
                <a:solidFill>
                  <a:srgbClr val="5A5A5A"/>
                </a:solidFill>
                <a:latin typeface="Tahoma"/>
                <a:cs typeface="Tahoma"/>
              </a:rPr>
              <a:t>at</a:t>
            </a:r>
            <a:r>
              <a:rPr dirty="0" sz="3000" spc="-335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spc="-7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dirty="0" sz="3000" spc="-335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spc="-75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dirty="0" sz="3000" spc="-355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spc="-1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25"/>
              </a:spcBef>
            </a:pPr>
            <a:r>
              <a:rPr dirty="0" sz="1800" spc="-110" b="1">
                <a:latin typeface="Tahoma"/>
                <a:cs typeface="Tahoma"/>
              </a:rPr>
              <a:t>Focus</a:t>
            </a:r>
            <a:r>
              <a:rPr dirty="0" sz="1800" spc="-125" b="1">
                <a:latin typeface="Tahoma"/>
                <a:cs typeface="Tahoma"/>
              </a:rPr>
              <a:t> </a:t>
            </a:r>
            <a:r>
              <a:rPr dirty="0" sz="1800" spc="-120" b="1">
                <a:latin typeface="Tahoma"/>
                <a:cs typeface="Tahoma"/>
              </a:rPr>
              <a:t>on</a:t>
            </a:r>
            <a:r>
              <a:rPr dirty="0" sz="1800" spc="-130" b="1">
                <a:latin typeface="Tahoma"/>
                <a:cs typeface="Tahoma"/>
              </a:rPr>
              <a:t> </a:t>
            </a:r>
            <a:r>
              <a:rPr dirty="0" sz="1800" spc="-90" b="1">
                <a:latin typeface="Tahoma"/>
                <a:cs typeface="Tahoma"/>
              </a:rPr>
              <a:t>Clients</a:t>
            </a:r>
            <a:r>
              <a:rPr dirty="0" sz="1800" spc="-130" b="1">
                <a:latin typeface="Tahoma"/>
                <a:cs typeface="Tahoma"/>
              </a:rPr>
              <a:t> </a:t>
            </a:r>
            <a:r>
              <a:rPr dirty="0" sz="1800" spc="-145" b="1">
                <a:latin typeface="Tahoma"/>
                <a:cs typeface="Tahoma"/>
              </a:rPr>
              <a:t>who</a:t>
            </a:r>
            <a:r>
              <a:rPr dirty="0" sz="1800" spc="-135" b="1">
                <a:latin typeface="Tahoma"/>
                <a:cs typeface="Tahoma"/>
              </a:rPr>
              <a:t> </a:t>
            </a:r>
            <a:r>
              <a:rPr dirty="0" sz="1800" spc="-110" b="1">
                <a:latin typeface="Tahoma"/>
                <a:cs typeface="Tahoma"/>
              </a:rPr>
              <a:t>are</a:t>
            </a:r>
            <a:r>
              <a:rPr dirty="0" sz="1800" spc="-135" b="1">
                <a:latin typeface="Tahoma"/>
                <a:cs typeface="Tahoma"/>
              </a:rPr>
              <a:t> </a:t>
            </a:r>
            <a:r>
              <a:rPr dirty="0" sz="1800" spc="-105" b="1">
                <a:latin typeface="Tahoma"/>
                <a:cs typeface="Tahoma"/>
              </a:rPr>
              <a:t>already</a:t>
            </a:r>
            <a:r>
              <a:rPr dirty="0" sz="1800" spc="-165" b="1">
                <a:latin typeface="Tahoma"/>
                <a:cs typeface="Tahoma"/>
              </a:rPr>
              <a:t> </a:t>
            </a:r>
            <a:r>
              <a:rPr dirty="0" sz="1800" spc="-120" b="1">
                <a:latin typeface="Tahoma"/>
                <a:cs typeface="Tahoma"/>
              </a:rPr>
              <a:t>existing</a:t>
            </a:r>
            <a:r>
              <a:rPr dirty="0" sz="1800" spc="-140" b="1">
                <a:latin typeface="Tahoma"/>
                <a:cs typeface="Tahoma"/>
              </a:rPr>
              <a:t> </a:t>
            </a:r>
            <a:r>
              <a:rPr dirty="0" sz="1800" spc="-10" b="1">
                <a:latin typeface="Tahoma"/>
                <a:cs typeface="Tahoma"/>
              </a:rPr>
              <a:t>customers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10"/>
              </a:spcBef>
            </a:pPr>
            <a:r>
              <a:rPr dirty="0" sz="1400">
                <a:latin typeface="Tahoma"/>
                <a:cs typeface="Tahoma"/>
              </a:rPr>
              <a:t>The</a:t>
            </a:r>
            <a:r>
              <a:rPr dirty="0" sz="1400" spc="-9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conversion</a:t>
            </a:r>
            <a:r>
              <a:rPr dirty="0" sz="1400" spc="-13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rate</a:t>
            </a:r>
            <a:r>
              <a:rPr dirty="0" sz="1400" spc="-9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is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higher</a:t>
            </a:r>
            <a:r>
              <a:rPr dirty="0" sz="1400" spc="-10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for</a:t>
            </a:r>
            <a:r>
              <a:rPr dirty="0" sz="1400" spc="-9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existing</a:t>
            </a:r>
            <a:r>
              <a:rPr dirty="0" sz="1400" spc="-114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customers</a:t>
            </a:r>
            <a:r>
              <a:rPr dirty="0" sz="1400" spc="-10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despite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the</a:t>
            </a:r>
            <a:r>
              <a:rPr dirty="0" sz="1400" spc="-10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number</a:t>
            </a:r>
            <a:r>
              <a:rPr dirty="0" sz="1400" spc="-10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of</a:t>
            </a:r>
            <a:r>
              <a:rPr dirty="0" sz="1400" spc="-10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opportunities</a:t>
            </a:r>
            <a:r>
              <a:rPr dirty="0" sz="1400" spc="-114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unusually</a:t>
            </a:r>
            <a:r>
              <a:rPr dirty="0" sz="1400" spc="-10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large</a:t>
            </a:r>
            <a:r>
              <a:rPr dirty="0" sz="1400" spc="-9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from</a:t>
            </a:r>
            <a:r>
              <a:rPr dirty="0" sz="1400" spc="-9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newer</a:t>
            </a:r>
            <a:r>
              <a:rPr dirty="0" sz="1400" spc="-11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customers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66085" y="381762"/>
            <a:ext cx="6263005" cy="5594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0"/>
              <a:t>PART</a:t>
            </a:r>
            <a:r>
              <a:rPr dirty="0" spc="-340"/>
              <a:t> </a:t>
            </a:r>
            <a:r>
              <a:rPr dirty="0" spc="-595"/>
              <a:t>III</a:t>
            </a:r>
            <a:r>
              <a:rPr dirty="0" spc="-325"/>
              <a:t> </a:t>
            </a:r>
            <a:r>
              <a:rPr dirty="0" spc="-120"/>
              <a:t>B</a:t>
            </a:r>
            <a:r>
              <a:rPr dirty="0" spc="-335"/>
              <a:t> </a:t>
            </a:r>
            <a:r>
              <a:rPr dirty="0" spc="-360"/>
              <a:t>:</a:t>
            </a:r>
            <a:r>
              <a:rPr dirty="0" spc="-330"/>
              <a:t> </a:t>
            </a:r>
            <a:r>
              <a:rPr dirty="0" spc="-215"/>
              <a:t>Presenting</a:t>
            </a:r>
            <a:r>
              <a:rPr dirty="0" spc="-370"/>
              <a:t> </a:t>
            </a:r>
            <a:r>
              <a:rPr dirty="0" spc="-170"/>
              <a:t>Findings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33100" y="44490"/>
            <a:ext cx="1300608" cy="6286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 spc="-100"/>
              <a:t>PART</a:t>
            </a:r>
            <a:r>
              <a:rPr dirty="0" spc="-335"/>
              <a:t> </a:t>
            </a:r>
            <a:r>
              <a:rPr dirty="0" spc="-595"/>
              <a:t>III</a:t>
            </a:r>
            <a:r>
              <a:rPr dirty="0" spc="-315"/>
              <a:t> </a:t>
            </a:r>
            <a:r>
              <a:rPr dirty="0" spc="70"/>
              <a:t>A</a:t>
            </a:r>
            <a:r>
              <a:rPr dirty="0" spc="-325"/>
              <a:t> </a:t>
            </a:r>
            <a:r>
              <a:rPr dirty="0" spc="-360"/>
              <a:t>:</a:t>
            </a:r>
            <a:r>
              <a:rPr dirty="0" spc="-335"/>
              <a:t> </a:t>
            </a:r>
            <a:r>
              <a:rPr dirty="0" spc="-204"/>
              <a:t>Generating</a:t>
            </a:r>
            <a:r>
              <a:rPr dirty="0" spc="-345"/>
              <a:t> </a:t>
            </a:r>
            <a:r>
              <a:rPr dirty="0" spc="-300"/>
              <a:t>Insights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516504" y="1068070"/>
            <a:ext cx="715581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0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dirty="0" sz="3000" spc="-245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>
                <a:solidFill>
                  <a:srgbClr val="5A5A5A"/>
                </a:solidFill>
                <a:latin typeface="Tahoma"/>
                <a:cs typeface="Tahoma"/>
              </a:rPr>
              <a:t>Pipeline</a:t>
            </a:r>
            <a:r>
              <a:rPr dirty="0" sz="3000" spc="-235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>
                <a:solidFill>
                  <a:srgbClr val="5A5A5A"/>
                </a:solidFill>
                <a:latin typeface="Tahoma"/>
                <a:cs typeface="Tahoma"/>
              </a:rPr>
              <a:t>Conversion</a:t>
            </a:r>
            <a:r>
              <a:rPr dirty="0" sz="3000" spc="-265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>
                <a:solidFill>
                  <a:srgbClr val="5A5A5A"/>
                </a:solidFill>
                <a:latin typeface="Tahoma"/>
                <a:cs typeface="Tahoma"/>
              </a:rPr>
              <a:t>at</a:t>
            </a:r>
            <a:r>
              <a:rPr dirty="0" sz="3000" spc="-21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spc="-7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dirty="0" sz="3000" spc="-22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spc="-80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dirty="0" sz="3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spc="-1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09955" y="1784604"/>
            <a:ext cx="11162030" cy="4893945"/>
          </a:xfrm>
          <a:custGeom>
            <a:avLst/>
            <a:gdLst/>
            <a:ahLst/>
            <a:cxnLst/>
            <a:rect l="l" t="t" r="r" b="b"/>
            <a:pathLst>
              <a:path w="11162030" h="4893945">
                <a:moveTo>
                  <a:pt x="0" y="4893564"/>
                </a:moveTo>
                <a:lnTo>
                  <a:pt x="11161776" y="4893564"/>
                </a:lnTo>
                <a:lnTo>
                  <a:pt x="11161776" y="0"/>
                </a:lnTo>
                <a:lnTo>
                  <a:pt x="0" y="0"/>
                </a:lnTo>
                <a:lnTo>
                  <a:pt x="0" y="4893564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88391" y="1811273"/>
            <a:ext cx="10391140" cy="9442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 b="1">
                <a:latin typeface="Tahoma"/>
                <a:cs typeface="Tahoma"/>
              </a:rPr>
              <a:t>Variable</a:t>
            </a:r>
            <a:r>
              <a:rPr dirty="0" sz="1800" spc="-215" b="1">
                <a:latin typeface="Tahoma"/>
                <a:cs typeface="Tahoma"/>
              </a:rPr>
              <a:t> </a:t>
            </a:r>
            <a:r>
              <a:rPr dirty="0" sz="1800" spc="-65" b="1">
                <a:latin typeface="Tahoma"/>
                <a:cs typeface="Tahoma"/>
              </a:rPr>
              <a:t>under</a:t>
            </a:r>
            <a:r>
              <a:rPr dirty="0" sz="1800" spc="170" b="1">
                <a:latin typeface="Tahoma"/>
                <a:cs typeface="Tahoma"/>
              </a:rPr>
              <a:t> </a:t>
            </a:r>
            <a:r>
              <a:rPr dirty="0" sz="1800" spc="-110" b="1">
                <a:latin typeface="Tahoma"/>
                <a:cs typeface="Tahoma"/>
              </a:rPr>
              <a:t>consideration:</a:t>
            </a:r>
            <a:r>
              <a:rPr dirty="0" sz="1800" spc="-180" b="1">
                <a:latin typeface="Tahoma"/>
                <a:cs typeface="Tahoma"/>
              </a:rPr>
              <a:t> </a:t>
            </a:r>
            <a:r>
              <a:rPr dirty="0" sz="1800" spc="-110" b="1">
                <a:latin typeface="Tahoma"/>
                <a:cs typeface="Tahoma"/>
              </a:rPr>
              <a:t>Technology</a:t>
            </a:r>
            <a:r>
              <a:rPr dirty="0" sz="1800" spc="-160" b="1">
                <a:latin typeface="Tahoma"/>
                <a:cs typeface="Tahoma"/>
              </a:rPr>
              <a:t> </a:t>
            </a:r>
            <a:r>
              <a:rPr dirty="0" sz="1800" spc="-10" b="1">
                <a:latin typeface="Tahoma"/>
                <a:cs typeface="Tahoma"/>
              </a:rPr>
              <a:t>Primary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710"/>
              </a:spcBef>
            </a:pPr>
            <a:r>
              <a:rPr dirty="0" sz="1400" spc="55">
                <a:latin typeface="Tahoma"/>
                <a:cs typeface="Tahoma"/>
              </a:rPr>
              <a:t>An</a:t>
            </a:r>
            <a:r>
              <a:rPr dirty="0" sz="1400" spc="-114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unusually</a:t>
            </a:r>
            <a:r>
              <a:rPr dirty="0" sz="1400" spc="-12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large</a:t>
            </a:r>
            <a:r>
              <a:rPr dirty="0" sz="1400" spc="-10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number</a:t>
            </a:r>
            <a:r>
              <a:rPr dirty="0" sz="1400" spc="-10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of</a:t>
            </a:r>
            <a:r>
              <a:rPr dirty="0" sz="1400" spc="-10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opportunities</a:t>
            </a:r>
            <a:r>
              <a:rPr dirty="0" sz="1400" spc="-12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come</a:t>
            </a:r>
            <a:r>
              <a:rPr dirty="0" sz="1400" spc="-11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from</a:t>
            </a:r>
            <a:r>
              <a:rPr dirty="0" sz="1400" spc="-10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ERP</a:t>
            </a:r>
            <a:r>
              <a:rPr dirty="0" sz="1400" spc="-114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Implementation</a:t>
            </a:r>
            <a:r>
              <a:rPr dirty="0" sz="1400" spc="-114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category</a:t>
            </a:r>
            <a:r>
              <a:rPr dirty="0" sz="1400" spc="-12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and</a:t>
            </a:r>
            <a:r>
              <a:rPr dirty="0" sz="1400" spc="-11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they</a:t>
            </a:r>
            <a:r>
              <a:rPr dirty="0" sz="1400" spc="-10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have</a:t>
            </a:r>
            <a:r>
              <a:rPr dirty="0" sz="1400" spc="-100">
                <a:latin typeface="Tahoma"/>
                <a:cs typeface="Tahoma"/>
              </a:rPr>
              <a:t> </a:t>
            </a:r>
            <a:r>
              <a:rPr dirty="0" sz="1400" spc="-35">
                <a:latin typeface="Tahoma"/>
                <a:cs typeface="Tahoma"/>
              </a:rPr>
              <a:t>a</a:t>
            </a:r>
            <a:r>
              <a:rPr dirty="0" sz="1400" spc="-10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better</a:t>
            </a:r>
            <a:r>
              <a:rPr dirty="0" sz="1400" spc="-8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than</a:t>
            </a:r>
            <a:r>
              <a:rPr dirty="0" sz="1400" spc="-11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average</a:t>
            </a:r>
            <a:r>
              <a:rPr dirty="0" sz="1400" spc="-10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opportunity </a:t>
            </a:r>
            <a:r>
              <a:rPr dirty="0" sz="1400">
                <a:latin typeface="Tahoma"/>
                <a:cs typeface="Tahoma"/>
              </a:rPr>
              <a:t>conversion</a:t>
            </a:r>
            <a:r>
              <a:rPr dirty="0" sz="1400" spc="-90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rate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683400" y="3566898"/>
            <a:ext cx="10342880" cy="2289175"/>
            <a:chOff x="683400" y="3566898"/>
            <a:chExt cx="10342880" cy="2289175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3400" y="3576560"/>
              <a:ext cx="5454636" cy="227908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1279" y="3566898"/>
              <a:ext cx="3894766" cy="2174888"/>
            </a:xfrm>
            <a:prstGeom prst="rect">
              <a:avLst/>
            </a:prstGeom>
          </p:spPr>
        </p:pic>
      </p:grp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18800" y="63124"/>
            <a:ext cx="1419822" cy="6861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 spc="-100"/>
              <a:t>PART</a:t>
            </a:r>
            <a:r>
              <a:rPr dirty="0" spc="-335"/>
              <a:t> </a:t>
            </a:r>
            <a:r>
              <a:rPr dirty="0" spc="-595"/>
              <a:t>III</a:t>
            </a:r>
            <a:r>
              <a:rPr dirty="0" spc="-315"/>
              <a:t> </a:t>
            </a:r>
            <a:r>
              <a:rPr dirty="0" spc="70"/>
              <a:t>A</a:t>
            </a:r>
            <a:r>
              <a:rPr dirty="0" spc="-325"/>
              <a:t> </a:t>
            </a:r>
            <a:r>
              <a:rPr dirty="0" spc="-360"/>
              <a:t>:</a:t>
            </a:r>
            <a:r>
              <a:rPr dirty="0" spc="-335"/>
              <a:t> </a:t>
            </a:r>
            <a:r>
              <a:rPr dirty="0" spc="-204"/>
              <a:t>Generating</a:t>
            </a:r>
            <a:r>
              <a:rPr dirty="0" spc="-345"/>
              <a:t> </a:t>
            </a:r>
            <a:r>
              <a:rPr dirty="0" spc="-300"/>
              <a:t>Insights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516504" y="1068070"/>
            <a:ext cx="715581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0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dirty="0" sz="3000" spc="-245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>
                <a:solidFill>
                  <a:srgbClr val="5A5A5A"/>
                </a:solidFill>
                <a:latin typeface="Tahoma"/>
                <a:cs typeface="Tahoma"/>
              </a:rPr>
              <a:t>Pipeline</a:t>
            </a:r>
            <a:r>
              <a:rPr dirty="0" sz="3000" spc="-235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>
                <a:solidFill>
                  <a:srgbClr val="5A5A5A"/>
                </a:solidFill>
                <a:latin typeface="Tahoma"/>
                <a:cs typeface="Tahoma"/>
              </a:rPr>
              <a:t>Conversion</a:t>
            </a:r>
            <a:r>
              <a:rPr dirty="0" sz="3000" spc="-265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>
                <a:solidFill>
                  <a:srgbClr val="5A5A5A"/>
                </a:solidFill>
                <a:latin typeface="Tahoma"/>
                <a:cs typeface="Tahoma"/>
              </a:rPr>
              <a:t>at</a:t>
            </a:r>
            <a:r>
              <a:rPr dirty="0" sz="3000" spc="-21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spc="-7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dirty="0" sz="3000" spc="-22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spc="-80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dirty="0" sz="3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spc="-1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09955" y="1784604"/>
            <a:ext cx="11162030" cy="4893945"/>
          </a:xfrm>
          <a:custGeom>
            <a:avLst/>
            <a:gdLst/>
            <a:ahLst/>
            <a:cxnLst/>
            <a:rect l="l" t="t" r="r" b="b"/>
            <a:pathLst>
              <a:path w="11162030" h="4893945">
                <a:moveTo>
                  <a:pt x="0" y="4893564"/>
                </a:moveTo>
                <a:lnTo>
                  <a:pt x="11161776" y="4893564"/>
                </a:lnTo>
                <a:lnTo>
                  <a:pt x="11161776" y="0"/>
                </a:lnTo>
                <a:lnTo>
                  <a:pt x="0" y="0"/>
                </a:lnTo>
                <a:lnTo>
                  <a:pt x="0" y="4893564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88391" y="1811273"/>
            <a:ext cx="10199370" cy="9442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 b="1">
                <a:latin typeface="Tahoma"/>
                <a:cs typeface="Tahoma"/>
              </a:rPr>
              <a:t>Variable</a:t>
            </a:r>
            <a:r>
              <a:rPr dirty="0" sz="1800" spc="-215" b="1">
                <a:latin typeface="Tahoma"/>
                <a:cs typeface="Tahoma"/>
              </a:rPr>
              <a:t> </a:t>
            </a:r>
            <a:r>
              <a:rPr dirty="0" sz="1800" spc="-65" b="1">
                <a:latin typeface="Tahoma"/>
                <a:cs typeface="Tahoma"/>
              </a:rPr>
              <a:t>under</a:t>
            </a:r>
            <a:r>
              <a:rPr dirty="0" sz="1800" spc="160" b="1">
                <a:latin typeface="Tahoma"/>
                <a:cs typeface="Tahoma"/>
              </a:rPr>
              <a:t> </a:t>
            </a:r>
            <a:r>
              <a:rPr dirty="0" sz="1800" spc="-110" b="1">
                <a:latin typeface="Tahoma"/>
                <a:cs typeface="Tahoma"/>
              </a:rPr>
              <a:t>consideration:</a:t>
            </a:r>
            <a:r>
              <a:rPr dirty="0" sz="1800" spc="-180" b="1">
                <a:latin typeface="Tahoma"/>
                <a:cs typeface="Tahoma"/>
              </a:rPr>
              <a:t> </a:t>
            </a:r>
            <a:r>
              <a:rPr dirty="0" sz="1800" spc="-95" b="1">
                <a:latin typeface="Tahoma"/>
                <a:cs typeface="Tahoma"/>
              </a:rPr>
              <a:t>B2B</a:t>
            </a:r>
            <a:r>
              <a:rPr dirty="0" sz="1800" spc="-180" b="1">
                <a:latin typeface="Tahoma"/>
                <a:cs typeface="Tahoma"/>
              </a:rPr>
              <a:t> </a:t>
            </a:r>
            <a:r>
              <a:rPr dirty="0" sz="1800" spc="-130" b="1">
                <a:latin typeface="Tahoma"/>
                <a:cs typeface="Tahoma"/>
              </a:rPr>
              <a:t>Sales</a:t>
            </a:r>
            <a:r>
              <a:rPr dirty="0" sz="1800" spc="-190" b="1">
                <a:latin typeface="Tahoma"/>
                <a:cs typeface="Tahoma"/>
              </a:rPr>
              <a:t> </a:t>
            </a:r>
            <a:r>
              <a:rPr dirty="0" sz="1800" spc="-10" b="1">
                <a:latin typeface="Tahoma"/>
                <a:cs typeface="Tahoma"/>
              </a:rPr>
              <a:t>Medium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710"/>
              </a:spcBef>
            </a:pPr>
            <a:r>
              <a:rPr dirty="0" sz="1400" spc="70">
                <a:latin typeface="Tahoma"/>
                <a:cs typeface="Tahoma"/>
              </a:rPr>
              <a:t>Most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Opportunities</a:t>
            </a:r>
            <a:r>
              <a:rPr dirty="0" sz="1400" spc="-11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are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from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Marketing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and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Enterprise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Sellers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with</a:t>
            </a:r>
            <a:r>
              <a:rPr dirty="0" sz="1400" spc="30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the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Enterprise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Sellers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having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 spc="-35">
                <a:latin typeface="Tahoma"/>
                <a:cs typeface="Tahoma"/>
              </a:rPr>
              <a:t>a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better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than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average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opportunity </a:t>
            </a:r>
            <a:r>
              <a:rPr dirty="0" sz="1400">
                <a:latin typeface="Tahoma"/>
                <a:cs typeface="Tahoma"/>
              </a:rPr>
              <a:t>conversion</a:t>
            </a:r>
            <a:r>
              <a:rPr dirty="0" sz="1400" spc="-9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rate.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612335" y="3210248"/>
            <a:ext cx="10077450" cy="2865120"/>
            <a:chOff x="612335" y="3210248"/>
            <a:chExt cx="10077450" cy="286512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335" y="3210248"/>
              <a:ext cx="5269485" cy="286495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1660" y="3316165"/>
              <a:ext cx="3597910" cy="2677977"/>
            </a:xfrm>
            <a:prstGeom prst="rect">
              <a:avLst/>
            </a:prstGeom>
          </p:spPr>
        </p:pic>
      </p:grp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31500" y="84147"/>
            <a:ext cx="1350012" cy="6524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 spc="-100"/>
              <a:t>PART</a:t>
            </a:r>
            <a:r>
              <a:rPr dirty="0" spc="-335"/>
              <a:t> </a:t>
            </a:r>
            <a:r>
              <a:rPr dirty="0" spc="-595"/>
              <a:t>III</a:t>
            </a:r>
            <a:r>
              <a:rPr dirty="0" spc="-315"/>
              <a:t> </a:t>
            </a:r>
            <a:r>
              <a:rPr dirty="0" spc="70"/>
              <a:t>A</a:t>
            </a:r>
            <a:r>
              <a:rPr dirty="0" spc="-325"/>
              <a:t> </a:t>
            </a:r>
            <a:r>
              <a:rPr dirty="0" spc="-360"/>
              <a:t>:</a:t>
            </a:r>
            <a:r>
              <a:rPr dirty="0" spc="-335"/>
              <a:t> </a:t>
            </a:r>
            <a:r>
              <a:rPr dirty="0" spc="-204"/>
              <a:t>Generating</a:t>
            </a:r>
            <a:r>
              <a:rPr dirty="0" spc="-345"/>
              <a:t> </a:t>
            </a:r>
            <a:r>
              <a:rPr dirty="0" spc="-300"/>
              <a:t>Insights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516504" y="1068070"/>
            <a:ext cx="715581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0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dirty="0" sz="3000" spc="-245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>
                <a:solidFill>
                  <a:srgbClr val="5A5A5A"/>
                </a:solidFill>
                <a:latin typeface="Tahoma"/>
                <a:cs typeface="Tahoma"/>
              </a:rPr>
              <a:t>Pipeline</a:t>
            </a:r>
            <a:r>
              <a:rPr dirty="0" sz="3000" spc="-235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>
                <a:solidFill>
                  <a:srgbClr val="5A5A5A"/>
                </a:solidFill>
                <a:latin typeface="Tahoma"/>
                <a:cs typeface="Tahoma"/>
              </a:rPr>
              <a:t>Conversion</a:t>
            </a:r>
            <a:r>
              <a:rPr dirty="0" sz="3000" spc="-265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>
                <a:solidFill>
                  <a:srgbClr val="5A5A5A"/>
                </a:solidFill>
                <a:latin typeface="Tahoma"/>
                <a:cs typeface="Tahoma"/>
              </a:rPr>
              <a:t>at</a:t>
            </a:r>
            <a:r>
              <a:rPr dirty="0" sz="3000" spc="-21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spc="-7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dirty="0" sz="3000" spc="-22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spc="-80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dirty="0" sz="3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spc="-1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09955" y="1784604"/>
            <a:ext cx="11162030" cy="4893945"/>
          </a:xfrm>
          <a:custGeom>
            <a:avLst/>
            <a:gdLst/>
            <a:ahLst/>
            <a:cxnLst/>
            <a:rect l="l" t="t" r="r" b="b"/>
            <a:pathLst>
              <a:path w="11162030" h="4893945">
                <a:moveTo>
                  <a:pt x="0" y="4893564"/>
                </a:moveTo>
                <a:lnTo>
                  <a:pt x="11161776" y="4893564"/>
                </a:lnTo>
                <a:lnTo>
                  <a:pt x="11161776" y="0"/>
                </a:lnTo>
                <a:lnTo>
                  <a:pt x="0" y="0"/>
                </a:lnTo>
                <a:lnTo>
                  <a:pt x="0" y="4893564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88391" y="1811273"/>
            <a:ext cx="8042909" cy="730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 b="1">
                <a:latin typeface="Tahoma"/>
                <a:cs typeface="Tahoma"/>
              </a:rPr>
              <a:t>Variable</a:t>
            </a:r>
            <a:r>
              <a:rPr dirty="0" sz="1800" spc="-204" b="1">
                <a:latin typeface="Tahoma"/>
                <a:cs typeface="Tahoma"/>
              </a:rPr>
              <a:t> </a:t>
            </a:r>
            <a:r>
              <a:rPr dirty="0" sz="1800" spc="-65" b="1">
                <a:latin typeface="Tahoma"/>
                <a:cs typeface="Tahoma"/>
              </a:rPr>
              <a:t>under</a:t>
            </a:r>
            <a:r>
              <a:rPr dirty="0" sz="1800" spc="204" b="1">
                <a:latin typeface="Tahoma"/>
                <a:cs typeface="Tahoma"/>
              </a:rPr>
              <a:t> </a:t>
            </a:r>
            <a:r>
              <a:rPr dirty="0" sz="1800" spc="-110" b="1">
                <a:latin typeface="Tahoma"/>
                <a:cs typeface="Tahoma"/>
              </a:rPr>
              <a:t>consideration:</a:t>
            </a:r>
            <a:r>
              <a:rPr dirty="0" sz="1800" spc="-170" b="1">
                <a:latin typeface="Tahoma"/>
                <a:cs typeface="Tahoma"/>
              </a:rPr>
              <a:t> </a:t>
            </a:r>
            <a:r>
              <a:rPr dirty="0" sz="1800" spc="-75" b="1">
                <a:latin typeface="Tahoma"/>
                <a:cs typeface="Tahoma"/>
              </a:rPr>
              <a:t>Client</a:t>
            </a:r>
            <a:r>
              <a:rPr dirty="0" sz="1800" spc="-170" b="1">
                <a:latin typeface="Tahoma"/>
                <a:cs typeface="Tahoma"/>
              </a:rPr>
              <a:t> </a:t>
            </a:r>
            <a:r>
              <a:rPr dirty="0" sz="1800" spc="-130" b="1">
                <a:latin typeface="Tahoma"/>
                <a:cs typeface="Tahoma"/>
              </a:rPr>
              <a:t>Revenue</a:t>
            </a:r>
            <a:r>
              <a:rPr dirty="0" sz="1800" spc="-150" b="1">
                <a:latin typeface="Tahoma"/>
                <a:cs typeface="Tahoma"/>
              </a:rPr>
              <a:t> </a:t>
            </a:r>
            <a:r>
              <a:rPr dirty="0" sz="1800" spc="-10" b="1">
                <a:latin typeface="Tahoma"/>
                <a:cs typeface="Tahoma"/>
              </a:rPr>
              <a:t>Sizing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10"/>
              </a:spcBef>
            </a:pPr>
            <a:r>
              <a:rPr dirty="0" sz="1400" spc="55">
                <a:latin typeface="Tahoma"/>
                <a:cs typeface="Tahoma"/>
              </a:rPr>
              <a:t>An</a:t>
            </a:r>
            <a:r>
              <a:rPr dirty="0" sz="1400" spc="-114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unusually</a:t>
            </a:r>
            <a:r>
              <a:rPr dirty="0" sz="1400" spc="-13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large</a:t>
            </a:r>
            <a:r>
              <a:rPr dirty="0" sz="1400" spc="-10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number</a:t>
            </a:r>
            <a:r>
              <a:rPr dirty="0" sz="1400" spc="-10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of</a:t>
            </a:r>
            <a:r>
              <a:rPr dirty="0" sz="1400" spc="-11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opportunities</a:t>
            </a:r>
            <a:r>
              <a:rPr dirty="0" sz="1400" spc="-12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come</a:t>
            </a:r>
            <a:r>
              <a:rPr dirty="0" sz="1400" spc="-114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from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clients</a:t>
            </a:r>
            <a:r>
              <a:rPr dirty="0" sz="1400" spc="-11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who</a:t>
            </a:r>
            <a:r>
              <a:rPr dirty="0" sz="1400" spc="-114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are</a:t>
            </a:r>
            <a:r>
              <a:rPr dirty="0" sz="1400" spc="-11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less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in</a:t>
            </a:r>
            <a:r>
              <a:rPr dirty="0" sz="1400" spc="-10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revenue</a:t>
            </a:r>
            <a:r>
              <a:rPr dirty="0" sz="1400" spc="-12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size(100K</a:t>
            </a:r>
            <a:r>
              <a:rPr dirty="0" sz="1400" spc="-9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or</a:t>
            </a:r>
            <a:r>
              <a:rPr dirty="0" sz="1400" spc="-12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less)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532" y="3381111"/>
            <a:ext cx="10637948" cy="2403758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3400" y="74266"/>
            <a:ext cx="1370418" cy="6623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 spc="-100"/>
              <a:t>PART</a:t>
            </a:r>
            <a:r>
              <a:rPr dirty="0" spc="-335"/>
              <a:t> </a:t>
            </a:r>
            <a:r>
              <a:rPr dirty="0" spc="-595"/>
              <a:t>III</a:t>
            </a:r>
            <a:r>
              <a:rPr dirty="0" spc="-315"/>
              <a:t> </a:t>
            </a:r>
            <a:r>
              <a:rPr dirty="0" spc="70"/>
              <a:t>A</a:t>
            </a:r>
            <a:r>
              <a:rPr dirty="0" spc="-325"/>
              <a:t> </a:t>
            </a:r>
            <a:r>
              <a:rPr dirty="0" spc="-360"/>
              <a:t>:</a:t>
            </a:r>
            <a:r>
              <a:rPr dirty="0" spc="-335"/>
              <a:t> </a:t>
            </a:r>
            <a:r>
              <a:rPr dirty="0" spc="-204"/>
              <a:t>Generating</a:t>
            </a:r>
            <a:r>
              <a:rPr dirty="0" spc="-345"/>
              <a:t> </a:t>
            </a:r>
            <a:r>
              <a:rPr dirty="0" spc="-300"/>
              <a:t>Insights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516504" y="1068070"/>
            <a:ext cx="715581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0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dirty="0" sz="3000" spc="-245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>
                <a:solidFill>
                  <a:srgbClr val="5A5A5A"/>
                </a:solidFill>
                <a:latin typeface="Tahoma"/>
                <a:cs typeface="Tahoma"/>
              </a:rPr>
              <a:t>Pipeline</a:t>
            </a:r>
            <a:r>
              <a:rPr dirty="0" sz="3000" spc="-235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>
                <a:solidFill>
                  <a:srgbClr val="5A5A5A"/>
                </a:solidFill>
                <a:latin typeface="Tahoma"/>
                <a:cs typeface="Tahoma"/>
              </a:rPr>
              <a:t>Conversion</a:t>
            </a:r>
            <a:r>
              <a:rPr dirty="0" sz="3000" spc="-265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>
                <a:solidFill>
                  <a:srgbClr val="5A5A5A"/>
                </a:solidFill>
                <a:latin typeface="Tahoma"/>
                <a:cs typeface="Tahoma"/>
              </a:rPr>
              <a:t>at</a:t>
            </a:r>
            <a:r>
              <a:rPr dirty="0" sz="3000" spc="-21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spc="-7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dirty="0" sz="3000" spc="-22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spc="-80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dirty="0" sz="3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spc="-1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09955" y="1784604"/>
            <a:ext cx="11162030" cy="4893945"/>
          </a:xfrm>
          <a:custGeom>
            <a:avLst/>
            <a:gdLst/>
            <a:ahLst/>
            <a:cxnLst/>
            <a:rect l="l" t="t" r="r" b="b"/>
            <a:pathLst>
              <a:path w="11162030" h="4893945">
                <a:moveTo>
                  <a:pt x="0" y="4893564"/>
                </a:moveTo>
                <a:lnTo>
                  <a:pt x="11161776" y="4893564"/>
                </a:lnTo>
                <a:lnTo>
                  <a:pt x="11161776" y="0"/>
                </a:lnTo>
                <a:lnTo>
                  <a:pt x="0" y="0"/>
                </a:lnTo>
                <a:lnTo>
                  <a:pt x="0" y="4893564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88391" y="1811273"/>
            <a:ext cx="5428615" cy="730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 b="1">
                <a:latin typeface="Tahoma"/>
                <a:cs typeface="Tahoma"/>
              </a:rPr>
              <a:t>Variable</a:t>
            </a:r>
            <a:r>
              <a:rPr dirty="0" sz="1800" spc="-215" b="1">
                <a:latin typeface="Tahoma"/>
                <a:cs typeface="Tahoma"/>
              </a:rPr>
              <a:t> </a:t>
            </a:r>
            <a:r>
              <a:rPr dirty="0" sz="1800" spc="-65" b="1">
                <a:latin typeface="Tahoma"/>
                <a:cs typeface="Tahoma"/>
              </a:rPr>
              <a:t>under</a:t>
            </a:r>
            <a:r>
              <a:rPr dirty="0" sz="1800" spc="195" b="1">
                <a:latin typeface="Tahoma"/>
                <a:cs typeface="Tahoma"/>
              </a:rPr>
              <a:t> </a:t>
            </a:r>
            <a:r>
              <a:rPr dirty="0" sz="1800" spc="-110" b="1">
                <a:latin typeface="Tahoma"/>
                <a:cs typeface="Tahoma"/>
              </a:rPr>
              <a:t>consideration:</a:t>
            </a:r>
            <a:r>
              <a:rPr dirty="0" sz="1800" spc="-175" b="1">
                <a:latin typeface="Tahoma"/>
                <a:cs typeface="Tahoma"/>
              </a:rPr>
              <a:t> </a:t>
            </a:r>
            <a:r>
              <a:rPr dirty="0" sz="1800" spc="-90" b="1">
                <a:latin typeface="Tahoma"/>
                <a:cs typeface="Tahoma"/>
              </a:rPr>
              <a:t>Opportunity</a:t>
            </a:r>
            <a:r>
              <a:rPr dirty="0" sz="1800" spc="-165" b="1">
                <a:latin typeface="Tahoma"/>
                <a:cs typeface="Tahoma"/>
              </a:rPr>
              <a:t> </a:t>
            </a:r>
            <a:r>
              <a:rPr dirty="0" sz="1800" spc="-10" b="1">
                <a:latin typeface="Tahoma"/>
                <a:cs typeface="Tahoma"/>
              </a:rPr>
              <a:t>Sizing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10"/>
              </a:spcBef>
            </a:pPr>
            <a:r>
              <a:rPr dirty="0" sz="1400">
                <a:latin typeface="Tahoma"/>
                <a:cs typeface="Tahoma"/>
              </a:rPr>
              <a:t>The</a:t>
            </a:r>
            <a:r>
              <a:rPr dirty="0" sz="1400" spc="-120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opportunity</a:t>
            </a:r>
            <a:r>
              <a:rPr dirty="0" sz="1400" spc="-165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conversion</a:t>
            </a:r>
            <a:r>
              <a:rPr dirty="0" sz="1400" spc="-160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rate</a:t>
            </a:r>
            <a:r>
              <a:rPr dirty="0" sz="1400" spc="-11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is</a:t>
            </a:r>
            <a:r>
              <a:rPr dirty="0" sz="1400" spc="-11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significantly</a:t>
            </a:r>
            <a:r>
              <a:rPr dirty="0" sz="1400" spc="-12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higher</a:t>
            </a:r>
            <a:r>
              <a:rPr dirty="0" sz="1400" spc="-135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in</a:t>
            </a:r>
            <a:r>
              <a:rPr dirty="0" sz="1400" spc="-130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0-</a:t>
            </a:r>
            <a:r>
              <a:rPr dirty="0" sz="1400" spc="70">
                <a:latin typeface="Tahoma"/>
                <a:cs typeface="Tahoma"/>
              </a:rPr>
              <a:t>30K</a:t>
            </a:r>
            <a:r>
              <a:rPr dirty="0" sz="1400" spc="-13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range.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469365" y="3146358"/>
            <a:ext cx="10177780" cy="2993390"/>
            <a:chOff x="469365" y="3146358"/>
            <a:chExt cx="10177780" cy="299339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365" y="3156432"/>
              <a:ext cx="5441946" cy="2816523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1110" y="3146358"/>
              <a:ext cx="3845475" cy="2993009"/>
            </a:xfrm>
            <a:prstGeom prst="rect">
              <a:avLst/>
            </a:prstGeom>
          </p:spPr>
        </p:pic>
      </p:grp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44200" y="61405"/>
            <a:ext cx="1318222" cy="6370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 spc="-100"/>
              <a:t>PART</a:t>
            </a:r>
            <a:r>
              <a:rPr dirty="0" spc="-335"/>
              <a:t> </a:t>
            </a:r>
            <a:r>
              <a:rPr dirty="0" spc="-595"/>
              <a:t>III</a:t>
            </a:r>
            <a:r>
              <a:rPr dirty="0" spc="-315"/>
              <a:t> </a:t>
            </a:r>
            <a:r>
              <a:rPr dirty="0" spc="70"/>
              <a:t>A</a:t>
            </a:r>
            <a:r>
              <a:rPr dirty="0" spc="-325"/>
              <a:t> </a:t>
            </a:r>
            <a:r>
              <a:rPr dirty="0" spc="-360"/>
              <a:t>:</a:t>
            </a:r>
            <a:r>
              <a:rPr dirty="0" spc="-335"/>
              <a:t> </a:t>
            </a:r>
            <a:r>
              <a:rPr dirty="0" spc="-204"/>
              <a:t>Generating</a:t>
            </a:r>
            <a:r>
              <a:rPr dirty="0" spc="-345"/>
              <a:t> </a:t>
            </a:r>
            <a:r>
              <a:rPr dirty="0" spc="-300"/>
              <a:t>Insights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516504" y="1068070"/>
            <a:ext cx="715581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0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dirty="0" sz="3000" spc="-245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>
                <a:solidFill>
                  <a:srgbClr val="5A5A5A"/>
                </a:solidFill>
                <a:latin typeface="Tahoma"/>
                <a:cs typeface="Tahoma"/>
              </a:rPr>
              <a:t>Pipeline</a:t>
            </a:r>
            <a:r>
              <a:rPr dirty="0" sz="3000" spc="-235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>
                <a:solidFill>
                  <a:srgbClr val="5A5A5A"/>
                </a:solidFill>
                <a:latin typeface="Tahoma"/>
                <a:cs typeface="Tahoma"/>
              </a:rPr>
              <a:t>Conversion</a:t>
            </a:r>
            <a:r>
              <a:rPr dirty="0" sz="3000" spc="-265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>
                <a:solidFill>
                  <a:srgbClr val="5A5A5A"/>
                </a:solidFill>
                <a:latin typeface="Tahoma"/>
                <a:cs typeface="Tahoma"/>
              </a:rPr>
              <a:t>at</a:t>
            </a:r>
            <a:r>
              <a:rPr dirty="0" sz="3000" spc="-21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spc="-7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dirty="0" sz="3000" spc="-22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spc="-80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dirty="0" sz="3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spc="-1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09955" y="1784604"/>
            <a:ext cx="11162030" cy="4893945"/>
          </a:xfrm>
          <a:custGeom>
            <a:avLst/>
            <a:gdLst/>
            <a:ahLst/>
            <a:cxnLst/>
            <a:rect l="l" t="t" r="r" b="b"/>
            <a:pathLst>
              <a:path w="11162030" h="4893945">
                <a:moveTo>
                  <a:pt x="0" y="4893564"/>
                </a:moveTo>
                <a:lnTo>
                  <a:pt x="11161776" y="4893564"/>
                </a:lnTo>
                <a:lnTo>
                  <a:pt x="11161776" y="0"/>
                </a:lnTo>
                <a:lnTo>
                  <a:pt x="0" y="0"/>
                </a:lnTo>
                <a:lnTo>
                  <a:pt x="0" y="4893564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88391" y="1811273"/>
            <a:ext cx="9862820" cy="730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 b="1">
                <a:latin typeface="Tahoma"/>
                <a:cs typeface="Tahoma"/>
              </a:rPr>
              <a:t>Variable</a:t>
            </a:r>
            <a:r>
              <a:rPr dirty="0" sz="1800" spc="-204" b="1">
                <a:latin typeface="Tahoma"/>
                <a:cs typeface="Tahoma"/>
              </a:rPr>
              <a:t> </a:t>
            </a:r>
            <a:r>
              <a:rPr dirty="0" sz="1800" spc="-65" b="1">
                <a:latin typeface="Tahoma"/>
                <a:cs typeface="Tahoma"/>
              </a:rPr>
              <a:t>under</a:t>
            </a:r>
            <a:r>
              <a:rPr dirty="0" sz="1800" spc="204" b="1">
                <a:latin typeface="Tahoma"/>
                <a:cs typeface="Tahoma"/>
              </a:rPr>
              <a:t> </a:t>
            </a:r>
            <a:r>
              <a:rPr dirty="0" sz="1800" spc="-110" b="1">
                <a:latin typeface="Tahoma"/>
                <a:cs typeface="Tahoma"/>
              </a:rPr>
              <a:t>consideration:</a:t>
            </a:r>
            <a:r>
              <a:rPr dirty="0" sz="1800" spc="-170" b="1">
                <a:latin typeface="Tahoma"/>
                <a:cs typeface="Tahoma"/>
              </a:rPr>
              <a:t> </a:t>
            </a:r>
            <a:r>
              <a:rPr dirty="0" sz="1800" spc="-125" b="1">
                <a:latin typeface="Tahoma"/>
                <a:cs typeface="Tahoma"/>
              </a:rPr>
              <a:t>Business</a:t>
            </a:r>
            <a:r>
              <a:rPr dirty="0" sz="1800" spc="-160" b="1">
                <a:latin typeface="Tahoma"/>
                <a:cs typeface="Tahoma"/>
              </a:rPr>
              <a:t> </a:t>
            </a:r>
            <a:r>
              <a:rPr dirty="0" sz="1800" spc="-105" b="1">
                <a:latin typeface="Tahoma"/>
                <a:cs typeface="Tahoma"/>
              </a:rPr>
              <a:t>from</a:t>
            </a:r>
            <a:r>
              <a:rPr dirty="0" sz="1800" spc="-180" b="1">
                <a:latin typeface="Tahoma"/>
                <a:cs typeface="Tahoma"/>
              </a:rPr>
              <a:t> </a:t>
            </a:r>
            <a:r>
              <a:rPr dirty="0" sz="1800" spc="-75" b="1">
                <a:latin typeface="Tahoma"/>
                <a:cs typeface="Tahoma"/>
              </a:rPr>
              <a:t>Client</a:t>
            </a:r>
            <a:r>
              <a:rPr dirty="0" sz="1800" spc="-165" b="1">
                <a:latin typeface="Tahoma"/>
                <a:cs typeface="Tahoma"/>
              </a:rPr>
              <a:t> </a:t>
            </a:r>
            <a:r>
              <a:rPr dirty="0" sz="1800" spc="-105" b="1">
                <a:latin typeface="Tahoma"/>
                <a:cs typeface="Tahoma"/>
              </a:rPr>
              <a:t>last</a:t>
            </a:r>
            <a:r>
              <a:rPr dirty="0" sz="1800" spc="-180" b="1">
                <a:latin typeface="Tahoma"/>
                <a:cs typeface="Tahoma"/>
              </a:rPr>
              <a:t> </a:t>
            </a:r>
            <a:r>
              <a:rPr dirty="0" sz="1800" spc="-20" b="1">
                <a:latin typeface="Tahoma"/>
                <a:cs typeface="Tahoma"/>
              </a:rPr>
              <a:t>year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10"/>
              </a:spcBef>
            </a:pPr>
            <a:r>
              <a:rPr dirty="0" sz="1400">
                <a:latin typeface="Tahoma"/>
                <a:cs typeface="Tahoma"/>
              </a:rPr>
              <a:t>The</a:t>
            </a:r>
            <a:r>
              <a:rPr dirty="0" sz="1400" spc="-9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conversion</a:t>
            </a:r>
            <a:r>
              <a:rPr dirty="0" sz="1400" spc="-13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rate</a:t>
            </a:r>
            <a:r>
              <a:rPr dirty="0" sz="1400" spc="-9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is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higher</a:t>
            </a:r>
            <a:r>
              <a:rPr dirty="0" sz="1400" spc="-10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for</a:t>
            </a:r>
            <a:r>
              <a:rPr dirty="0" sz="1400" spc="-9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existing</a:t>
            </a:r>
            <a:r>
              <a:rPr dirty="0" sz="1400" spc="-114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customers</a:t>
            </a:r>
            <a:r>
              <a:rPr dirty="0" sz="1400" spc="-10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despite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the</a:t>
            </a:r>
            <a:r>
              <a:rPr dirty="0" sz="1400" spc="-10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number</a:t>
            </a:r>
            <a:r>
              <a:rPr dirty="0" sz="1400" spc="-10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of</a:t>
            </a:r>
            <a:r>
              <a:rPr dirty="0" sz="1400" spc="-10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opportunities</a:t>
            </a:r>
            <a:r>
              <a:rPr dirty="0" sz="1400" spc="-114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unusually</a:t>
            </a:r>
            <a:r>
              <a:rPr dirty="0" sz="1400" spc="-10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large</a:t>
            </a:r>
            <a:r>
              <a:rPr dirty="0" sz="1400" spc="-9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from</a:t>
            </a:r>
            <a:r>
              <a:rPr dirty="0" sz="1400" spc="-9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newer</a:t>
            </a:r>
            <a:r>
              <a:rPr dirty="0" sz="1400" spc="-11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customers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679439" y="3320197"/>
            <a:ext cx="10419080" cy="2447925"/>
            <a:chOff x="679439" y="3320197"/>
            <a:chExt cx="10419080" cy="2447925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9439" y="3377011"/>
              <a:ext cx="5800945" cy="232211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1607" y="3320197"/>
              <a:ext cx="4106385" cy="2447777"/>
            </a:xfrm>
            <a:prstGeom prst="rect">
              <a:avLst/>
            </a:prstGeom>
          </p:spPr>
        </p:pic>
      </p:grp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55300" y="56653"/>
            <a:ext cx="1406831" cy="6799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 spc="-100"/>
              <a:t>PART</a:t>
            </a:r>
            <a:r>
              <a:rPr dirty="0" spc="-335"/>
              <a:t> </a:t>
            </a:r>
            <a:r>
              <a:rPr dirty="0" spc="-595"/>
              <a:t>III</a:t>
            </a:r>
            <a:r>
              <a:rPr dirty="0" spc="-315"/>
              <a:t> </a:t>
            </a:r>
            <a:r>
              <a:rPr dirty="0" spc="70"/>
              <a:t>A</a:t>
            </a:r>
            <a:r>
              <a:rPr dirty="0" spc="-325"/>
              <a:t> </a:t>
            </a:r>
            <a:r>
              <a:rPr dirty="0" spc="-360"/>
              <a:t>:</a:t>
            </a:r>
            <a:r>
              <a:rPr dirty="0" spc="-335"/>
              <a:t> </a:t>
            </a:r>
            <a:r>
              <a:rPr dirty="0" spc="-204"/>
              <a:t>Generating</a:t>
            </a:r>
            <a:r>
              <a:rPr dirty="0" spc="-345"/>
              <a:t> </a:t>
            </a:r>
            <a:r>
              <a:rPr dirty="0" spc="-300"/>
              <a:t>Insights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516504" y="1068070"/>
            <a:ext cx="715581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0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dirty="0" sz="3000" spc="-245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>
                <a:solidFill>
                  <a:srgbClr val="5A5A5A"/>
                </a:solidFill>
                <a:latin typeface="Tahoma"/>
                <a:cs typeface="Tahoma"/>
              </a:rPr>
              <a:t>Pipeline</a:t>
            </a:r>
            <a:r>
              <a:rPr dirty="0" sz="3000" spc="-235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>
                <a:solidFill>
                  <a:srgbClr val="5A5A5A"/>
                </a:solidFill>
                <a:latin typeface="Tahoma"/>
                <a:cs typeface="Tahoma"/>
              </a:rPr>
              <a:t>Conversion</a:t>
            </a:r>
            <a:r>
              <a:rPr dirty="0" sz="3000" spc="-265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>
                <a:solidFill>
                  <a:srgbClr val="5A5A5A"/>
                </a:solidFill>
                <a:latin typeface="Tahoma"/>
                <a:cs typeface="Tahoma"/>
              </a:rPr>
              <a:t>at</a:t>
            </a:r>
            <a:r>
              <a:rPr dirty="0" sz="3000" spc="-21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spc="-7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dirty="0" sz="3000" spc="-22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spc="-80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dirty="0" sz="3000" spc="-24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spc="-1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16991" y="1798320"/>
            <a:ext cx="4038600" cy="4555490"/>
          </a:xfrm>
          <a:prstGeom prst="rect">
            <a:avLst/>
          </a:prstGeom>
          <a:ln w="9144">
            <a:solidFill>
              <a:srgbClr val="F69392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dirty="0" sz="1800" spc="-65" b="1">
                <a:latin typeface="Tahoma"/>
                <a:cs typeface="Tahoma"/>
              </a:rPr>
              <a:t>Recommendations</a:t>
            </a:r>
            <a:endParaRPr sz="1800">
              <a:latin typeface="Tahoma"/>
              <a:cs typeface="Tahoma"/>
            </a:endParaRPr>
          </a:p>
          <a:p>
            <a:pPr marL="91440" marR="116205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Tahoma"/>
                <a:cs typeface="Tahoma"/>
              </a:rPr>
              <a:t>Focus</a:t>
            </a:r>
            <a:r>
              <a:rPr dirty="0" sz="1400" spc="-114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on</a:t>
            </a:r>
            <a:r>
              <a:rPr dirty="0" sz="1400" spc="-11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the</a:t>
            </a:r>
            <a:r>
              <a:rPr dirty="0" sz="1400" spc="-9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following</a:t>
            </a:r>
            <a:r>
              <a:rPr dirty="0" sz="1400" spc="-9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categories</a:t>
            </a:r>
            <a:r>
              <a:rPr dirty="0" sz="1400" spc="-10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for</a:t>
            </a:r>
            <a:r>
              <a:rPr dirty="0" sz="1400" spc="-8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newer</a:t>
            </a:r>
            <a:r>
              <a:rPr dirty="0" sz="1400" spc="-9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leads </a:t>
            </a:r>
            <a:r>
              <a:rPr dirty="0" sz="1400">
                <a:latin typeface="Tahoma"/>
                <a:cs typeface="Tahoma"/>
              </a:rPr>
              <a:t>for</a:t>
            </a:r>
            <a:r>
              <a:rPr dirty="0" sz="1400" spc="-114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ensuring</a:t>
            </a:r>
            <a:r>
              <a:rPr dirty="0" sz="1400" spc="-12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high</a:t>
            </a:r>
            <a:r>
              <a:rPr dirty="0" sz="1400" spc="-13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conversion</a:t>
            </a:r>
            <a:r>
              <a:rPr dirty="0" sz="1400" spc="-130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rate</a:t>
            </a:r>
            <a:endParaRPr sz="1400">
              <a:latin typeface="Tahoma"/>
              <a:cs typeface="Tahoma"/>
            </a:endParaRPr>
          </a:p>
          <a:p>
            <a:pPr marL="187960" indent="-96520">
              <a:lnSpc>
                <a:spcPct val="100000"/>
              </a:lnSpc>
              <a:spcBef>
                <a:spcPts val="1680"/>
              </a:spcBef>
              <a:buChar char="-"/>
              <a:tabLst>
                <a:tab pos="187960" algn="l"/>
              </a:tabLst>
            </a:pPr>
            <a:r>
              <a:rPr dirty="0" sz="1400">
                <a:latin typeface="Tahoma"/>
                <a:cs typeface="Tahoma"/>
              </a:rPr>
              <a:t>ERP</a:t>
            </a:r>
            <a:r>
              <a:rPr dirty="0" sz="1400" spc="-14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Implementation</a:t>
            </a:r>
            <a:r>
              <a:rPr dirty="0" sz="1400" spc="-12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as</a:t>
            </a:r>
            <a:r>
              <a:rPr dirty="0" sz="1400" spc="21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the</a:t>
            </a:r>
            <a:r>
              <a:rPr dirty="0" sz="1400" spc="-114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type</a:t>
            </a:r>
            <a:r>
              <a:rPr dirty="0" sz="1400" spc="-13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of</a:t>
            </a:r>
            <a:r>
              <a:rPr dirty="0" sz="1400" spc="-12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solution</a:t>
            </a:r>
            <a:endParaRPr sz="140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</a:pPr>
            <a:r>
              <a:rPr dirty="0" sz="1400">
                <a:latin typeface="Tahoma"/>
                <a:cs typeface="Tahoma"/>
              </a:rPr>
              <a:t>offered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to</a:t>
            </a:r>
            <a:r>
              <a:rPr dirty="0" sz="1400" spc="-11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the</a:t>
            </a:r>
            <a:r>
              <a:rPr dirty="0" sz="1400" spc="-10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customers</a:t>
            </a:r>
            <a:endParaRPr sz="1400">
              <a:latin typeface="Tahoma"/>
              <a:cs typeface="Tahoma"/>
            </a:endParaRPr>
          </a:p>
          <a:p>
            <a:pPr marL="187960" indent="-96520">
              <a:lnSpc>
                <a:spcPct val="100000"/>
              </a:lnSpc>
              <a:spcBef>
                <a:spcPts val="1680"/>
              </a:spcBef>
              <a:buChar char="-"/>
              <a:tabLst>
                <a:tab pos="187960" algn="l"/>
              </a:tabLst>
            </a:pPr>
            <a:r>
              <a:rPr dirty="0" sz="1400">
                <a:latin typeface="Tahoma"/>
                <a:cs typeface="Tahoma"/>
              </a:rPr>
              <a:t>Enterprise</a:t>
            </a:r>
            <a:r>
              <a:rPr dirty="0" sz="1400" spc="-114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Sellers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35">
                <a:latin typeface="Tahoma"/>
                <a:cs typeface="Tahoma"/>
              </a:rPr>
              <a:t>as</a:t>
            </a:r>
            <a:r>
              <a:rPr dirty="0" sz="1400" spc="-10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the</a:t>
            </a:r>
            <a:r>
              <a:rPr dirty="0" sz="1400" spc="-105">
                <a:latin typeface="Tahoma"/>
                <a:cs typeface="Tahoma"/>
              </a:rPr>
              <a:t> </a:t>
            </a:r>
            <a:r>
              <a:rPr dirty="0" sz="1400" spc="65">
                <a:latin typeface="Tahoma"/>
                <a:cs typeface="Tahoma"/>
              </a:rPr>
              <a:t>B2B</a:t>
            </a:r>
            <a:r>
              <a:rPr dirty="0" sz="1400" spc="-130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Sales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Medium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670"/>
              </a:spcBef>
              <a:buFont typeface="Tahoma"/>
              <a:buChar char="-"/>
            </a:pPr>
            <a:endParaRPr sz="1400">
              <a:latin typeface="Tahoma"/>
              <a:cs typeface="Tahoma"/>
            </a:endParaRPr>
          </a:p>
          <a:p>
            <a:pPr marL="187960" indent="-96520">
              <a:lnSpc>
                <a:spcPct val="100000"/>
              </a:lnSpc>
              <a:buChar char="-"/>
              <a:tabLst>
                <a:tab pos="187960" algn="l"/>
              </a:tabLst>
            </a:pPr>
            <a:r>
              <a:rPr dirty="0" sz="1400">
                <a:latin typeface="Tahoma"/>
                <a:cs typeface="Tahoma"/>
              </a:rPr>
              <a:t>Client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Revenue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Sizing(100K</a:t>
            </a:r>
            <a:r>
              <a:rPr dirty="0" sz="1400" spc="-9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or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less)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670"/>
              </a:spcBef>
              <a:buFont typeface="Tahoma"/>
              <a:buChar char="-"/>
            </a:pPr>
            <a:endParaRPr sz="1400">
              <a:latin typeface="Tahoma"/>
              <a:cs typeface="Tahoma"/>
            </a:endParaRPr>
          </a:p>
          <a:p>
            <a:pPr marL="187960" indent="-96520">
              <a:lnSpc>
                <a:spcPct val="100000"/>
              </a:lnSpc>
              <a:spcBef>
                <a:spcPts val="5"/>
              </a:spcBef>
              <a:buChar char="-"/>
              <a:tabLst>
                <a:tab pos="187960" algn="l"/>
              </a:tabLst>
            </a:pPr>
            <a:r>
              <a:rPr dirty="0" sz="1400">
                <a:latin typeface="Tahoma"/>
                <a:cs typeface="Tahoma"/>
              </a:rPr>
              <a:t>Opportunity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Sizing</a:t>
            </a:r>
            <a:r>
              <a:rPr dirty="0" sz="1400" spc="45">
                <a:latin typeface="Tahoma"/>
                <a:cs typeface="Tahoma"/>
              </a:rPr>
              <a:t> </a:t>
            </a:r>
            <a:r>
              <a:rPr dirty="0" sz="1400" spc="-40">
                <a:latin typeface="Tahoma"/>
                <a:cs typeface="Tahoma"/>
              </a:rPr>
              <a:t>(0-</a:t>
            </a:r>
            <a:r>
              <a:rPr dirty="0" sz="1400" spc="-20">
                <a:latin typeface="Tahoma"/>
                <a:cs typeface="Tahoma"/>
              </a:rPr>
              <a:t>30K)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664"/>
              </a:spcBef>
              <a:buFont typeface="Tahoma"/>
              <a:buChar char="-"/>
            </a:pPr>
            <a:endParaRPr sz="1400">
              <a:latin typeface="Tahoma"/>
              <a:cs typeface="Tahoma"/>
            </a:endParaRPr>
          </a:p>
          <a:p>
            <a:pPr marL="187960" indent="-96520">
              <a:lnSpc>
                <a:spcPct val="100000"/>
              </a:lnSpc>
              <a:spcBef>
                <a:spcPts val="5"/>
              </a:spcBef>
              <a:buChar char="-"/>
              <a:tabLst>
                <a:tab pos="187960" algn="l"/>
              </a:tabLst>
            </a:pPr>
            <a:r>
              <a:rPr dirty="0" sz="1400">
                <a:latin typeface="Tahoma"/>
                <a:cs typeface="Tahoma"/>
              </a:rPr>
              <a:t>Existing</a:t>
            </a:r>
            <a:r>
              <a:rPr dirty="0" sz="1400" spc="-8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Customers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494276" y="1799844"/>
            <a:ext cx="7207250" cy="4555490"/>
          </a:xfrm>
          <a:custGeom>
            <a:avLst/>
            <a:gdLst/>
            <a:ahLst/>
            <a:cxnLst/>
            <a:rect l="l" t="t" r="r" b="b"/>
            <a:pathLst>
              <a:path w="7207250" h="4555490">
                <a:moveTo>
                  <a:pt x="0" y="4555236"/>
                </a:moveTo>
                <a:lnTo>
                  <a:pt x="7206996" y="4555236"/>
                </a:lnTo>
                <a:lnTo>
                  <a:pt x="7206996" y="0"/>
                </a:lnTo>
                <a:lnTo>
                  <a:pt x="0" y="0"/>
                </a:lnTo>
                <a:lnTo>
                  <a:pt x="0" y="4555236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4573904" y="1828038"/>
            <a:ext cx="23939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0" b="1">
                <a:latin typeface="Tahoma"/>
                <a:cs typeface="Tahoma"/>
              </a:rPr>
              <a:t>Corresponding</a:t>
            </a:r>
            <a:r>
              <a:rPr dirty="0" sz="1800" spc="-65" b="1">
                <a:latin typeface="Tahoma"/>
                <a:cs typeface="Tahoma"/>
              </a:rPr>
              <a:t> </a:t>
            </a:r>
            <a:r>
              <a:rPr dirty="0" sz="1800" spc="-135" b="1">
                <a:latin typeface="Tahoma"/>
                <a:cs typeface="Tahoma"/>
              </a:rPr>
              <a:t>Insights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573904" y="2745739"/>
            <a:ext cx="702437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35">
                <a:latin typeface="Tahoma"/>
                <a:cs typeface="Tahoma"/>
              </a:rPr>
              <a:t>-</a:t>
            </a:r>
            <a:r>
              <a:rPr dirty="0" sz="1400" spc="-90">
                <a:latin typeface="Tahoma"/>
                <a:cs typeface="Tahoma"/>
              </a:rPr>
              <a:t> </a:t>
            </a:r>
            <a:r>
              <a:rPr dirty="0" sz="1400" spc="50">
                <a:latin typeface="Tahoma"/>
                <a:cs typeface="Tahoma"/>
              </a:rPr>
              <a:t>An</a:t>
            </a:r>
            <a:r>
              <a:rPr dirty="0" sz="1400" spc="-12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unusually</a:t>
            </a:r>
            <a:r>
              <a:rPr dirty="0" sz="1400" spc="-10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large</a:t>
            </a:r>
            <a:r>
              <a:rPr dirty="0" sz="1400" spc="-10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number</a:t>
            </a:r>
            <a:r>
              <a:rPr dirty="0" sz="1400" spc="-9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of</a:t>
            </a:r>
            <a:r>
              <a:rPr dirty="0" sz="1400" spc="-10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opportunities</a:t>
            </a:r>
            <a:r>
              <a:rPr dirty="0" sz="1400" spc="-12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come</a:t>
            </a:r>
            <a:r>
              <a:rPr dirty="0" sz="1400" spc="-114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from</a:t>
            </a:r>
            <a:r>
              <a:rPr dirty="0" sz="1400" spc="-11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ERP</a:t>
            </a:r>
            <a:r>
              <a:rPr dirty="0" sz="1400" spc="-10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Implementation</a:t>
            </a:r>
            <a:r>
              <a:rPr dirty="0" sz="1400" spc="-12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category</a:t>
            </a:r>
            <a:r>
              <a:rPr dirty="0" sz="1400" spc="-125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and </a:t>
            </a:r>
            <a:r>
              <a:rPr dirty="0" sz="1400">
                <a:latin typeface="Tahoma"/>
                <a:cs typeface="Tahoma"/>
              </a:rPr>
              <a:t>they</a:t>
            </a:r>
            <a:r>
              <a:rPr dirty="0" sz="1400" spc="-9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have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-35">
                <a:latin typeface="Tahoma"/>
                <a:cs typeface="Tahoma"/>
              </a:rPr>
              <a:t>a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better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than</a:t>
            </a:r>
            <a:r>
              <a:rPr dirty="0" sz="1400" spc="-9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average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opportunity</a:t>
            </a:r>
            <a:r>
              <a:rPr dirty="0" sz="1400" spc="-12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conversion</a:t>
            </a:r>
            <a:r>
              <a:rPr dirty="0" sz="1400" spc="-120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rate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573904" y="3385820"/>
            <a:ext cx="6518909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35">
                <a:latin typeface="Tahoma"/>
                <a:cs typeface="Tahoma"/>
              </a:rPr>
              <a:t>-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 spc="65">
                <a:latin typeface="Tahoma"/>
                <a:cs typeface="Tahoma"/>
              </a:rPr>
              <a:t>Most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Opportunities</a:t>
            </a:r>
            <a:r>
              <a:rPr dirty="0" sz="1400" spc="-9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are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from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Marketing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and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Enterprise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Sellers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with</a:t>
            </a:r>
            <a:r>
              <a:rPr dirty="0" sz="1400" spc="31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the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Enterprise </a:t>
            </a:r>
            <a:r>
              <a:rPr dirty="0" sz="1400">
                <a:latin typeface="Tahoma"/>
                <a:cs typeface="Tahoma"/>
              </a:rPr>
              <a:t>Sellers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having</a:t>
            </a:r>
            <a:r>
              <a:rPr dirty="0" sz="1400" spc="-100">
                <a:latin typeface="Tahoma"/>
                <a:cs typeface="Tahoma"/>
              </a:rPr>
              <a:t> </a:t>
            </a:r>
            <a:r>
              <a:rPr dirty="0" sz="1400" spc="-35">
                <a:latin typeface="Tahoma"/>
                <a:cs typeface="Tahoma"/>
              </a:rPr>
              <a:t>a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better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than</a:t>
            </a:r>
            <a:r>
              <a:rPr dirty="0" sz="1400" spc="-9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average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opportunity</a:t>
            </a:r>
            <a:r>
              <a:rPr dirty="0" sz="1400" spc="-13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conversion</a:t>
            </a:r>
            <a:r>
              <a:rPr dirty="0" sz="1400" spc="-12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rate.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573904" y="4026153"/>
            <a:ext cx="673354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35">
                <a:latin typeface="Tahoma"/>
                <a:cs typeface="Tahoma"/>
              </a:rPr>
              <a:t>-</a:t>
            </a:r>
            <a:r>
              <a:rPr dirty="0" sz="1400" spc="-110">
                <a:latin typeface="Tahoma"/>
                <a:cs typeface="Tahoma"/>
              </a:rPr>
              <a:t> </a:t>
            </a:r>
            <a:r>
              <a:rPr dirty="0" sz="1400" spc="50">
                <a:latin typeface="Tahoma"/>
                <a:cs typeface="Tahoma"/>
              </a:rPr>
              <a:t>An</a:t>
            </a:r>
            <a:r>
              <a:rPr dirty="0" sz="1400" spc="-14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unusually</a:t>
            </a:r>
            <a:r>
              <a:rPr dirty="0" sz="1400" spc="-12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large</a:t>
            </a:r>
            <a:r>
              <a:rPr dirty="0" sz="1400" spc="-12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number</a:t>
            </a:r>
            <a:r>
              <a:rPr dirty="0" sz="1400" spc="-114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of</a:t>
            </a:r>
            <a:r>
              <a:rPr dirty="0" sz="1400" spc="-12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opportunities</a:t>
            </a:r>
            <a:r>
              <a:rPr dirty="0" sz="1400" spc="-14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come</a:t>
            </a:r>
            <a:r>
              <a:rPr dirty="0" sz="1400" spc="-13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from</a:t>
            </a:r>
            <a:r>
              <a:rPr dirty="0" sz="1400" spc="-13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clients</a:t>
            </a:r>
            <a:r>
              <a:rPr dirty="0" sz="1400" spc="-10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who</a:t>
            </a:r>
            <a:r>
              <a:rPr dirty="0" sz="1400" spc="-14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are</a:t>
            </a:r>
            <a:r>
              <a:rPr dirty="0" sz="1400" spc="-10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less</a:t>
            </a:r>
            <a:r>
              <a:rPr dirty="0" sz="1400" spc="-9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in</a:t>
            </a:r>
            <a:r>
              <a:rPr dirty="0" sz="1400" spc="-12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revenue </a:t>
            </a:r>
            <a:r>
              <a:rPr dirty="0" sz="1400">
                <a:latin typeface="Tahoma"/>
                <a:cs typeface="Tahoma"/>
              </a:rPr>
              <a:t>size(100K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or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less)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573904" y="4666234"/>
            <a:ext cx="694245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10">
                <a:latin typeface="Tahoma"/>
                <a:cs typeface="Tahoma"/>
              </a:rPr>
              <a:t>-</a:t>
            </a:r>
            <a:r>
              <a:rPr dirty="0" sz="1400" spc="20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The</a:t>
            </a:r>
            <a:r>
              <a:rPr dirty="0" sz="1400" spc="-120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opportunity</a:t>
            </a:r>
            <a:r>
              <a:rPr dirty="0" sz="1400" spc="-160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conversion</a:t>
            </a:r>
            <a:r>
              <a:rPr dirty="0" sz="1400" spc="-155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rate</a:t>
            </a:r>
            <a:r>
              <a:rPr dirty="0" sz="1400" spc="-12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is</a:t>
            </a:r>
            <a:r>
              <a:rPr dirty="0" sz="1400" spc="-11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significantly</a:t>
            </a:r>
            <a:r>
              <a:rPr dirty="0" sz="1400" spc="-12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higher</a:t>
            </a:r>
            <a:r>
              <a:rPr dirty="0" sz="1400" spc="-135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for</a:t>
            </a:r>
            <a:r>
              <a:rPr dirty="0" sz="1400" spc="-120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clients</a:t>
            </a:r>
            <a:r>
              <a:rPr dirty="0" sz="1400" spc="-125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with</a:t>
            </a:r>
            <a:r>
              <a:rPr dirty="0" sz="1400" spc="-125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potential</a:t>
            </a:r>
            <a:r>
              <a:rPr dirty="0" sz="1400" spc="-12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revenue </a:t>
            </a:r>
            <a:r>
              <a:rPr dirty="0" sz="1400">
                <a:latin typeface="Tahoma"/>
                <a:cs typeface="Tahoma"/>
              </a:rPr>
              <a:t>in</a:t>
            </a:r>
            <a:r>
              <a:rPr dirty="0" sz="1400" spc="-14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0-</a:t>
            </a:r>
            <a:r>
              <a:rPr dirty="0" sz="1400" spc="70">
                <a:latin typeface="Tahoma"/>
                <a:cs typeface="Tahoma"/>
              </a:rPr>
              <a:t>30K</a:t>
            </a:r>
            <a:r>
              <a:rPr dirty="0" sz="1400" spc="-16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range.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573904" y="5306695"/>
            <a:ext cx="6950709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35">
                <a:latin typeface="Tahoma"/>
                <a:cs typeface="Tahoma"/>
              </a:rPr>
              <a:t>-</a:t>
            </a:r>
            <a:r>
              <a:rPr dirty="0" sz="1400" spc="-11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The</a:t>
            </a:r>
            <a:r>
              <a:rPr dirty="0" sz="1400" spc="-13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conversion</a:t>
            </a:r>
            <a:r>
              <a:rPr dirty="0" sz="1400" spc="-13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rate</a:t>
            </a:r>
            <a:r>
              <a:rPr dirty="0" sz="1400" spc="-12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is</a:t>
            </a:r>
            <a:r>
              <a:rPr dirty="0" sz="1400" spc="-10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higher</a:t>
            </a:r>
            <a:r>
              <a:rPr dirty="0" sz="1400" spc="-13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for</a:t>
            </a:r>
            <a:r>
              <a:rPr dirty="0" sz="1400" spc="-12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existing</a:t>
            </a:r>
            <a:r>
              <a:rPr dirty="0" sz="1400" spc="-12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customers</a:t>
            </a:r>
            <a:r>
              <a:rPr dirty="0" sz="1400" spc="-14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despite</a:t>
            </a:r>
            <a:r>
              <a:rPr dirty="0" sz="1400" spc="-11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the</a:t>
            </a:r>
            <a:r>
              <a:rPr dirty="0" sz="1400" spc="-12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number</a:t>
            </a:r>
            <a:r>
              <a:rPr dirty="0" sz="1400" spc="-12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of</a:t>
            </a:r>
            <a:r>
              <a:rPr dirty="0" sz="1400" spc="-12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opportunities </a:t>
            </a:r>
            <a:r>
              <a:rPr dirty="0" sz="1400">
                <a:latin typeface="Tahoma"/>
                <a:cs typeface="Tahoma"/>
              </a:rPr>
              <a:t>unusually</a:t>
            </a:r>
            <a:r>
              <a:rPr dirty="0" sz="1400" spc="-13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large</a:t>
            </a:r>
            <a:r>
              <a:rPr dirty="0" sz="1400" spc="-8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from</a:t>
            </a:r>
            <a:r>
              <a:rPr dirty="0" sz="1400" spc="-12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newer</a:t>
            </a:r>
            <a:r>
              <a:rPr dirty="0" sz="1400" spc="-11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customers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06100" y="66534"/>
            <a:ext cx="1386528" cy="6700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6504" y="274334"/>
            <a:ext cx="7157720" cy="1216660"/>
          </a:xfrm>
          <a:prstGeom prst="rect"/>
        </p:spPr>
        <p:txBody>
          <a:bodyPr wrap="square" lIns="0" tIns="120650" rIns="0" bIns="0" rtlCol="0" vert="horz">
            <a:spAutoFit/>
          </a:bodyPr>
          <a:lstStyle/>
          <a:p>
            <a:pPr algn="ctr" marL="4445">
              <a:lnSpc>
                <a:spcPct val="100000"/>
              </a:lnSpc>
              <a:spcBef>
                <a:spcPts val="950"/>
              </a:spcBef>
            </a:pPr>
            <a:r>
              <a:rPr dirty="0" spc="-100"/>
              <a:t>PART</a:t>
            </a:r>
            <a:r>
              <a:rPr dirty="0" spc="-340"/>
              <a:t> </a:t>
            </a:r>
            <a:r>
              <a:rPr dirty="0" spc="-595"/>
              <a:t>III</a:t>
            </a:r>
            <a:r>
              <a:rPr dirty="0" spc="-325"/>
              <a:t> </a:t>
            </a:r>
            <a:r>
              <a:rPr dirty="0" spc="-120"/>
              <a:t>B</a:t>
            </a:r>
            <a:r>
              <a:rPr dirty="0" spc="-335"/>
              <a:t> </a:t>
            </a:r>
            <a:r>
              <a:rPr dirty="0" spc="-360"/>
              <a:t>:</a:t>
            </a:r>
            <a:r>
              <a:rPr dirty="0" spc="-330"/>
              <a:t> </a:t>
            </a:r>
            <a:r>
              <a:rPr dirty="0" spc="-215"/>
              <a:t>Presenting</a:t>
            </a:r>
            <a:r>
              <a:rPr dirty="0" spc="-370"/>
              <a:t> </a:t>
            </a:r>
            <a:r>
              <a:rPr dirty="0" spc="-65"/>
              <a:t>Findings</a:t>
            </a:r>
          </a:p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dirty="0" sz="3000" spc="-35" b="0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dirty="0" sz="3000" spc="-360" b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spc="50" b="0">
                <a:solidFill>
                  <a:srgbClr val="5A5A5A"/>
                </a:solidFill>
                <a:latin typeface="Tahoma"/>
                <a:cs typeface="Tahoma"/>
              </a:rPr>
              <a:t>Pipeline</a:t>
            </a:r>
            <a:r>
              <a:rPr dirty="0" sz="3000" spc="-355" b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spc="50" b="0">
                <a:solidFill>
                  <a:srgbClr val="5A5A5A"/>
                </a:solidFill>
                <a:latin typeface="Tahoma"/>
                <a:cs typeface="Tahoma"/>
              </a:rPr>
              <a:t>Conversion</a:t>
            </a:r>
            <a:r>
              <a:rPr dirty="0" sz="3000" spc="-375" b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b="0">
                <a:solidFill>
                  <a:srgbClr val="5A5A5A"/>
                </a:solidFill>
                <a:latin typeface="Tahoma"/>
                <a:cs typeface="Tahoma"/>
              </a:rPr>
              <a:t>at</a:t>
            </a:r>
            <a:r>
              <a:rPr dirty="0" sz="3000" spc="-335" b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spc="-70" b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dirty="0" sz="3000" spc="-335" b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spc="-75" b="0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dirty="0" sz="3000" spc="-355" b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spc="-10" b="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076700" y="1859279"/>
            <a:ext cx="4038600" cy="4509770"/>
          </a:xfrm>
          <a:prstGeom prst="rect">
            <a:avLst/>
          </a:prstGeom>
          <a:ln w="9144">
            <a:solidFill>
              <a:srgbClr val="F69392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dirty="0" sz="1800" spc="-95" b="1">
                <a:latin typeface="Tahoma"/>
                <a:cs typeface="Tahoma"/>
              </a:rPr>
              <a:t>Final</a:t>
            </a:r>
            <a:r>
              <a:rPr dirty="0" sz="1800" spc="-150" b="1">
                <a:latin typeface="Tahoma"/>
                <a:cs typeface="Tahoma"/>
              </a:rPr>
              <a:t> </a:t>
            </a:r>
            <a:r>
              <a:rPr dirty="0" sz="1800" spc="-60" b="1">
                <a:latin typeface="Tahoma"/>
                <a:cs typeface="Tahoma"/>
              </a:rPr>
              <a:t>Recommendations</a:t>
            </a:r>
            <a:endParaRPr sz="1800">
              <a:latin typeface="Tahoma"/>
              <a:cs typeface="Tahoma"/>
            </a:endParaRPr>
          </a:p>
          <a:p>
            <a:pPr marL="92075" marR="119380">
              <a:lnSpc>
                <a:spcPct val="100000"/>
              </a:lnSpc>
              <a:spcBef>
                <a:spcPts val="1685"/>
              </a:spcBef>
            </a:pPr>
            <a:r>
              <a:rPr dirty="0" sz="1400">
                <a:latin typeface="Tahoma"/>
                <a:cs typeface="Tahoma"/>
              </a:rPr>
              <a:t>Focus</a:t>
            </a:r>
            <a:r>
              <a:rPr dirty="0" sz="1400" spc="-12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on</a:t>
            </a:r>
            <a:r>
              <a:rPr dirty="0" sz="1400" spc="-114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the</a:t>
            </a:r>
            <a:r>
              <a:rPr dirty="0" sz="1400" spc="-10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following</a:t>
            </a:r>
            <a:r>
              <a:rPr dirty="0" sz="1400" spc="-10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categories</a:t>
            </a:r>
            <a:r>
              <a:rPr dirty="0" sz="1400" spc="-11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for</a:t>
            </a:r>
            <a:r>
              <a:rPr dirty="0" sz="1400" spc="-10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newer</a:t>
            </a:r>
            <a:r>
              <a:rPr dirty="0" sz="1400" spc="-10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leads </a:t>
            </a:r>
            <a:r>
              <a:rPr dirty="0" sz="1400">
                <a:latin typeface="Tahoma"/>
                <a:cs typeface="Tahoma"/>
              </a:rPr>
              <a:t>for</a:t>
            </a:r>
            <a:r>
              <a:rPr dirty="0" sz="1400" spc="-114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ensuring</a:t>
            </a:r>
            <a:r>
              <a:rPr dirty="0" sz="1400" spc="-12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high</a:t>
            </a:r>
            <a:r>
              <a:rPr dirty="0" sz="1400" spc="-13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conversion</a:t>
            </a:r>
            <a:r>
              <a:rPr dirty="0" sz="1400" spc="-130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rate</a:t>
            </a:r>
            <a:endParaRPr sz="1400">
              <a:latin typeface="Tahoma"/>
              <a:cs typeface="Tahoma"/>
            </a:endParaRPr>
          </a:p>
          <a:p>
            <a:pPr marL="92075" marR="657225" indent="96520">
              <a:lnSpc>
                <a:spcPct val="100000"/>
              </a:lnSpc>
              <a:spcBef>
                <a:spcPts val="1680"/>
              </a:spcBef>
              <a:buChar char="-"/>
              <a:tabLst>
                <a:tab pos="188595" algn="l"/>
              </a:tabLst>
            </a:pPr>
            <a:r>
              <a:rPr dirty="0" sz="1400">
                <a:latin typeface="Tahoma"/>
                <a:cs typeface="Tahoma"/>
              </a:rPr>
              <a:t>ERP</a:t>
            </a:r>
            <a:r>
              <a:rPr dirty="0" sz="1400" spc="-10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Implementation</a:t>
            </a:r>
            <a:r>
              <a:rPr dirty="0" sz="1400" spc="-9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category</a:t>
            </a:r>
            <a:r>
              <a:rPr dirty="0" sz="1400" spc="-114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of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solution </a:t>
            </a:r>
            <a:r>
              <a:rPr dirty="0" sz="1400">
                <a:latin typeface="Tahoma"/>
                <a:cs typeface="Tahoma"/>
              </a:rPr>
              <a:t>offered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to</a:t>
            </a:r>
            <a:r>
              <a:rPr dirty="0" sz="1400" spc="-10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the</a:t>
            </a:r>
            <a:r>
              <a:rPr dirty="0" sz="1400" spc="-9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customers</a:t>
            </a:r>
            <a:endParaRPr sz="1400">
              <a:latin typeface="Tahoma"/>
              <a:cs typeface="Tahoma"/>
            </a:endParaRPr>
          </a:p>
          <a:p>
            <a:pPr marL="188595" indent="-96520">
              <a:lnSpc>
                <a:spcPct val="100000"/>
              </a:lnSpc>
              <a:spcBef>
                <a:spcPts val="1680"/>
              </a:spcBef>
              <a:buChar char="-"/>
              <a:tabLst>
                <a:tab pos="188595" algn="l"/>
              </a:tabLst>
            </a:pPr>
            <a:r>
              <a:rPr dirty="0" sz="1400">
                <a:latin typeface="Tahoma"/>
                <a:cs typeface="Tahoma"/>
              </a:rPr>
              <a:t>Enterprise</a:t>
            </a:r>
            <a:r>
              <a:rPr dirty="0" sz="1400" spc="-114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Sellers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35">
                <a:latin typeface="Tahoma"/>
                <a:cs typeface="Tahoma"/>
              </a:rPr>
              <a:t>as</a:t>
            </a:r>
            <a:r>
              <a:rPr dirty="0" sz="1400" spc="-10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the</a:t>
            </a:r>
            <a:r>
              <a:rPr dirty="0" sz="1400" spc="-105">
                <a:latin typeface="Tahoma"/>
                <a:cs typeface="Tahoma"/>
              </a:rPr>
              <a:t> </a:t>
            </a:r>
            <a:r>
              <a:rPr dirty="0" sz="1400" spc="65">
                <a:latin typeface="Tahoma"/>
                <a:cs typeface="Tahoma"/>
              </a:rPr>
              <a:t>B2B</a:t>
            </a:r>
            <a:r>
              <a:rPr dirty="0" sz="1400" spc="-130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Sales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Medium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675"/>
              </a:spcBef>
              <a:buFont typeface="Tahoma"/>
              <a:buChar char="-"/>
            </a:pPr>
            <a:endParaRPr sz="1400">
              <a:latin typeface="Tahoma"/>
              <a:cs typeface="Tahoma"/>
            </a:endParaRPr>
          </a:p>
          <a:p>
            <a:pPr marL="188595" indent="-96520">
              <a:lnSpc>
                <a:spcPct val="100000"/>
              </a:lnSpc>
              <a:buChar char="-"/>
              <a:tabLst>
                <a:tab pos="188595" algn="l"/>
              </a:tabLst>
            </a:pPr>
            <a:r>
              <a:rPr dirty="0" sz="1400">
                <a:latin typeface="Tahoma"/>
                <a:cs typeface="Tahoma"/>
              </a:rPr>
              <a:t>Client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Revenue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Sizing(100K</a:t>
            </a:r>
            <a:r>
              <a:rPr dirty="0" sz="1400" spc="-9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or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less)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670"/>
              </a:spcBef>
              <a:buFont typeface="Tahoma"/>
              <a:buChar char="-"/>
            </a:pPr>
            <a:endParaRPr sz="1400">
              <a:latin typeface="Tahoma"/>
              <a:cs typeface="Tahoma"/>
            </a:endParaRPr>
          </a:p>
          <a:p>
            <a:pPr marL="188595" indent="-96520">
              <a:lnSpc>
                <a:spcPct val="100000"/>
              </a:lnSpc>
              <a:buChar char="-"/>
              <a:tabLst>
                <a:tab pos="188595" algn="l"/>
              </a:tabLst>
            </a:pPr>
            <a:r>
              <a:rPr dirty="0" sz="1400">
                <a:latin typeface="Tahoma"/>
                <a:cs typeface="Tahoma"/>
              </a:rPr>
              <a:t>Opportunity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Sizing</a:t>
            </a:r>
            <a:r>
              <a:rPr dirty="0" sz="1400" spc="40">
                <a:latin typeface="Tahoma"/>
                <a:cs typeface="Tahoma"/>
              </a:rPr>
              <a:t> </a:t>
            </a:r>
            <a:r>
              <a:rPr dirty="0" sz="1400" spc="-35">
                <a:latin typeface="Tahoma"/>
                <a:cs typeface="Tahoma"/>
              </a:rPr>
              <a:t>(0-</a:t>
            </a:r>
            <a:r>
              <a:rPr dirty="0" sz="1400" spc="-20">
                <a:latin typeface="Tahoma"/>
                <a:cs typeface="Tahoma"/>
              </a:rPr>
              <a:t>30K)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670"/>
              </a:spcBef>
              <a:buFont typeface="Tahoma"/>
              <a:buChar char="-"/>
            </a:pPr>
            <a:endParaRPr sz="1400">
              <a:latin typeface="Tahoma"/>
              <a:cs typeface="Tahoma"/>
            </a:endParaRPr>
          </a:p>
          <a:p>
            <a:pPr marL="188595" indent="-96520">
              <a:lnSpc>
                <a:spcPct val="100000"/>
              </a:lnSpc>
              <a:buChar char="-"/>
              <a:tabLst>
                <a:tab pos="188595" algn="l"/>
              </a:tabLst>
            </a:pPr>
            <a:r>
              <a:rPr dirty="0" sz="1400">
                <a:latin typeface="Tahoma"/>
                <a:cs typeface="Tahoma"/>
              </a:rPr>
              <a:t>Existing</a:t>
            </a:r>
            <a:r>
              <a:rPr dirty="0" sz="1400" spc="-8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Customers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29900" y="57995"/>
            <a:ext cx="1456767" cy="7040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9955" y="1784604"/>
            <a:ext cx="11162030" cy="4893945"/>
          </a:xfrm>
          <a:custGeom>
            <a:avLst/>
            <a:gdLst/>
            <a:ahLst/>
            <a:cxnLst/>
            <a:rect l="l" t="t" r="r" b="b"/>
            <a:pathLst>
              <a:path w="11162030" h="4893945">
                <a:moveTo>
                  <a:pt x="0" y="4893564"/>
                </a:moveTo>
                <a:lnTo>
                  <a:pt x="11161776" y="4893564"/>
                </a:lnTo>
                <a:lnTo>
                  <a:pt x="11161776" y="0"/>
                </a:lnTo>
                <a:lnTo>
                  <a:pt x="0" y="0"/>
                </a:lnTo>
                <a:lnTo>
                  <a:pt x="0" y="4893564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400" y="3576560"/>
            <a:ext cx="5454636" cy="227908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31279" y="3566898"/>
            <a:ext cx="3894766" cy="2174888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88391" y="1007821"/>
            <a:ext cx="10391140" cy="1747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822325">
              <a:lnSpc>
                <a:spcPct val="100000"/>
              </a:lnSpc>
              <a:spcBef>
                <a:spcPts val="100"/>
              </a:spcBef>
            </a:pPr>
            <a:r>
              <a:rPr dirty="0" sz="3000" spc="-35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dirty="0" sz="3000" spc="-36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spc="50">
                <a:solidFill>
                  <a:srgbClr val="5A5A5A"/>
                </a:solidFill>
                <a:latin typeface="Tahoma"/>
                <a:cs typeface="Tahoma"/>
              </a:rPr>
              <a:t>Pipeline</a:t>
            </a:r>
            <a:r>
              <a:rPr dirty="0" sz="3000" spc="-355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spc="50">
                <a:solidFill>
                  <a:srgbClr val="5A5A5A"/>
                </a:solidFill>
                <a:latin typeface="Tahoma"/>
                <a:cs typeface="Tahoma"/>
              </a:rPr>
              <a:t>Conversion</a:t>
            </a:r>
            <a:r>
              <a:rPr dirty="0" sz="3000" spc="-375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>
                <a:solidFill>
                  <a:srgbClr val="5A5A5A"/>
                </a:solidFill>
                <a:latin typeface="Tahoma"/>
                <a:cs typeface="Tahoma"/>
              </a:rPr>
              <a:t>at</a:t>
            </a:r>
            <a:r>
              <a:rPr dirty="0" sz="3000" spc="-335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spc="-7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dirty="0" sz="3000" spc="-335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spc="-75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dirty="0" sz="3000" spc="-355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dirty="0" sz="3000" spc="-1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25"/>
              </a:spcBef>
            </a:pPr>
            <a:r>
              <a:rPr dirty="0" sz="1800" spc="-110" b="1">
                <a:latin typeface="Tahoma"/>
                <a:cs typeface="Tahoma"/>
              </a:rPr>
              <a:t>Focus</a:t>
            </a:r>
            <a:r>
              <a:rPr dirty="0" sz="1800" spc="-130" b="1">
                <a:latin typeface="Tahoma"/>
                <a:cs typeface="Tahoma"/>
              </a:rPr>
              <a:t> </a:t>
            </a:r>
            <a:r>
              <a:rPr dirty="0" sz="1800" spc="-120" b="1">
                <a:latin typeface="Tahoma"/>
                <a:cs typeface="Tahoma"/>
              </a:rPr>
              <a:t>on</a:t>
            </a:r>
            <a:r>
              <a:rPr dirty="0" sz="1800" spc="-135" b="1">
                <a:latin typeface="Tahoma"/>
                <a:cs typeface="Tahoma"/>
              </a:rPr>
              <a:t> </a:t>
            </a:r>
            <a:r>
              <a:rPr dirty="0" sz="1800" spc="-105" b="1">
                <a:latin typeface="Tahoma"/>
                <a:cs typeface="Tahoma"/>
              </a:rPr>
              <a:t>ERP</a:t>
            </a:r>
            <a:r>
              <a:rPr dirty="0" sz="1800" spc="-155" b="1">
                <a:latin typeface="Tahoma"/>
                <a:cs typeface="Tahoma"/>
              </a:rPr>
              <a:t> </a:t>
            </a:r>
            <a:r>
              <a:rPr dirty="0" sz="1800" spc="-135" b="1">
                <a:latin typeface="Tahoma"/>
                <a:cs typeface="Tahoma"/>
              </a:rPr>
              <a:t>Implementation</a:t>
            </a:r>
            <a:r>
              <a:rPr dirty="0" sz="1800" spc="-140" b="1">
                <a:latin typeface="Tahoma"/>
                <a:cs typeface="Tahoma"/>
              </a:rPr>
              <a:t> </a:t>
            </a:r>
            <a:r>
              <a:rPr dirty="0" sz="1800" spc="-110" b="1">
                <a:latin typeface="Tahoma"/>
                <a:cs typeface="Tahoma"/>
              </a:rPr>
              <a:t>category</a:t>
            </a:r>
            <a:r>
              <a:rPr dirty="0" sz="1800" spc="-130" b="1">
                <a:latin typeface="Tahoma"/>
                <a:cs typeface="Tahoma"/>
              </a:rPr>
              <a:t> </a:t>
            </a:r>
            <a:r>
              <a:rPr dirty="0" sz="1800" spc="-90" b="1">
                <a:latin typeface="Tahoma"/>
                <a:cs typeface="Tahoma"/>
              </a:rPr>
              <a:t>of</a:t>
            </a:r>
            <a:r>
              <a:rPr dirty="0" sz="1800" spc="-145" b="1">
                <a:latin typeface="Tahoma"/>
                <a:cs typeface="Tahoma"/>
              </a:rPr>
              <a:t> </a:t>
            </a:r>
            <a:r>
              <a:rPr dirty="0" sz="1800" spc="-10" b="1">
                <a:latin typeface="Tahoma"/>
                <a:cs typeface="Tahoma"/>
              </a:rPr>
              <a:t>solutions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710"/>
              </a:spcBef>
            </a:pPr>
            <a:r>
              <a:rPr dirty="0" sz="1400" spc="55">
                <a:latin typeface="Tahoma"/>
                <a:cs typeface="Tahoma"/>
              </a:rPr>
              <a:t>An</a:t>
            </a:r>
            <a:r>
              <a:rPr dirty="0" sz="1400" spc="-114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unusually</a:t>
            </a:r>
            <a:r>
              <a:rPr dirty="0" sz="1400" spc="-12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large</a:t>
            </a:r>
            <a:r>
              <a:rPr dirty="0" sz="1400" spc="-10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number</a:t>
            </a:r>
            <a:r>
              <a:rPr dirty="0" sz="1400" spc="-10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of</a:t>
            </a:r>
            <a:r>
              <a:rPr dirty="0" sz="1400" spc="-10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opportunities</a:t>
            </a:r>
            <a:r>
              <a:rPr dirty="0" sz="1400" spc="-12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come</a:t>
            </a:r>
            <a:r>
              <a:rPr dirty="0" sz="1400" spc="-11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from</a:t>
            </a:r>
            <a:r>
              <a:rPr dirty="0" sz="1400" spc="-10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ERP</a:t>
            </a:r>
            <a:r>
              <a:rPr dirty="0" sz="1400" spc="-114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Implementation</a:t>
            </a:r>
            <a:r>
              <a:rPr dirty="0" sz="1400" spc="-114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category</a:t>
            </a:r>
            <a:r>
              <a:rPr dirty="0" sz="1400" spc="-12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and</a:t>
            </a:r>
            <a:r>
              <a:rPr dirty="0" sz="1400" spc="-11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they</a:t>
            </a:r>
            <a:r>
              <a:rPr dirty="0" sz="1400" spc="-10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have</a:t>
            </a:r>
            <a:r>
              <a:rPr dirty="0" sz="1400" spc="-100">
                <a:latin typeface="Tahoma"/>
                <a:cs typeface="Tahoma"/>
              </a:rPr>
              <a:t> </a:t>
            </a:r>
            <a:r>
              <a:rPr dirty="0" sz="1400" spc="-35">
                <a:latin typeface="Tahoma"/>
                <a:cs typeface="Tahoma"/>
              </a:rPr>
              <a:t>a</a:t>
            </a:r>
            <a:r>
              <a:rPr dirty="0" sz="1400" spc="-10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better</a:t>
            </a:r>
            <a:r>
              <a:rPr dirty="0" sz="1400" spc="-8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than</a:t>
            </a:r>
            <a:r>
              <a:rPr dirty="0" sz="1400" spc="-11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average</a:t>
            </a:r>
            <a:r>
              <a:rPr dirty="0" sz="1400" spc="-10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opportunity </a:t>
            </a:r>
            <a:r>
              <a:rPr dirty="0" sz="1400">
                <a:latin typeface="Tahoma"/>
                <a:cs typeface="Tahoma"/>
              </a:rPr>
              <a:t>conversion</a:t>
            </a:r>
            <a:r>
              <a:rPr dirty="0" sz="1400" spc="-90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rate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66085" y="381762"/>
            <a:ext cx="6263005" cy="5594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0"/>
              <a:t>PART</a:t>
            </a:r>
            <a:r>
              <a:rPr dirty="0" spc="-340"/>
              <a:t> </a:t>
            </a:r>
            <a:r>
              <a:rPr dirty="0" spc="-595"/>
              <a:t>III</a:t>
            </a:r>
            <a:r>
              <a:rPr dirty="0" spc="-325"/>
              <a:t> </a:t>
            </a:r>
            <a:r>
              <a:rPr dirty="0" spc="-120"/>
              <a:t>B</a:t>
            </a:r>
            <a:r>
              <a:rPr dirty="0" spc="-335"/>
              <a:t> </a:t>
            </a:r>
            <a:r>
              <a:rPr dirty="0" spc="-360"/>
              <a:t>:</a:t>
            </a:r>
            <a:r>
              <a:rPr dirty="0" spc="-330"/>
              <a:t> </a:t>
            </a:r>
            <a:r>
              <a:rPr dirty="0" spc="-215"/>
              <a:t>Presenting</a:t>
            </a:r>
            <a:r>
              <a:rPr dirty="0" spc="-370"/>
              <a:t> </a:t>
            </a:r>
            <a:r>
              <a:rPr dirty="0" spc="-170"/>
              <a:t>Findings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17200" y="45725"/>
            <a:ext cx="1455693" cy="7035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III A : Generating Insights   Sales Pipeline Conversion at a SaaS Startup</dc:title>
  <dcterms:created xsi:type="dcterms:W3CDTF">2025-06-02T15:50:36Z</dcterms:created>
  <dcterms:modified xsi:type="dcterms:W3CDTF">2025-06-02T15:50:36Z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2019-04-23T00:00:00Z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2025-06-02T00:00:00Z</vt:filetime>
  </property>
  <property fmtid="{D5CDD505-2E9C-101B-9397-08002B2CF9AE}" pid="5" name="Producer">
    <vt:lpwstr>2.4.24 (4.3.13) </vt:lpwstr>
  </property>
</Properties>
</file>