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9" r:id="rId8"/>
    <p:sldId id="267" r:id="rId9"/>
    <p:sldId id="268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MPPT Systems: Comparative Study and Techno-Economic Feasibility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Ajinkya Choure (22BEE007)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Adit (22BEE018)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Mentor- Dr. Manisha Shah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Engineering, Institute of Technology,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Nirma University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for Comparison of MPPT Techniques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65418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Tracking Efficiency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 b="1"/>
                        </m:ctrlPr>
                      </m:sSubPr>
                      <m:e>
                        <m:r>
                          <a:rPr lang="ar-AE" sz="17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ar-AE" sz="1700" b="1" i="1">
                            <a:latin typeface="Cambria Math" panose="02040503050406030204" pitchFamily="18" charset="0"/>
                          </a:rPr>
                          <m:t>𝒕𝒓𝒂𝒄𝒌</m:t>
                        </m:r>
                      </m:sub>
                    </m:sSub>
                    <m:r>
                      <a:rPr lang="en-IN" sz="17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700" i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track</m:t>
                          </m:r>
                        </m:sub>
                      </m:sSub>
                      <m:r>
                        <a:rPr lang="en-IN" sz="17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IN" sz="17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tracked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IN" sz="170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IN" sz="17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MPP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IN" sz="1700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den>
                      </m:f>
                      <m:r>
                        <a:rPr lang="en-IN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700" i="1">
                          <a:latin typeface="Cambria Math" panose="02040503050406030204" pitchFamily="18" charset="0"/>
                        </a:rPr>
                        <m:t>10000</m:t>
                      </m:r>
                    </m:oMath>
                  </m:oMathPara>
                </a14:m>
                <a:endParaRPr lang="en-IN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Energy Harvested (E, </a:t>
                </a:r>
                <a:r>
                  <a:rPr lang="en-IN" sz="17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</a:t>
                </a: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IN" sz="17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sz="17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tracked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IN" sz="1700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IN" sz="1700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IN" sz="1700" i="1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sz="17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700" dirty="0">
                  <a:latin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Convergence / Settling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 b="1"/>
                        </m:ctrlPr>
                      </m:sSubPr>
                      <m:e>
                        <m:r>
                          <a:rPr lang="ar-AE" sz="17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1700" b="1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IN" sz="17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taken to reach and remain within </a:t>
                </a: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±2%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/>
                        </m:ctrlPr>
                      </m:sSubPr>
                      <m:e>
                        <m:r>
                          <a:rPr lang="ar-AE" sz="17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ar-AE" sz="1700" i="1">
                            <a:latin typeface="Cambria Math" panose="02040503050406030204" pitchFamily="18" charset="0"/>
                          </a:rPr>
                          <m:t>𝑀𝑃𝑃</m:t>
                        </m:r>
                      </m:sub>
                    </m:sSub>
                  </m:oMath>
                </a14:m>
                <a:r>
                  <a:rPr lang="en-IN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a disturbance (e.g., irradiance change).</a:t>
                </a:r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IN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Overshoot (%OS)</a:t>
                </a:r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IN" sz="1700" i="1" smtClean="0">
                          <a:latin typeface="Cambria Math" panose="02040503050406030204" pitchFamily="18" charset="0"/>
                        </a:rPr>
                        <m:t>𝑂𝑆</m:t>
                      </m:r>
                      <m:r>
                        <a:rPr lang="en-IN" sz="17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m:rPr>
                                  <m:sty m:val="p"/>
                                </m:r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sz="17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final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IN" sz="1700" i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final</m:t>
                              </m:r>
                            </m:sub>
                          </m:sSub>
                        </m:den>
                      </m:f>
                      <m:r>
                        <a:rPr lang="en-IN" sz="17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700" i="1">
                          <a:latin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IN" sz="17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654180" cy="4351338"/>
              </a:xfrm>
              <a:blipFill rotWithShape="1">
                <a:blip r:embed="rId1"/>
                <a:stretch>
                  <a:fillRect t="-7" r="2" b="-2879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618914" y="1850792"/>
                <a:ext cx="5654180" cy="3708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Steady-State Oscillations (RMS)</a:t>
                </a:r>
                <a:endParaRPr lang="en-GB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700" i="1" smtClean="0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en-GB" sz="17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7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sz="1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7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1700" i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tracked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  <m:r>
                                      <a:rPr lang="en-GB" sz="17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n-GB" sz="1700" i="0"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MPP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sz="17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GB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GB" sz="17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6) Accuracy Metrics(Mean Absolute Error )</a:t>
                </a:r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sz="17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IN" sz="17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tracked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IN" sz="1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IN" sz="1700" i="0"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MPP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IN" sz="17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7) Computational Complexity</a:t>
                </a:r>
                <a:endParaRPr lang="en-IN" sz="17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Execution time per control step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/>
                        </m:ctrlPr>
                      </m:sSub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𝑒𝑥𝑒𝑐</m:t>
                        </m:r>
                      </m:sub>
                    </m:sSub>
                  </m:oMath>
                </a14:m>
                <a:r>
                  <a:rPr lang="ar-AE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</a:t>
                </a: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ANN/ANFIS: depends on number of neurons/weights.</a:t>
                </a:r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P&amp;O: few arithmetic operations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/>
                        </m:ctrlPr>
                      </m:sSub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𝑒𝑥𝑒𝑐</m:t>
                        </m:r>
                      </m:sub>
                    </m:sSub>
                    <m:r>
                      <a:rPr lang="ar-AE" sz="160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I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negligible.</a:t>
                </a:r>
                <a:endPara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914" y="1850792"/>
                <a:ext cx="5654180" cy="3708451"/>
              </a:xfrm>
              <a:prstGeom prst="rect">
                <a:avLst/>
              </a:prstGeom>
              <a:blipFill rotWithShape="1">
                <a:blip r:embed="rId2"/>
                <a:stretch>
                  <a:fillRect l="-5" t="-11" r="8"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05" y="1690688"/>
            <a:ext cx="5998829" cy="1857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Expect to See</a:t>
            </a:r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convergence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ANN/ANFIS compared to P&amp;O.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steady-state power extraction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(~2% more than P&amp;O).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oscillations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MPP for AI-based MPPT.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tracking efficiency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(&gt; 99% vs ~96–97% for P&amp;O).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under step irradiance change</a:t>
            </a:r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(ANN/ANFIS settle within ~0.035s vs P&amp;O ~0.45s).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452305" y="3892594"/>
            <a:ext cx="5643695" cy="196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Target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similar performance trends in our MATLAB/Simulink simulations.</a:t>
            </a: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improvement metrics: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Efficiency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Settling Time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Oscillation Amplitude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Energy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1895" y="1464185"/>
            <a:ext cx="5385512" cy="2428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895" y="3892594"/>
            <a:ext cx="5550649" cy="2428409"/>
          </a:xfrm>
          <a:prstGeom prst="rect">
            <a:avLst/>
          </a:prstGeom>
        </p:spPr>
      </p:pic>
      <p:pic>
        <p:nvPicPr>
          <p:cNvPr id="12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56701" y="954249"/>
          <a:ext cx="9278597" cy="4949502"/>
        </p:xfrm>
        <a:graphic>
          <a:graphicData uri="http://schemas.openxmlformats.org/drawingml/2006/table">
            <a:tbl>
              <a:tblPr/>
              <a:tblGrid>
                <a:gridCol w="3140791"/>
                <a:gridCol w="3140791"/>
                <a:gridCol w="2997015"/>
              </a:tblGrid>
              <a:tr h="55645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P&amp;O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  <a:endParaRPr lang="en-IN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036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Convergence Time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 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0.035 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0036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Extracted Power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9200 W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9380 W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361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Tracking Efficiency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~93%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~98%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645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Oscillations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Low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645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Robustness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Strong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645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en-IN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11" marR="19311" marT="12874" marB="12874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1653" cy="1325563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vs Industry: Where is the Gap?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We See in Research</a:t>
                </a: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AI-based MPPT (ANN, ANFIS, RL, Fuzzy):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Faster convergence.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efficiency (</a:t>
                </a:r>
                <a14:m>
                  <m:oMath xmlns:m="http://schemas.openxmlformats.org/officeDocument/2006/math">
                    <m:r>
                      <a:rPr lang="en-GB" sz="170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99%).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Robust under shading and dynamics.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Almost every paper reports </a:t>
                </a:r>
                <a:r>
                  <a:rPr lang="en-GB" sz="17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results than P&amp;O</a:t>
                </a:r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We See in Industry</a:t>
                </a:r>
                <a:endPara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Utility-scale plants still mostly use: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Perturb &amp; Observe (P&amp;O)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Incremental Conductance</a:t>
                </a:r>
                <a:endParaRPr lang="en-GB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GB" sz="4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AI clearly performs better, </a:t>
                </a:r>
                <a:r>
                  <a:rPr lang="en-GB" sz="4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is it not adopted at large scale?</a:t>
                </a:r>
                <a:endParaRPr lang="en-GB" sz="4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10515600" cy="4351338"/>
              </a:xfrm>
              <a:blipFill rotWithShape="1">
                <a:blip r:embed="rId1"/>
                <a:stretch>
                  <a:fillRect t="-737" b="-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 M. R. Javed, A. Waleed, U. S. Virk, and S. Z. ul Hassan, "Comparison of the Adaptive Neural-Fuzzy Interface System (ANFIS) based Solar Maximum Power Point Tracking (MPPT) with other Solar MPPT Methods," [Conference/Journal details missing], UET Lahore (Faisalabad Campus), Pakistan.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[2] A. Waleed, K. Hassan, and U. S. Virk, "Designing a dual axis solar tracker for optimum power," Journal of Electrical Engineering, vol. 14, pp. 168–173, 2014.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Aim: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and compare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MPPT algorithms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conventional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P&amp;O method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assess their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techno-economic feasibility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large-scale PV systems.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MATLAB/Simulink models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P&amp;O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(ANN/ANFIS)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MPPT controllers.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Evaluation: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tracking efficiency, convergence time, oscillations, robustness under shading/noise.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Gap Analysis: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Investigate why AI MPPT, despite superior performance, is not widely adopted in industry.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Techno-Economic Assessment: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feasibility of large-scale AI MPPT adoption (case study: utility PV plant).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 solutions and a roadmap for AI-based MPPT integration in real-world solar power plants.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MPPT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46825" y="1777507"/>
                <a:ext cx="11298349" cy="3668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photovoltaic (PV) panel has a nonlinear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I–V and P–V curve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Power Point (MPP)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changes with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irradiance (G)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(T)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Without MPPT, PV operates at a suboptimal point → energy losses up to 20–30%.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MPPT Role: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Sensing: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 PV voltage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ar-AE" sz="1600" i="1">
                            <a:latin typeface="Cambria Math" panose="02040503050406030204" pitchFamily="18" charset="0"/>
                          </a:rPr>
                          <m:t>𝑝𝑣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current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𝑝𝑣</m:t>
                        </m:r>
                      </m:sub>
                    </m:sSub>
                    <m:r>
                      <a:rPr lang="en-IN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Estimate whether the operating point is left or right of MPP.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Control: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Adjust duty ratio (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DC–DC converter.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Regulation:</a:t>
                </a:r>
                <a:r>
                  <a:rPr lang="en-I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Force PV to operate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𝑀𝑃𝑃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𝑀𝑃𝑃</m:t>
                        </m:r>
                      </m:sub>
                    </m:sSub>
                  </m:oMath>
                </a14:m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Delivery: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Maximum power is delivered to the load/grid.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46825" y="1777507"/>
                <a:ext cx="11298349" cy="3668248"/>
              </a:xfrm>
              <a:prstGeom prst="rect">
                <a:avLst/>
              </a:prstGeom>
              <a:blipFill rotWithShape="1">
                <a:blip r:embed="rId1"/>
                <a:stretch>
                  <a:fillRect l="-4" t="-4" r="2" b="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524" y="3203096"/>
            <a:ext cx="44386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Perturb &amp; Observe (P&amp;O) MPPT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694" y="1782967"/>
                <a:ext cx="6730965" cy="431511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𝑝𝑣</m:t>
                        </m:r>
                      </m:sub>
                    </m:sSub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𝑝𝑣</m:t>
                        </m:r>
                      </m:sub>
                    </m:sSub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sz="1800" dirty="0"/>
                  <a:t>, </a:t>
                </a:r>
                <a:r>
                  <a:rPr lang="en-IN" sz="1800" dirty="0"/>
                  <a:t>compute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sz="1800" dirty="0"/>
                  <a:t>.</a:t>
                </a:r>
                <a:endParaRPr lang="en-IN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Compare with previous step: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sz="1800" dirty="0"/>
                  <a:t>.</a:t>
                </a:r>
                <a:endParaRPr lang="en-IN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sz="1800" dirty="0"/>
                  <a:t>:</a:t>
                </a:r>
                <a:endParaRPr lang="en-IN" sz="1800" dirty="0"/>
              </a:p>
              <a:p>
                <a:pPr lvl="1"/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Increase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1800" b="0" dirty="0"/>
              </a:p>
              <a:p>
                <a:pPr lvl="1"/>
                <a:r>
                  <a:rPr lang="en-GB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800" dirty="0"/>
                  <a:t>Decrease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800" dirty="0"/>
                  <a:t>.</a:t>
                </a:r>
                <a:endParaRPr lang="en-GB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IN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sz="1800" dirty="0"/>
                  <a:t>:</a:t>
                </a:r>
                <a:endParaRPr lang="en-IN" sz="1800" dirty="0"/>
              </a:p>
              <a:p>
                <a:pPr lvl="1"/>
                <a:r>
                  <a:rPr lang="en-IN" sz="1800" dirty="0"/>
                  <a:t>Reverse the perturbation direction.</a:t>
                </a:r>
                <a:endParaRPr lang="en-IN" sz="1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sz="1800" dirty="0"/>
                  <a:t>Update duty cycle of converter.</a:t>
                </a:r>
                <a:endParaRPr lang="en-GB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694" y="1782967"/>
                <a:ext cx="6730965" cy="4315116"/>
              </a:xfrm>
              <a:blipFill rotWithShape="1">
                <a:blip r:embed="rId1"/>
                <a:stretch>
                  <a:fillRect l="-7" t="-12" r="6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40659" y="1720840"/>
            <a:ext cx="44118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low-cost, easy to implement on microcontrollers.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Oscillates around MPP in steady state → power loss.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convergence under fast irradiance transients.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mis-track under partial shading (local maxima problem).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Simulation of P&amp;O MPPT System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7" y="1825625"/>
            <a:ext cx="9831406" cy="4351338"/>
          </a:xfrm>
        </p:spPr>
      </p:pic>
      <p:pic>
        <p:nvPicPr>
          <p:cNvPr id="6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5940" y="1280160"/>
            <a:ext cx="9547860" cy="42976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8435" y="1862455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800" y="3284855"/>
            <a:ext cx="1883410" cy="421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8435" y="4760595"/>
            <a:ext cx="16275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 Power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ANN-Based MPPT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9697085" cy="478409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lang="en-US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ANN receives PV voltage (V) and PV current (I) as input signals.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Relationship: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learns the nonlinear mapping between (V, I) and the optimal duty cycle (D) of the DC–DC converter through training.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Action: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directly changing the PV voltage, the ANN adjusts the duty cycle of the converter.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Regulation: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controlling the duty cycle, the ANN indirectly regulates the PV operating voltage and current.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ANN continuously updates its output duty cycle to track the Maximum Power Point (MPP).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Adaptability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ensures reliable operation under varying irradiance and temperature conditions.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data-driven and adaptive control strategy that improves tracking accuracy compared to conventional MPPT algorithms.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ANN-Based MPPT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4856480" cy="478409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 sz="343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</a:t>
            </a:r>
            <a:endParaRPr lang="en-US" altLang="en-US" sz="343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Nonlinear Behavior:</a:t>
            </a:r>
            <a:r>
              <a:rPr lang="en-US" altLang="en-US" sz="2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manages the nonlinear I–V characteristics of PV systems.</a:t>
            </a:r>
            <a:endParaRPr lang="en-US" altLang="en-US" sz="27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Convergence:</a:t>
            </a:r>
            <a:r>
              <a:rPr lang="en-US" altLang="en-US" sz="2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the MPP faster than traditional methods like P&amp;O.</a:t>
            </a:r>
            <a:endParaRPr lang="en-US" altLang="en-US" sz="27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Oscillations: </a:t>
            </a:r>
            <a:r>
              <a:rPr lang="en-US" altLang="en-US" sz="2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steady-state oscillations, resulting in higher energy yield.</a:t>
            </a:r>
            <a:endParaRPr lang="en-US" altLang="en-US" sz="27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</a:t>
            </a:r>
            <a:r>
              <a:rPr lang="en-US" altLang="en-US" sz="2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well under partial shading, irradiance fluctuations, and noise.</a:t>
            </a:r>
            <a:endParaRPr lang="en-US" altLang="en-US" sz="27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71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Exact PV Model Required:</a:t>
            </a:r>
            <a:r>
              <a:rPr lang="en-US" altLang="en-US" sz="27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Operates effectively without detailed mathematical modeling of the PV system.</a:t>
            </a:r>
            <a:endParaRPr lang="en-US" altLang="en-US" sz="27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6273800" y="1690370"/>
            <a:ext cx="5080000" cy="478536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Requirement: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Needs a sufficiently large and diverse dataset for accurate training.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Complexity: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Requires more processing power and memory compared to P&amp;O or Incremental Conductance methods.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Sensitivity: 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depends on the chosen network structure, training algorithm, and parameter tuning.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Limited Generalization: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An ANN trained for one PV system may require retraining or fine-tuning for another system or environment.</a:t>
            </a:r>
            <a:endParaRPr lang="en-US" alt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" y="616794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 Simulation of ANN based MPPT System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2676"/>
            <a:ext cx="10515600" cy="4277236"/>
          </a:xfrm>
          <a:prstGeom prst="rect">
            <a:avLst/>
          </a:prstGeom>
        </p:spPr>
      </p:pic>
      <p:pic>
        <p:nvPicPr>
          <p:cNvPr id="6" name="Picture 2" descr="Institute of Technology, Nirma University | NAAC A+ Gra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650" y="0"/>
            <a:ext cx="1657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6356</Words>
  <Application>WPS Presentation</Application>
  <PresentationFormat>Widescreen</PresentationFormat>
  <Paragraphs>205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Cambria Math</vt:lpstr>
      <vt:lpstr>Microsoft YaHei</vt:lpstr>
      <vt:lpstr>Arial Unicode MS</vt:lpstr>
      <vt:lpstr>Aptos Display</vt:lpstr>
      <vt:lpstr>Segoe UI</vt:lpstr>
      <vt:lpstr>Aptos</vt:lpstr>
      <vt:lpstr>Calibri</vt:lpstr>
      <vt:lpstr>office theme</vt:lpstr>
      <vt:lpstr>AI-Based MPPT Systems: Comparative Study and Techno-Economic Feasibility</vt:lpstr>
      <vt:lpstr>Objectives of the Study</vt:lpstr>
      <vt:lpstr>What is an MPPT System</vt:lpstr>
      <vt:lpstr>Perturb &amp; Observe (P&amp;O) MPPT</vt:lpstr>
      <vt:lpstr>Simulink Simulation of P&amp;O MPPT System </vt:lpstr>
      <vt:lpstr>Results </vt:lpstr>
      <vt:lpstr>ANN-Based MPPT System</vt:lpstr>
      <vt:lpstr>ANN-Based MPPT System</vt:lpstr>
      <vt:lpstr>Simulink Simulation of ANN based MPPT System </vt:lpstr>
      <vt:lpstr>Parameters for Comparison of MPPT Techniques  </vt:lpstr>
      <vt:lpstr>Expected Output </vt:lpstr>
      <vt:lpstr>PowerPoint 演示文稿</vt:lpstr>
      <vt:lpstr>Research vs Industry: Where is the Gap?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Ajinkya Choure</dc:creator>
  <cp:lastModifiedBy>Admin</cp:lastModifiedBy>
  <cp:revision>18</cp:revision>
  <dcterms:created xsi:type="dcterms:W3CDTF">2025-09-14T11:52:00Z</dcterms:created>
  <dcterms:modified xsi:type="dcterms:W3CDTF">2025-09-15T07:36:59Z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073D8C02EABA495B8A2089832C47A354_12</vt:lpwstr>
  </property>
  <property fmtid="{D5CDD505-2E9C-101B-9397-08002B2CF9AE}" pid="3" name="KSOProductBuildVer">
    <vt:lpwstr>1033-12.2.0.22549</vt:lpwstr>
  </property>
</Properties>
</file>