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2"/>
  </p:notesMasterIdLst>
  <p:sldIdLst>
    <p:sldId id="301" r:id="rId3"/>
    <p:sldId id="256" r:id="rId4"/>
    <p:sldId id="257" r:id="rId5"/>
    <p:sldId id="300" r:id="rId6"/>
    <p:sldId id="302" r:id="rId7"/>
    <p:sldId id="280" r:id="rId8"/>
    <p:sldId id="303" r:id="rId9"/>
    <p:sldId id="304" r:id="rId10"/>
    <p:sldId id="305" r:id="rId11"/>
    <p:sldId id="308" r:id="rId12"/>
    <p:sldId id="309" r:id="rId13"/>
    <p:sldId id="310" r:id="rId14"/>
    <p:sldId id="312" r:id="rId15"/>
    <p:sldId id="313" r:id="rId16"/>
    <p:sldId id="314" r:id="rId17"/>
    <p:sldId id="274" r:id="rId18"/>
    <p:sldId id="306" r:id="rId19"/>
    <p:sldId id="307" r:id="rId20"/>
    <p:sldId id="299" r:id="rId21"/>
  </p:sldIdLst>
  <p:sldSz cx="9144000" cy="5143500" type="screen16x9"/>
  <p:notesSz cx="6858000" cy="9144000"/>
  <p:embeddedFontLst>
    <p:embeddedFont>
      <p:font typeface="Bungee Outline"/>
      <p:regular r:id="rId23"/>
    </p:embeddedFont>
    <p:embeddedFont>
      <p:font typeface="Montserrat Light" panose="00000400000000000000" pitchFamily="2" charset="0"/>
      <p:regular r:id="rId24"/>
      <p:bold r:id="rId25"/>
      <p:italic r:id="rId26"/>
      <p:boldItalic r:id="rId27"/>
    </p:embeddedFont>
    <p:embeddedFont>
      <p:font typeface="Proxima Nova"/>
      <p:regular r:id="rId28"/>
      <p:bold r:id="rId29"/>
      <p:italic r:id="rId30"/>
      <p:boldItalic r:id="rId31"/>
    </p:embeddedFont>
    <p:embeddedFont>
      <p:font typeface="Proxima Nova Semibold"/>
      <p:regular r:id="rId32"/>
      <p:bold r:id="rId33"/>
      <p:boldItalic r:id="rId34"/>
    </p:embeddedFont>
    <p:embeddedFont>
      <p:font typeface="Titillium Web" panose="00000500000000000000" pitchFamily="2" charset="0"/>
      <p:regular r:id="rId35"/>
      <p:bold r:id="rId36"/>
      <p:italic r:id="rId37"/>
      <p:boldItalic r:id="rId38"/>
    </p:embeddedFont>
    <p:embeddedFont>
      <p:font typeface="Titillium Web Black" panose="00000A00000000000000" pitchFamily="2" charset="0"/>
      <p:bold r:id="rId39"/>
    </p:embeddedFont>
    <p:embeddedFont>
      <p:font typeface="Titillium Web ExtraLight" panose="00000300000000000000" pitchFamily="2" charset="0"/>
      <p:regular r:id="rId40"/>
      <p:bold r:id="rId41"/>
      <p:italic r:id="rId42"/>
      <p:boldItalic r:id="rId43"/>
    </p:embeddedFont>
    <p:embeddedFont>
      <p:font typeface="Titillium Web Light" panose="000004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2D94939-AA07-4E7E-8714-A4AAE0740E22}">
          <p14:sldIdLst>
            <p14:sldId id="301"/>
            <p14:sldId id="256"/>
            <p14:sldId id="257"/>
            <p14:sldId id="300"/>
            <p14:sldId id="302"/>
            <p14:sldId id="280"/>
            <p14:sldId id="303"/>
            <p14:sldId id="304"/>
            <p14:sldId id="305"/>
            <p14:sldId id="308"/>
            <p14:sldId id="309"/>
            <p14:sldId id="310"/>
            <p14:sldId id="312"/>
            <p14:sldId id="313"/>
            <p14:sldId id="314"/>
            <p14:sldId id="274"/>
            <p14:sldId id="306"/>
            <p14:sldId id="307"/>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BAF8C-08F5-41F1-BF09-110413718169}">
  <a:tblStyle styleId="{70ABAF8C-08F5-41F1-BF09-1104137181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8.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966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46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54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45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924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844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19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311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41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6"/>
        <p:cNvGrpSpPr/>
        <p:nvPr/>
      </p:nvGrpSpPr>
      <p:grpSpPr>
        <a:xfrm>
          <a:off x="0" y="0"/>
          <a:ext cx="0" cy="0"/>
          <a:chOff x="0" y="0"/>
          <a:chExt cx="0" cy="0"/>
        </a:xfrm>
      </p:grpSpPr>
      <p:sp>
        <p:nvSpPr>
          <p:cNvPr id="12237" name="Google Shape;12237;gb5e3996dcb_3_3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8" name="Google Shape;12238;gb5e3996dcb_3_3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f5f55f87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f5f55f87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22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afead7cb4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afead7cb4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890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afead7cb4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afead7cb4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45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75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afead7cb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afead7cb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10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3254400"/>
            <a:ext cx="4031700" cy="188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3254400"/>
          </a:xfrm>
          <a:prstGeom prst="rect">
            <a:avLst/>
          </a:prstGeom>
          <a:solidFill>
            <a:srgbClr val="2471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20000" y="539500"/>
            <a:ext cx="7704000" cy="2715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6900"/>
              <a:buFont typeface="Titillium Web Black"/>
              <a:buNone/>
              <a:defRPr sz="6900">
                <a:latin typeface="Titillium Web Black"/>
                <a:ea typeface="Titillium Web Black"/>
                <a:cs typeface="Titillium Web Black"/>
                <a:sym typeface="Titillium Web Black"/>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5395525" y="3865775"/>
            <a:ext cx="3028500" cy="53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Titillium Web Light"/>
              <a:buNone/>
              <a:defRPr sz="2500">
                <a:solidFill>
                  <a:schemeClr val="dk1"/>
                </a:solidFill>
                <a:latin typeface="Titillium Web Light"/>
                <a:ea typeface="Titillium Web Light"/>
                <a:cs typeface="Titillium Web Light"/>
                <a:sym typeface="Titillium Web Light"/>
              </a:defRPr>
            </a:lvl1pPr>
            <a:lvl2pPr lvl="1"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2pPr>
            <a:lvl3pPr lvl="2"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3pPr>
            <a:lvl4pPr lvl="3"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4pPr>
            <a:lvl5pPr lvl="4"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5pPr>
            <a:lvl6pPr lvl="5"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6pPr>
            <a:lvl7pPr lvl="6"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7pPr>
            <a:lvl8pPr lvl="7"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8pPr>
            <a:lvl9pPr lvl="8" algn="ctr" rtl="0">
              <a:lnSpc>
                <a:spcPct val="100000"/>
              </a:lnSpc>
              <a:spcBef>
                <a:spcPts val="0"/>
              </a:spcBef>
              <a:spcAft>
                <a:spcPts val="0"/>
              </a:spcAft>
              <a:buSzPts val="2800"/>
              <a:buFont typeface="Montserrat Light"/>
              <a:buNone/>
              <a:defRPr sz="2800">
                <a:latin typeface="Montserrat Light"/>
                <a:ea typeface="Montserrat Light"/>
                <a:cs typeface="Montserrat Light"/>
                <a:sym typeface="Montserrat Light"/>
              </a:defRPr>
            </a:lvl9pPr>
          </a:lstStyle>
          <a:p>
            <a:endParaRPr/>
          </a:p>
        </p:txBody>
      </p:sp>
      <p:sp>
        <p:nvSpPr>
          <p:cNvPr id="14" name="Google Shape;14;p2"/>
          <p:cNvSpPr txBox="1">
            <a:spLocks noGrp="1"/>
          </p:cNvSpPr>
          <p:nvPr>
            <p:ph type="title" idx="2" hasCustomPrompt="1"/>
          </p:nvPr>
        </p:nvSpPr>
        <p:spPr>
          <a:xfrm>
            <a:off x="720000" y="3865775"/>
            <a:ext cx="3028500" cy="539100"/>
          </a:xfrm>
          <a:prstGeom prst="rect">
            <a:avLst/>
          </a:prstGeom>
        </p:spPr>
        <p:txBody>
          <a:bodyPr spcFirstLastPara="1" wrap="square" lIns="0" tIns="91425" rIns="91425" bIns="91425" anchor="ctr" anchorCtr="0">
            <a:noAutofit/>
          </a:bodyPr>
          <a:lstStyle>
            <a:lvl1pPr lvl="0" algn="ctr" rtl="0">
              <a:spcBef>
                <a:spcPts val="0"/>
              </a:spcBef>
              <a:spcAft>
                <a:spcPts val="0"/>
              </a:spcAft>
              <a:buSzPts val="5400"/>
              <a:buFont typeface="Titillium Web ExtraLight"/>
              <a:buNone/>
              <a:defRPr sz="5400">
                <a:latin typeface="Titillium Web ExtraLight"/>
                <a:ea typeface="Titillium Web ExtraLight"/>
                <a:cs typeface="Titillium Web ExtraLight"/>
                <a:sym typeface="Titillium Web ExtraLight"/>
              </a:defRPr>
            </a:lvl1pPr>
            <a:lvl2pPr lvl="1" rtl="0">
              <a:spcBef>
                <a:spcPts val="0"/>
              </a:spcBef>
              <a:spcAft>
                <a:spcPts val="0"/>
              </a:spcAft>
              <a:buSzPts val="5200"/>
              <a:buFont typeface="Bungee Outline"/>
              <a:buNone/>
              <a:defRPr sz="5200">
                <a:latin typeface="Bungee Outline"/>
                <a:ea typeface="Bungee Outline"/>
                <a:cs typeface="Bungee Outline"/>
                <a:sym typeface="Bungee Outline"/>
              </a:defRPr>
            </a:lvl2pPr>
            <a:lvl3pPr lvl="2" rtl="0">
              <a:spcBef>
                <a:spcPts val="0"/>
              </a:spcBef>
              <a:spcAft>
                <a:spcPts val="0"/>
              </a:spcAft>
              <a:buSzPts val="5200"/>
              <a:buFont typeface="Bungee Outline"/>
              <a:buNone/>
              <a:defRPr sz="5200">
                <a:latin typeface="Bungee Outline"/>
                <a:ea typeface="Bungee Outline"/>
                <a:cs typeface="Bungee Outline"/>
                <a:sym typeface="Bungee Outline"/>
              </a:defRPr>
            </a:lvl3pPr>
            <a:lvl4pPr lvl="3" rtl="0">
              <a:spcBef>
                <a:spcPts val="0"/>
              </a:spcBef>
              <a:spcAft>
                <a:spcPts val="0"/>
              </a:spcAft>
              <a:buSzPts val="5200"/>
              <a:buFont typeface="Bungee Outline"/>
              <a:buNone/>
              <a:defRPr sz="5200">
                <a:latin typeface="Bungee Outline"/>
                <a:ea typeface="Bungee Outline"/>
                <a:cs typeface="Bungee Outline"/>
                <a:sym typeface="Bungee Outline"/>
              </a:defRPr>
            </a:lvl4pPr>
            <a:lvl5pPr lvl="4" rtl="0">
              <a:spcBef>
                <a:spcPts val="0"/>
              </a:spcBef>
              <a:spcAft>
                <a:spcPts val="0"/>
              </a:spcAft>
              <a:buSzPts val="5200"/>
              <a:buFont typeface="Bungee Outline"/>
              <a:buNone/>
              <a:defRPr sz="5200">
                <a:latin typeface="Bungee Outline"/>
                <a:ea typeface="Bungee Outline"/>
                <a:cs typeface="Bungee Outline"/>
                <a:sym typeface="Bungee Outline"/>
              </a:defRPr>
            </a:lvl5pPr>
            <a:lvl6pPr lvl="5" rtl="0">
              <a:spcBef>
                <a:spcPts val="0"/>
              </a:spcBef>
              <a:spcAft>
                <a:spcPts val="0"/>
              </a:spcAft>
              <a:buSzPts val="5200"/>
              <a:buFont typeface="Bungee Outline"/>
              <a:buNone/>
              <a:defRPr sz="5200">
                <a:latin typeface="Bungee Outline"/>
                <a:ea typeface="Bungee Outline"/>
                <a:cs typeface="Bungee Outline"/>
                <a:sym typeface="Bungee Outline"/>
              </a:defRPr>
            </a:lvl6pPr>
            <a:lvl7pPr lvl="6" rtl="0">
              <a:spcBef>
                <a:spcPts val="0"/>
              </a:spcBef>
              <a:spcAft>
                <a:spcPts val="0"/>
              </a:spcAft>
              <a:buSzPts val="5200"/>
              <a:buFont typeface="Bungee Outline"/>
              <a:buNone/>
              <a:defRPr sz="5200">
                <a:latin typeface="Bungee Outline"/>
                <a:ea typeface="Bungee Outline"/>
                <a:cs typeface="Bungee Outline"/>
                <a:sym typeface="Bungee Outline"/>
              </a:defRPr>
            </a:lvl7pPr>
            <a:lvl8pPr lvl="7" rtl="0">
              <a:spcBef>
                <a:spcPts val="0"/>
              </a:spcBef>
              <a:spcAft>
                <a:spcPts val="0"/>
              </a:spcAft>
              <a:buSzPts val="5200"/>
              <a:buFont typeface="Bungee Outline"/>
              <a:buNone/>
              <a:defRPr sz="5200">
                <a:latin typeface="Bungee Outline"/>
                <a:ea typeface="Bungee Outline"/>
                <a:cs typeface="Bungee Outline"/>
                <a:sym typeface="Bungee Outline"/>
              </a:defRPr>
            </a:lvl8pPr>
            <a:lvl9pPr lvl="8" rtl="0">
              <a:spcBef>
                <a:spcPts val="0"/>
              </a:spcBef>
              <a:spcAft>
                <a:spcPts val="0"/>
              </a:spcAft>
              <a:buSzPts val="5200"/>
              <a:buFont typeface="Bungee Outline"/>
              <a:buNone/>
              <a:defRPr sz="5200">
                <a:latin typeface="Bungee Outline"/>
                <a:ea typeface="Bungee Outline"/>
                <a:cs typeface="Bungee Outline"/>
                <a:sym typeface="Bungee Outline"/>
              </a:defRPr>
            </a:lvl9pPr>
          </a:lstStyle>
          <a:p>
            <a:r>
              <a:t>xx%</a:t>
            </a:r>
          </a:p>
        </p:txBody>
      </p:sp>
      <p:sp>
        <p:nvSpPr>
          <p:cNvPr id="15" name="Google Shape;15;p2"/>
          <p:cNvSpPr/>
          <p:nvPr/>
        </p:nvSpPr>
        <p:spPr>
          <a:xfrm>
            <a:off x="3887550" y="3254400"/>
            <a:ext cx="1368900" cy="1889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887550" y="4183900"/>
            <a:ext cx="1368900" cy="959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412319" y="4315006"/>
            <a:ext cx="319362" cy="587149"/>
          </a:xfrm>
          <a:custGeom>
            <a:avLst/>
            <a:gdLst/>
            <a:ahLst/>
            <a:cxnLst/>
            <a:rect l="l" t="t" r="r" b="b"/>
            <a:pathLst>
              <a:path w="113551" h="208764" extrusionOk="0">
                <a:moveTo>
                  <a:pt x="8906" y="0"/>
                </a:moveTo>
                <a:cubicBezTo>
                  <a:pt x="6829" y="0"/>
                  <a:pt x="4751" y="791"/>
                  <a:pt x="3165" y="2377"/>
                </a:cubicBezTo>
                <a:cubicBezTo>
                  <a:pt x="34" y="5541"/>
                  <a:pt x="34" y="10663"/>
                  <a:pt x="3198" y="13827"/>
                </a:cubicBezTo>
                <a:lnTo>
                  <a:pt x="94011" y="104380"/>
                </a:lnTo>
                <a:lnTo>
                  <a:pt x="3198" y="194932"/>
                </a:lnTo>
                <a:cubicBezTo>
                  <a:pt x="34" y="198096"/>
                  <a:pt x="1" y="203218"/>
                  <a:pt x="3165" y="206382"/>
                </a:cubicBezTo>
                <a:cubicBezTo>
                  <a:pt x="4763" y="207980"/>
                  <a:pt x="6818" y="208763"/>
                  <a:pt x="8906" y="208763"/>
                </a:cubicBezTo>
                <a:cubicBezTo>
                  <a:pt x="10961" y="208763"/>
                  <a:pt x="13049" y="207980"/>
                  <a:pt x="14615" y="206415"/>
                </a:cubicBezTo>
                <a:lnTo>
                  <a:pt x="111169" y="110121"/>
                </a:lnTo>
                <a:cubicBezTo>
                  <a:pt x="112703" y="108588"/>
                  <a:pt x="113551" y="106532"/>
                  <a:pt x="113551" y="104380"/>
                </a:cubicBezTo>
                <a:cubicBezTo>
                  <a:pt x="113551" y="102227"/>
                  <a:pt x="112703" y="100172"/>
                  <a:pt x="111169" y="98638"/>
                </a:cubicBezTo>
                <a:lnTo>
                  <a:pt x="14615" y="2345"/>
                </a:lnTo>
                <a:cubicBezTo>
                  <a:pt x="13037" y="783"/>
                  <a:pt x="10972" y="0"/>
                  <a:pt x="890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4109688" y="3562425"/>
            <a:ext cx="924600" cy="413700"/>
            <a:chOff x="4109688" y="3562425"/>
            <a:chExt cx="924600" cy="413700"/>
          </a:xfrm>
        </p:grpSpPr>
        <p:cxnSp>
          <p:nvCxnSpPr>
            <p:cNvPr id="19" name="Google Shape;19;p2"/>
            <p:cNvCxnSpPr/>
            <p:nvPr/>
          </p:nvCxnSpPr>
          <p:spPr>
            <a:xfrm rot="10800000" flipH="1">
              <a:off x="4109688" y="3562425"/>
              <a:ext cx="238800" cy="413700"/>
            </a:xfrm>
            <a:prstGeom prst="straightConnector1">
              <a:avLst/>
            </a:prstGeom>
            <a:noFill/>
            <a:ln w="28575" cap="flat" cmpd="sng">
              <a:solidFill>
                <a:schemeClr val="lt2"/>
              </a:solidFill>
              <a:prstDash val="solid"/>
              <a:round/>
              <a:headEnd type="none" w="med" len="med"/>
              <a:tailEnd type="none" w="med" len="med"/>
            </a:ln>
          </p:spPr>
        </p:cxnSp>
        <p:cxnSp>
          <p:nvCxnSpPr>
            <p:cNvPr id="20" name="Google Shape;20;p2"/>
            <p:cNvCxnSpPr/>
            <p:nvPr/>
          </p:nvCxnSpPr>
          <p:spPr>
            <a:xfrm rot="10800000" flipH="1">
              <a:off x="4338288" y="3562425"/>
              <a:ext cx="238800" cy="413700"/>
            </a:xfrm>
            <a:prstGeom prst="straightConnector1">
              <a:avLst/>
            </a:prstGeom>
            <a:noFill/>
            <a:ln w="28575" cap="flat" cmpd="sng">
              <a:solidFill>
                <a:schemeClr val="lt2"/>
              </a:solidFill>
              <a:prstDash val="solid"/>
              <a:round/>
              <a:headEnd type="none" w="med" len="med"/>
              <a:tailEnd type="none" w="med" len="med"/>
            </a:ln>
          </p:spPr>
        </p:cxnSp>
        <p:cxnSp>
          <p:nvCxnSpPr>
            <p:cNvPr id="21" name="Google Shape;21;p2"/>
            <p:cNvCxnSpPr/>
            <p:nvPr/>
          </p:nvCxnSpPr>
          <p:spPr>
            <a:xfrm rot="10800000" flipH="1">
              <a:off x="4566888" y="3562425"/>
              <a:ext cx="238800" cy="413700"/>
            </a:xfrm>
            <a:prstGeom prst="straightConnector1">
              <a:avLst/>
            </a:prstGeom>
            <a:noFill/>
            <a:ln w="28575" cap="flat" cmpd="sng">
              <a:solidFill>
                <a:schemeClr val="lt2"/>
              </a:solidFill>
              <a:prstDash val="solid"/>
              <a:round/>
              <a:headEnd type="none" w="med" len="med"/>
              <a:tailEnd type="none" w="med" len="med"/>
            </a:ln>
          </p:spPr>
        </p:cxnSp>
        <p:cxnSp>
          <p:nvCxnSpPr>
            <p:cNvPr id="22" name="Google Shape;22;p2"/>
            <p:cNvCxnSpPr/>
            <p:nvPr/>
          </p:nvCxnSpPr>
          <p:spPr>
            <a:xfrm rot="10800000" flipH="1">
              <a:off x="4795488" y="3562425"/>
              <a:ext cx="238800" cy="413700"/>
            </a:xfrm>
            <a:prstGeom prst="straightConnector1">
              <a:avLst/>
            </a:prstGeom>
            <a:noFill/>
            <a:ln w="28575" cap="flat" cmpd="sng">
              <a:solidFill>
                <a:schemeClr val="l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a:off x="269250" y="331300"/>
            <a:ext cx="8605500" cy="4429800"/>
          </a:xfrm>
          <a:prstGeom prst="rect">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body" idx="1"/>
          </p:nvPr>
        </p:nvSpPr>
        <p:spPr>
          <a:xfrm>
            <a:off x="720000" y="1507800"/>
            <a:ext cx="7704000" cy="310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36" name="Google Shape;36;p4"/>
          <p:cNvSpPr/>
          <p:nvPr/>
        </p:nvSpPr>
        <p:spPr>
          <a:xfrm>
            <a:off x="7927950" y="331300"/>
            <a:ext cx="946800" cy="960900"/>
          </a:xfrm>
          <a:prstGeom prst="rect">
            <a:avLst/>
          </a:prstGeom>
          <a:solidFill>
            <a:srgbClr val="FF9900"/>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69250" y="331300"/>
            <a:ext cx="7644600" cy="960900"/>
          </a:xfrm>
          <a:prstGeom prst="rect">
            <a:avLst/>
          </a:prstGeom>
          <a:solidFill>
            <a:srgbClr val="2471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0000" y="352425"/>
            <a:ext cx="6642900" cy="9396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CUSTOM_8_1">
    <p:spTree>
      <p:nvGrpSpPr>
        <p:cNvPr id="1" name="Shape 190"/>
        <p:cNvGrpSpPr/>
        <p:nvPr/>
      </p:nvGrpSpPr>
      <p:grpSpPr>
        <a:xfrm>
          <a:off x="0" y="0"/>
          <a:ext cx="0" cy="0"/>
          <a:chOff x="0" y="0"/>
          <a:chExt cx="0" cy="0"/>
        </a:xfrm>
      </p:grpSpPr>
      <p:sp>
        <p:nvSpPr>
          <p:cNvPr id="191" name="Google Shape;191;p18"/>
          <p:cNvSpPr/>
          <p:nvPr/>
        </p:nvSpPr>
        <p:spPr>
          <a:xfrm>
            <a:off x="269250" y="331300"/>
            <a:ext cx="8605500" cy="4429800"/>
          </a:xfrm>
          <a:prstGeom prst="rect">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269250" y="331300"/>
            <a:ext cx="8605500" cy="960900"/>
          </a:xfrm>
          <a:prstGeom prst="rect">
            <a:avLst/>
          </a:prstGeom>
          <a:solidFill>
            <a:srgbClr val="2471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txBox="1">
            <a:spLocks noGrp="1"/>
          </p:cNvSpPr>
          <p:nvPr>
            <p:ph type="title"/>
          </p:nvPr>
        </p:nvSpPr>
        <p:spPr>
          <a:xfrm>
            <a:off x="720000" y="346450"/>
            <a:ext cx="4776000" cy="9609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4" name="Google Shape;194;p18"/>
          <p:cNvSpPr txBox="1">
            <a:spLocks noGrp="1"/>
          </p:cNvSpPr>
          <p:nvPr>
            <p:ph type="body" idx="1"/>
          </p:nvPr>
        </p:nvSpPr>
        <p:spPr>
          <a:xfrm>
            <a:off x="713225" y="2057400"/>
            <a:ext cx="2609400" cy="2019600"/>
          </a:xfrm>
          <a:prstGeom prst="rect">
            <a:avLst/>
          </a:prstGeom>
        </p:spPr>
        <p:txBody>
          <a:bodyPr spcFirstLastPara="1" wrap="square" lIns="0" tIns="91425" rIns="91425" bIns="91425" anchor="ctr" anchorCtr="0">
            <a:noAutofit/>
          </a:bodyPr>
          <a:lstStyle>
            <a:lvl1pPr marL="457200" lvl="0" indent="-317500" rtl="0">
              <a:lnSpc>
                <a:spcPct val="100000"/>
              </a:lnSpc>
              <a:spcBef>
                <a:spcPts val="0"/>
              </a:spcBef>
              <a:spcAft>
                <a:spcPts val="0"/>
              </a:spcAft>
              <a:buClr>
                <a:schemeClr val="dk1"/>
              </a:buClr>
              <a:buSzPts val="1400"/>
              <a:buChar char="●"/>
              <a:defRPr sz="14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
    <p:spTree>
      <p:nvGrpSpPr>
        <p:cNvPr id="1" name="Shape 231"/>
        <p:cNvGrpSpPr/>
        <p:nvPr/>
      </p:nvGrpSpPr>
      <p:grpSpPr>
        <a:xfrm>
          <a:off x="0" y="0"/>
          <a:ext cx="0" cy="0"/>
          <a:chOff x="0" y="0"/>
          <a:chExt cx="0" cy="0"/>
        </a:xfrm>
      </p:grpSpPr>
      <p:sp>
        <p:nvSpPr>
          <p:cNvPr id="232" name="Google Shape;232;p24"/>
          <p:cNvSpPr/>
          <p:nvPr/>
        </p:nvSpPr>
        <p:spPr>
          <a:xfrm>
            <a:off x="6077400" y="331300"/>
            <a:ext cx="2783400" cy="960000"/>
          </a:xfrm>
          <a:prstGeom prst="rect">
            <a:avLst/>
          </a:prstGeom>
          <a:solidFill>
            <a:srgbClr val="FF9900"/>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rot="2700000">
            <a:off x="8210840" y="591760"/>
            <a:ext cx="439869" cy="439968"/>
          </a:xfrm>
          <a:custGeom>
            <a:avLst/>
            <a:gdLst/>
            <a:ahLst/>
            <a:cxnLst/>
            <a:rect l="l" t="t" r="r" b="b"/>
            <a:pathLst>
              <a:path w="5489" h="5490" extrusionOk="0">
                <a:moveTo>
                  <a:pt x="2231" y="0"/>
                </a:moveTo>
                <a:lnTo>
                  <a:pt x="2231" y="2206"/>
                </a:lnTo>
                <a:lnTo>
                  <a:pt x="0" y="2206"/>
                </a:lnTo>
                <a:lnTo>
                  <a:pt x="0" y="3258"/>
                </a:lnTo>
                <a:lnTo>
                  <a:pt x="2231" y="3258"/>
                </a:lnTo>
                <a:lnTo>
                  <a:pt x="2231" y="5489"/>
                </a:lnTo>
                <a:lnTo>
                  <a:pt x="3258" y="5489"/>
                </a:lnTo>
                <a:lnTo>
                  <a:pt x="3258" y="3258"/>
                </a:lnTo>
                <a:lnTo>
                  <a:pt x="5489" y="3258"/>
                </a:lnTo>
                <a:lnTo>
                  <a:pt x="5489" y="2206"/>
                </a:lnTo>
                <a:lnTo>
                  <a:pt x="3258" y="2206"/>
                </a:lnTo>
                <a:lnTo>
                  <a:pt x="3258"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6995625" y="331300"/>
            <a:ext cx="946800" cy="960000"/>
          </a:xfrm>
          <a:prstGeom prst="rect">
            <a:avLst/>
          </a:prstGeom>
          <a:solidFill>
            <a:srgbClr val="FF9900"/>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6239700" y="640000"/>
            <a:ext cx="622200" cy="342900"/>
          </a:xfrm>
          <a:prstGeom prst="mathMinus">
            <a:avLst>
              <a:gd name="adj1" fmla="val 235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rot="2700000">
            <a:off x="7204681" y="526493"/>
            <a:ext cx="572243" cy="570514"/>
          </a:xfrm>
          <a:custGeom>
            <a:avLst/>
            <a:gdLst/>
            <a:ahLst/>
            <a:cxnLst/>
            <a:rect l="l" t="t" r="r" b="b"/>
            <a:pathLst>
              <a:path w="12904" h="12865" extrusionOk="0">
                <a:moveTo>
                  <a:pt x="6453" y="0"/>
                </a:moveTo>
                <a:cubicBezTo>
                  <a:pt x="6403" y="0"/>
                  <a:pt x="6352" y="18"/>
                  <a:pt x="6314" y="57"/>
                </a:cubicBezTo>
                <a:lnTo>
                  <a:pt x="4161" y="2209"/>
                </a:lnTo>
                <a:cubicBezTo>
                  <a:pt x="4087" y="2286"/>
                  <a:pt x="4087" y="2410"/>
                  <a:pt x="4161" y="2487"/>
                </a:cubicBezTo>
                <a:lnTo>
                  <a:pt x="5034" y="3357"/>
                </a:lnTo>
                <a:cubicBezTo>
                  <a:pt x="5071" y="3395"/>
                  <a:pt x="5121" y="3414"/>
                  <a:pt x="5171" y="3414"/>
                </a:cubicBezTo>
                <a:cubicBezTo>
                  <a:pt x="5221" y="3414"/>
                  <a:pt x="5271" y="3395"/>
                  <a:pt x="5309" y="3357"/>
                </a:cubicBezTo>
                <a:lnTo>
                  <a:pt x="5643" y="3024"/>
                </a:lnTo>
                <a:lnTo>
                  <a:pt x="5643" y="5428"/>
                </a:lnTo>
                <a:cubicBezTo>
                  <a:pt x="5643" y="5534"/>
                  <a:pt x="5554" y="5623"/>
                  <a:pt x="5446" y="5623"/>
                </a:cubicBezTo>
                <a:lnTo>
                  <a:pt x="3044" y="5623"/>
                </a:lnTo>
                <a:lnTo>
                  <a:pt x="3377" y="5289"/>
                </a:lnTo>
                <a:cubicBezTo>
                  <a:pt x="3454" y="5212"/>
                  <a:pt x="3454" y="5088"/>
                  <a:pt x="3377" y="5013"/>
                </a:cubicBezTo>
                <a:lnTo>
                  <a:pt x="2507" y="4141"/>
                </a:lnTo>
                <a:cubicBezTo>
                  <a:pt x="2469" y="4104"/>
                  <a:pt x="2419" y="4085"/>
                  <a:pt x="2368" y="4085"/>
                </a:cubicBezTo>
                <a:cubicBezTo>
                  <a:pt x="2318" y="4085"/>
                  <a:pt x="2268" y="4104"/>
                  <a:pt x="2230" y="4141"/>
                </a:cubicBezTo>
                <a:lnTo>
                  <a:pt x="77" y="6294"/>
                </a:lnTo>
                <a:cubicBezTo>
                  <a:pt x="1" y="6370"/>
                  <a:pt x="1" y="6495"/>
                  <a:pt x="77" y="6571"/>
                </a:cubicBezTo>
                <a:lnTo>
                  <a:pt x="2230" y="8722"/>
                </a:lnTo>
                <a:cubicBezTo>
                  <a:pt x="2268" y="8760"/>
                  <a:pt x="2318" y="8779"/>
                  <a:pt x="2368" y="8779"/>
                </a:cubicBezTo>
                <a:cubicBezTo>
                  <a:pt x="2419" y="8779"/>
                  <a:pt x="2469" y="8760"/>
                  <a:pt x="2507" y="8722"/>
                </a:cubicBezTo>
                <a:lnTo>
                  <a:pt x="3377" y="7852"/>
                </a:lnTo>
                <a:cubicBezTo>
                  <a:pt x="3454" y="7775"/>
                  <a:pt x="3454" y="7653"/>
                  <a:pt x="3377" y="7576"/>
                </a:cubicBezTo>
                <a:lnTo>
                  <a:pt x="3044" y="7243"/>
                </a:lnTo>
                <a:lnTo>
                  <a:pt x="5446" y="7243"/>
                </a:lnTo>
                <a:cubicBezTo>
                  <a:pt x="5554" y="7243"/>
                  <a:pt x="5643" y="7331"/>
                  <a:pt x="5643" y="7438"/>
                </a:cubicBezTo>
                <a:lnTo>
                  <a:pt x="5643" y="9842"/>
                </a:lnTo>
                <a:lnTo>
                  <a:pt x="5309" y="9508"/>
                </a:lnTo>
                <a:cubicBezTo>
                  <a:pt x="5271" y="9470"/>
                  <a:pt x="5221" y="9451"/>
                  <a:pt x="5171" y="9451"/>
                </a:cubicBezTo>
                <a:cubicBezTo>
                  <a:pt x="5121" y="9451"/>
                  <a:pt x="5071" y="9470"/>
                  <a:pt x="5034" y="9508"/>
                </a:cubicBezTo>
                <a:lnTo>
                  <a:pt x="4161" y="10378"/>
                </a:lnTo>
                <a:cubicBezTo>
                  <a:pt x="4087" y="10455"/>
                  <a:pt x="4087" y="10579"/>
                  <a:pt x="4161" y="10656"/>
                </a:cubicBezTo>
                <a:lnTo>
                  <a:pt x="6314" y="12808"/>
                </a:lnTo>
                <a:cubicBezTo>
                  <a:pt x="6352" y="12845"/>
                  <a:pt x="6403" y="12865"/>
                  <a:pt x="6453" y="12865"/>
                </a:cubicBezTo>
                <a:cubicBezTo>
                  <a:pt x="6503" y="12865"/>
                  <a:pt x="6553" y="12845"/>
                  <a:pt x="6592" y="12808"/>
                </a:cubicBezTo>
                <a:lnTo>
                  <a:pt x="8742" y="10656"/>
                </a:lnTo>
                <a:cubicBezTo>
                  <a:pt x="8819" y="10579"/>
                  <a:pt x="8819" y="10455"/>
                  <a:pt x="8742" y="10378"/>
                </a:cubicBezTo>
                <a:lnTo>
                  <a:pt x="7872" y="9508"/>
                </a:lnTo>
                <a:cubicBezTo>
                  <a:pt x="7834" y="9470"/>
                  <a:pt x="7784" y="9451"/>
                  <a:pt x="7734" y="9451"/>
                </a:cubicBezTo>
                <a:cubicBezTo>
                  <a:pt x="7685" y="9451"/>
                  <a:pt x="7635" y="9470"/>
                  <a:pt x="7597" y="9508"/>
                </a:cubicBezTo>
                <a:lnTo>
                  <a:pt x="7263" y="9842"/>
                </a:lnTo>
                <a:lnTo>
                  <a:pt x="7263" y="7438"/>
                </a:lnTo>
                <a:cubicBezTo>
                  <a:pt x="7263" y="7331"/>
                  <a:pt x="7351" y="7243"/>
                  <a:pt x="7458" y="7243"/>
                </a:cubicBezTo>
                <a:lnTo>
                  <a:pt x="9862" y="7243"/>
                </a:lnTo>
                <a:lnTo>
                  <a:pt x="9528" y="7576"/>
                </a:lnTo>
                <a:cubicBezTo>
                  <a:pt x="9452" y="7653"/>
                  <a:pt x="9452" y="7775"/>
                  <a:pt x="9528" y="7852"/>
                </a:cubicBezTo>
                <a:lnTo>
                  <a:pt x="10399" y="8722"/>
                </a:lnTo>
                <a:cubicBezTo>
                  <a:pt x="10437" y="8760"/>
                  <a:pt x="10487" y="8779"/>
                  <a:pt x="10537" y="8779"/>
                </a:cubicBezTo>
                <a:cubicBezTo>
                  <a:pt x="10588" y="8779"/>
                  <a:pt x="10638" y="8760"/>
                  <a:pt x="10676" y="8722"/>
                </a:cubicBezTo>
                <a:lnTo>
                  <a:pt x="12827" y="6571"/>
                </a:lnTo>
                <a:cubicBezTo>
                  <a:pt x="12903" y="6495"/>
                  <a:pt x="12903" y="6370"/>
                  <a:pt x="12827" y="6294"/>
                </a:cubicBezTo>
                <a:lnTo>
                  <a:pt x="10676" y="4141"/>
                </a:lnTo>
                <a:cubicBezTo>
                  <a:pt x="10638" y="4104"/>
                  <a:pt x="10588" y="4085"/>
                  <a:pt x="10537" y="4085"/>
                </a:cubicBezTo>
                <a:cubicBezTo>
                  <a:pt x="10487" y="4085"/>
                  <a:pt x="10437" y="4104"/>
                  <a:pt x="10399" y="4141"/>
                </a:cubicBezTo>
                <a:lnTo>
                  <a:pt x="9528" y="5013"/>
                </a:lnTo>
                <a:cubicBezTo>
                  <a:pt x="9452" y="5088"/>
                  <a:pt x="9452" y="5212"/>
                  <a:pt x="9528" y="5289"/>
                </a:cubicBezTo>
                <a:lnTo>
                  <a:pt x="9862" y="5623"/>
                </a:lnTo>
                <a:lnTo>
                  <a:pt x="7458" y="5623"/>
                </a:lnTo>
                <a:cubicBezTo>
                  <a:pt x="7351" y="5623"/>
                  <a:pt x="7263" y="5534"/>
                  <a:pt x="7263" y="5428"/>
                </a:cubicBezTo>
                <a:lnTo>
                  <a:pt x="7263" y="3024"/>
                </a:lnTo>
                <a:lnTo>
                  <a:pt x="7597" y="3357"/>
                </a:lnTo>
                <a:cubicBezTo>
                  <a:pt x="7635" y="3395"/>
                  <a:pt x="7685" y="3414"/>
                  <a:pt x="7734" y="3414"/>
                </a:cubicBezTo>
                <a:cubicBezTo>
                  <a:pt x="7784" y="3414"/>
                  <a:pt x="7834" y="3395"/>
                  <a:pt x="7872" y="3357"/>
                </a:cubicBezTo>
                <a:lnTo>
                  <a:pt x="8742" y="2487"/>
                </a:lnTo>
                <a:cubicBezTo>
                  <a:pt x="8819" y="2410"/>
                  <a:pt x="8819" y="2286"/>
                  <a:pt x="8742" y="2209"/>
                </a:cubicBezTo>
                <a:lnTo>
                  <a:pt x="6592" y="57"/>
                </a:lnTo>
                <a:cubicBezTo>
                  <a:pt x="6553" y="18"/>
                  <a:pt x="6503" y="0"/>
                  <a:pt x="6453" y="0"/>
                </a:cubicBezTo>
                <a:close/>
              </a:path>
            </a:pathLst>
          </a:custGeom>
          <a:solidFill>
            <a:srgbClr val="1D1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269250" y="331300"/>
            <a:ext cx="5808000" cy="960900"/>
          </a:xfrm>
          <a:prstGeom prst="rect">
            <a:avLst/>
          </a:prstGeom>
          <a:solidFill>
            <a:srgbClr val="2471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4"/>
          <p:cNvCxnSpPr/>
          <p:nvPr/>
        </p:nvCxnSpPr>
        <p:spPr>
          <a:xfrm flipH="1">
            <a:off x="6970588" y="316700"/>
            <a:ext cx="7500" cy="985800"/>
          </a:xfrm>
          <a:prstGeom prst="straightConnector1">
            <a:avLst/>
          </a:prstGeom>
          <a:noFill/>
          <a:ln w="28575" cap="flat" cmpd="sng">
            <a:solidFill>
              <a:schemeClr val="dk1"/>
            </a:solidFill>
            <a:prstDash val="solid"/>
            <a:round/>
            <a:headEnd type="none" w="med" len="med"/>
            <a:tailEnd type="none" w="med" len="med"/>
          </a:ln>
        </p:spPr>
      </p:cxnSp>
      <p:cxnSp>
        <p:nvCxnSpPr>
          <p:cNvPr id="239" name="Google Shape;239;p24"/>
          <p:cNvCxnSpPr/>
          <p:nvPr/>
        </p:nvCxnSpPr>
        <p:spPr>
          <a:xfrm flipH="1">
            <a:off x="7959954" y="316700"/>
            <a:ext cx="7500" cy="9858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6">
    <p:spTree>
      <p:nvGrpSpPr>
        <p:cNvPr id="1" name="Shape 240"/>
        <p:cNvGrpSpPr/>
        <p:nvPr/>
      </p:nvGrpSpPr>
      <p:grpSpPr>
        <a:xfrm>
          <a:off x="0" y="0"/>
          <a:ext cx="0" cy="0"/>
          <a:chOff x="0" y="0"/>
          <a:chExt cx="0" cy="0"/>
        </a:xfrm>
      </p:grpSpPr>
      <p:sp>
        <p:nvSpPr>
          <p:cNvPr id="241" name="Google Shape;241;p25"/>
          <p:cNvSpPr/>
          <p:nvPr/>
        </p:nvSpPr>
        <p:spPr>
          <a:xfrm>
            <a:off x="269250" y="356850"/>
            <a:ext cx="8605500" cy="4429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25"/>
          <p:cNvCxnSpPr/>
          <p:nvPr/>
        </p:nvCxnSpPr>
        <p:spPr>
          <a:xfrm rot="10800000">
            <a:off x="6937388" y="-104250"/>
            <a:ext cx="0" cy="5343000"/>
          </a:xfrm>
          <a:prstGeom prst="straightConnector1">
            <a:avLst/>
          </a:prstGeom>
          <a:noFill/>
          <a:ln w="28575" cap="flat" cmpd="sng">
            <a:solidFill>
              <a:schemeClr val="dk1"/>
            </a:solidFill>
            <a:prstDash val="dot"/>
            <a:round/>
            <a:headEnd type="none" w="med" len="med"/>
            <a:tailEnd type="none" w="med" len="med"/>
          </a:ln>
        </p:spPr>
      </p:cxnSp>
      <p:cxnSp>
        <p:nvCxnSpPr>
          <p:cNvPr id="243" name="Google Shape;243;p25"/>
          <p:cNvCxnSpPr/>
          <p:nvPr/>
        </p:nvCxnSpPr>
        <p:spPr>
          <a:xfrm rot="10800000">
            <a:off x="6532725" y="-104250"/>
            <a:ext cx="0" cy="5343000"/>
          </a:xfrm>
          <a:prstGeom prst="straightConnector1">
            <a:avLst/>
          </a:prstGeom>
          <a:noFill/>
          <a:ln w="28575" cap="flat" cmpd="sng">
            <a:solidFill>
              <a:schemeClr val="dk1"/>
            </a:solidFill>
            <a:prstDash val="dot"/>
            <a:round/>
            <a:headEnd type="none" w="med" len="med"/>
            <a:tailEnd type="none" w="med" len="med"/>
          </a:ln>
        </p:spPr>
      </p:cxnSp>
      <p:cxnSp>
        <p:nvCxnSpPr>
          <p:cNvPr id="244" name="Google Shape;244;p25"/>
          <p:cNvCxnSpPr/>
          <p:nvPr/>
        </p:nvCxnSpPr>
        <p:spPr>
          <a:xfrm rot="10800000">
            <a:off x="7342050" y="-104250"/>
            <a:ext cx="0" cy="5343000"/>
          </a:xfrm>
          <a:prstGeom prst="straightConnector1">
            <a:avLst/>
          </a:prstGeom>
          <a:noFill/>
          <a:ln w="28575" cap="flat" cmpd="sng">
            <a:solidFill>
              <a:schemeClr val="dk1"/>
            </a:solidFill>
            <a:prstDash val="dot"/>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6_1">
    <p:spTree>
      <p:nvGrpSpPr>
        <p:cNvPr id="1" name="Shape 2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9">
    <p:spTree>
      <p:nvGrpSpPr>
        <p:cNvPr id="1" name="Shape 246"/>
        <p:cNvGrpSpPr/>
        <p:nvPr/>
      </p:nvGrpSpPr>
      <p:grpSpPr>
        <a:xfrm>
          <a:off x="0" y="0"/>
          <a:ext cx="0" cy="0"/>
          <a:chOff x="0" y="0"/>
          <a:chExt cx="0" cy="0"/>
        </a:xfrm>
      </p:grpSpPr>
      <p:sp>
        <p:nvSpPr>
          <p:cNvPr id="247" name="Google Shape;247;p27"/>
          <p:cNvSpPr/>
          <p:nvPr/>
        </p:nvSpPr>
        <p:spPr>
          <a:xfrm>
            <a:off x="7510150" y="0"/>
            <a:ext cx="1622400" cy="51435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3400"/>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800"/>
              <a:buFont typeface="Titillium Web Black"/>
              <a:buNone/>
              <a:defRPr sz="3800">
                <a:solidFill>
                  <a:schemeClr val="dk1"/>
                </a:solidFill>
                <a:latin typeface="Titillium Web Black"/>
                <a:ea typeface="Titillium Web Black"/>
                <a:cs typeface="Titillium Web Black"/>
                <a:sym typeface="Titillium Web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Titillium Web Light"/>
              <a:buChar char="●"/>
              <a:defRPr sz="1800">
                <a:solidFill>
                  <a:schemeClr val="dk1"/>
                </a:solidFill>
                <a:latin typeface="Titillium Web Light"/>
                <a:ea typeface="Titillium Web Light"/>
                <a:cs typeface="Titillium Web Light"/>
                <a:sym typeface="Titillium Web Light"/>
              </a:defRPr>
            </a:lvl1pPr>
            <a:lvl2pPr marL="914400" lvl="1" indent="-317500" rtl="0">
              <a:lnSpc>
                <a:spcPct val="115000"/>
              </a:lnSpc>
              <a:spcBef>
                <a:spcPts val="160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2pPr>
            <a:lvl3pPr marL="1371600" lvl="2" indent="-317500" rtl="0">
              <a:lnSpc>
                <a:spcPct val="115000"/>
              </a:lnSpc>
              <a:spcBef>
                <a:spcPts val="160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3pPr>
            <a:lvl4pPr marL="1828800" lvl="3" indent="-317500" rtl="0">
              <a:lnSpc>
                <a:spcPct val="115000"/>
              </a:lnSpc>
              <a:spcBef>
                <a:spcPts val="160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4pPr>
            <a:lvl5pPr marL="2286000" lvl="4" indent="-317500" rtl="0">
              <a:lnSpc>
                <a:spcPct val="115000"/>
              </a:lnSpc>
              <a:spcBef>
                <a:spcPts val="160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5pPr>
            <a:lvl6pPr marL="2743200" lvl="5" indent="-317500" rtl="0">
              <a:lnSpc>
                <a:spcPct val="115000"/>
              </a:lnSpc>
              <a:spcBef>
                <a:spcPts val="160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6pPr>
            <a:lvl7pPr marL="3200400" lvl="6" indent="-317500" rtl="0">
              <a:lnSpc>
                <a:spcPct val="115000"/>
              </a:lnSpc>
              <a:spcBef>
                <a:spcPts val="160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7pPr>
            <a:lvl8pPr marL="3657600" lvl="7" indent="-317500" rtl="0">
              <a:lnSpc>
                <a:spcPct val="115000"/>
              </a:lnSpc>
              <a:spcBef>
                <a:spcPts val="1600"/>
              </a:spcBef>
              <a:spcAft>
                <a:spcPts val="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8pPr>
            <a:lvl9pPr marL="4114800" lvl="8" indent="-317500" rtl="0">
              <a:lnSpc>
                <a:spcPct val="115000"/>
              </a:lnSpc>
              <a:spcBef>
                <a:spcPts val="1600"/>
              </a:spcBef>
              <a:spcAft>
                <a:spcPts val="1600"/>
              </a:spcAft>
              <a:buClr>
                <a:schemeClr val="dk1"/>
              </a:buClr>
              <a:buSzPts val="1400"/>
              <a:buFont typeface="Titillium Web Light"/>
              <a:buChar char="■"/>
              <a:defRPr>
                <a:solidFill>
                  <a:schemeClr val="dk1"/>
                </a:solidFill>
                <a:latin typeface="Titillium Web Light"/>
                <a:ea typeface="Titillium Web Light"/>
                <a:cs typeface="Titillium Web Light"/>
                <a:sym typeface="Titillium We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4" r:id="rId4"/>
    <p:sldLayoutId id="2147483670"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48"/>
        <p:cNvGrpSpPr/>
        <p:nvPr/>
      </p:nvGrpSpPr>
      <p:grpSpPr>
        <a:xfrm>
          <a:off x="0" y="0"/>
          <a:ext cx="0" cy="0"/>
          <a:chOff x="0" y="0"/>
          <a:chExt cx="0" cy="0"/>
        </a:xfrm>
      </p:grpSpPr>
      <p:sp>
        <p:nvSpPr>
          <p:cNvPr id="249" name="Google Shape;249;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0" name="Google Shape;250;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jtec.utem.edu.my/jtec/article/view/6192/408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irjaes.com/wp-content/uploads/2022/02/IRJAES-V7N1P162Y22.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ctrTitle"/>
          </p:nvPr>
        </p:nvSpPr>
        <p:spPr>
          <a:xfrm>
            <a:off x="720000" y="246743"/>
            <a:ext cx="7704000" cy="30077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effectLst/>
                <a:latin typeface="Titillium Web" panose="00000500000000000000" pitchFamily="2" charset="0"/>
                <a:ea typeface="Microsoft Sans Serif" panose="020B0604020202020204" pitchFamily="34" charset="0"/>
                <a:cs typeface="Times New Roman" panose="02020603050405020304" pitchFamily="18" charset="0"/>
              </a:rPr>
              <a:t>SATHYABAMA</a:t>
            </a:r>
            <a:br>
              <a:rPr lang="en-US" sz="3200" dirty="0">
                <a:effectLst/>
                <a:latin typeface="Titillium Web" panose="00000500000000000000" pitchFamily="2" charset="0"/>
                <a:ea typeface="Microsoft Sans Serif" panose="020B0604020202020204" pitchFamily="34" charset="0"/>
                <a:cs typeface="Times New Roman" panose="02020603050405020304" pitchFamily="18" charset="0"/>
              </a:rPr>
            </a:br>
            <a:r>
              <a:rPr lang="en-US" sz="3200" b="1" dirty="0">
                <a:effectLst/>
                <a:latin typeface="Titillium Web" panose="00000500000000000000" pitchFamily="2" charset="0"/>
                <a:ea typeface="Arial" panose="020B0604020202020204" pitchFamily="34" charset="0"/>
                <a:cs typeface="Times New Roman" panose="02020603050405020304" pitchFamily="18" charset="0"/>
              </a:rPr>
              <a:t>INSTITUTE</a:t>
            </a:r>
            <a:r>
              <a:rPr lang="en-US" sz="3200" b="1" spc="-30" dirty="0">
                <a:effectLst/>
                <a:latin typeface="Titillium Web" panose="00000500000000000000" pitchFamily="2" charset="0"/>
                <a:ea typeface="Arial" panose="020B0604020202020204" pitchFamily="34" charset="0"/>
                <a:cs typeface="Times New Roman" panose="02020603050405020304" pitchFamily="18" charset="0"/>
              </a:rPr>
              <a:t> </a:t>
            </a:r>
            <a:r>
              <a:rPr lang="en-US" sz="3200" b="1" dirty="0">
                <a:effectLst/>
                <a:latin typeface="Titillium Web" panose="00000500000000000000" pitchFamily="2" charset="0"/>
                <a:ea typeface="Arial" panose="020B0604020202020204" pitchFamily="34" charset="0"/>
                <a:cs typeface="Times New Roman" panose="02020603050405020304" pitchFamily="18" charset="0"/>
              </a:rPr>
              <a:t>OF</a:t>
            </a:r>
            <a:r>
              <a:rPr lang="en-US" sz="3200" b="1" spc="-30" dirty="0">
                <a:effectLst/>
                <a:latin typeface="Titillium Web" panose="00000500000000000000" pitchFamily="2" charset="0"/>
                <a:ea typeface="Arial" panose="020B0604020202020204" pitchFamily="34" charset="0"/>
                <a:cs typeface="Times New Roman" panose="02020603050405020304" pitchFamily="18" charset="0"/>
              </a:rPr>
              <a:t> </a:t>
            </a:r>
            <a:r>
              <a:rPr lang="en-US" sz="3200" b="1" dirty="0">
                <a:effectLst/>
                <a:latin typeface="Titillium Web" panose="00000500000000000000" pitchFamily="2" charset="0"/>
                <a:ea typeface="Arial" panose="020B0604020202020204" pitchFamily="34" charset="0"/>
                <a:cs typeface="Times New Roman" panose="02020603050405020304" pitchFamily="18" charset="0"/>
              </a:rPr>
              <a:t>SCIENCE AND</a:t>
            </a:r>
            <a:r>
              <a:rPr lang="en-US" sz="3200" b="1" spc="-20" dirty="0">
                <a:effectLst/>
                <a:latin typeface="Titillium Web" panose="00000500000000000000" pitchFamily="2" charset="0"/>
                <a:ea typeface="Arial" panose="020B0604020202020204" pitchFamily="34" charset="0"/>
                <a:cs typeface="Times New Roman" panose="02020603050405020304" pitchFamily="18" charset="0"/>
              </a:rPr>
              <a:t> </a:t>
            </a:r>
            <a:r>
              <a:rPr lang="en-US" sz="3200" b="1" dirty="0">
                <a:effectLst/>
                <a:latin typeface="Titillium Web" panose="00000500000000000000" pitchFamily="2" charset="0"/>
                <a:ea typeface="Arial" panose="020B0604020202020204" pitchFamily="34" charset="0"/>
                <a:cs typeface="Times New Roman" panose="02020603050405020304" pitchFamily="18" charset="0"/>
              </a:rPr>
              <a:t>TECHNOLOGY</a:t>
            </a:r>
            <a:r>
              <a:rPr lang="en-US" sz="3200" b="1" spc="-320" dirty="0">
                <a:effectLst/>
                <a:latin typeface="Titillium Web" panose="00000500000000000000" pitchFamily="2" charset="0"/>
                <a:ea typeface="Arial" panose="020B0604020202020204" pitchFamily="34" charset="0"/>
                <a:cs typeface="Times New Roman" panose="02020603050405020304" pitchFamily="18" charset="0"/>
              </a:rPr>
              <a:t> </a:t>
            </a:r>
            <a:br>
              <a:rPr lang="en-US" sz="3200" b="1" spc="-320" dirty="0">
                <a:effectLst/>
                <a:latin typeface="Titillium Web" panose="00000500000000000000" pitchFamily="2" charset="0"/>
                <a:ea typeface="Arial" panose="020B0604020202020204" pitchFamily="34" charset="0"/>
                <a:cs typeface="Times New Roman" panose="02020603050405020304" pitchFamily="18" charset="0"/>
              </a:rPr>
            </a:br>
            <a:r>
              <a:rPr lang="en-US" sz="3200" b="1" dirty="0">
                <a:effectLst/>
                <a:latin typeface="Titillium Web" panose="00000500000000000000" pitchFamily="2" charset="0"/>
                <a:ea typeface="Arial" panose="020B0604020202020204" pitchFamily="34" charset="0"/>
                <a:cs typeface="Times New Roman" panose="02020603050405020304" pitchFamily="18" charset="0"/>
              </a:rPr>
              <a:t>(DEEMED</a:t>
            </a:r>
            <a:r>
              <a:rPr lang="en-US" sz="3200" b="1" spc="-5" dirty="0">
                <a:effectLst/>
                <a:latin typeface="Titillium Web" panose="00000500000000000000" pitchFamily="2" charset="0"/>
                <a:ea typeface="Arial" panose="020B0604020202020204" pitchFamily="34" charset="0"/>
                <a:cs typeface="Times New Roman" panose="02020603050405020304" pitchFamily="18" charset="0"/>
              </a:rPr>
              <a:t> </a:t>
            </a:r>
            <a:r>
              <a:rPr lang="en-US" sz="3200" b="1" dirty="0">
                <a:effectLst/>
                <a:latin typeface="Titillium Web" panose="00000500000000000000" pitchFamily="2" charset="0"/>
                <a:ea typeface="Arial" panose="020B0604020202020204" pitchFamily="34" charset="0"/>
                <a:cs typeface="Times New Roman" panose="02020603050405020304" pitchFamily="18" charset="0"/>
              </a:rPr>
              <a:t>TO BE</a:t>
            </a:r>
            <a:r>
              <a:rPr lang="en-US" sz="3200" b="1" spc="-15" dirty="0">
                <a:effectLst/>
                <a:latin typeface="Titillium Web" panose="00000500000000000000" pitchFamily="2" charset="0"/>
                <a:ea typeface="Arial" panose="020B0604020202020204" pitchFamily="34" charset="0"/>
                <a:cs typeface="Times New Roman" panose="02020603050405020304" pitchFamily="18" charset="0"/>
              </a:rPr>
              <a:t> </a:t>
            </a:r>
            <a:r>
              <a:rPr lang="en-US" sz="3200" b="1" dirty="0">
                <a:effectLst/>
                <a:latin typeface="Titillium Web" panose="00000500000000000000" pitchFamily="2" charset="0"/>
                <a:ea typeface="Arial" panose="020B0604020202020204" pitchFamily="34" charset="0"/>
                <a:cs typeface="Times New Roman" panose="02020603050405020304" pitchFamily="18" charset="0"/>
              </a:rPr>
              <a:t>UNIVERSITY)</a:t>
            </a:r>
            <a:br>
              <a:rPr lang="en-US" sz="2800" b="1" dirty="0">
                <a:effectLst/>
                <a:latin typeface="Titillium Web" panose="00000500000000000000" pitchFamily="2" charset="0"/>
                <a:ea typeface="Arial" panose="020B0604020202020204" pitchFamily="34" charset="0"/>
                <a:cs typeface="Times New Roman" panose="02020603050405020304" pitchFamily="18" charset="0"/>
              </a:rPr>
            </a:br>
            <a:br>
              <a:rPr lang="en-US" sz="2800" b="1" dirty="0">
                <a:effectLst/>
                <a:latin typeface="Titillium Web" panose="00000500000000000000" pitchFamily="2" charset="0"/>
                <a:ea typeface="Arial" panose="020B0604020202020204" pitchFamily="34" charset="0"/>
                <a:cs typeface="Times New Roman" panose="02020603050405020304" pitchFamily="18" charset="0"/>
              </a:rPr>
            </a:br>
            <a:br>
              <a:rPr lang="en-US" sz="2800" b="1" dirty="0">
                <a:effectLst/>
                <a:latin typeface="Titillium Web" panose="00000500000000000000" pitchFamily="2" charset="0"/>
                <a:ea typeface="Arial" panose="020B0604020202020204" pitchFamily="34" charset="0"/>
                <a:cs typeface="Times New Roman" panose="02020603050405020304" pitchFamily="18" charset="0"/>
              </a:rPr>
            </a:br>
            <a:endParaRPr sz="2800" dirty="0">
              <a:latin typeface="Titillium Web" panose="00000500000000000000" pitchFamily="2" charset="0"/>
            </a:endParaRPr>
          </a:p>
        </p:txBody>
      </p:sp>
      <p:sp>
        <p:nvSpPr>
          <p:cNvPr id="257" name="Google Shape;257;p30"/>
          <p:cNvSpPr txBox="1">
            <a:spLocks noGrp="1"/>
          </p:cNvSpPr>
          <p:nvPr>
            <p:ph type="subTitle" idx="1"/>
          </p:nvPr>
        </p:nvSpPr>
        <p:spPr>
          <a:xfrm>
            <a:off x="5395525" y="3865775"/>
            <a:ext cx="3028500" cy="539100"/>
          </a:xfrm>
          <a:prstGeom prst="rect">
            <a:avLst/>
          </a:prstGeom>
        </p:spPr>
        <p:txBody>
          <a:bodyPr spcFirstLastPara="1" wrap="square" lIns="91425" tIns="91425" rIns="91425" bIns="91425" anchor="ctr" anchorCtr="0">
            <a:noAutofit/>
          </a:bodyPr>
          <a:lstStyle/>
          <a:p>
            <a:pPr marL="0" indent="0">
              <a:buSzPts val="1100"/>
            </a:pPr>
            <a:r>
              <a:rPr lang="en-US" sz="1400" dirty="0">
                <a:latin typeface="Titillium Web" panose="00000500000000000000" pitchFamily="2" charset="0"/>
                <a:cs typeface="Times New Roman" panose="02020603050405020304" pitchFamily="18" charset="0"/>
              </a:rPr>
              <a:t>DEPARTMENT OF COMPUTER SCIENCE AND ENGINEERING</a:t>
            </a:r>
            <a:endParaRPr lang="en-IN" sz="1400" dirty="0">
              <a:latin typeface="Titillium Web" panose="00000500000000000000" pitchFamily="2"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sz="400" dirty="0">
              <a:latin typeface="Titillium Web" panose="00000500000000000000" pitchFamily="2" charset="0"/>
              <a:ea typeface="Nunito"/>
              <a:cs typeface="Nunito"/>
              <a:sym typeface="Nunito"/>
            </a:endParaRPr>
          </a:p>
        </p:txBody>
      </p:sp>
      <p:sp>
        <p:nvSpPr>
          <p:cNvPr id="258" name="Google Shape;258;p30"/>
          <p:cNvSpPr txBox="1">
            <a:spLocks noGrp="1"/>
          </p:cNvSpPr>
          <p:nvPr>
            <p:ph type="title" idx="2"/>
          </p:nvPr>
        </p:nvSpPr>
        <p:spPr>
          <a:xfrm>
            <a:off x="570020" y="3967375"/>
            <a:ext cx="3028500" cy="539100"/>
          </a:xfrm>
          <a:prstGeom prst="rect">
            <a:avLst/>
          </a:prstGeom>
        </p:spPr>
        <p:txBody>
          <a:bodyPr spcFirstLastPara="1" wrap="square" lIns="0" tIns="91425" rIns="91425" bIns="91425" anchor="ctr" anchorCtr="0">
            <a:noAutofit/>
          </a:bodyPr>
          <a:lstStyle/>
          <a:p>
            <a:pPr marL="0" indent="0"/>
            <a:r>
              <a:rPr lang="en-IN" sz="1100" dirty="0"/>
              <a:t>Accredited with Grade “A” by NAAC | 12B Status by UGC | Approved by AICTE</a:t>
            </a:r>
            <a:br>
              <a:rPr lang="en-IN" sz="1100" dirty="0"/>
            </a:br>
            <a:r>
              <a:rPr lang="en-IN" sz="1100" dirty="0"/>
              <a:t> JEPPIAAR NAGAR, RAJIV GANDHI SALAI,</a:t>
            </a:r>
            <a:br>
              <a:rPr lang="en-IN" sz="1100" dirty="0"/>
            </a:br>
            <a:r>
              <a:rPr lang="en-IN" sz="1100" dirty="0"/>
              <a:t>CHENNAI - 600119</a:t>
            </a:r>
            <a:br>
              <a:rPr lang="en-IN" sz="1100" b="1" dirty="0"/>
            </a:br>
            <a:endParaRPr sz="1100" b="1" dirty="0">
              <a:latin typeface="Titillium Web" panose="00000500000000000000" pitchFamily="2" charset="0"/>
            </a:endParaRPr>
          </a:p>
        </p:txBody>
      </p:sp>
      <p:pic>
        <p:nvPicPr>
          <p:cNvPr id="2" name="Picture 1">
            <a:extLst>
              <a:ext uri="{FF2B5EF4-FFF2-40B4-BE49-F238E27FC236}">
                <a16:creationId xmlns:a16="http://schemas.microsoft.com/office/drawing/2014/main" id="{54B8DA75-531E-5D85-0B14-BAB5B9B0F456}"/>
              </a:ext>
            </a:extLst>
          </p:cNvPr>
          <p:cNvPicPr>
            <a:picLocks noChangeAspect="1"/>
          </p:cNvPicPr>
          <p:nvPr/>
        </p:nvPicPr>
        <p:blipFill>
          <a:blip r:embed="rId3"/>
          <a:stretch>
            <a:fillRect/>
          </a:stretch>
        </p:blipFill>
        <p:spPr>
          <a:xfrm>
            <a:off x="4091570" y="1973528"/>
            <a:ext cx="960859" cy="1028909"/>
          </a:xfrm>
          <a:prstGeom prst="rect">
            <a:avLst/>
          </a:prstGeom>
        </p:spPr>
      </p:pic>
    </p:spTree>
    <p:extLst>
      <p:ext uri="{BB962C8B-B14F-4D97-AF65-F5344CB8AC3E}">
        <p14:creationId xmlns:p14="http://schemas.microsoft.com/office/powerpoint/2010/main" val="16674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1543352"/>
            <a:ext cx="6147194" cy="2833610"/>
          </a:xfrm>
          <a:prstGeom prst="rect">
            <a:avLst/>
          </a:prstGeom>
        </p:spPr>
        <p:txBody>
          <a:bodyPr spcFirstLastPara="1" wrap="square" lIns="0" tIns="91425" rIns="91425" bIns="91425" anchor="ctr" anchorCtr="0">
            <a:noAutofit/>
          </a:bodyPr>
          <a:lstStyle/>
          <a:p>
            <a:pPr>
              <a:spcBef>
                <a:spcPts val="1600"/>
              </a:spcBef>
              <a:buFont typeface="Titillium Web Light"/>
              <a:buChar char="■"/>
            </a:pPr>
            <a:endParaRPr lang="en-IN" sz="1600" i="0" dirty="0">
              <a:solidFill>
                <a:schemeClr val="tx1"/>
              </a:solidFill>
              <a:effectLst/>
              <a:latin typeface="Titillium Web" panose="00000500000000000000" pitchFamily="2" charset="0"/>
            </a:endParaRPr>
          </a:p>
          <a:p>
            <a:pPr>
              <a:buFont typeface="Titillium Web Light"/>
              <a:buChar char="■"/>
            </a:pPr>
            <a:r>
              <a:rPr lang="en-IN" sz="1600" i="0" dirty="0">
                <a:solidFill>
                  <a:schemeClr val="tx1"/>
                </a:solidFill>
                <a:effectLst/>
                <a:latin typeface="Titillium Web" panose="00000500000000000000" pitchFamily="2" charset="0"/>
              </a:rPr>
              <a:t>Combination of </a:t>
            </a:r>
            <a:r>
              <a:rPr lang="en-IN" sz="1600" b="1" i="0" dirty="0">
                <a:solidFill>
                  <a:schemeClr val="tx1"/>
                </a:solidFill>
                <a:effectLst/>
                <a:latin typeface="Titillium Web" panose="00000500000000000000" pitchFamily="2" charset="0"/>
              </a:rPr>
              <a:t>LRU, FIFO and LFU.</a:t>
            </a:r>
          </a:p>
          <a:p>
            <a:pPr>
              <a:buFont typeface="Titillium Web Light"/>
              <a:buChar char="■"/>
            </a:pPr>
            <a:r>
              <a:rPr lang="en-IN" sz="1600" b="1" dirty="0">
                <a:solidFill>
                  <a:schemeClr val="tx1"/>
                </a:solidFill>
                <a:latin typeface="Titillium Web" panose="00000500000000000000" pitchFamily="2" charset="0"/>
              </a:rPr>
              <a:t>KMP and Boyer-Moore’s algorithm </a:t>
            </a:r>
            <a:r>
              <a:rPr lang="en-IN" sz="1600" dirty="0">
                <a:solidFill>
                  <a:schemeClr val="tx1"/>
                </a:solidFill>
                <a:latin typeface="Titillium Web" panose="00000500000000000000" pitchFamily="2" charset="0"/>
              </a:rPr>
              <a:t>are used for string matching.</a:t>
            </a:r>
          </a:p>
          <a:p>
            <a:pPr>
              <a:buFont typeface="Titillium Web Light"/>
              <a:buChar char="■"/>
            </a:pPr>
            <a:r>
              <a:rPr lang="en-IN" sz="1600" b="1" dirty="0">
                <a:solidFill>
                  <a:schemeClr val="tx1"/>
                </a:solidFill>
                <a:latin typeface="Titillium Web" panose="00000500000000000000" pitchFamily="2" charset="0"/>
              </a:rPr>
              <a:t>Deflate</a:t>
            </a:r>
            <a:r>
              <a:rPr lang="en-IN" sz="1600" dirty="0">
                <a:solidFill>
                  <a:schemeClr val="tx1"/>
                </a:solidFill>
                <a:latin typeface="Titillium Web" panose="00000500000000000000" pitchFamily="2" charset="0"/>
              </a:rPr>
              <a:t> and </a:t>
            </a:r>
            <a:r>
              <a:rPr lang="en-IN" sz="1600" b="1" dirty="0" err="1">
                <a:solidFill>
                  <a:schemeClr val="tx1"/>
                </a:solidFill>
                <a:latin typeface="Titillium Web" panose="00000500000000000000" pitchFamily="2" charset="0"/>
              </a:rPr>
              <a:t>Botli’s</a:t>
            </a:r>
            <a:r>
              <a:rPr lang="en-IN" sz="1600" b="1" dirty="0">
                <a:solidFill>
                  <a:schemeClr val="tx1"/>
                </a:solidFill>
                <a:latin typeface="Titillium Web" panose="00000500000000000000" pitchFamily="2" charset="0"/>
              </a:rPr>
              <a:t> algorithms</a:t>
            </a:r>
            <a:r>
              <a:rPr lang="en-IN" sz="1600" dirty="0">
                <a:solidFill>
                  <a:schemeClr val="tx1"/>
                </a:solidFill>
                <a:latin typeface="Titillium Web" panose="00000500000000000000" pitchFamily="2" charset="0"/>
              </a:rPr>
              <a:t> for compression.</a:t>
            </a:r>
          </a:p>
          <a:p>
            <a:pPr>
              <a:buFont typeface="Titillium Web Light"/>
              <a:buChar char="■"/>
            </a:pPr>
            <a:r>
              <a:rPr lang="en-IN" sz="1600" b="1" dirty="0">
                <a:solidFill>
                  <a:schemeClr val="tx1"/>
                </a:solidFill>
                <a:latin typeface="Titillium Web" panose="00000500000000000000" pitchFamily="2" charset="0"/>
              </a:rPr>
              <a:t>Summation Algorithm, Binary Search </a:t>
            </a:r>
            <a:r>
              <a:rPr lang="en-IN" sz="1600" dirty="0">
                <a:solidFill>
                  <a:schemeClr val="tx1"/>
                </a:solidFill>
                <a:latin typeface="Titillium Web" panose="00000500000000000000" pitchFamily="2" charset="0"/>
              </a:rPr>
              <a:t>for processing and transforming data before rendering or storing.</a:t>
            </a:r>
          </a:p>
          <a:p>
            <a:pPr>
              <a:buFont typeface="Titillium Web Light"/>
              <a:buChar char="■"/>
            </a:pPr>
            <a:r>
              <a:rPr lang="en-IN" sz="1600" b="1" dirty="0">
                <a:solidFill>
                  <a:schemeClr val="tx1"/>
                </a:solidFill>
                <a:latin typeface="Titillium Web" panose="00000500000000000000" pitchFamily="2" charset="0"/>
              </a:rPr>
              <a:t>Dijkstra’s</a:t>
            </a:r>
            <a:r>
              <a:rPr lang="en-IN" sz="1600" dirty="0">
                <a:solidFill>
                  <a:schemeClr val="tx1"/>
                </a:solidFill>
                <a:latin typeface="Titillium Web" panose="00000500000000000000" pitchFamily="2" charset="0"/>
              </a:rPr>
              <a:t> Algorithm and</a:t>
            </a:r>
            <a:r>
              <a:rPr lang="en-IN" sz="1600" b="1" dirty="0">
                <a:solidFill>
                  <a:schemeClr val="tx1"/>
                </a:solidFill>
                <a:latin typeface="Titillium Web" panose="00000500000000000000" pitchFamily="2" charset="0"/>
              </a:rPr>
              <a:t> BFS </a:t>
            </a:r>
            <a:r>
              <a:rPr lang="en-IN" sz="1600" dirty="0">
                <a:solidFill>
                  <a:schemeClr val="tx1"/>
                </a:solidFill>
                <a:latin typeface="Titillium Web" panose="00000500000000000000" pitchFamily="2" charset="0"/>
              </a:rPr>
              <a:t>for route optimization.</a:t>
            </a:r>
            <a:endParaRPr lang="en-IN" sz="1600" b="1" i="0" dirty="0">
              <a:solidFill>
                <a:schemeClr val="tx1"/>
              </a:solidFill>
              <a:effectLst/>
              <a:latin typeface="Titillium Web" panose="00000500000000000000" pitchFamily="2" charset="0"/>
            </a:endParaRPr>
          </a:p>
          <a:p>
            <a:pPr>
              <a:buFont typeface="Titillium Web Light"/>
              <a:buChar char="■"/>
            </a:pPr>
            <a:r>
              <a:rPr lang="en-IN" sz="1600" b="1" dirty="0" err="1">
                <a:solidFill>
                  <a:schemeClr val="tx1"/>
                </a:solidFill>
                <a:latin typeface="Titillium Web" panose="00000500000000000000" pitchFamily="2" charset="0"/>
              </a:rPr>
              <a:t>Memoisation</a:t>
            </a:r>
            <a:r>
              <a:rPr lang="en-IN" sz="1600" dirty="0">
                <a:solidFill>
                  <a:schemeClr val="tx1"/>
                </a:solidFill>
                <a:latin typeface="Titillium Web" panose="00000500000000000000" pitchFamily="2" charset="0"/>
              </a:rPr>
              <a:t> and </a:t>
            </a:r>
            <a:r>
              <a:rPr lang="en-IN" sz="1600" b="1" dirty="0">
                <a:solidFill>
                  <a:schemeClr val="tx1"/>
                </a:solidFill>
                <a:latin typeface="Titillium Web" panose="00000500000000000000" pitchFamily="2" charset="0"/>
              </a:rPr>
              <a:t>State While Revalidate </a:t>
            </a:r>
            <a:r>
              <a:rPr lang="en-IN" sz="1600" dirty="0">
                <a:solidFill>
                  <a:schemeClr val="tx1"/>
                </a:solidFill>
                <a:latin typeface="Titillium Web" panose="00000500000000000000" pitchFamily="2" charset="0"/>
              </a:rPr>
              <a:t>for validating state.</a:t>
            </a:r>
          </a:p>
          <a:p>
            <a:pPr marL="0" lvl="0" indent="0" algn="l" rtl="0">
              <a:lnSpc>
                <a:spcPct val="100000"/>
              </a:lnSpc>
              <a:spcBef>
                <a:spcPts val="0"/>
              </a:spcBef>
              <a:spcAft>
                <a:spcPts val="1600"/>
              </a:spcAft>
              <a:buNone/>
            </a:pPr>
            <a:endParaRPr sz="1600" dirty="0"/>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ALGORITHMS INVOLVED IN SSR</a:t>
            </a:r>
            <a:endParaRPr dirty="0"/>
          </a:p>
        </p:txBody>
      </p:sp>
    </p:spTree>
    <p:extLst>
      <p:ext uri="{BB962C8B-B14F-4D97-AF65-F5344CB8AC3E}">
        <p14:creationId xmlns:p14="http://schemas.microsoft.com/office/powerpoint/2010/main" val="98161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lvl="0" algn="ctr">
              <a:lnSpc>
                <a:spcPct val="100000"/>
              </a:lnSpc>
            </a:pPr>
            <a:r>
              <a:rPr lang="en-IN" dirty="0"/>
              <a:t>PROCESSING TIMES</a:t>
            </a:r>
            <a:endParaRPr dirty="0"/>
          </a:p>
        </p:txBody>
      </p:sp>
      <p:pic>
        <p:nvPicPr>
          <p:cNvPr id="3" name="Picture 2"/>
          <p:cNvPicPr>
            <a:picLocks noChangeAspect="1"/>
          </p:cNvPicPr>
          <p:nvPr/>
        </p:nvPicPr>
        <p:blipFill>
          <a:blip r:embed="rId3"/>
          <a:stretch>
            <a:fillRect/>
          </a:stretch>
        </p:blipFill>
        <p:spPr>
          <a:xfrm>
            <a:off x="283183" y="1590362"/>
            <a:ext cx="3506533" cy="2676039"/>
          </a:xfrm>
          <a:prstGeom prst="rect">
            <a:avLst/>
          </a:prstGeom>
        </p:spPr>
      </p:pic>
      <p:sp>
        <p:nvSpPr>
          <p:cNvPr id="4" name="TextBox 3"/>
          <p:cNvSpPr txBox="1"/>
          <p:nvPr/>
        </p:nvSpPr>
        <p:spPr>
          <a:xfrm>
            <a:off x="3621024" y="1404887"/>
            <a:ext cx="4882896" cy="3046988"/>
          </a:xfrm>
          <a:prstGeom prst="rect">
            <a:avLst/>
          </a:prstGeom>
          <a:noFill/>
        </p:spPr>
        <p:txBody>
          <a:bodyPr wrap="square" rtlCol="0">
            <a:spAutoFit/>
          </a:bodyPr>
          <a:lstStyle/>
          <a:p>
            <a:r>
              <a:rPr lang="en-US" sz="1600" dirty="0">
                <a:latin typeface="Titillium Web" panose="00000500000000000000" pitchFamily="2" charset="0"/>
              </a:rPr>
              <a:t>The graph shows the </a:t>
            </a:r>
            <a:r>
              <a:rPr lang="en-US" sz="1600" b="1" dirty="0">
                <a:latin typeface="Titillium Web" panose="00000500000000000000" pitchFamily="2" charset="0"/>
              </a:rPr>
              <a:t>processing times </a:t>
            </a:r>
            <a:r>
              <a:rPr lang="en-US" sz="1600" dirty="0">
                <a:latin typeface="Titillium Web" panose="00000500000000000000" pitchFamily="2" charset="0"/>
              </a:rPr>
              <a:t>for Next.js </a:t>
            </a:r>
            <a:r>
              <a:rPr lang="en-US" sz="1600" b="1" dirty="0">
                <a:latin typeface="Titillium Web" panose="00000500000000000000" pitchFamily="2" charset="0"/>
              </a:rPr>
              <a:t>server-side rendering (SSR) </a:t>
            </a:r>
            <a:r>
              <a:rPr lang="en-US" sz="1600" dirty="0">
                <a:latin typeface="Titillium Web" panose="00000500000000000000" pitchFamily="2" charset="0"/>
              </a:rPr>
              <a:t>and React.js </a:t>
            </a:r>
            <a:r>
              <a:rPr lang="en-US" sz="1600" b="1" dirty="0">
                <a:latin typeface="Titillium Web" panose="00000500000000000000" pitchFamily="2" charset="0"/>
              </a:rPr>
              <a:t>client-side rendering (CSR)</a:t>
            </a:r>
            <a:r>
              <a:rPr lang="en-US" sz="1600" dirty="0">
                <a:latin typeface="Titillium Web" panose="00000500000000000000" pitchFamily="2" charset="0"/>
              </a:rPr>
              <a:t> as the amount of data processed increases. As you can see, the SSR times are much lower than the CSR times, especially for larger amounts of data.</a:t>
            </a:r>
          </a:p>
          <a:p>
            <a:r>
              <a:rPr lang="en-US" sz="1600" dirty="0">
                <a:latin typeface="Titillium Web" panose="00000500000000000000" pitchFamily="2" charset="0"/>
              </a:rPr>
              <a:t>This is </a:t>
            </a:r>
            <a:r>
              <a:rPr lang="en-US" sz="1600" b="1" dirty="0">
                <a:latin typeface="Titillium Web" panose="00000500000000000000" pitchFamily="2" charset="0"/>
              </a:rPr>
              <a:t>because SSR renders the page on the server </a:t>
            </a:r>
            <a:r>
              <a:rPr lang="en-US" sz="1600" dirty="0">
                <a:latin typeface="Titillium Web" panose="00000500000000000000" pitchFamily="2" charset="0"/>
              </a:rPr>
              <a:t>before it is sent to the client, while </a:t>
            </a:r>
            <a:r>
              <a:rPr lang="en-US" sz="1600" b="1" dirty="0">
                <a:latin typeface="Titillium Web" panose="00000500000000000000" pitchFamily="2" charset="0"/>
              </a:rPr>
              <a:t>CSR renders the page on the client</a:t>
            </a:r>
            <a:r>
              <a:rPr lang="en-US" sz="1600" dirty="0">
                <a:latin typeface="Titillium Web" panose="00000500000000000000" pitchFamily="2" charset="0"/>
              </a:rPr>
              <a:t> after it is loaded. This means that </a:t>
            </a:r>
            <a:r>
              <a:rPr lang="en-US" sz="1600" b="1" dirty="0">
                <a:latin typeface="Titillium Web" panose="00000500000000000000" pitchFamily="2" charset="0"/>
              </a:rPr>
              <a:t>SSR has access to all of the data</a:t>
            </a:r>
            <a:r>
              <a:rPr lang="en-US" sz="1600" dirty="0">
                <a:latin typeface="Titillium Web" panose="00000500000000000000" pitchFamily="2" charset="0"/>
              </a:rPr>
              <a:t> that is needed to render the page, while </a:t>
            </a:r>
            <a:r>
              <a:rPr lang="en-US" sz="1600" b="1" dirty="0">
                <a:latin typeface="Titillium Web" panose="00000500000000000000" pitchFamily="2" charset="0"/>
              </a:rPr>
              <a:t>CSR has to wait for the data </a:t>
            </a:r>
            <a:r>
              <a:rPr lang="en-US" sz="1600" dirty="0">
                <a:latin typeface="Titillium Web" panose="00000500000000000000" pitchFamily="2" charset="0"/>
              </a:rPr>
              <a:t>to load from the server.</a:t>
            </a:r>
          </a:p>
        </p:txBody>
      </p:sp>
    </p:spTree>
    <p:extLst>
      <p:ext uri="{BB962C8B-B14F-4D97-AF65-F5344CB8AC3E}">
        <p14:creationId xmlns:p14="http://schemas.microsoft.com/office/powerpoint/2010/main" val="231365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lvl="0" algn="ctr">
              <a:lnSpc>
                <a:spcPct val="100000"/>
              </a:lnSpc>
            </a:pPr>
            <a:r>
              <a:rPr lang="en-IN" dirty="0"/>
              <a:t>TRANSFER</a:t>
            </a:r>
            <a:endParaRPr dirty="0"/>
          </a:p>
        </p:txBody>
      </p:sp>
      <p:pic>
        <p:nvPicPr>
          <p:cNvPr id="5" name="Picture 4"/>
          <p:cNvPicPr>
            <a:picLocks noChangeAspect="1"/>
          </p:cNvPicPr>
          <p:nvPr/>
        </p:nvPicPr>
        <p:blipFill>
          <a:blip r:embed="rId3"/>
          <a:stretch>
            <a:fillRect/>
          </a:stretch>
        </p:blipFill>
        <p:spPr>
          <a:xfrm>
            <a:off x="418294" y="1576027"/>
            <a:ext cx="3419192" cy="2774655"/>
          </a:xfrm>
          <a:prstGeom prst="rect">
            <a:avLst/>
          </a:prstGeom>
        </p:spPr>
      </p:pic>
      <p:sp>
        <p:nvSpPr>
          <p:cNvPr id="7" name="TextBox 6"/>
          <p:cNvSpPr txBox="1"/>
          <p:nvPr/>
        </p:nvSpPr>
        <p:spPr>
          <a:xfrm>
            <a:off x="3832648" y="2133697"/>
            <a:ext cx="4873698" cy="1169551"/>
          </a:xfrm>
          <a:prstGeom prst="rect">
            <a:avLst/>
          </a:prstGeom>
          <a:noFill/>
        </p:spPr>
        <p:txBody>
          <a:bodyPr wrap="square" rtlCol="0">
            <a:spAutoFit/>
          </a:bodyPr>
          <a:lstStyle/>
          <a:p>
            <a:r>
              <a:rPr lang="en-US" dirty="0">
                <a:latin typeface="Titillium Web" panose="00000500000000000000" pitchFamily="2" charset="0"/>
              </a:rPr>
              <a:t>The graph shows that the </a:t>
            </a:r>
            <a:r>
              <a:rPr lang="en-US" b="1" dirty="0">
                <a:latin typeface="Titillium Web" panose="00000500000000000000" pitchFamily="2" charset="0"/>
              </a:rPr>
              <a:t>number of elements </a:t>
            </a:r>
            <a:r>
              <a:rPr lang="en-US" dirty="0">
                <a:latin typeface="Titillium Web" panose="00000500000000000000" pitchFamily="2" charset="0"/>
              </a:rPr>
              <a:t>is a major factor in </a:t>
            </a:r>
            <a:r>
              <a:rPr lang="en-US" b="1" dirty="0">
                <a:latin typeface="Titillium Web" panose="00000500000000000000" pitchFamily="2" charset="0"/>
              </a:rPr>
              <a:t>determining the rendering time</a:t>
            </a:r>
            <a:r>
              <a:rPr lang="en-US" dirty="0">
                <a:latin typeface="Titillium Web" panose="00000500000000000000" pitchFamily="2" charset="0"/>
              </a:rPr>
              <a:t>. If you are trying to reduce the rendering time, you can try to reduce the number of elements that need to be rendered. You can also try to use a </a:t>
            </a:r>
            <a:r>
              <a:rPr lang="en-US" b="1" dirty="0">
                <a:latin typeface="Titillium Web" panose="00000500000000000000" pitchFamily="2" charset="0"/>
              </a:rPr>
              <a:t>more efficient rendering engine</a:t>
            </a:r>
            <a:r>
              <a:rPr lang="en-US" dirty="0">
                <a:latin typeface="Titillium Web" panose="00000500000000000000" pitchFamily="2" charset="0"/>
              </a:rPr>
              <a:t>.</a:t>
            </a:r>
            <a:endParaRPr lang="en-IN" dirty="0">
              <a:latin typeface="Titillium Web" panose="00000500000000000000" pitchFamily="2" charset="0"/>
            </a:endParaRPr>
          </a:p>
        </p:txBody>
      </p:sp>
    </p:spTree>
    <p:extLst>
      <p:ext uri="{BB962C8B-B14F-4D97-AF65-F5344CB8AC3E}">
        <p14:creationId xmlns:p14="http://schemas.microsoft.com/office/powerpoint/2010/main" val="306148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lvl="0" algn="ctr">
              <a:lnSpc>
                <a:spcPct val="100000"/>
              </a:lnSpc>
            </a:pPr>
            <a:r>
              <a:rPr lang="en-IN" dirty="0"/>
              <a:t>TRANSFER SIZES</a:t>
            </a:r>
            <a:endParaRPr dirty="0"/>
          </a:p>
        </p:txBody>
      </p:sp>
      <p:pic>
        <p:nvPicPr>
          <p:cNvPr id="4" name="Picture 3"/>
          <p:cNvPicPr>
            <a:picLocks noChangeAspect="1"/>
          </p:cNvPicPr>
          <p:nvPr/>
        </p:nvPicPr>
        <p:blipFill>
          <a:blip r:embed="rId3"/>
          <a:stretch>
            <a:fillRect/>
          </a:stretch>
        </p:blipFill>
        <p:spPr>
          <a:xfrm>
            <a:off x="489152" y="1476874"/>
            <a:ext cx="3582276" cy="2825237"/>
          </a:xfrm>
          <a:prstGeom prst="rect">
            <a:avLst/>
          </a:prstGeom>
        </p:spPr>
      </p:pic>
      <p:sp>
        <p:nvSpPr>
          <p:cNvPr id="5" name="TextBox 4"/>
          <p:cNvSpPr txBox="1"/>
          <p:nvPr/>
        </p:nvSpPr>
        <p:spPr>
          <a:xfrm>
            <a:off x="3849769" y="2118118"/>
            <a:ext cx="4767072" cy="1169551"/>
          </a:xfrm>
          <a:prstGeom prst="rect">
            <a:avLst/>
          </a:prstGeom>
          <a:noFill/>
        </p:spPr>
        <p:txBody>
          <a:bodyPr wrap="square" rtlCol="0">
            <a:spAutoFit/>
          </a:bodyPr>
          <a:lstStyle/>
          <a:p>
            <a:r>
              <a:rPr lang="en-US" dirty="0">
                <a:latin typeface="Titillium Web" panose="00000500000000000000" pitchFamily="2" charset="0"/>
              </a:rPr>
              <a:t>The graph shows that </a:t>
            </a:r>
            <a:r>
              <a:rPr lang="en-US" b="1" dirty="0">
                <a:latin typeface="Titillium Web" panose="00000500000000000000" pitchFamily="2" charset="0"/>
              </a:rPr>
              <a:t>the size of the data </a:t>
            </a:r>
            <a:r>
              <a:rPr lang="en-US" dirty="0">
                <a:latin typeface="Titillium Web" panose="00000500000000000000" pitchFamily="2" charset="0"/>
              </a:rPr>
              <a:t>transferred increases as the number of elements in the </a:t>
            </a:r>
            <a:r>
              <a:rPr lang="en-US" b="1" dirty="0">
                <a:latin typeface="Titillium Web" panose="00000500000000000000" pitchFamily="2" charset="0"/>
              </a:rPr>
              <a:t>DOM increases</a:t>
            </a:r>
            <a:r>
              <a:rPr lang="en-US" dirty="0">
                <a:latin typeface="Titillium Web" panose="00000500000000000000" pitchFamily="2" charset="0"/>
              </a:rPr>
              <a:t>. This is because each element in the DOM requires a </a:t>
            </a:r>
            <a:r>
              <a:rPr lang="en-US" b="1" dirty="0">
                <a:latin typeface="Titillium Web" panose="00000500000000000000" pitchFamily="2" charset="0"/>
              </a:rPr>
              <a:t>certain amount of data to be transferred</a:t>
            </a:r>
            <a:r>
              <a:rPr lang="en-US" dirty="0">
                <a:latin typeface="Titillium Web" panose="00000500000000000000" pitchFamily="2" charset="0"/>
              </a:rPr>
              <a:t>, so the more elements there are, the </a:t>
            </a:r>
            <a:r>
              <a:rPr lang="en-US" b="1" dirty="0">
                <a:latin typeface="Titillium Web" panose="00000500000000000000" pitchFamily="2" charset="0"/>
              </a:rPr>
              <a:t>more data needs </a:t>
            </a:r>
            <a:r>
              <a:rPr lang="en-US" dirty="0">
                <a:latin typeface="Titillium Web" panose="00000500000000000000" pitchFamily="2" charset="0"/>
              </a:rPr>
              <a:t>to be transferred.</a:t>
            </a:r>
            <a:endParaRPr lang="en-IN" dirty="0">
              <a:latin typeface="Titillium Web" panose="00000500000000000000" pitchFamily="2" charset="0"/>
            </a:endParaRPr>
          </a:p>
        </p:txBody>
      </p:sp>
    </p:spTree>
    <p:extLst>
      <p:ext uri="{BB962C8B-B14F-4D97-AF65-F5344CB8AC3E}">
        <p14:creationId xmlns:p14="http://schemas.microsoft.com/office/powerpoint/2010/main" val="68298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lvl="0" algn="ctr">
              <a:lnSpc>
                <a:spcPct val="100000"/>
              </a:lnSpc>
            </a:pPr>
            <a:r>
              <a:rPr lang="en-IN" dirty="0"/>
              <a:t>SSR DOM MANIPULATION TIMES</a:t>
            </a:r>
            <a:endParaRPr dirty="0"/>
          </a:p>
        </p:txBody>
      </p:sp>
      <p:pic>
        <p:nvPicPr>
          <p:cNvPr id="2" name="Picture 1"/>
          <p:cNvPicPr>
            <a:picLocks noChangeAspect="1"/>
          </p:cNvPicPr>
          <p:nvPr/>
        </p:nvPicPr>
        <p:blipFill>
          <a:blip r:embed="rId3"/>
          <a:stretch>
            <a:fillRect/>
          </a:stretch>
        </p:blipFill>
        <p:spPr>
          <a:xfrm>
            <a:off x="335418" y="1582746"/>
            <a:ext cx="3755632" cy="2770427"/>
          </a:xfrm>
          <a:prstGeom prst="rect">
            <a:avLst/>
          </a:prstGeom>
        </p:spPr>
      </p:pic>
      <p:sp>
        <p:nvSpPr>
          <p:cNvPr id="5" name="TextBox 4"/>
          <p:cNvSpPr txBox="1"/>
          <p:nvPr/>
        </p:nvSpPr>
        <p:spPr>
          <a:xfrm>
            <a:off x="3742639" y="2002778"/>
            <a:ext cx="4694225" cy="1600438"/>
          </a:xfrm>
          <a:prstGeom prst="rect">
            <a:avLst/>
          </a:prstGeom>
          <a:noFill/>
        </p:spPr>
        <p:txBody>
          <a:bodyPr wrap="square" rtlCol="0">
            <a:spAutoFit/>
          </a:bodyPr>
          <a:lstStyle/>
          <a:p>
            <a:r>
              <a:rPr lang="en-US" dirty="0">
                <a:latin typeface="Titillium Web" panose="00000500000000000000" pitchFamily="2" charset="0"/>
              </a:rPr>
              <a:t>The graph shows the time it takes to manipulate the DOM (</a:t>
            </a:r>
            <a:r>
              <a:rPr lang="en-US" b="1" dirty="0">
                <a:latin typeface="Titillium Web" panose="00000500000000000000" pitchFamily="2" charset="0"/>
              </a:rPr>
              <a:t>Document Object Model</a:t>
            </a:r>
            <a:r>
              <a:rPr lang="en-US" dirty="0">
                <a:latin typeface="Titillium Web" panose="00000500000000000000" pitchFamily="2" charset="0"/>
              </a:rPr>
              <a:t>) on the server side (SSR) as the size of the data (number of elements) increases. The time increases linearly, meaning that it takes twice as long to manipulate the DOM for twice as much data. This is because </a:t>
            </a:r>
            <a:r>
              <a:rPr lang="en-US" b="1" dirty="0">
                <a:latin typeface="Titillium Web" panose="00000500000000000000" pitchFamily="2" charset="0"/>
              </a:rPr>
              <a:t>the server has to do more work </a:t>
            </a:r>
            <a:r>
              <a:rPr lang="en-US" dirty="0">
                <a:latin typeface="Titillium Web" panose="00000500000000000000" pitchFamily="2" charset="0"/>
              </a:rPr>
              <a:t>to process the larger amount of data.</a:t>
            </a:r>
            <a:endParaRPr lang="en-IN" dirty="0">
              <a:latin typeface="Titillium Web" panose="00000500000000000000" pitchFamily="2" charset="0"/>
            </a:endParaRPr>
          </a:p>
        </p:txBody>
      </p:sp>
    </p:spTree>
    <p:extLst>
      <p:ext uri="{BB962C8B-B14F-4D97-AF65-F5344CB8AC3E}">
        <p14:creationId xmlns:p14="http://schemas.microsoft.com/office/powerpoint/2010/main" val="3250480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6" name="Google Shape;576;p48"/>
          <p:cNvSpPr txBox="1">
            <a:spLocks noGrp="1"/>
          </p:cNvSpPr>
          <p:nvPr>
            <p:ph type="title"/>
          </p:nvPr>
        </p:nvSpPr>
        <p:spPr>
          <a:xfrm>
            <a:off x="525162" y="407772"/>
            <a:ext cx="8198707" cy="803190"/>
          </a:xfrm>
          <a:prstGeom prst="rect">
            <a:avLst/>
          </a:prstGeom>
        </p:spPr>
        <p:txBody>
          <a:bodyPr spcFirstLastPara="1" wrap="square" lIns="91425" tIns="91425" rIns="91425" bIns="91425" anchor="ctr" anchorCtr="0">
            <a:noAutofit/>
          </a:bodyPr>
          <a:lstStyle/>
          <a:p>
            <a:pPr lvl="0" algn="ctr">
              <a:lnSpc>
                <a:spcPct val="100000"/>
              </a:lnSpc>
            </a:pPr>
            <a:r>
              <a:rPr lang="en-IN" sz="3200" dirty="0"/>
              <a:t>TOTAL TIME (PROCESSING + TRANSFER + DOM MANIPULATION)</a:t>
            </a:r>
            <a:endParaRPr sz="3200" dirty="0"/>
          </a:p>
        </p:txBody>
      </p:sp>
      <p:pic>
        <p:nvPicPr>
          <p:cNvPr id="4" name="Picture 3"/>
          <p:cNvPicPr>
            <a:picLocks noChangeAspect="1"/>
          </p:cNvPicPr>
          <p:nvPr/>
        </p:nvPicPr>
        <p:blipFill>
          <a:blip r:embed="rId3"/>
          <a:stretch>
            <a:fillRect/>
          </a:stretch>
        </p:blipFill>
        <p:spPr>
          <a:xfrm>
            <a:off x="525162" y="1591056"/>
            <a:ext cx="3400357" cy="2596368"/>
          </a:xfrm>
          <a:prstGeom prst="rect">
            <a:avLst/>
          </a:prstGeom>
        </p:spPr>
      </p:pic>
      <p:sp>
        <p:nvSpPr>
          <p:cNvPr id="6" name="TextBox 5"/>
          <p:cNvSpPr txBox="1"/>
          <p:nvPr/>
        </p:nvSpPr>
        <p:spPr>
          <a:xfrm>
            <a:off x="3728430" y="1765855"/>
            <a:ext cx="4712208" cy="2246769"/>
          </a:xfrm>
          <a:prstGeom prst="rect">
            <a:avLst/>
          </a:prstGeom>
          <a:noFill/>
        </p:spPr>
        <p:txBody>
          <a:bodyPr wrap="square" rtlCol="0">
            <a:spAutoFit/>
          </a:bodyPr>
          <a:lstStyle/>
          <a:p>
            <a:r>
              <a:rPr lang="en-US" dirty="0">
                <a:latin typeface="Titillium Web" panose="00000500000000000000" pitchFamily="2" charset="0"/>
              </a:rPr>
              <a:t>The graph shows the total time it takes to process, transfer, and manipulate DOM data on the client side and server side. The </a:t>
            </a:r>
            <a:r>
              <a:rPr lang="en-US" b="1" dirty="0">
                <a:latin typeface="Titillium Web" panose="00000500000000000000" pitchFamily="2" charset="0"/>
              </a:rPr>
              <a:t>x-axis</a:t>
            </a:r>
            <a:r>
              <a:rPr lang="en-US" dirty="0">
                <a:latin typeface="Titillium Web" panose="00000500000000000000" pitchFamily="2" charset="0"/>
              </a:rPr>
              <a:t> shows the </a:t>
            </a:r>
            <a:r>
              <a:rPr lang="en-US" b="1" dirty="0">
                <a:latin typeface="Titillium Web" panose="00000500000000000000" pitchFamily="2" charset="0"/>
              </a:rPr>
              <a:t>size of the data </a:t>
            </a:r>
            <a:r>
              <a:rPr lang="en-US" dirty="0">
                <a:latin typeface="Titillium Web" panose="00000500000000000000" pitchFamily="2" charset="0"/>
              </a:rPr>
              <a:t>in terms of the number of elements, and </a:t>
            </a:r>
            <a:r>
              <a:rPr lang="en-US" b="1" dirty="0">
                <a:latin typeface="Titillium Web" panose="00000500000000000000" pitchFamily="2" charset="0"/>
              </a:rPr>
              <a:t>the y-axis </a:t>
            </a:r>
            <a:r>
              <a:rPr lang="en-US" dirty="0">
                <a:latin typeface="Titillium Web" panose="00000500000000000000" pitchFamily="2" charset="0"/>
              </a:rPr>
              <a:t>shows </a:t>
            </a:r>
            <a:r>
              <a:rPr lang="en-US" b="1" dirty="0">
                <a:latin typeface="Titillium Web" panose="00000500000000000000" pitchFamily="2" charset="0"/>
              </a:rPr>
              <a:t>the total time in milliseconds.</a:t>
            </a:r>
          </a:p>
          <a:p>
            <a:r>
              <a:rPr lang="en-US" dirty="0">
                <a:latin typeface="Titillium Web" panose="00000500000000000000" pitchFamily="2" charset="0"/>
              </a:rPr>
              <a:t>The graph shows that the total time increases as the size of the data increases. However, </a:t>
            </a:r>
            <a:r>
              <a:rPr lang="en-US" b="1" dirty="0">
                <a:latin typeface="Titillium Web" panose="00000500000000000000" pitchFamily="2" charset="0"/>
              </a:rPr>
              <a:t>the rate of increase is much steeper on the client side than on the server side</a:t>
            </a:r>
            <a:r>
              <a:rPr lang="en-US" dirty="0">
                <a:latin typeface="Titillium Web" panose="00000500000000000000" pitchFamily="2" charset="0"/>
              </a:rPr>
              <a:t>. This is because the client side has to do more processing and manipulation of the DOM data.</a:t>
            </a:r>
          </a:p>
        </p:txBody>
      </p:sp>
    </p:spTree>
    <p:extLst>
      <p:ext uri="{BB962C8B-B14F-4D97-AF65-F5344CB8AC3E}">
        <p14:creationId xmlns:p14="http://schemas.microsoft.com/office/powerpoint/2010/main" val="192919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2357362"/>
            <a:ext cx="6147194" cy="2019600"/>
          </a:xfrm>
          <a:prstGeom prst="rect">
            <a:avLst/>
          </a:prstGeom>
        </p:spPr>
        <p:txBody>
          <a:bodyPr spcFirstLastPara="1" wrap="square" lIns="0" tIns="91425" rIns="91425" bIns="91425" anchor="ctr" anchorCtr="0">
            <a:noAutofit/>
          </a:bodyPr>
          <a:lstStyle/>
          <a:p>
            <a:pPr>
              <a:spcBef>
                <a:spcPts val="1600"/>
              </a:spcBef>
              <a:buFont typeface="Titillium Web Light"/>
              <a:buChar char="■"/>
            </a:pPr>
            <a:r>
              <a:rPr lang="en-IN" sz="1600" b="1" i="0" dirty="0">
                <a:solidFill>
                  <a:schemeClr val="tx1"/>
                </a:solidFill>
                <a:effectLst/>
                <a:latin typeface="Titillium Web" panose="00000500000000000000" pitchFamily="2" charset="0"/>
              </a:rPr>
              <a:t>Server-Side Rendering</a:t>
            </a:r>
            <a:r>
              <a:rPr lang="en-IN" sz="1600" b="0" i="0" dirty="0">
                <a:solidFill>
                  <a:schemeClr val="tx1"/>
                </a:solidFill>
                <a:effectLst/>
                <a:latin typeface="Titillium Web" panose="00000500000000000000" pitchFamily="2" charset="0"/>
              </a:rPr>
              <a:t> for Improved Performance</a:t>
            </a:r>
            <a:endParaRPr lang="en-IN" sz="1600" b="1" i="0" dirty="0">
              <a:solidFill>
                <a:schemeClr val="tx1"/>
              </a:solidFill>
              <a:effectLst/>
              <a:latin typeface="Titillium Web" panose="00000500000000000000" pitchFamily="2" charset="0"/>
            </a:endParaRPr>
          </a:p>
          <a:p>
            <a:pPr marL="457200" lvl="0" indent="-317500" algn="l" rtl="0">
              <a:lnSpc>
                <a:spcPct val="100000"/>
              </a:lnSpc>
              <a:spcBef>
                <a:spcPts val="0"/>
              </a:spcBef>
              <a:spcAft>
                <a:spcPts val="0"/>
              </a:spcAft>
              <a:buSzPts val="1400"/>
              <a:buChar char="■"/>
            </a:pPr>
            <a:r>
              <a:rPr lang="en-IN" sz="1600" b="0" i="0" dirty="0">
                <a:solidFill>
                  <a:schemeClr val="tx1"/>
                </a:solidFill>
                <a:effectLst/>
                <a:latin typeface="Titillium Web" panose="00000500000000000000" pitchFamily="2" charset="0"/>
              </a:rPr>
              <a:t>Database </a:t>
            </a:r>
            <a:r>
              <a:rPr lang="en-IN" sz="1600" b="1" i="0" dirty="0">
                <a:solidFill>
                  <a:schemeClr val="tx1"/>
                </a:solidFill>
                <a:effectLst/>
                <a:latin typeface="Titillium Web" panose="00000500000000000000" pitchFamily="2" charset="0"/>
              </a:rPr>
              <a:t>Password Encryption </a:t>
            </a:r>
            <a:r>
              <a:rPr lang="en-IN" sz="1600" b="0" i="0" dirty="0">
                <a:solidFill>
                  <a:schemeClr val="tx1"/>
                </a:solidFill>
                <a:effectLst/>
                <a:latin typeface="Titillium Web" panose="00000500000000000000" pitchFamily="2" charset="0"/>
              </a:rPr>
              <a:t>using JSON Web Tokens (JWT)</a:t>
            </a:r>
            <a:endParaRPr lang="en-IN" sz="1600" dirty="0">
              <a:solidFill>
                <a:schemeClr val="tx1"/>
              </a:solidFill>
              <a:latin typeface="Titillium Web" panose="00000500000000000000" pitchFamily="2" charset="0"/>
            </a:endParaRPr>
          </a:p>
          <a:p>
            <a:pPr marL="457200" lvl="0" indent="-317500" algn="l" rtl="0">
              <a:lnSpc>
                <a:spcPct val="100000"/>
              </a:lnSpc>
              <a:spcBef>
                <a:spcPts val="0"/>
              </a:spcBef>
              <a:spcAft>
                <a:spcPts val="0"/>
              </a:spcAft>
              <a:buSzPts val="1400"/>
              <a:buChar char="■"/>
            </a:pPr>
            <a:r>
              <a:rPr lang="en-IN" sz="1600" b="1" i="0" dirty="0">
                <a:solidFill>
                  <a:schemeClr val="tx1"/>
                </a:solidFill>
                <a:effectLst/>
                <a:latin typeface="Titillium Web" panose="00000500000000000000" pitchFamily="2" charset="0"/>
              </a:rPr>
              <a:t>Advanced Search </a:t>
            </a:r>
            <a:r>
              <a:rPr lang="en-IN" sz="1600" b="0" i="0" dirty="0">
                <a:solidFill>
                  <a:schemeClr val="tx1"/>
                </a:solidFill>
                <a:effectLst/>
                <a:latin typeface="Titillium Web" panose="00000500000000000000" pitchFamily="2" charset="0"/>
              </a:rPr>
              <a:t>Functionality</a:t>
            </a:r>
          </a:p>
          <a:p>
            <a:pPr marL="457200" lvl="0" indent="-317500" algn="l" rtl="0">
              <a:lnSpc>
                <a:spcPct val="100000"/>
              </a:lnSpc>
              <a:spcBef>
                <a:spcPts val="0"/>
              </a:spcBef>
              <a:spcAft>
                <a:spcPts val="0"/>
              </a:spcAft>
              <a:buSzPts val="1400"/>
              <a:buChar char="■"/>
            </a:pPr>
            <a:r>
              <a:rPr lang="en-IN" sz="1600" b="1" i="0" dirty="0">
                <a:solidFill>
                  <a:schemeClr val="tx1"/>
                </a:solidFill>
                <a:effectLst/>
                <a:latin typeface="Titillium Web" panose="00000500000000000000" pitchFamily="2" charset="0"/>
              </a:rPr>
              <a:t>Rapid Application Submission</a:t>
            </a:r>
            <a:endParaRPr lang="en-IN" sz="1600" b="1" dirty="0">
              <a:solidFill>
                <a:schemeClr val="tx1"/>
              </a:solidFill>
              <a:latin typeface="Titillium Web" panose="00000500000000000000" pitchFamily="2" charset="0"/>
            </a:endParaRPr>
          </a:p>
          <a:p>
            <a:pPr marL="457200" lvl="0" indent="-317500" algn="l" rtl="0">
              <a:lnSpc>
                <a:spcPct val="100000"/>
              </a:lnSpc>
              <a:spcBef>
                <a:spcPts val="0"/>
              </a:spcBef>
              <a:spcAft>
                <a:spcPts val="0"/>
              </a:spcAft>
              <a:buSzPts val="1400"/>
              <a:buChar char="■"/>
            </a:pPr>
            <a:r>
              <a:rPr lang="en-IN" sz="1600" b="0" i="0" dirty="0">
                <a:solidFill>
                  <a:schemeClr val="tx1"/>
                </a:solidFill>
                <a:effectLst/>
                <a:latin typeface="Titillium Web" panose="00000500000000000000" pitchFamily="2" charset="0"/>
              </a:rPr>
              <a:t>User-Centric Dashboard and User Interface (UI)</a:t>
            </a:r>
          </a:p>
          <a:p>
            <a:pPr marL="457200" lvl="0" indent="-317500" algn="l" rtl="0">
              <a:lnSpc>
                <a:spcPct val="100000"/>
              </a:lnSpc>
              <a:spcBef>
                <a:spcPts val="0"/>
              </a:spcBef>
              <a:spcAft>
                <a:spcPts val="0"/>
              </a:spcAft>
              <a:buSzPts val="1400"/>
              <a:buChar char="■"/>
            </a:pPr>
            <a:r>
              <a:rPr lang="en-IN" sz="1600" b="1" dirty="0">
                <a:solidFill>
                  <a:schemeClr val="tx1"/>
                </a:solidFill>
                <a:latin typeface="Titillium Web" panose="00000500000000000000" pitchFamily="2" charset="0"/>
              </a:rPr>
              <a:t>Intelligent Authentication</a:t>
            </a:r>
            <a:endParaRPr lang="en-IN" sz="1600" b="1" i="0" dirty="0">
              <a:solidFill>
                <a:schemeClr val="tx1"/>
              </a:solidFill>
              <a:effectLst/>
              <a:latin typeface="Titillium Web" panose="00000500000000000000" pitchFamily="2" charset="0"/>
            </a:endParaRPr>
          </a:p>
          <a:p>
            <a:pPr marL="457200" lvl="0" indent="-317500" algn="l" rtl="0">
              <a:lnSpc>
                <a:spcPct val="100000"/>
              </a:lnSpc>
              <a:spcBef>
                <a:spcPts val="0"/>
              </a:spcBef>
              <a:spcAft>
                <a:spcPts val="0"/>
              </a:spcAft>
              <a:buSzPts val="1400"/>
              <a:buChar char="■"/>
            </a:pPr>
            <a:r>
              <a:rPr lang="en-IN" sz="1600" b="1" i="0" dirty="0">
                <a:solidFill>
                  <a:schemeClr val="tx1"/>
                </a:solidFill>
                <a:effectLst/>
                <a:latin typeface="Titillium Web" panose="00000500000000000000" pitchFamily="2" charset="0"/>
              </a:rPr>
              <a:t>Session Management </a:t>
            </a:r>
            <a:r>
              <a:rPr lang="en-IN" sz="1600" b="0" i="0" dirty="0">
                <a:solidFill>
                  <a:schemeClr val="tx1"/>
                </a:solidFill>
                <a:effectLst/>
                <a:latin typeface="Titillium Web" panose="00000500000000000000" pitchFamily="2" charset="0"/>
              </a:rPr>
              <a:t>for Login State</a:t>
            </a:r>
          </a:p>
          <a:p>
            <a:pPr marL="457200" lvl="0" indent="-317500" algn="l" rtl="0">
              <a:lnSpc>
                <a:spcPct val="100000"/>
              </a:lnSpc>
              <a:spcBef>
                <a:spcPts val="0"/>
              </a:spcBef>
              <a:spcAft>
                <a:spcPts val="0"/>
              </a:spcAft>
              <a:buSzPts val="1400"/>
              <a:buChar char="■"/>
            </a:pPr>
            <a:r>
              <a:rPr lang="en-IN" sz="1600" b="1" i="0" dirty="0">
                <a:solidFill>
                  <a:schemeClr val="tx1"/>
                </a:solidFill>
                <a:effectLst/>
                <a:latin typeface="Titillium Web" panose="00000500000000000000" pitchFamily="2" charset="0"/>
              </a:rPr>
              <a:t>Hierarchical Administration </a:t>
            </a:r>
            <a:r>
              <a:rPr lang="en-IN" sz="1600" b="0" i="0" dirty="0">
                <a:solidFill>
                  <a:schemeClr val="tx1"/>
                </a:solidFill>
                <a:effectLst/>
                <a:latin typeface="Titillium Web" panose="00000500000000000000" pitchFamily="2" charset="0"/>
              </a:rPr>
              <a:t>Structure</a:t>
            </a:r>
          </a:p>
          <a:p>
            <a:pPr marL="457200" lvl="0" indent="-317500" algn="l" rtl="0">
              <a:lnSpc>
                <a:spcPct val="100000"/>
              </a:lnSpc>
              <a:spcBef>
                <a:spcPts val="0"/>
              </a:spcBef>
              <a:spcAft>
                <a:spcPts val="0"/>
              </a:spcAft>
              <a:buSzPts val="1400"/>
              <a:buChar char="■"/>
            </a:pPr>
            <a:r>
              <a:rPr lang="en-IN" sz="1600" b="1" i="0" dirty="0">
                <a:solidFill>
                  <a:schemeClr val="tx1"/>
                </a:solidFill>
                <a:effectLst/>
                <a:latin typeface="Titillium Web" panose="00000500000000000000" pitchFamily="2" charset="0"/>
              </a:rPr>
              <a:t>Multi-state Loading </a:t>
            </a:r>
            <a:r>
              <a:rPr lang="en-IN" sz="1600" b="0" i="0" dirty="0">
                <a:solidFill>
                  <a:schemeClr val="tx1"/>
                </a:solidFill>
                <a:effectLst/>
                <a:latin typeface="Titillium Web" panose="00000500000000000000" pitchFamily="2" charset="0"/>
              </a:rPr>
              <a:t>and </a:t>
            </a:r>
            <a:r>
              <a:rPr lang="en-IN" sz="1600" b="1" i="0" dirty="0">
                <a:solidFill>
                  <a:schemeClr val="tx1"/>
                </a:solidFill>
                <a:effectLst/>
                <a:latin typeface="Titillium Web" panose="00000500000000000000" pitchFamily="2" charset="0"/>
              </a:rPr>
              <a:t>Dynamic</a:t>
            </a:r>
            <a:r>
              <a:rPr lang="en-IN" sz="1600" b="0" i="0" dirty="0">
                <a:solidFill>
                  <a:schemeClr val="tx1"/>
                </a:solidFill>
                <a:effectLst/>
                <a:latin typeface="Titillium Web" panose="00000500000000000000" pitchFamily="2" charset="0"/>
              </a:rPr>
              <a:t> Views</a:t>
            </a:r>
            <a:endParaRPr lang="en-IN" sz="1600" dirty="0">
              <a:solidFill>
                <a:schemeClr val="tx1"/>
              </a:solidFill>
              <a:latin typeface="Titillium Web" panose="00000500000000000000" pitchFamily="2" charset="0"/>
            </a:endParaRPr>
          </a:p>
          <a:p>
            <a:pPr marL="0" lvl="0" indent="0" algn="l" rtl="0">
              <a:spcBef>
                <a:spcPts val="1600"/>
              </a:spcBef>
              <a:spcAft>
                <a:spcPts val="1600"/>
              </a:spcAft>
              <a:buNone/>
            </a:pPr>
            <a:endParaRPr lang="en-IN" sz="1600" dirty="0">
              <a:solidFill>
                <a:schemeClr val="tx1"/>
              </a:solidFill>
              <a:latin typeface="Titillium Web" panose="00000500000000000000" pitchFamily="2" charset="0"/>
            </a:endParaRPr>
          </a:p>
          <a:p>
            <a:pPr marL="0" lvl="0" indent="0" algn="l" rtl="0">
              <a:lnSpc>
                <a:spcPct val="100000"/>
              </a:lnSpc>
              <a:spcBef>
                <a:spcPts val="0"/>
              </a:spcBef>
              <a:spcAft>
                <a:spcPts val="1600"/>
              </a:spcAft>
              <a:buNone/>
            </a:pPr>
            <a:endParaRPr sz="1600" dirty="0"/>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FEATURES OF THE PROJECT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1920724"/>
            <a:ext cx="8210246" cy="2422372"/>
          </a:xfrm>
          <a:prstGeom prst="rect">
            <a:avLst/>
          </a:prstGeom>
        </p:spPr>
        <p:txBody>
          <a:bodyPr spcFirstLastPara="1" wrap="square" lIns="0" tIns="91425" rIns="91425" bIns="91425" anchor="ctr" anchorCtr="0">
            <a:noAutofit/>
          </a:bodyPr>
          <a:lstStyle/>
          <a:p>
            <a:pPr>
              <a:buFont typeface="Titillium Web Light"/>
              <a:buChar char="■"/>
            </a:pPr>
            <a:r>
              <a:rPr lang="en-US" sz="1600" b="0" i="0" dirty="0">
                <a:solidFill>
                  <a:schemeClr val="tx1"/>
                </a:solidFill>
                <a:effectLst/>
                <a:latin typeface="Titillium Web" panose="00000500000000000000" pitchFamily="2" charset="0"/>
              </a:rPr>
              <a:t>P. Kishore and M. B M, “</a:t>
            </a:r>
            <a:r>
              <a:rPr lang="en-US" sz="1600" b="1" i="0" dirty="0">
                <a:solidFill>
                  <a:schemeClr val="tx1"/>
                </a:solidFill>
                <a:effectLst/>
                <a:latin typeface="Titillium Web" panose="00000500000000000000" pitchFamily="2" charset="0"/>
              </a:rPr>
              <a:t>Evolution of Client-Side Rendering over Server-Side Rendering</a:t>
            </a:r>
            <a:r>
              <a:rPr lang="en-US" sz="1600" b="0" i="0" dirty="0">
                <a:solidFill>
                  <a:schemeClr val="tx1"/>
                </a:solidFill>
                <a:effectLst/>
                <a:latin typeface="Titillium Web" panose="00000500000000000000" pitchFamily="2" charset="0"/>
              </a:rPr>
              <a:t>,” vol. 3, no. 2, pp. 1–10, 2020.</a:t>
            </a:r>
          </a:p>
          <a:p>
            <a:pPr>
              <a:buFont typeface="Titillium Web Light"/>
              <a:buChar char="■"/>
            </a:pPr>
            <a:r>
              <a:rPr lang="en-US" sz="1600" b="0" i="0" dirty="0" err="1">
                <a:solidFill>
                  <a:schemeClr val="tx1"/>
                </a:solidFill>
                <a:effectLst/>
                <a:latin typeface="Titillium Web" panose="00000500000000000000" pitchFamily="2" charset="0"/>
              </a:rPr>
              <a:t>Vercel</a:t>
            </a:r>
            <a:r>
              <a:rPr lang="en-US" sz="1600" b="0" i="0" dirty="0">
                <a:solidFill>
                  <a:schemeClr val="tx1"/>
                </a:solidFill>
                <a:effectLst/>
                <a:latin typeface="Titillium Web" panose="00000500000000000000" pitchFamily="2" charset="0"/>
              </a:rPr>
              <a:t>, “</a:t>
            </a:r>
            <a:r>
              <a:rPr lang="en-US" sz="1600" b="1" i="0" dirty="0">
                <a:solidFill>
                  <a:schemeClr val="tx1"/>
                </a:solidFill>
                <a:effectLst/>
                <a:latin typeface="Titillium Web" panose="00000500000000000000" pitchFamily="2" charset="0"/>
              </a:rPr>
              <a:t>Data Fetching Overview</a:t>
            </a:r>
            <a:r>
              <a:rPr lang="en-US" sz="1600" b="0" i="0" dirty="0">
                <a:solidFill>
                  <a:schemeClr val="tx1"/>
                </a:solidFill>
                <a:effectLst/>
                <a:latin typeface="Titillium Web" panose="00000500000000000000" pitchFamily="2" charset="0"/>
              </a:rPr>
              <a:t>,” 2022. </a:t>
            </a:r>
            <a:r>
              <a:rPr lang="en-US" sz="1600" b="1" i="0" dirty="0">
                <a:solidFill>
                  <a:schemeClr val="bg2"/>
                </a:solidFill>
                <a:effectLst/>
                <a:latin typeface="Titillium Web" panose="00000500000000000000" pitchFamily="2" charset="0"/>
              </a:rPr>
              <a:t>https://nextjs.org/docs/basicfeatures/data-fetching/index </a:t>
            </a:r>
            <a:r>
              <a:rPr lang="en-US" sz="1600" b="0" i="0" dirty="0">
                <a:solidFill>
                  <a:schemeClr val="tx1"/>
                </a:solidFill>
                <a:effectLst/>
                <a:latin typeface="Titillium Web" panose="00000500000000000000" pitchFamily="2" charset="0"/>
              </a:rPr>
              <a:t>(accessed Jan. 24, 2022)</a:t>
            </a: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S. G. V and A. Sandeep, “</a:t>
            </a:r>
            <a:r>
              <a:rPr lang="en-US" sz="1600" b="1" i="0" dirty="0">
                <a:solidFill>
                  <a:schemeClr val="tx1"/>
                </a:solidFill>
                <a:effectLst/>
                <a:latin typeface="Titillium Web" panose="00000500000000000000" pitchFamily="2" charset="0"/>
              </a:rPr>
              <a:t>Comprehensive Analysis of React-Redux Development Framework</a:t>
            </a:r>
            <a:r>
              <a:rPr lang="en-US" sz="1600" b="0" i="0" dirty="0">
                <a:solidFill>
                  <a:schemeClr val="tx1"/>
                </a:solidFill>
                <a:effectLst/>
                <a:latin typeface="Titillium Web" panose="00000500000000000000" pitchFamily="2" charset="0"/>
              </a:rPr>
              <a:t>,” Int. J. </a:t>
            </a:r>
            <a:r>
              <a:rPr lang="en-US" sz="1600" b="0" i="0" dirty="0" err="1">
                <a:solidFill>
                  <a:schemeClr val="tx1"/>
                </a:solidFill>
                <a:effectLst/>
                <a:latin typeface="Titillium Web" panose="00000500000000000000" pitchFamily="2" charset="0"/>
              </a:rPr>
              <a:t>Creat</a:t>
            </a:r>
            <a:r>
              <a:rPr lang="en-US" sz="1600" b="0" i="0" dirty="0">
                <a:solidFill>
                  <a:schemeClr val="tx1"/>
                </a:solidFill>
                <a:effectLst/>
                <a:latin typeface="Titillium Web" panose="00000500000000000000" pitchFamily="2" charset="0"/>
              </a:rPr>
              <a:t>. Res. Thoughts www.ijcrt.org, vol. 8, no. 4, p. 4230, 2020. </a:t>
            </a: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B. McNamee, "</a:t>
            </a:r>
            <a:r>
              <a:rPr lang="en-US" sz="1600" b="1" i="0" dirty="0">
                <a:solidFill>
                  <a:schemeClr val="tx1"/>
                </a:solidFill>
                <a:effectLst/>
                <a:latin typeface="Titillium Web" panose="00000500000000000000" pitchFamily="2" charset="0"/>
              </a:rPr>
              <a:t>Server-Side Rendering with React: A Comprehensive Guide</a:t>
            </a:r>
            <a:r>
              <a:rPr lang="en-US" sz="1600" b="0" i="0" dirty="0">
                <a:solidFill>
                  <a:schemeClr val="tx1"/>
                </a:solidFill>
                <a:effectLst/>
                <a:latin typeface="Titillium Web" panose="00000500000000000000" pitchFamily="2" charset="0"/>
              </a:rPr>
              <a:t>," Smashing Magazine, Nov. 2020. </a:t>
            </a:r>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REFERENCES</a:t>
            </a:r>
            <a:endParaRPr dirty="0"/>
          </a:p>
        </p:txBody>
      </p:sp>
    </p:spTree>
    <p:extLst>
      <p:ext uri="{BB962C8B-B14F-4D97-AF65-F5344CB8AC3E}">
        <p14:creationId xmlns:p14="http://schemas.microsoft.com/office/powerpoint/2010/main" val="406399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2472266"/>
            <a:ext cx="8210246" cy="1870829"/>
          </a:xfrm>
          <a:prstGeom prst="rect">
            <a:avLst/>
          </a:prstGeom>
        </p:spPr>
        <p:txBody>
          <a:bodyPr spcFirstLastPara="1" wrap="square" lIns="0" tIns="91425" rIns="91425" bIns="91425" anchor="ctr" anchorCtr="0">
            <a:noAutofit/>
          </a:bodyPr>
          <a:lstStyle/>
          <a:p>
            <a:pPr marL="457200" lvl="0" indent="-317500" algn="l" rtl="0">
              <a:lnSpc>
                <a:spcPct val="100000"/>
              </a:lnSpc>
              <a:spcBef>
                <a:spcPts val="0"/>
              </a:spcBef>
              <a:spcAft>
                <a:spcPts val="0"/>
              </a:spcAft>
              <a:buSzPts val="1400"/>
              <a:buChar char="■"/>
            </a:pPr>
            <a:endParaRPr lang="en-US" sz="1600" b="0" i="0" dirty="0">
              <a:solidFill>
                <a:schemeClr val="tx1"/>
              </a:solidFill>
              <a:effectLst/>
              <a:latin typeface="Titillium Web" panose="00000500000000000000" pitchFamily="2" charset="0"/>
            </a:endParaRP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A. Bhattacharya, "</a:t>
            </a:r>
            <a:r>
              <a:rPr lang="en-US" sz="1600" b="1" i="0" dirty="0">
                <a:solidFill>
                  <a:schemeClr val="tx1"/>
                </a:solidFill>
                <a:effectLst/>
                <a:latin typeface="Titillium Web" panose="00000500000000000000" pitchFamily="2" charset="0"/>
              </a:rPr>
              <a:t>The Pros and Cons of Server-Side Rendering in React Apps</a:t>
            </a:r>
            <a:r>
              <a:rPr lang="en-US" sz="1600" b="0" i="0" dirty="0">
                <a:solidFill>
                  <a:schemeClr val="tx1"/>
                </a:solidFill>
                <a:effectLst/>
                <a:latin typeface="Titillium Web" panose="00000500000000000000" pitchFamily="2" charset="0"/>
              </a:rPr>
              <a:t>," The Startup, May 2022. </a:t>
            </a:r>
            <a:r>
              <a:rPr lang="en-US" sz="1600" b="1" i="0" dirty="0">
                <a:solidFill>
                  <a:schemeClr val="bg2"/>
                </a:solidFill>
                <a:effectLst/>
                <a:latin typeface="Titillium Web" panose="00000500000000000000" pitchFamily="2" charset="0"/>
              </a:rPr>
              <a:t>https://medium.com/swlh/the-pros-and-cons-of-server-side-rendering-in-react-apps-3505f4a2fcd5</a:t>
            </a:r>
            <a:r>
              <a:rPr lang="en-US" sz="1600" b="0" i="0" dirty="0">
                <a:solidFill>
                  <a:schemeClr val="tx1"/>
                </a:solidFill>
                <a:effectLst/>
                <a:latin typeface="Titillium Web" panose="00000500000000000000" pitchFamily="2" charset="0"/>
              </a:rPr>
              <a:t>. </a:t>
            </a:r>
          </a:p>
          <a:p>
            <a:pPr>
              <a:buFont typeface="Titillium Web Light"/>
              <a:buChar char="■"/>
            </a:pPr>
            <a:r>
              <a:rPr lang="en-US" sz="1600" b="0" i="0" dirty="0">
                <a:solidFill>
                  <a:schemeClr val="tx1"/>
                </a:solidFill>
                <a:effectLst/>
                <a:latin typeface="Titillium Web" panose="00000500000000000000" pitchFamily="2" charset="0"/>
              </a:rPr>
              <a:t>A. Srinivasan, "</a:t>
            </a:r>
            <a:r>
              <a:rPr lang="en-US" sz="1600" b="1" i="0" dirty="0">
                <a:solidFill>
                  <a:schemeClr val="tx1"/>
                </a:solidFill>
                <a:effectLst/>
                <a:latin typeface="Titillium Web" panose="00000500000000000000" pitchFamily="2" charset="0"/>
              </a:rPr>
              <a:t>React SSR vs CSR: Benefits and Trade-offs</a:t>
            </a:r>
            <a:r>
              <a:rPr lang="en-US" sz="1600" b="0" i="0" dirty="0">
                <a:solidFill>
                  <a:schemeClr val="tx1"/>
                </a:solidFill>
                <a:effectLst/>
                <a:latin typeface="Titillium Web" panose="00000500000000000000" pitchFamily="2" charset="0"/>
              </a:rPr>
              <a:t>," </a:t>
            </a:r>
            <a:r>
              <a:rPr lang="en-US" sz="1600" b="0" i="0" dirty="0" err="1">
                <a:solidFill>
                  <a:schemeClr val="tx1"/>
                </a:solidFill>
                <a:effectLst/>
                <a:latin typeface="Titillium Web" panose="00000500000000000000" pitchFamily="2" charset="0"/>
              </a:rPr>
              <a:t>LogRocket</a:t>
            </a:r>
            <a:r>
              <a:rPr lang="en-US" sz="1600" b="0" i="0" dirty="0">
                <a:solidFill>
                  <a:schemeClr val="tx1"/>
                </a:solidFill>
                <a:effectLst/>
                <a:latin typeface="Titillium Web" panose="00000500000000000000" pitchFamily="2" charset="0"/>
              </a:rPr>
              <a:t> Blog, May 2021. Available: </a:t>
            </a:r>
            <a:r>
              <a:rPr lang="en-US" sz="1600" b="1" i="0" dirty="0">
                <a:solidFill>
                  <a:schemeClr val="bg2"/>
                </a:solidFill>
                <a:effectLst/>
                <a:latin typeface="Titillium Web" panose="00000500000000000000" pitchFamily="2" charset="0"/>
              </a:rPr>
              <a:t>https://blog.logrocket.com/react-ssr-vs-csr-benefits-and-trade-offs/</a:t>
            </a:r>
            <a:r>
              <a:rPr lang="en-US" sz="1600" b="0" i="0" dirty="0">
                <a:solidFill>
                  <a:schemeClr val="tx1"/>
                </a:solidFill>
                <a:effectLst/>
                <a:latin typeface="Titillium Web" panose="00000500000000000000" pitchFamily="2" charset="0"/>
              </a:rPr>
              <a:t>. </a:t>
            </a: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S. </a:t>
            </a:r>
            <a:r>
              <a:rPr lang="en-US" sz="1600" b="0" i="0" dirty="0" err="1">
                <a:solidFill>
                  <a:schemeClr val="tx1"/>
                </a:solidFill>
                <a:effectLst/>
                <a:latin typeface="Titillium Web" panose="00000500000000000000" pitchFamily="2" charset="0"/>
              </a:rPr>
              <a:t>Jangra</a:t>
            </a:r>
            <a:r>
              <a:rPr lang="en-US" sz="1600" b="0" i="0" dirty="0">
                <a:solidFill>
                  <a:schemeClr val="tx1"/>
                </a:solidFill>
                <a:effectLst/>
                <a:latin typeface="Titillium Web" panose="00000500000000000000" pitchFamily="2" charset="0"/>
              </a:rPr>
              <a:t>, "</a:t>
            </a:r>
            <a:r>
              <a:rPr lang="en-US" sz="1600" b="1" i="0" dirty="0">
                <a:solidFill>
                  <a:schemeClr val="tx1"/>
                </a:solidFill>
                <a:effectLst/>
                <a:latin typeface="Titillium Web" panose="00000500000000000000" pitchFamily="2" charset="0"/>
              </a:rPr>
              <a:t>A Comprehensive Guide to Server-Side Rendering with Next.js</a:t>
            </a:r>
            <a:r>
              <a:rPr lang="en-US" sz="1600" b="0" i="0" dirty="0">
                <a:solidFill>
                  <a:schemeClr val="tx1"/>
                </a:solidFill>
                <a:effectLst/>
                <a:latin typeface="Titillium Web" panose="00000500000000000000" pitchFamily="2" charset="0"/>
              </a:rPr>
              <a:t>," </a:t>
            </a:r>
            <a:r>
              <a:rPr lang="en-US" sz="1600" b="0" i="0" dirty="0" err="1">
                <a:solidFill>
                  <a:schemeClr val="tx1"/>
                </a:solidFill>
                <a:effectLst/>
                <a:latin typeface="Titillium Web" panose="00000500000000000000" pitchFamily="2" charset="0"/>
              </a:rPr>
              <a:t>Hashnode</a:t>
            </a:r>
            <a:r>
              <a:rPr lang="en-US" sz="1600" b="0" i="0" dirty="0">
                <a:solidFill>
                  <a:schemeClr val="tx1"/>
                </a:solidFill>
                <a:effectLst/>
                <a:latin typeface="Titillium Web" panose="00000500000000000000" pitchFamily="2" charset="0"/>
              </a:rPr>
              <a:t> Blog, Mar. 2023. </a:t>
            </a:r>
            <a:r>
              <a:rPr lang="en-US" sz="1600" b="1" i="0" dirty="0">
                <a:solidFill>
                  <a:schemeClr val="bg2"/>
                </a:solidFill>
                <a:effectLst/>
                <a:latin typeface="Titillium Web" panose="00000500000000000000" pitchFamily="2" charset="0"/>
              </a:rPr>
              <a:t>https://hashnode.com/post/a-comprehensive-guide-to-server-side-rendering-with-nextjs-ckxwoagb100x3gvs15kxdhswf</a:t>
            </a:r>
            <a:r>
              <a:rPr lang="en-US" sz="1600" b="0" i="0" dirty="0">
                <a:solidFill>
                  <a:schemeClr val="tx1"/>
                </a:solidFill>
                <a:effectLst/>
                <a:latin typeface="Titillium Web" panose="00000500000000000000" pitchFamily="2" charset="0"/>
              </a:rPr>
              <a:t>. </a:t>
            </a:r>
          </a:p>
          <a:p>
            <a:pPr marL="457200" lvl="0" indent="-317500" algn="l" rtl="0">
              <a:lnSpc>
                <a:spcPct val="100000"/>
              </a:lnSpc>
              <a:spcBef>
                <a:spcPts val="0"/>
              </a:spcBef>
              <a:spcAft>
                <a:spcPts val="0"/>
              </a:spcAft>
              <a:buSzPts val="1400"/>
              <a:buChar char="■"/>
            </a:pPr>
            <a:endParaRPr lang="en-US" sz="1600" b="0" i="0" dirty="0">
              <a:solidFill>
                <a:schemeClr val="tx1"/>
              </a:solidFill>
              <a:effectLst/>
              <a:latin typeface="Titillium Web" panose="00000500000000000000" pitchFamily="2" charset="0"/>
            </a:endParaRPr>
          </a:p>
          <a:p>
            <a:pPr marL="457200" lvl="0" indent="-317500" algn="l" rtl="0">
              <a:lnSpc>
                <a:spcPct val="100000"/>
              </a:lnSpc>
              <a:spcBef>
                <a:spcPts val="0"/>
              </a:spcBef>
              <a:spcAft>
                <a:spcPts val="0"/>
              </a:spcAft>
              <a:buSzPts val="1400"/>
              <a:buChar char="■"/>
            </a:pPr>
            <a:endParaRPr lang="en-US" sz="1600" b="0" i="0" dirty="0">
              <a:solidFill>
                <a:schemeClr val="tx1"/>
              </a:solidFill>
              <a:effectLst/>
              <a:latin typeface="Titillium Web" panose="00000500000000000000" pitchFamily="2" charset="0"/>
            </a:endParaRPr>
          </a:p>
          <a:p>
            <a:pPr marL="457200" lvl="0" indent="-317500" algn="l" rtl="0">
              <a:lnSpc>
                <a:spcPct val="100000"/>
              </a:lnSpc>
              <a:spcBef>
                <a:spcPts val="0"/>
              </a:spcBef>
              <a:spcAft>
                <a:spcPts val="0"/>
              </a:spcAft>
              <a:buSzPts val="1400"/>
              <a:buChar char="■"/>
            </a:pPr>
            <a:endParaRPr lang="en-US" sz="1600" b="0" i="0" dirty="0">
              <a:solidFill>
                <a:schemeClr val="tx1"/>
              </a:solidFill>
              <a:effectLst/>
              <a:latin typeface="Titillium Web" panose="00000500000000000000" pitchFamily="2" charset="0"/>
            </a:endParaRPr>
          </a:p>
          <a:p>
            <a:pPr>
              <a:buFont typeface="Titillium Web Light"/>
              <a:buChar char="■"/>
            </a:pPr>
            <a:endParaRPr lang="en-US" sz="1600" b="0" i="0" dirty="0">
              <a:solidFill>
                <a:schemeClr val="tx1"/>
              </a:solidFill>
              <a:effectLst/>
              <a:latin typeface="Titillium Web" panose="00000500000000000000" pitchFamily="2" charset="0"/>
            </a:endParaRPr>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REFERENCES</a:t>
            </a:r>
            <a:endParaRPr dirty="0"/>
          </a:p>
        </p:txBody>
      </p:sp>
    </p:spTree>
    <p:extLst>
      <p:ext uri="{BB962C8B-B14F-4D97-AF65-F5344CB8AC3E}">
        <p14:creationId xmlns:p14="http://schemas.microsoft.com/office/powerpoint/2010/main" val="222027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239"/>
        <p:cNvGrpSpPr/>
        <p:nvPr/>
      </p:nvGrpSpPr>
      <p:grpSpPr>
        <a:xfrm>
          <a:off x="0" y="0"/>
          <a:ext cx="0" cy="0"/>
          <a:chOff x="0" y="0"/>
          <a:chExt cx="0" cy="0"/>
        </a:xfrm>
      </p:grpSpPr>
      <p:sp>
        <p:nvSpPr>
          <p:cNvPr id="2" name="TextBox 1">
            <a:extLst>
              <a:ext uri="{FF2B5EF4-FFF2-40B4-BE49-F238E27FC236}">
                <a16:creationId xmlns:a16="http://schemas.microsoft.com/office/drawing/2014/main" id="{6D47E047-5132-EA07-EF62-9498C93103C5}"/>
              </a:ext>
            </a:extLst>
          </p:cNvPr>
          <p:cNvSpPr txBox="1"/>
          <p:nvPr/>
        </p:nvSpPr>
        <p:spPr>
          <a:xfrm>
            <a:off x="2940784" y="2187029"/>
            <a:ext cx="3262432" cy="769441"/>
          </a:xfrm>
          <a:prstGeom prst="rect">
            <a:avLst/>
          </a:prstGeom>
          <a:noFill/>
        </p:spPr>
        <p:txBody>
          <a:bodyPr wrap="none" rtlCol="0">
            <a:spAutoFit/>
          </a:bodyPr>
          <a:lstStyle/>
          <a:p>
            <a:r>
              <a:rPr lang="en-IN" sz="4400" b="1" dirty="0">
                <a:solidFill>
                  <a:schemeClr val="bg1"/>
                </a:solidFill>
                <a:latin typeface="Titillium Web" panose="00000500000000000000" pitchFamily="2"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ctrTitle"/>
          </p:nvPr>
        </p:nvSpPr>
        <p:spPr>
          <a:xfrm>
            <a:off x="720000" y="295124"/>
            <a:ext cx="7704000" cy="29593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i="0" dirty="0">
                <a:solidFill>
                  <a:schemeClr val="tx1"/>
                </a:solidFill>
                <a:effectLst/>
                <a:latin typeface="Titillium Web" panose="00000500000000000000" pitchFamily="2" charset="0"/>
                <a:cs typeface="Times New Roman" panose="02020603050405020304" pitchFamily="18" charset="0"/>
              </a:rPr>
              <a:t>ANALYSIS OF DATA FETCHING, CACHING AND MANIPULATION TECHNIQUES </a:t>
            </a:r>
            <a:r>
              <a:rPr lang="en-US" sz="3600" b="1" dirty="0">
                <a:solidFill>
                  <a:schemeClr val="tx1"/>
                </a:solidFill>
                <a:latin typeface="Titillium Web" panose="00000500000000000000" pitchFamily="2" charset="0"/>
                <a:cs typeface="Times New Roman" panose="02020603050405020304" pitchFamily="18" charset="0"/>
              </a:rPr>
              <a:t>WITH SERVER SIDE RENDERING</a:t>
            </a:r>
            <a:br>
              <a:rPr lang="en-IN" sz="3200" b="1" dirty="0">
                <a:latin typeface="Titillium Web" panose="00000500000000000000" pitchFamily="2" charset="0"/>
                <a:cs typeface="Times New Roman" panose="02020603050405020304" pitchFamily="18" charset="0"/>
              </a:rPr>
            </a:br>
            <a:r>
              <a:rPr lang="en-IN" sz="3200" dirty="0">
                <a:latin typeface="Titillium Web" panose="00000500000000000000" pitchFamily="2" charset="0"/>
                <a:cs typeface="Times New Roman" panose="02020603050405020304" pitchFamily="18" charset="0"/>
              </a:rPr>
              <a:t> </a:t>
            </a:r>
            <a:r>
              <a:rPr lang="en-IN" sz="2000" dirty="0">
                <a:latin typeface="Titillium Web" panose="00000500000000000000" pitchFamily="2" charset="0"/>
                <a:cs typeface="Times New Roman" panose="02020603050405020304" pitchFamily="18" charset="0"/>
              </a:rPr>
              <a:t>EXPLORING SERVER ACTIONS, SERVER COMPONENTS, AND PROGRESSIVE ENHANCEMENT</a:t>
            </a:r>
            <a:endParaRPr sz="2000" dirty="0">
              <a:latin typeface="Titillium Web" panose="00000500000000000000" pitchFamily="2" charset="0"/>
              <a:cs typeface="Times New Roman" panose="02020603050405020304" pitchFamily="18" charset="0"/>
            </a:endParaRPr>
          </a:p>
          <a:p>
            <a:pPr marL="0" lvl="0" indent="0" algn="ctr" rtl="0">
              <a:spcBef>
                <a:spcPts val="0"/>
              </a:spcBef>
              <a:spcAft>
                <a:spcPts val="0"/>
              </a:spcAft>
              <a:buNone/>
            </a:pPr>
            <a:endParaRPr sz="2800" dirty="0"/>
          </a:p>
        </p:txBody>
      </p:sp>
      <p:sp>
        <p:nvSpPr>
          <p:cNvPr id="257" name="Google Shape;257;p30"/>
          <p:cNvSpPr txBox="1">
            <a:spLocks noGrp="1"/>
          </p:cNvSpPr>
          <p:nvPr>
            <p:ph type="subTitle" idx="1"/>
          </p:nvPr>
        </p:nvSpPr>
        <p:spPr>
          <a:xfrm>
            <a:off x="5395525" y="3865775"/>
            <a:ext cx="3028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err="1">
                <a:latin typeface="Titillium Web" panose="00000500000000000000" pitchFamily="2" charset="0"/>
                <a:ea typeface="Nunito"/>
                <a:cs typeface="Nunito"/>
                <a:sym typeface="Nunito"/>
              </a:rPr>
              <a:t>Bandepalli</a:t>
            </a:r>
            <a:r>
              <a:rPr lang="en-IN" dirty="0">
                <a:latin typeface="Titillium Web" panose="00000500000000000000" pitchFamily="2" charset="0"/>
                <a:ea typeface="Nunito"/>
                <a:cs typeface="Nunito"/>
                <a:sym typeface="Nunito"/>
              </a:rPr>
              <a:t> Surya</a:t>
            </a:r>
          </a:p>
          <a:p>
            <a:pPr marL="0" lvl="0" indent="0" algn="ctr" rtl="0">
              <a:spcBef>
                <a:spcPts val="0"/>
              </a:spcBef>
              <a:spcAft>
                <a:spcPts val="0"/>
              </a:spcAft>
              <a:buClr>
                <a:schemeClr val="dk1"/>
              </a:buClr>
              <a:buSzPts val="1100"/>
              <a:buFont typeface="Arial"/>
              <a:buNone/>
            </a:pPr>
            <a:r>
              <a:rPr lang="en-IN" dirty="0">
                <a:latin typeface="Titillium Web" panose="00000500000000000000" pitchFamily="2" charset="0"/>
                <a:ea typeface="Nunito"/>
                <a:cs typeface="Nunito"/>
                <a:sym typeface="Nunito"/>
              </a:rPr>
              <a:t>Aryan Amish</a:t>
            </a:r>
            <a:endParaRPr dirty="0">
              <a:latin typeface="Titillium Web" panose="00000500000000000000" pitchFamily="2" charset="0"/>
              <a:ea typeface="Nunito"/>
              <a:cs typeface="Nunito"/>
              <a:sym typeface="Nunito"/>
            </a:endParaRPr>
          </a:p>
        </p:txBody>
      </p:sp>
      <p:sp>
        <p:nvSpPr>
          <p:cNvPr id="258" name="Google Shape;258;p30"/>
          <p:cNvSpPr txBox="1">
            <a:spLocks noGrp="1"/>
          </p:cNvSpPr>
          <p:nvPr>
            <p:ph type="title" idx="2"/>
          </p:nvPr>
        </p:nvSpPr>
        <p:spPr>
          <a:xfrm>
            <a:off x="570020" y="3967375"/>
            <a:ext cx="3028500" cy="5391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IN" sz="2800" dirty="0" err="1">
                <a:latin typeface="Titillium Web" panose="00000500000000000000" pitchFamily="2" charset="0"/>
              </a:rPr>
              <a:t>Dr.</a:t>
            </a:r>
            <a:r>
              <a:rPr lang="en-IN" sz="2800" dirty="0">
                <a:latin typeface="Titillium Web" panose="00000500000000000000" pitchFamily="2" charset="0"/>
              </a:rPr>
              <a:t> </a:t>
            </a:r>
            <a:r>
              <a:rPr lang="en-IN" sz="2800" dirty="0" err="1">
                <a:latin typeface="Titillium Web" panose="00000500000000000000" pitchFamily="2" charset="0"/>
              </a:rPr>
              <a:t>Revathy</a:t>
            </a:r>
            <a:br>
              <a:rPr lang="en-IN" sz="2800" dirty="0">
                <a:latin typeface="Titillium Web" panose="00000500000000000000" pitchFamily="2" charset="0"/>
              </a:rPr>
            </a:br>
            <a:r>
              <a:rPr lang="en-IN" sz="2800" dirty="0" err="1">
                <a:latin typeface="Titillium Web" panose="00000500000000000000" pitchFamily="2" charset="0"/>
              </a:rPr>
              <a:t>Dr.</a:t>
            </a:r>
            <a:r>
              <a:rPr lang="en-IN" sz="2800" dirty="0">
                <a:latin typeface="Titillium Web" panose="00000500000000000000" pitchFamily="2" charset="0"/>
              </a:rPr>
              <a:t> Mary </a:t>
            </a:r>
            <a:r>
              <a:rPr lang="en-IN" sz="2800" dirty="0" err="1">
                <a:latin typeface="Titillium Web" panose="00000500000000000000" pitchFamily="2" charset="0"/>
              </a:rPr>
              <a:t>Posonia</a:t>
            </a:r>
            <a:endParaRPr sz="2800" dirty="0">
              <a:latin typeface="Titillium Web"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720000" y="352425"/>
            <a:ext cx="6642900" cy="93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dirty="0"/>
              <a:t>ABSTRACT</a:t>
            </a:r>
            <a:endParaRPr b="1" dirty="0"/>
          </a:p>
        </p:txBody>
      </p:sp>
      <p:sp>
        <p:nvSpPr>
          <p:cNvPr id="264" name="Google Shape;264;p31"/>
          <p:cNvSpPr txBox="1">
            <a:spLocks noGrp="1"/>
          </p:cNvSpPr>
          <p:nvPr>
            <p:ph type="body" idx="1"/>
          </p:nvPr>
        </p:nvSpPr>
        <p:spPr>
          <a:xfrm>
            <a:off x="720000" y="1507800"/>
            <a:ext cx="7704000" cy="3100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612C28"/>
              </a:buClr>
              <a:buSzPts val="1100"/>
              <a:buFont typeface="Arial"/>
              <a:buNone/>
            </a:pPr>
            <a:br>
              <a:rPr lang="en-US" sz="1800" dirty="0">
                <a:solidFill>
                  <a:schemeClr val="tx1"/>
                </a:solidFill>
                <a:latin typeface="Titillium Web" panose="00000500000000000000" pitchFamily="2" charset="0"/>
              </a:rPr>
            </a:br>
            <a:r>
              <a:rPr lang="en-US" sz="1800" b="0" i="0" dirty="0">
                <a:solidFill>
                  <a:schemeClr val="tx1"/>
                </a:solidFill>
                <a:effectLst/>
                <a:latin typeface="Titillium Web" panose="00000500000000000000" pitchFamily="2" charset="0"/>
              </a:rPr>
              <a:t>This research paper examines the optimization of </a:t>
            </a:r>
            <a:r>
              <a:rPr lang="en-US" sz="1800" b="1" i="0" dirty="0">
                <a:solidFill>
                  <a:schemeClr val="tx1"/>
                </a:solidFill>
                <a:effectLst/>
                <a:latin typeface="Titillium Web" panose="00000500000000000000" pitchFamily="2" charset="0"/>
              </a:rPr>
              <a:t>data fetching</a:t>
            </a:r>
            <a:r>
              <a:rPr lang="en-US" sz="1800" b="0" i="0" dirty="0">
                <a:solidFill>
                  <a:schemeClr val="tx1"/>
                </a:solidFill>
                <a:effectLst/>
                <a:latin typeface="Titillium Web" panose="00000500000000000000" pitchFamily="2" charset="0"/>
              </a:rPr>
              <a:t>, </a:t>
            </a:r>
            <a:r>
              <a:rPr lang="en-US" sz="1800" b="1" i="0" dirty="0">
                <a:solidFill>
                  <a:schemeClr val="tx1"/>
                </a:solidFill>
                <a:effectLst/>
                <a:latin typeface="Titillium Web" panose="00000500000000000000" pitchFamily="2" charset="0"/>
              </a:rPr>
              <a:t>caching</a:t>
            </a:r>
            <a:r>
              <a:rPr lang="en-US" sz="1800" b="0" i="0" dirty="0">
                <a:solidFill>
                  <a:schemeClr val="tx1"/>
                </a:solidFill>
                <a:effectLst/>
                <a:latin typeface="Titillium Web" panose="00000500000000000000" pitchFamily="2" charset="0"/>
              </a:rPr>
              <a:t>, and </a:t>
            </a:r>
            <a:r>
              <a:rPr lang="en-US" sz="1800" b="1" i="0" dirty="0">
                <a:solidFill>
                  <a:schemeClr val="tx1"/>
                </a:solidFill>
                <a:effectLst/>
                <a:latin typeface="Titillium Web" panose="00000500000000000000" pitchFamily="2" charset="0"/>
              </a:rPr>
              <a:t>manipulation</a:t>
            </a:r>
            <a:r>
              <a:rPr lang="en-US" sz="1800" b="0" i="0" dirty="0">
                <a:solidFill>
                  <a:schemeClr val="tx1"/>
                </a:solidFill>
                <a:effectLst/>
                <a:latin typeface="Titillium Web" panose="00000500000000000000" pitchFamily="2" charset="0"/>
              </a:rPr>
              <a:t> in </a:t>
            </a:r>
            <a:r>
              <a:rPr lang="en-US" sz="1800" b="1" i="0" dirty="0">
                <a:solidFill>
                  <a:schemeClr val="tx1"/>
                </a:solidFill>
                <a:effectLst/>
                <a:latin typeface="Titillium Web" panose="00000500000000000000" pitchFamily="2" charset="0"/>
              </a:rPr>
              <a:t>Next.js </a:t>
            </a:r>
            <a:r>
              <a:rPr lang="en-US" sz="1800" b="0" i="0" dirty="0">
                <a:solidFill>
                  <a:schemeClr val="tx1"/>
                </a:solidFill>
                <a:effectLst/>
                <a:latin typeface="Titillium Web" panose="00000500000000000000" pitchFamily="2" charset="0"/>
              </a:rPr>
              <a:t>by comparing traditional methods with the use of </a:t>
            </a:r>
            <a:r>
              <a:rPr lang="en-US" sz="1800" b="1" i="0" dirty="0">
                <a:solidFill>
                  <a:schemeClr val="tx1"/>
                </a:solidFill>
                <a:effectLst/>
                <a:latin typeface="Titillium Web" panose="00000500000000000000" pitchFamily="2" charset="0"/>
              </a:rPr>
              <a:t>server actions</a:t>
            </a:r>
            <a:r>
              <a:rPr lang="en-US" sz="1800" b="0" i="0" dirty="0">
                <a:solidFill>
                  <a:schemeClr val="tx1"/>
                </a:solidFill>
                <a:effectLst/>
                <a:latin typeface="Titillium Web" panose="00000500000000000000" pitchFamily="2" charset="0"/>
              </a:rPr>
              <a:t>, </a:t>
            </a:r>
            <a:r>
              <a:rPr lang="en-US" sz="1800" b="1" i="0" dirty="0">
                <a:solidFill>
                  <a:schemeClr val="tx1"/>
                </a:solidFill>
                <a:effectLst/>
                <a:latin typeface="Titillium Web" panose="00000500000000000000" pitchFamily="2" charset="0"/>
              </a:rPr>
              <a:t>server components</a:t>
            </a:r>
            <a:r>
              <a:rPr lang="en-US" sz="1800" b="0" i="0" dirty="0">
                <a:solidFill>
                  <a:schemeClr val="tx1"/>
                </a:solidFill>
                <a:effectLst/>
                <a:latin typeface="Titillium Web" panose="00000500000000000000" pitchFamily="2" charset="0"/>
              </a:rPr>
              <a:t>, and </a:t>
            </a:r>
            <a:r>
              <a:rPr lang="en-US" sz="1800" b="1" i="0" dirty="0">
                <a:solidFill>
                  <a:schemeClr val="tx1"/>
                </a:solidFill>
                <a:effectLst/>
                <a:latin typeface="Titillium Web" panose="00000500000000000000" pitchFamily="2" charset="0"/>
              </a:rPr>
              <a:t>progressive enhancement</a:t>
            </a:r>
            <a:r>
              <a:rPr lang="en-US" sz="1800" b="0" i="0" dirty="0">
                <a:solidFill>
                  <a:schemeClr val="tx1"/>
                </a:solidFill>
                <a:effectLst/>
                <a:latin typeface="Titillium Web" panose="00000500000000000000" pitchFamily="2" charset="0"/>
              </a:rPr>
              <a:t>. By analyzing the performance and scalability of both approaches, this study aims to highlight the </a:t>
            </a:r>
            <a:r>
              <a:rPr lang="en-US" sz="1800" b="1" i="0" dirty="0">
                <a:solidFill>
                  <a:schemeClr val="tx1"/>
                </a:solidFill>
                <a:effectLst/>
                <a:latin typeface="Titillium Web" panose="00000500000000000000" pitchFamily="2" charset="0"/>
              </a:rPr>
              <a:t>advantages</a:t>
            </a:r>
            <a:r>
              <a:rPr lang="en-US" sz="1800" b="0" i="0" dirty="0">
                <a:solidFill>
                  <a:schemeClr val="tx1"/>
                </a:solidFill>
                <a:effectLst/>
                <a:latin typeface="Titillium Web" panose="00000500000000000000" pitchFamily="2" charset="0"/>
              </a:rPr>
              <a:t> and </a:t>
            </a:r>
            <a:r>
              <a:rPr lang="en-US" sz="1800" b="1" i="0" dirty="0">
                <a:solidFill>
                  <a:schemeClr val="tx1"/>
                </a:solidFill>
                <a:effectLst/>
                <a:latin typeface="Titillium Web" panose="00000500000000000000" pitchFamily="2" charset="0"/>
              </a:rPr>
              <a:t>improvements</a:t>
            </a:r>
            <a:r>
              <a:rPr lang="en-US" sz="1800" b="0" i="0" dirty="0">
                <a:solidFill>
                  <a:schemeClr val="tx1"/>
                </a:solidFill>
                <a:effectLst/>
                <a:latin typeface="Titillium Web" panose="00000500000000000000" pitchFamily="2" charset="0"/>
              </a:rPr>
              <a:t> offered by the newer techniques in </a:t>
            </a:r>
            <a:r>
              <a:rPr lang="en-US" sz="1800" b="1" i="0" dirty="0">
                <a:solidFill>
                  <a:schemeClr val="tx1"/>
                </a:solidFill>
                <a:effectLst/>
                <a:latin typeface="Titillium Web" panose="00000500000000000000" pitchFamily="2" charset="0"/>
              </a:rPr>
              <a:t>Next.js</a:t>
            </a:r>
            <a:r>
              <a:rPr lang="en-US" sz="1800" b="0" i="0" dirty="0">
                <a:solidFill>
                  <a:schemeClr val="tx1"/>
                </a:solidFill>
                <a:effectLst/>
                <a:latin typeface="Titillium Web" panose="00000500000000000000" pitchFamily="2" charset="0"/>
              </a:rPr>
              <a:t> applications. The research will provide insights into the effectiveness of server actions, server components, and progressive enhancement in optimizing </a:t>
            </a:r>
            <a:r>
              <a:rPr lang="en-US" sz="1800" b="1" i="0" dirty="0">
                <a:solidFill>
                  <a:schemeClr val="tx1"/>
                </a:solidFill>
                <a:effectLst/>
                <a:latin typeface="Titillium Web" panose="00000500000000000000" pitchFamily="2" charset="0"/>
              </a:rPr>
              <a:t>data operations</a:t>
            </a:r>
            <a:r>
              <a:rPr lang="en-US" sz="1800" b="0" i="0" dirty="0">
                <a:solidFill>
                  <a:schemeClr val="tx1"/>
                </a:solidFill>
                <a:effectLst/>
                <a:latin typeface="Titillium Web" panose="00000500000000000000" pitchFamily="2" charset="0"/>
              </a:rPr>
              <a:t>, </a:t>
            </a:r>
            <a:r>
              <a:rPr lang="en-US" sz="1800" b="1" i="0" dirty="0">
                <a:solidFill>
                  <a:schemeClr val="tx1"/>
                </a:solidFill>
                <a:effectLst/>
                <a:latin typeface="Titillium Web" panose="00000500000000000000" pitchFamily="2" charset="0"/>
              </a:rPr>
              <a:t>enabling developers </a:t>
            </a:r>
            <a:r>
              <a:rPr lang="en-US" sz="1800" b="0" i="0" dirty="0">
                <a:solidFill>
                  <a:schemeClr val="tx1"/>
                </a:solidFill>
                <a:effectLst/>
                <a:latin typeface="Titillium Web" panose="00000500000000000000" pitchFamily="2" charset="0"/>
              </a:rPr>
              <a:t>to make </a:t>
            </a:r>
            <a:r>
              <a:rPr lang="en-US" sz="1800" b="1" i="0" dirty="0">
                <a:solidFill>
                  <a:schemeClr val="tx1"/>
                </a:solidFill>
                <a:effectLst/>
                <a:latin typeface="Titillium Web" panose="00000500000000000000" pitchFamily="2" charset="0"/>
              </a:rPr>
              <a:t>informed decisions </a:t>
            </a:r>
            <a:r>
              <a:rPr lang="en-US" sz="1800" b="0" i="0" dirty="0">
                <a:solidFill>
                  <a:schemeClr val="tx1"/>
                </a:solidFill>
                <a:effectLst/>
                <a:latin typeface="Titillium Web" panose="00000500000000000000" pitchFamily="2" charset="0"/>
              </a:rPr>
              <a:t>about their implementation.</a:t>
            </a:r>
            <a:endParaRPr lang="en-US" sz="1800" dirty="0">
              <a:solidFill>
                <a:schemeClr val="tx1"/>
              </a:solidFill>
              <a:latin typeface="Titillium Web" panose="00000500000000000000" pitchFamily="2" charset="0"/>
            </a:endParaRPr>
          </a:p>
        </p:txBody>
      </p:sp>
      <p:sp>
        <p:nvSpPr>
          <p:cNvPr id="265" name="Google Shape;265;p31"/>
          <p:cNvSpPr/>
          <p:nvPr/>
        </p:nvSpPr>
        <p:spPr>
          <a:xfrm rot="2700000">
            <a:off x="8204065" y="591760"/>
            <a:ext cx="439869" cy="439968"/>
          </a:xfrm>
          <a:custGeom>
            <a:avLst/>
            <a:gdLst/>
            <a:ahLst/>
            <a:cxnLst/>
            <a:rect l="l" t="t" r="r" b="b"/>
            <a:pathLst>
              <a:path w="5489" h="5490" extrusionOk="0">
                <a:moveTo>
                  <a:pt x="2231" y="0"/>
                </a:moveTo>
                <a:lnTo>
                  <a:pt x="2231" y="2206"/>
                </a:lnTo>
                <a:lnTo>
                  <a:pt x="0" y="2206"/>
                </a:lnTo>
                <a:lnTo>
                  <a:pt x="0" y="3258"/>
                </a:lnTo>
                <a:lnTo>
                  <a:pt x="2231" y="3258"/>
                </a:lnTo>
                <a:lnTo>
                  <a:pt x="2231" y="5489"/>
                </a:lnTo>
                <a:lnTo>
                  <a:pt x="3258" y="5489"/>
                </a:lnTo>
                <a:lnTo>
                  <a:pt x="3258" y="3258"/>
                </a:lnTo>
                <a:lnTo>
                  <a:pt x="5489" y="3258"/>
                </a:lnTo>
                <a:lnTo>
                  <a:pt x="5489" y="2206"/>
                </a:lnTo>
                <a:lnTo>
                  <a:pt x="3258" y="2206"/>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2323496"/>
            <a:ext cx="8210246" cy="2019600"/>
          </a:xfrm>
          <a:prstGeom prst="rect">
            <a:avLst/>
          </a:prstGeom>
        </p:spPr>
        <p:txBody>
          <a:bodyPr spcFirstLastPara="1" wrap="square" lIns="0" tIns="91425" rIns="91425" bIns="91425" anchor="ctr" anchorCtr="0">
            <a:noAutofit/>
          </a:bodyPr>
          <a:lstStyle/>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Compare performance between </a:t>
            </a:r>
            <a:r>
              <a:rPr lang="en-US" sz="1600" b="1" i="0" dirty="0">
                <a:solidFill>
                  <a:schemeClr val="tx1"/>
                </a:solidFill>
                <a:effectLst/>
                <a:latin typeface="Titillium Web" panose="00000500000000000000" pitchFamily="2" charset="0"/>
              </a:rPr>
              <a:t>traditional </a:t>
            </a:r>
            <a:r>
              <a:rPr lang="en-US" sz="1600" b="0" i="0" dirty="0">
                <a:solidFill>
                  <a:schemeClr val="tx1"/>
                </a:solidFill>
                <a:effectLst/>
                <a:latin typeface="Titillium Web" panose="00000500000000000000" pitchFamily="2" charset="0"/>
              </a:rPr>
              <a:t>and </a:t>
            </a:r>
            <a:r>
              <a:rPr lang="en-US" sz="1600" b="1" i="0" dirty="0">
                <a:solidFill>
                  <a:schemeClr val="tx1"/>
                </a:solidFill>
                <a:effectLst/>
                <a:latin typeface="Titillium Web" panose="00000500000000000000" pitchFamily="2" charset="0"/>
              </a:rPr>
              <a:t>modern data caching </a:t>
            </a:r>
            <a:r>
              <a:rPr lang="en-US" sz="1600" b="0" i="0" dirty="0">
                <a:solidFill>
                  <a:schemeClr val="tx1"/>
                </a:solidFill>
                <a:effectLst/>
                <a:latin typeface="Titillium Web" panose="00000500000000000000" pitchFamily="2" charset="0"/>
              </a:rPr>
              <a:t>and </a:t>
            </a:r>
            <a:r>
              <a:rPr lang="en-US" sz="1600" b="1" i="0" dirty="0">
                <a:solidFill>
                  <a:schemeClr val="tx1"/>
                </a:solidFill>
                <a:effectLst/>
                <a:latin typeface="Titillium Web" panose="00000500000000000000" pitchFamily="2" charset="0"/>
              </a:rPr>
              <a:t>revalidation techniques </a:t>
            </a:r>
            <a:r>
              <a:rPr lang="en-US" sz="1600" b="0" i="0" dirty="0">
                <a:solidFill>
                  <a:schemeClr val="tx1"/>
                </a:solidFill>
                <a:effectLst/>
                <a:latin typeface="Titillium Web" panose="00000500000000000000" pitchFamily="2" charset="0"/>
              </a:rPr>
              <a:t>in </a:t>
            </a:r>
            <a:r>
              <a:rPr lang="en-US" sz="1600" b="1" i="0" dirty="0">
                <a:solidFill>
                  <a:schemeClr val="tx1"/>
                </a:solidFill>
                <a:effectLst/>
                <a:latin typeface="Titillium Web" panose="00000500000000000000" pitchFamily="2" charset="0"/>
              </a:rPr>
              <a:t>Next.js</a:t>
            </a:r>
            <a:r>
              <a:rPr lang="en-US" sz="1600" b="0" i="0" dirty="0">
                <a:solidFill>
                  <a:schemeClr val="tx1"/>
                </a:solidFill>
                <a:effectLst/>
                <a:latin typeface="Titillium Web" panose="00000500000000000000" pitchFamily="2" charset="0"/>
              </a:rPr>
              <a:t>.</a:t>
            </a: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Evaluate the benefits and limitations of </a:t>
            </a:r>
            <a:r>
              <a:rPr lang="en-US" sz="1600" b="1" i="0" dirty="0">
                <a:solidFill>
                  <a:schemeClr val="tx1"/>
                </a:solidFill>
                <a:effectLst/>
                <a:latin typeface="Titillium Web" panose="00000500000000000000" pitchFamily="2" charset="0"/>
              </a:rPr>
              <a:t>server actions </a:t>
            </a:r>
            <a:r>
              <a:rPr lang="en-US" sz="1600" b="0" i="0" dirty="0">
                <a:solidFill>
                  <a:schemeClr val="tx1"/>
                </a:solidFill>
                <a:effectLst/>
                <a:latin typeface="Titillium Web" panose="00000500000000000000" pitchFamily="2" charset="0"/>
              </a:rPr>
              <a:t>and </a:t>
            </a:r>
            <a:r>
              <a:rPr lang="en-US" sz="1600" b="1" i="0" dirty="0">
                <a:solidFill>
                  <a:schemeClr val="tx1"/>
                </a:solidFill>
                <a:effectLst/>
                <a:latin typeface="Titillium Web" panose="00000500000000000000" pitchFamily="2" charset="0"/>
              </a:rPr>
              <a:t>components</a:t>
            </a:r>
            <a:r>
              <a:rPr lang="en-US" sz="1600" b="0" i="0" dirty="0">
                <a:solidFill>
                  <a:schemeClr val="tx1"/>
                </a:solidFill>
                <a:effectLst/>
                <a:latin typeface="Titillium Web" panose="00000500000000000000" pitchFamily="2" charset="0"/>
              </a:rPr>
              <a:t> in </a:t>
            </a:r>
            <a:r>
              <a:rPr lang="en-US" sz="1600" b="1" i="0" dirty="0">
                <a:solidFill>
                  <a:schemeClr val="tx1"/>
                </a:solidFill>
                <a:effectLst/>
                <a:latin typeface="Titillium Web" panose="00000500000000000000" pitchFamily="2" charset="0"/>
              </a:rPr>
              <a:t>data fetching </a:t>
            </a:r>
            <a:r>
              <a:rPr lang="en-US" sz="1600" b="0" i="0" dirty="0">
                <a:solidFill>
                  <a:schemeClr val="tx1"/>
                </a:solidFill>
                <a:effectLst/>
                <a:latin typeface="Titillium Web" panose="00000500000000000000" pitchFamily="2" charset="0"/>
              </a:rPr>
              <a:t>and </a:t>
            </a:r>
            <a:r>
              <a:rPr lang="en-US" sz="1600" b="1" i="0" dirty="0">
                <a:solidFill>
                  <a:schemeClr val="tx1"/>
                </a:solidFill>
                <a:effectLst/>
                <a:latin typeface="Titillium Web" panose="00000500000000000000" pitchFamily="2" charset="0"/>
              </a:rPr>
              <a:t>manipulation</a:t>
            </a:r>
            <a:r>
              <a:rPr lang="en-US" sz="1600" b="0" i="0" dirty="0">
                <a:solidFill>
                  <a:schemeClr val="tx1"/>
                </a:solidFill>
                <a:effectLst/>
                <a:latin typeface="Titillium Web" panose="00000500000000000000" pitchFamily="2" charset="0"/>
              </a:rPr>
              <a:t> compared </a:t>
            </a:r>
            <a:r>
              <a:rPr lang="en-US" sz="1600" i="0" dirty="0">
                <a:solidFill>
                  <a:schemeClr val="tx1"/>
                </a:solidFill>
                <a:effectLst/>
                <a:latin typeface="Titillium Web" panose="00000500000000000000" pitchFamily="2" charset="0"/>
              </a:rPr>
              <a:t>to</a:t>
            </a:r>
            <a:r>
              <a:rPr lang="en-US" sz="1600" b="1" i="0" dirty="0">
                <a:solidFill>
                  <a:schemeClr val="tx1"/>
                </a:solidFill>
                <a:effectLst/>
                <a:latin typeface="Titillium Web" panose="00000500000000000000" pitchFamily="2" charset="0"/>
              </a:rPr>
              <a:t> traditional methods</a:t>
            </a:r>
            <a:r>
              <a:rPr lang="en-US" sz="1600" b="0" i="0" dirty="0">
                <a:solidFill>
                  <a:schemeClr val="tx1"/>
                </a:solidFill>
                <a:effectLst/>
                <a:latin typeface="Titillium Web" panose="00000500000000000000" pitchFamily="2" charset="0"/>
              </a:rPr>
              <a:t>.</a:t>
            </a: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Assess the impact of </a:t>
            </a:r>
            <a:r>
              <a:rPr lang="en-US" sz="1600" b="1" i="0" dirty="0">
                <a:solidFill>
                  <a:schemeClr val="tx1"/>
                </a:solidFill>
                <a:effectLst/>
                <a:latin typeface="Titillium Web" panose="00000500000000000000" pitchFamily="2" charset="0"/>
              </a:rPr>
              <a:t>progressive enhancement </a:t>
            </a:r>
            <a:r>
              <a:rPr lang="en-US" sz="1600" b="0" i="0" dirty="0">
                <a:solidFill>
                  <a:schemeClr val="tx1"/>
                </a:solidFill>
                <a:effectLst/>
                <a:latin typeface="Titillium Web" panose="00000500000000000000" pitchFamily="2" charset="0"/>
              </a:rPr>
              <a:t>on user experience in Next.js compared to traditional approaches.</a:t>
            </a: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Optimize </a:t>
            </a:r>
            <a:r>
              <a:rPr lang="en-US" sz="1600" b="1" i="0" dirty="0">
                <a:solidFill>
                  <a:schemeClr val="tx1"/>
                </a:solidFill>
                <a:effectLst/>
                <a:latin typeface="Titillium Web" panose="00000500000000000000" pitchFamily="2" charset="0"/>
              </a:rPr>
              <a:t>data fetching</a:t>
            </a:r>
            <a:r>
              <a:rPr lang="en-US" sz="1600" b="0" i="0" dirty="0">
                <a:solidFill>
                  <a:schemeClr val="tx1"/>
                </a:solidFill>
                <a:effectLst/>
                <a:latin typeface="Titillium Web" panose="00000500000000000000" pitchFamily="2" charset="0"/>
              </a:rPr>
              <a:t>, </a:t>
            </a:r>
            <a:r>
              <a:rPr lang="en-US" sz="1600" b="1" i="0" dirty="0">
                <a:solidFill>
                  <a:schemeClr val="tx1"/>
                </a:solidFill>
                <a:effectLst/>
                <a:latin typeface="Titillium Web" panose="00000500000000000000" pitchFamily="2" charset="0"/>
              </a:rPr>
              <a:t>caching,</a:t>
            </a:r>
            <a:r>
              <a:rPr lang="en-US" sz="1600" b="0" i="0" dirty="0">
                <a:solidFill>
                  <a:schemeClr val="tx1"/>
                </a:solidFill>
                <a:effectLst/>
                <a:latin typeface="Titillium Web" panose="00000500000000000000" pitchFamily="2" charset="0"/>
              </a:rPr>
              <a:t> and </a:t>
            </a:r>
            <a:r>
              <a:rPr lang="en-US" sz="1600" b="1" i="0" dirty="0">
                <a:solidFill>
                  <a:schemeClr val="tx1"/>
                </a:solidFill>
                <a:effectLst/>
                <a:latin typeface="Titillium Web" panose="00000500000000000000" pitchFamily="2" charset="0"/>
              </a:rPr>
              <a:t>manipulation in Next.js </a:t>
            </a:r>
            <a:r>
              <a:rPr lang="en-US" sz="1600" b="0" i="0" dirty="0">
                <a:solidFill>
                  <a:schemeClr val="tx1"/>
                </a:solidFill>
                <a:effectLst/>
                <a:latin typeface="Titillium Web" panose="00000500000000000000" pitchFamily="2" charset="0"/>
              </a:rPr>
              <a:t>by analyzing modern and traditional techniques.</a:t>
            </a:r>
          </a:p>
          <a:p>
            <a:pPr marL="457200" lvl="0" indent="-317500" algn="l" rtl="0">
              <a:lnSpc>
                <a:spcPct val="100000"/>
              </a:lnSpc>
              <a:spcBef>
                <a:spcPts val="0"/>
              </a:spcBef>
              <a:spcAft>
                <a:spcPts val="0"/>
              </a:spcAft>
              <a:buSzPts val="1400"/>
              <a:buChar char="■"/>
            </a:pPr>
            <a:r>
              <a:rPr lang="en-US" sz="1600" b="0" i="0" dirty="0">
                <a:solidFill>
                  <a:schemeClr val="tx1"/>
                </a:solidFill>
                <a:effectLst/>
                <a:latin typeface="Titillium Web" panose="00000500000000000000" pitchFamily="2" charset="0"/>
              </a:rPr>
              <a:t>Provide practical recommendations for developers working with data in Next.js, considering both modern and traditional approaches.</a:t>
            </a:r>
            <a:endParaRPr lang="en-IN" sz="1600" dirty="0">
              <a:solidFill>
                <a:schemeClr val="tx1"/>
              </a:solidFill>
              <a:latin typeface="Titillium Web" panose="00000500000000000000" pitchFamily="2" charset="0"/>
            </a:endParaRPr>
          </a:p>
          <a:p>
            <a:pPr marL="0" lvl="0" indent="0" algn="l" rtl="0">
              <a:lnSpc>
                <a:spcPct val="100000"/>
              </a:lnSpc>
              <a:spcBef>
                <a:spcPts val="0"/>
              </a:spcBef>
              <a:spcAft>
                <a:spcPts val="1600"/>
              </a:spcAft>
              <a:buNone/>
            </a:pPr>
            <a:endParaRPr lang="en-IN" sz="1600" dirty="0">
              <a:solidFill>
                <a:schemeClr val="tx1"/>
              </a:solidFill>
              <a:latin typeface="Titillium Web" panose="00000500000000000000" pitchFamily="2" charset="0"/>
            </a:endParaRPr>
          </a:p>
          <a:p>
            <a:pPr marL="0" lvl="0" indent="0" algn="l" rtl="0">
              <a:spcBef>
                <a:spcPts val="0"/>
              </a:spcBef>
              <a:spcAft>
                <a:spcPts val="1600"/>
              </a:spcAft>
              <a:buNone/>
            </a:pPr>
            <a:endParaRPr lang="en-IN" sz="1600" dirty="0">
              <a:solidFill>
                <a:schemeClr val="tx1"/>
              </a:solidFill>
              <a:latin typeface="Titillium Web" panose="00000500000000000000" pitchFamily="2" charset="0"/>
            </a:endParaRPr>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OBJECTIVES OF THE RESEARCH	</a:t>
            </a:r>
            <a:endParaRPr dirty="0"/>
          </a:p>
        </p:txBody>
      </p:sp>
    </p:spTree>
    <p:extLst>
      <p:ext uri="{BB962C8B-B14F-4D97-AF65-F5344CB8AC3E}">
        <p14:creationId xmlns:p14="http://schemas.microsoft.com/office/powerpoint/2010/main" val="289513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4"/>
          <p:cNvSpPr txBox="1">
            <a:spLocks noGrp="1"/>
          </p:cNvSpPr>
          <p:nvPr>
            <p:ph type="title"/>
          </p:nvPr>
        </p:nvSpPr>
        <p:spPr>
          <a:xfrm>
            <a:off x="720000" y="352425"/>
            <a:ext cx="6642900" cy="93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BASE PAPER</a:t>
            </a:r>
            <a:endParaRPr dirty="0"/>
          </a:p>
        </p:txBody>
      </p:sp>
      <p:sp>
        <p:nvSpPr>
          <p:cNvPr id="680" name="Google Shape;680;p54"/>
          <p:cNvSpPr txBox="1">
            <a:spLocks noGrp="1"/>
          </p:cNvSpPr>
          <p:nvPr>
            <p:ph type="body" idx="1"/>
          </p:nvPr>
        </p:nvSpPr>
        <p:spPr>
          <a:xfrm>
            <a:off x="720000" y="1507800"/>
            <a:ext cx="7704000" cy="3100800"/>
          </a:xfrm>
          <a:prstGeom prst="rect">
            <a:avLst/>
          </a:prstGeom>
        </p:spPr>
        <p:txBody>
          <a:bodyPr spcFirstLastPara="1" wrap="square" lIns="91425" tIns="91425" rIns="91425" bIns="91425" anchor="t" anchorCtr="0">
            <a:noAutofit/>
          </a:bodyPr>
          <a:lstStyle/>
          <a:p>
            <a:pPr marL="285750" indent="-285750">
              <a:spcAft>
                <a:spcPts val="1600"/>
              </a:spcAft>
            </a:pPr>
            <a:r>
              <a:rPr lang="en-IN" b="1" dirty="0">
                <a:hlinkClick r:id="rId3"/>
              </a:rPr>
              <a:t>https://jtec.utem.edu.my/jtec/article/view/6192/4083</a:t>
            </a:r>
            <a:endParaRPr lang="en-IN" b="1" dirty="0"/>
          </a:p>
        </p:txBody>
      </p:sp>
      <p:grpSp>
        <p:nvGrpSpPr>
          <p:cNvPr id="681" name="Google Shape;681;p54"/>
          <p:cNvGrpSpPr/>
          <p:nvPr/>
        </p:nvGrpSpPr>
        <p:grpSpPr>
          <a:xfrm>
            <a:off x="8186672" y="750697"/>
            <a:ext cx="488215" cy="143051"/>
            <a:chOff x="3788691" y="3189104"/>
            <a:chExt cx="372683" cy="109207"/>
          </a:xfrm>
        </p:grpSpPr>
        <p:sp>
          <p:nvSpPr>
            <p:cNvPr id="682" name="Google Shape;682;p54"/>
            <p:cNvSpPr/>
            <p:nvPr/>
          </p:nvSpPr>
          <p:spPr>
            <a:xfrm>
              <a:off x="3788691" y="3189104"/>
              <a:ext cx="109207" cy="109207"/>
            </a:xfrm>
            <a:custGeom>
              <a:avLst/>
              <a:gdLst/>
              <a:ahLst/>
              <a:cxnLst/>
              <a:rect l="l" t="t" r="r" b="b"/>
              <a:pathLst>
                <a:path w="3770" h="3770" extrusionOk="0">
                  <a:moveTo>
                    <a:pt x="1884" y="1"/>
                  </a:moveTo>
                  <a:cubicBezTo>
                    <a:pt x="843" y="1"/>
                    <a:pt x="1" y="845"/>
                    <a:pt x="1" y="1886"/>
                  </a:cubicBezTo>
                  <a:cubicBezTo>
                    <a:pt x="1" y="2925"/>
                    <a:pt x="843" y="3770"/>
                    <a:pt x="1884" y="3770"/>
                  </a:cubicBezTo>
                  <a:cubicBezTo>
                    <a:pt x="2926" y="3770"/>
                    <a:pt x="3770" y="2925"/>
                    <a:pt x="3770" y="1886"/>
                  </a:cubicBezTo>
                  <a:cubicBezTo>
                    <a:pt x="3770" y="845"/>
                    <a:pt x="2926" y="1"/>
                    <a:pt x="1884" y="1"/>
                  </a:cubicBezTo>
                  <a:close/>
                </a:path>
              </a:pathLst>
            </a:custGeom>
            <a:solidFill>
              <a:srgbClr val="1D1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4"/>
            <p:cNvSpPr/>
            <p:nvPr/>
          </p:nvSpPr>
          <p:spPr>
            <a:xfrm>
              <a:off x="4052167" y="3189104"/>
              <a:ext cx="109207" cy="109207"/>
            </a:xfrm>
            <a:custGeom>
              <a:avLst/>
              <a:gdLst/>
              <a:ahLst/>
              <a:cxnLst/>
              <a:rect l="l" t="t" r="r" b="b"/>
              <a:pathLst>
                <a:path w="3770" h="3770" extrusionOk="0">
                  <a:moveTo>
                    <a:pt x="1884" y="1"/>
                  </a:moveTo>
                  <a:cubicBezTo>
                    <a:pt x="843" y="1"/>
                    <a:pt x="0" y="845"/>
                    <a:pt x="0" y="1886"/>
                  </a:cubicBezTo>
                  <a:cubicBezTo>
                    <a:pt x="0" y="2925"/>
                    <a:pt x="843" y="3770"/>
                    <a:pt x="1884" y="3770"/>
                  </a:cubicBezTo>
                  <a:cubicBezTo>
                    <a:pt x="2925" y="3770"/>
                    <a:pt x="3769" y="2925"/>
                    <a:pt x="3769" y="1886"/>
                  </a:cubicBezTo>
                  <a:cubicBezTo>
                    <a:pt x="3769" y="845"/>
                    <a:pt x="2925" y="1"/>
                    <a:pt x="1884" y="1"/>
                  </a:cubicBezTo>
                  <a:close/>
                </a:path>
              </a:pathLst>
            </a:custGeom>
            <a:solidFill>
              <a:srgbClr val="1D1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4"/>
            <p:cNvSpPr/>
            <p:nvPr/>
          </p:nvSpPr>
          <p:spPr>
            <a:xfrm>
              <a:off x="3920400" y="3189104"/>
              <a:ext cx="109207" cy="109207"/>
            </a:xfrm>
            <a:custGeom>
              <a:avLst/>
              <a:gdLst/>
              <a:ahLst/>
              <a:cxnLst/>
              <a:rect l="l" t="t" r="r" b="b"/>
              <a:pathLst>
                <a:path w="3770" h="3770" extrusionOk="0">
                  <a:moveTo>
                    <a:pt x="1886" y="1"/>
                  </a:moveTo>
                  <a:cubicBezTo>
                    <a:pt x="845" y="1"/>
                    <a:pt x="1" y="845"/>
                    <a:pt x="1" y="1886"/>
                  </a:cubicBezTo>
                  <a:cubicBezTo>
                    <a:pt x="1" y="2925"/>
                    <a:pt x="845" y="3770"/>
                    <a:pt x="1886" y="3770"/>
                  </a:cubicBezTo>
                  <a:cubicBezTo>
                    <a:pt x="2925" y="3770"/>
                    <a:pt x="3770" y="2925"/>
                    <a:pt x="3770" y="1886"/>
                  </a:cubicBezTo>
                  <a:cubicBezTo>
                    <a:pt x="3770" y="845"/>
                    <a:pt x="2925" y="1"/>
                    <a:pt x="1886" y="1"/>
                  </a:cubicBezTo>
                  <a:close/>
                </a:path>
              </a:pathLst>
            </a:custGeom>
            <a:solidFill>
              <a:srgbClr val="1D1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9A4FEF0-31F7-115D-2FA4-6520BFA1FE6B}"/>
              </a:ext>
            </a:extLst>
          </p:cNvPr>
          <p:cNvPicPr>
            <a:picLocks noChangeAspect="1"/>
          </p:cNvPicPr>
          <p:nvPr/>
        </p:nvPicPr>
        <p:blipFill>
          <a:blip r:embed="rId4"/>
          <a:stretch>
            <a:fillRect/>
          </a:stretch>
        </p:blipFill>
        <p:spPr>
          <a:xfrm>
            <a:off x="660286" y="1847308"/>
            <a:ext cx="6383982" cy="2421784"/>
          </a:xfrm>
          <a:prstGeom prst="rect">
            <a:avLst/>
          </a:prstGeom>
        </p:spPr>
      </p:pic>
    </p:spTree>
    <p:extLst>
      <p:ext uri="{BB962C8B-B14F-4D97-AF65-F5344CB8AC3E}">
        <p14:creationId xmlns:p14="http://schemas.microsoft.com/office/powerpoint/2010/main" val="275857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4"/>
          <p:cNvSpPr txBox="1">
            <a:spLocks noGrp="1"/>
          </p:cNvSpPr>
          <p:nvPr>
            <p:ph type="title"/>
          </p:nvPr>
        </p:nvSpPr>
        <p:spPr>
          <a:xfrm>
            <a:off x="720000" y="352425"/>
            <a:ext cx="6642900" cy="93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BASE PAPER</a:t>
            </a:r>
            <a:endParaRPr dirty="0"/>
          </a:p>
        </p:txBody>
      </p:sp>
      <p:sp>
        <p:nvSpPr>
          <p:cNvPr id="680" name="Google Shape;680;p54"/>
          <p:cNvSpPr txBox="1">
            <a:spLocks noGrp="1"/>
          </p:cNvSpPr>
          <p:nvPr>
            <p:ph type="body" idx="1"/>
          </p:nvPr>
        </p:nvSpPr>
        <p:spPr>
          <a:xfrm>
            <a:off x="720000" y="1507800"/>
            <a:ext cx="7704000" cy="3100800"/>
          </a:xfrm>
          <a:prstGeom prst="rect">
            <a:avLst/>
          </a:prstGeom>
        </p:spPr>
        <p:txBody>
          <a:bodyPr spcFirstLastPara="1" wrap="square" lIns="91425" tIns="91425" rIns="91425" bIns="91425" anchor="t" anchorCtr="0">
            <a:noAutofit/>
          </a:bodyPr>
          <a:lstStyle/>
          <a:p>
            <a:pPr marL="285750" indent="-285750">
              <a:spcAft>
                <a:spcPts val="1600"/>
              </a:spcAft>
            </a:pPr>
            <a:r>
              <a:rPr lang="en-IN" b="1" dirty="0">
                <a:hlinkClick r:id="rId3"/>
              </a:rPr>
              <a:t>http://irjaes.com/wp-content/uploads/2022/02/IRJAES-V7N1P162Y22.pdf</a:t>
            </a:r>
            <a:endParaRPr lang="en-IN" b="1" dirty="0"/>
          </a:p>
          <a:p>
            <a:pPr marL="0" indent="0">
              <a:spcAft>
                <a:spcPts val="1600"/>
              </a:spcAft>
              <a:buNone/>
            </a:pPr>
            <a:endParaRPr lang="en-IN" b="1" dirty="0"/>
          </a:p>
        </p:txBody>
      </p:sp>
      <p:grpSp>
        <p:nvGrpSpPr>
          <p:cNvPr id="681" name="Google Shape;681;p54"/>
          <p:cNvGrpSpPr/>
          <p:nvPr/>
        </p:nvGrpSpPr>
        <p:grpSpPr>
          <a:xfrm>
            <a:off x="8186672" y="750697"/>
            <a:ext cx="488215" cy="143051"/>
            <a:chOff x="3788691" y="3189104"/>
            <a:chExt cx="372683" cy="109207"/>
          </a:xfrm>
        </p:grpSpPr>
        <p:sp>
          <p:nvSpPr>
            <p:cNvPr id="682" name="Google Shape;682;p54"/>
            <p:cNvSpPr/>
            <p:nvPr/>
          </p:nvSpPr>
          <p:spPr>
            <a:xfrm>
              <a:off x="3788691" y="3189104"/>
              <a:ext cx="109207" cy="109207"/>
            </a:xfrm>
            <a:custGeom>
              <a:avLst/>
              <a:gdLst/>
              <a:ahLst/>
              <a:cxnLst/>
              <a:rect l="l" t="t" r="r" b="b"/>
              <a:pathLst>
                <a:path w="3770" h="3770" extrusionOk="0">
                  <a:moveTo>
                    <a:pt x="1884" y="1"/>
                  </a:moveTo>
                  <a:cubicBezTo>
                    <a:pt x="843" y="1"/>
                    <a:pt x="1" y="845"/>
                    <a:pt x="1" y="1886"/>
                  </a:cubicBezTo>
                  <a:cubicBezTo>
                    <a:pt x="1" y="2925"/>
                    <a:pt x="843" y="3770"/>
                    <a:pt x="1884" y="3770"/>
                  </a:cubicBezTo>
                  <a:cubicBezTo>
                    <a:pt x="2926" y="3770"/>
                    <a:pt x="3770" y="2925"/>
                    <a:pt x="3770" y="1886"/>
                  </a:cubicBezTo>
                  <a:cubicBezTo>
                    <a:pt x="3770" y="845"/>
                    <a:pt x="2926" y="1"/>
                    <a:pt x="1884" y="1"/>
                  </a:cubicBezTo>
                  <a:close/>
                </a:path>
              </a:pathLst>
            </a:custGeom>
            <a:solidFill>
              <a:srgbClr val="1D1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4"/>
            <p:cNvSpPr/>
            <p:nvPr/>
          </p:nvSpPr>
          <p:spPr>
            <a:xfrm>
              <a:off x="4052167" y="3189104"/>
              <a:ext cx="109207" cy="109207"/>
            </a:xfrm>
            <a:custGeom>
              <a:avLst/>
              <a:gdLst/>
              <a:ahLst/>
              <a:cxnLst/>
              <a:rect l="l" t="t" r="r" b="b"/>
              <a:pathLst>
                <a:path w="3770" h="3770" extrusionOk="0">
                  <a:moveTo>
                    <a:pt x="1884" y="1"/>
                  </a:moveTo>
                  <a:cubicBezTo>
                    <a:pt x="843" y="1"/>
                    <a:pt x="0" y="845"/>
                    <a:pt x="0" y="1886"/>
                  </a:cubicBezTo>
                  <a:cubicBezTo>
                    <a:pt x="0" y="2925"/>
                    <a:pt x="843" y="3770"/>
                    <a:pt x="1884" y="3770"/>
                  </a:cubicBezTo>
                  <a:cubicBezTo>
                    <a:pt x="2925" y="3770"/>
                    <a:pt x="3769" y="2925"/>
                    <a:pt x="3769" y="1886"/>
                  </a:cubicBezTo>
                  <a:cubicBezTo>
                    <a:pt x="3769" y="845"/>
                    <a:pt x="2925" y="1"/>
                    <a:pt x="1884" y="1"/>
                  </a:cubicBezTo>
                  <a:close/>
                </a:path>
              </a:pathLst>
            </a:custGeom>
            <a:solidFill>
              <a:srgbClr val="1D1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4"/>
            <p:cNvSpPr/>
            <p:nvPr/>
          </p:nvSpPr>
          <p:spPr>
            <a:xfrm>
              <a:off x="3920400" y="3189104"/>
              <a:ext cx="109207" cy="109207"/>
            </a:xfrm>
            <a:custGeom>
              <a:avLst/>
              <a:gdLst/>
              <a:ahLst/>
              <a:cxnLst/>
              <a:rect l="l" t="t" r="r" b="b"/>
              <a:pathLst>
                <a:path w="3770" h="3770" extrusionOk="0">
                  <a:moveTo>
                    <a:pt x="1886" y="1"/>
                  </a:moveTo>
                  <a:cubicBezTo>
                    <a:pt x="845" y="1"/>
                    <a:pt x="1" y="845"/>
                    <a:pt x="1" y="1886"/>
                  </a:cubicBezTo>
                  <a:cubicBezTo>
                    <a:pt x="1" y="2925"/>
                    <a:pt x="845" y="3770"/>
                    <a:pt x="1886" y="3770"/>
                  </a:cubicBezTo>
                  <a:cubicBezTo>
                    <a:pt x="2925" y="3770"/>
                    <a:pt x="3770" y="2925"/>
                    <a:pt x="3770" y="1886"/>
                  </a:cubicBezTo>
                  <a:cubicBezTo>
                    <a:pt x="3770" y="845"/>
                    <a:pt x="2925" y="1"/>
                    <a:pt x="1886" y="1"/>
                  </a:cubicBezTo>
                  <a:close/>
                </a:path>
              </a:pathLst>
            </a:custGeom>
            <a:solidFill>
              <a:srgbClr val="1D1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98C1C1E0-23D1-E996-D22C-343B4B9B3E2F}"/>
              </a:ext>
            </a:extLst>
          </p:cNvPr>
          <p:cNvPicPr>
            <a:picLocks noChangeAspect="1"/>
          </p:cNvPicPr>
          <p:nvPr/>
        </p:nvPicPr>
        <p:blipFill>
          <a:blip r:embed="rId4"/>
          <a:stretch>
            <a:fillRect/>
          </a:stretch>
        </p:blipFill>
        <p:spPr>
          <a:xfrm>
            <a:off x="817238" y="1986007"/>
            <a:ext cx="6178647" cy="19197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2323496"/>
            <a:ext cx="8210246" cy="2019600"/>
          </a:xfrm>
          <a:prstGeom prst="rect">
            <a:avLst/>
          </a:prstGeom>
        </p:spPr>
        <p:txBody>
          <a:bodyPr spcFirstLastPara="1" wrap="square" lIns="0" tIns="91425" rIns="91425" bIns="91425" anchor="ctr" anchorCtr="0">
            <a:noAutofit/>
          </a:bodyPr>
          <a:lstStyle/>
          <a:p>
            <a:pPr marL="457200" lvl="0" indent="-317500" algn="l" rtl="0">
              <a:lnSpc>
                <a:spcPct val="100000"/>
              </a:lnSpc>
              <a:spcBef>
                <a:spcPts val="0"/>
              </a:spcBef>
              <a:spcAft>
                <a:spcPts val="0"/>
              </a:spcAft>
              <a:buSzPts val="1400"/>
              <a:buChar char="■"/>
            </a:pPr>
            <a:r>
              <a:rPr lang="en-US" sz="1600" dirty="0">
                <a:solidFill>
                  <a:schemeClr val="tx1"/>
                </a:solidFill>
                <a:latin typeface="Titillium Web" panose="00000500000000000000" pitchFamily="2" charset="0"/>
              </a:rPr>
              <a:t>The </a:t>
            </a:r>
            <a:r>
              <a:rPr lang="en-US" sz="1600" b="1" dirty="0">
                <a:solidFill>
                  <a:schemeClr val="tx1"/>
                </a:solidFill>
                <a:latin typeface="Titillium Web" panose="00000500000000000000" pitchFamily="2" charset="0"/>
              </a:rPr>
              <a:t>Next.js framework </a:t>
            </a:r>
            <a:r>
              <a:rPr lang="en-US" sz="1600" dirty="0">
                <a:solidFill>
                  <a:schemeClr val="tx1"/>
                </a:solidFill>
                <a:latin typeface="Titillium Web" panose="00000500000000000000" pitchFamily="2" charset="0"/>
              </a:rPr>
              <a:t>offers various data fetching mechanisms to suit application needs, including </a:t>
            </a:r>
            <a:r>
              <a:rPr lang="en-US" sz="1600" b="1" dirty="0">
                <a:solidFill>
                  <a:schemeClr val="tx1"/>
                </a:solidFill>
                <a:latin typeface="Titillium Web" panose="00000500000000000000" pitchFamily="2" charset="0"/>
              </a:rPr>
              <a:t>Client-Side Rendering (CSR), Server-Side Rendering (SSR), Static-Site Generation (SSG), </a:t>
            </a:r>
            <a:r>
              <a:rPr lang="en-US" sz="1600" dirty="0">
                <a:solidFill>
                  <a:schemeClr val="tx1"/>
                </a:solidFill>
                <a:latin typeface="Titillium Web" panose="00000500000000000000" pitchFamily="2" charset="0"/>
              </a:rPr>
              <a:t>and </a:t>
            </a:r>
            <a:r>
              <a:rPr lang="en-US" sz="1600" b="1" dirty="0">
                <a:solidFill>
                  <a:schemeClr val="tx1"/>
                </a:solidFill>
                <a:latin typeface="Titillium Web" panose="00000500000000000000" pitchFamily="2" charset="0"/>
              </a:rPr>
              <a:t>Incremental Static Regeneration (ISR). </a:t>
            </a:r>
            <a:r>
              <a:rPr lang="en-US" sz="1600" dirty="0">
                <a:solidFill>
                  <a:schemeClr val="tx1"/>
                </a:solidFill>
                <a:latin typeface="Titillium Web" panose="00000500000000000000" pitchFamily="2" charset="0"/>
              </a:rPr>
              <a:t>(</a:t>
            </a:r>
            <a:r>
              <a:rPr lang="en-US" sz="1600" b="1" dirty="0">
                <a:solidFill>
                  <a:srgbClr val="FF0000"/>
                </a:solidFill>
                <a:latin typeface="Titillium Web" panose="00000500000000000000" pitchFamily="2" charset="0"/>
              </a:rPr>
              <a:t>Source: Research Journal of Advanced Engineering and Science, Volume 7, Issue 1, pp. 132-141, 2022</a:t>
            </a:r>
            <a:r>
              <a:rPr lang="en-US" sz="1600" dirty="0">
                <a:solidFill>
                  <a:schemeClr val="tx1"/>
                </a:solidFill>
                <a:latin typeface="Titillium Web" panose="00000500000000000000" pitchFamily="2" charset="0"/>
              </a:rPr>
              <a:t>)</a:t>
            </a:r>
          </a:p>
          <a:p>
            <a:pPr marL="457200" lvl="0" indent="-317500" algn="l" rtl="0">
              <a:lnSpc>
                <a:spcPct val="100000"/>
              </a:lnSpc>
              <a:spcBef>
                <a:spcPts val="0"/>
              </a:spcBef>
              <a:spcAft>
                <a:spcPts val="0"/>
              </a:spcAft>
              <a:buSzPts val="1400"/>
              <a:buChar char="■"/>
            </a:pPr>
            <a:r>
              <a:rPr lang="en-US" sz="1600" b="1" dirty="0">
                <a:solidFill>
                  <a:schemeClr val="tx1"/>
                </a:solidFill>
                <a:latin typeface="Titillium Web" panose="00000500000000000000" pitchFamily="2" charset="0"/>
              </a:rPr>
              <a:t>Next.js </a:t>
            </a:r>
            <a:r>
              <a:rPr lang="en-US" sz="1600" dirty="0">
                <a:solidFill>
                  <a:schemeClr val="tx1"/>
                </a:solidFill>
                <a:latin typeface="Titillium Web" panose="00000500000000000000" pitchFamily="2" charset="0"/>
              </a:rPr>
              <a:t>provides built-in CSS support, easy routing mechanisms, and supports pre-rendering with </a:t>
            </a:r>
            <a:r>
              <a:rPr lang="en-US" sz="1600" b="1" dirty="0">
                <a:solidFill>
                  <a:schemeClr val="tx1"/>
                </a:solidFill>
                <a:latin typeface="Titillium Web" panose="00000500000000000000" pitchFamily="2" charset="0"/>
              </a:rPr>
              <a:t>SSR</a:t>
            </a:r>
            <a:r>
              <a:rPr lang="en-US" sz="1600" dirty="0">
                <a:solidFill>
                  <a:schemeClr val="tx1"/>
                </a:solidFill>
                <a:latin typeface="Titillium Web" panose="00000500000000000000" pitchFamily="2" charset="0"/>
              </a:rPr>
              <a:t> and </a:t>
            </a:r>
            <a:r>
              <a:rPr lang="en-US" sz="1600" b="1" dirty="0">
                <a:solidFill>
                  <a:schemeClr val="tx1"/>
                </a:solidFill>
                <a:latin typeface="Titillium Web" panose="00000500000000000000" pitchFamily="2" charset="0"/>
              </a:rPr>
              <a:t>SSG methods</a:t>
            </a:r>
            <a:r>
              <a:rPr lang="en-US" sz="1600" dirty="0">
                <a:solidFill>
                  <a:schemeClr val="tx1"/>
                </a:solidFill>
                <a:latin typeface="Titillium Web" panose="00000500000000000000" pitchFamily="2" charset="0"/>
              </a:rPr>
              <a:t>. SSR in Next.js helps improve </a:t>
            </a:r>
            <a:r>
              <a:rPr lang="en-US" sz="1600" b="1" dirty="0">
                <a:solidFill>
                  <a:schemeClr val="tx1"/>
                </a:solidFill>
                <a:latin typeface="Titillium Web" panose="00000500000000000000" pitchFamily="2" charset="0"/>
              </a:rPr>
              <a:t>initial loading time </a:t>
            </a:r>
            <a:r>
              <a:rPr lang="en-US" sz="1600" dirty="0">
                <a:solidFill>
                  <a:schemeClr val="tx1"/>
                </a:solidFill>
                <a:latin typeface="Titillium Web" panose="00000500000000000000" pitchFamily="2" charset="0"/>
              </a:rPr>
              <a:t>by rendering HTML on the server side, </a:t>
            </a:r>
            <a:r>
              <a:rPr lang="en-US" sz="1600" b="1" dirty="0">
                <a:solidFill>
                  <a:schemeClr val="tx1"/>
                </a:solidFill>
                <a:latin typeface="Titillium Web" panose="00000500000000000000" pitchFamily="2" charset="0"/>
              </a:rPr>
              <a:t>reducing blank screen experiences</a:t>
            </a:r>
            <a:r>
              <a:rPr lang="en-US" sz="1600" dirty="0">
                <a:solidFill>
                  <a:schemeClr val="tx1"/>
                </a:solidFill>
                <a:latin typeface="Titillium Web" panose="00000500000000000000" pitchFamily="2" charset="0"/>
              </a:rPr>
              <a:t>. (</a:t>
            </a:r>
            <a:r>
              <a:rPr lang="en-US" sz="1600" b="1" dirty="0">
                <a:solidFill>
                  <a:srgbClr val="FF0000"/>
                </a:solidFill>
                <a:latin typeface="Titillium Web" panose="00000500000000000000" pitchFamily="2" charset="0"/>
              </a:rPr>
              <a:t>Source: Research Journal of Advanced Engineering and Science, Volume 7, Issue 1, pp. 132-141, 2022</a:t>
            </a:r>
            <a:r>
              <a:rPr lang="en-US" sz="1600" dirty="0">
                <a:solidFill>
                  <a:schemeClr val="tx1"/>
                </a:solidFill>
                <a:latin typeface="Titillium Web" panose="00000500000000000000" pitchFamily="2" charset="0"/>
              </a:rPr>
              <a:t>)</a:t>
            </a:r>
          </a:p>
          <a:p>
            <a:pPr>
              <a:buFont typeface="Titillium Web Light"/>
              <a:buChar char="■"/>
            </a:pPr>
            <a:r>
              <a:rPr lang="en-US" sz="1600" b="1" dirty="0">
                <a:solidFill>
                  <a:schemeClr val="tx1"/>
                </a:solidFill>
                <a:latin typeface="Titillium Web" panose="00000500000000000000" pitchFamily="2" charset="0"/>
              </a:rPr>
              <a:t>SSR</a:t>
            </a:r>
            <a:r>
              <a:rPr lang="en-US" sz="1600" dirty="0">
                <a:solidFill>
                  <a:schemeClr val="tx1"/>
                </a:solidFill>
                <a:latin typeface="Titillium Web" panose="00000500000000000000" pitchFamily="2" charset="0"/>
              </a:rPr>
              <a:t> is advantageous for </a:t>
            </a:r>
            <a:r>
              <a:rPr lang="en-US" sz="1600" b="1" dirty="0">
                <a:solidFill>
                  <a:schemeClr val="tx1"/>
                </a:solidFill>
                <a:latin typeface="Titillium Web" panose="00000500000000000000" pitchFamily="2" charset="0"/>
              </a:rPr>
              <a:t>SEO</a:t>
            </a:r>
            <a:r>
              <a:rPr lang="en-US" sz="1600" dirty="0">
                <a:solidFill>
                  <a:schemeClr val="tx1"/>
                </a:solidFill>
                <a:latin typeface="Titillium Web" panose="00000500000000000000" pitchFamily="2" charset="0"/>
              </a:rPr>
              <a:t> and </a:t>
            </a:r>
            <a:r>
              <a:rPr lang="en-US" sz="1600" b="1" dirty="0">
                <a:solidFill>
                  <a:schemeClr val="tx1"/>
                </a:solidFill>
                <a:latin typeface="Titillium Web" panose="00000500000000000000" pitchFamily="2" charset="0"/>
              </a:rPr>
              <a:t>initial load times</a:t>
            </a:r>
            <a:r>
              <a:rPr lang="en-US" sz="1600" dirty="0">
                <a:solidFill>
                  <a:schemeClr val="tx1"/>
                </a:solidFill>
                <a:latin typeface="Titillium Web" panose="00000500000000000000" pitchFamily="2" charset="0"/>
              </a:rPr>
              <a:t>, as pre-rendered HTML reduces </a:t>
            </a:r>
            <a:r>
              <a:rPr lang="en-US" sz="1600" b="1" dirty="0">
                <a:solidFill>
                  <a:schemeClr val="tx1"/>
                </a:solidFill>
                <a:latin typeface="Titillium Web" panose="00000500000000000000" pitchFamily="2" charset="0"/>
              </a:rPr>
              <a:t>white screen </a:t>
            </a:r>
            <a:r>
              <a:rPr lang="en-US" sz="1600" dirty="0">
                <a:solidFill>
                  <a:schemeClr val="tx1"/>
                </a:solidFill>
                <a:latin typeface="Titillium Web" panose="00000500000000000000" pitchFamily="2" charset="0"/>
              </a:rPr>
              <a:t>experiences during </a:t>
            </a:r>
            <a:r>
              <a:rPr lang="en-US" sz="1600" b="1" dirty="0">
                <a:solidFill>
                  <a:schemeClr val="tx1"/>
                </a:solidFill>
                <a:latin typeface="Titillium Web" panose="00000500000000000000" pitchFamily="2" charset="0"/>
              </a:rPr>
              <a:t>initial loads</a:t>
            </a:r>
            <a:r>
              <a:rPr lang="en-US" sz="1600" dirty="0">
                <a:solidFill>
                  <a:schemeClr val="tx1"/>
                </a:solidFill>
                <a:latin typeface="Titillium Web" panose="00000500000000000000" pitchFamily="2" charset="0"/>
              </a:rPr>
              <a:t>. (</a:t>
            </a:r>
            <a:r>
              <a:rPr lang="en-US" sz="1600" b="1" dirty="0">
                <a:solidFill>
                  <a:srgbClr val="FF0000"/>
                </a:solidFill>
                <a:latin typeface="Titillium Web" panose="00000500000000000000" pitchFamily="2" charset="0"/>
              </a:rPr>
              <a:t>Source: Figure 3, Kishore dan BM, 2020</a:t>
            </a:r>
            <a:r>
              <a:rPr lang="en-US" sz="1600" dirty="0">
                <a:solidFill>
                  <a:schemeClr val="tx1"/>
                </a:solidFill>
                <a:latin typeface="Titillium Web" panose="00000500000000000000" pitchFamily="2" charset="0"/>
              </a:rPr>
              <a:t>)</a:t>
            </a:r>
          </a:p>
          <a:p>
            <a:pPr marL="0" lvl="0" indent="0" algn="l" rtl="0">
              <a:spcBef>
                <a:spcPts val="0"/>
              </a:spcBef>
              <a:spcAft>
                <a:spcPts val="1600"/>
              </a:spcAft>
              <a:buNone/>
            </a:pPr>
            <a:endParaRPr lang="en-IN" sz="1600" dirty="0">
              <a:solidFill>
                <a:schemeClr val="tx1"/>
              </a:solidFill>
              <a:latin typeface="Titillium Web" panose="00000500000000000000" pitchFamily="2" charset="0"/>
            </a:endParaRPr>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INFERENCES (LITERATURE SURVEY)</a:t>
            </a:r>
            <a:endParaRPr dirty="0"/>
          </a:p>
        </p:txBody>
      </p:sp>
    </p:spTree>
    <p:extLst>
      <p:ext uri="{BB962C8B-B14F-4D97-AF65-F5344CB8AC3E}">
        <p14:creationId xmlns:p14="http://schemas.microsoft.com/office/powerpoint/2010/main" val="22415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2323496"/>
            <a:ext cx="8210246" cy="2019600"/>
          </a:xfrm>
          <a:prstGeom prst="rect">
            <a:avLst/>
          </a:prstGeom>
        </p:spPr>
        <p:txBody>
          <a:bodyPr spcFirstLastPara="1" wrap="square" lIns="0" tIns="91425" rIns="91425" bIns="91425" anchor="ctr" anchorCtr="0">
            <a:noAutofit/>
          </a:bodyPr>
          <a:lstStyle/>
          <a:p>
            <a:pPr marL="457200" lvl="0" indent="-317500" algn="l" rtl="0">
              <a:lnSpc>
                <a:spcPct val="100000"/>
              </a:lnSpc>
              <a:spcBef>
                <a:spcPts val="0"/>
              </a:spcBef>
              <a:spcAft>
                <a:spcPts val="0"/>
              </a:spcAft>
              <a:buSzPts val="1400"/>
              <a:buChar char="■"/>
            </a:pPr>
            <a:r>
              <a:rPr lang="en-US" sz="1600" b="1" dirty="0">
                <a:solidFill>
                  <a:schemeClr val="tx1"/>
                </a:solidFill>
                <a:latin typeface="Titillium Web" panose="00000500000000000000" pitchFamily="2" charset="0"/>
              </a:rPr>
              <a:t>The SIASN application </a:t>
            </a:r>
            <a:r>
              <a:rPr lang="en-US" sz="1600" dirty="0">
                <a:solidFill>
                  <a:schemeClr val="tx1"/>
                </a:solidFill>
                <a:latin typeface="Titillium Web" panose="00000500000000000000" pitchFamily="2" charset="0"/>
              </a:rPr>
              <a:t>utilizes </a:t>
            </a:r>
            <a:r>
              <a:rPr lang="en-US" sz="1600" b="1" dirty="0">
                <a:solidFill>
                  <a:schemeClr val="tx1"/>
                </a:solidFill>
                <a:latin typeface="Titillium Web" panose="00000500000000000000" pitchFamily="2" charset="0"/>
              </a:rPr>
              <a:t>local storage </a:t>
            </a:r>
            <a:r>
              <a:rPr lang="en-US" sz="1600" dirty="0">
                <a:solidFill>
                  <a:schemeClr val="tx1"/>
                </a:solidFill>
                <a:latin typeface="Titillium Web" panose="00000500000000000000" pitchFamily="2" charset="0"/>
              </a:rPr>
              <a:t>to store data temporarily and pass it between pages. </a:t>
            </a:r>
            <a:r>
              <a:rPr lang="en-US" sz="1600" b="1" dirty="0">
                <a:solidFill>
                  <a:schemeClr val="tx1"/>
                </a:solidFill>
                <a:latin typeface="Titillium Web" panose="00000500000000000000" pitchFamily="2" charset="0"/>
              </a:rPr>
              <a:t>Local storage</a:t>
            </a:r>
            <a:r>
              <a:rPr lang="en-US" sz="1600" dirty="0">
                <a:solidFill>
                  <a:schemeClr val="tx1"/>
                </a:solidFill>
                <a:latin typeface="Titillium Web" panose="00000500000000000000" pitchFamily="2" charset="0"/>
              </a:rPr>
              <a:t> aids in </a:t>
            </a:r>
            <a:r>
              <a:rPr lang="en-US" sz="1600" b="1" dirty="0">
                <a:solidFill>
                  <a:schemeClr val="tx1"/>
                </a:solidFill>
                <a:latin typeface="Titillium Web" panose="00000500000000000000" pitchFamily="2" charset="0"/>
              </a:rPr>
              <a:t>handling stat</a:t>
            </a:r>
            <a:r>
              <a:rPr lang="en-US" sz="1600" dirty="0">
                <a:solidFill>
                  <a:schemeClr val="tx1"/>
                </a:solidFill>
                <a:latin typeface="Titillium Web" panose="00000500000000000000" pitchFamily="2" charset="0"/>
              </a:rPr>
              <a:t>e and </a:t>
            </a:r>
            <a:r>
              <a:rPr lang="en-US" sz="1600" b="1" dirty="0">
                <a:solidFill>
                  <a:schemeClr val="tx1"/>
                </a:solidFill>
                <a:latin typeface="Titillium Web" panose="00000500000000000000" pitchFamily="2" charset="0"/>
              </a:rPr>
              <a:t>data persistence</a:t>
            </a:r>
            <a:r>
              <a:rPr lang="en-US" sz="1600" dirty="0">
                <a:solidFill>
                  <a:schemeClr val="tx1"/>
                </a:solidFill>
                <a:latin typeface="Titillium Web" panose="00000500000000000000" pitchFamily="2" charset="0"/>
              </a:rPr>
              <a:t>. (</a:t>
            </a:r>
            <a:r>
              <a:rPr lang="en-US" sz="1600" b="1" dirty="0">
                <a:solidFill>
                  <a:srgbClr val="FF0000"/>
                </a:solidFill>
                <a:latin typeface="Titillium Web" panose="00000500000000000000" pitchFamily="2" charset="0"/>
              </a:rPr>
              <a:t>Source: Research Journal of Advanced Engineering and Science, Volume 7, Issue 1, pp. 132-141, 2022</a:t>
            </a:r>
            <a:r>
              <a:rPr lang="en-US" sz="1600" dirty="0">
                <a:solidFill>
                  <a:schemeClr val="tx1"/>
                </a:solidFill>
                <a:latin typeface="Titillium Web" panose="00000500000000000000" pitchFamily="2" charset="0"/>
              </a:rPr>
              <a:t>)</a:t>
            </a:r>
          </a:p>
          <a:p>
            <a:pPr marL="457200" lvl="0" indent="-317500" algn="l" rtl="0">
              <a:lnSpc>
                <a:spcPct val="100000"/>
              </a:lnSpc>
              <a:spcBef>
                <a:spcPts val="0"/>
              </a:spcBef>
              <a:spcAft>
                <a:spcPts val="0"/>
              </a:spcAft>
              <a:buSzPts val="1400"/>
              <a:buChar char="■"/>
            </a:pPr>
            <a:r>
              <a:rPr lang="en-US" sz="1600" b="1" dirty="0">
                <a:solidFill>
                  <a:schemeClr val="tx1"/>
                </a:solidFill>
                <a:latin typeface="Titillium Web" panose="00000500000000000000" pitchFamily="2" charset="0"/>
              </a:rPr>
              <a:t>SSR</a:t>
            </a:r>
            <a:r>
              <a:rPr lang="en-US" sz="1600" dirty="0">
                <a:solidFill>
                  <a:schemeClr val="tx1"/>
                </a:solidFill>
                <a:latin typeface="Titillium Web" panose="00000500000000000000" pitchFamily="2" charset="0"/>
              </a:rPr>
              <a:t> and </a:t>
            </a:r>
            <a:r>
              <a:rPr lang="en-US" sz="1600" b="1" dirty="0">
                <a:solidFill>
                  <a:schemeClr val="tx1"/>
                </a:solidFill>
                <a:latin typeface="Titillium Web" panose="00000500000000000000" pitchFamily="2" charset="0"/>
              </a:rPr>
              <a:t>SSG </a:t>
            </a:r>
            <a:r>
              <a:rPr lang="en-US" sz="1600" dirty="0">
                <a:solidFill>
                  <a:schemeClr val="tx1"/>
                </a:solidFill>
                <a:latin typeface="Titillium Web" panose="00000500000000000000" pitchFamily="2" charset="0"/>
              </a:rPr>
              <a:t>methods in Next.js are advantageous for SEO, as data is pre-rendered on the server side, </a:t>
            </a:r>
            <a:r>
              <a:rPr lang="en-US" sz="1600" b="1" dirty="0">
                <a:solidFill>
                  <a:schemeClr val="tx1"/>
                </a:solidFill>
                <a:latin typeface="Titillium Web" panose="00000500000000000000" pitchFamily="2" charset="0"/>
              </a:rPr>
              <a:t>improving application performance </a:t>
            </a:r>
            <a:r>
              <a:rPr lang="en-US" sz="1600" dirty="0">
                <a:solidFill>
                  <a:schemeClr val="tx1"/>
                </a:solidFill>
                <a:latin typeface="Titillium Web" panose="00000500000000000000" pitchFamily="2" charset="0"/>
              </a:rPr>
              <a:t>and </a:t>
            </a:r>
            <a:r>
              <a:rPr lang="en-US" sz="1600" b="1" dirty="0">
                <a:solidFill>
                  <a:schemeClr val="tx1"/>
                </a:solidFill>
                <a:latin typeface="Titillium Web" panose="00000500000000000000" pitchFamily="2" charset="0"/>
              </a:rPr>
              <a:t>search engine indexing</a:t>
            </a:r>
            <a:r>
              <a:rPr lang="en-US" sz="1600" dirty="0">
                <a:solidFill>
                  <a:schemeClr val="tx1"/>
                </a:solidFill>
                <a:latin typeface="Titillium Web" panose="00000500000000000000" pitchFamily="2" charset="0"/>
              </a:rPr>
              <a:t>. (</a:t>
            </a:r>
            <a:r>
              <a:rPr lang="en-US" sz="1600" b="1" dirty="0">
                <a:solidFill>
                  <a:srgbClr val="FF0000"/>
                </a:solidFill>
                <a:latin typeface="Titillium Web" panose="00000500000000000000" pitchFamily="2" charset="0"/>
              </a:rPr>
              <a:t>Source: Research Journal of Advanced Engineering and Science, Volume 7, Issue 1, pp. 132-141, 2022</a:t>
            </a:r>
            <a:r>
              <a:rPr lang="en-US" sz="1600" dirty="0">
                <a:solidFill>
                  <a:schemeClr val="tx1"/>
                </a:solidFill>
                <a:latin typeface="Titillium Web" panose="00000500000000000000" pitchFamily="2" charset="0"/>
              </a:rPr>
              <a:t>) </a:t>
            </a:r>
          </a:p>
          <a:p>
            <a:pPr marL="0" lvl="0" indent="0" algn="l" rtl="0">
              <a:spcBef>
                <a:spcPts val="0"/>
              </a:spcBef>
              <a:spcAft>
                <a:spcPts val="1600"/>
              </a:spcAft>
              <a:buNone/>
            </a:pPr>
            <a:endParaRPr lang="en-IN" sz="1600" dirty="0">
              <a:solidFill>
                <a:schemeClr val="tx1"/>
              </a:solidFill>
              <a:latin typeface="Titillium Web" panose="00000500000000000000" pitchFamily="2" charset="0"/>
            </a:endParaRPr>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INFERENCES (LITERATURE SURVEY)</a:t>
            </a:r>
            <a:endParaRPr dirty="0"/>
          </a:p>
        </p:txBody>
      </p:sp>
    </p:spTree>
    <p:extLst>
      <p:ext uri="{BB962C8B-B14F-4D97-AF65-F5344CB8AC3E}">
        <p14:creationId xmlns:p14="http://schemas.microsoft.com/office/powerpoint/2010/main" val="217857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5" name="Google Shape;575;p48"/>
          <p:cNvSpPr txBox="1">
            <a:spLocks noGrp="1"/>
          </p:cNvSpPr>
          <p:nvPr>
            <p:ph type="body" idx="1"/>
          </p:nvPr>
        </p:nvSpPr>
        <p:spPr>
          <a:xfrm>
            <a:off x="570895" y="2323496"/>
            <a:ext cx="8210246" cy="2019600"/>
          </a:xfrm>
          <a:prstGeom prst="rect">
            <a:avLst/>
          </a:prstGeom>
        </p:spPr>
        <p:txBody>
          <a:bodyPr spcFirstLastPara="1" wrap="square" lIns="0" tIns="91425" rIns="91425" bIns="91425" anchor="ctr" anchorCtr="0">
            <a:noAutofit/>
          </a:bodyPr>
          <a:lstStyle/>
          <a:p>
            <a:pPr>
              <a:buFont typeface="Titillium Web Light"/>
              <a:buChar char="■"/>
            </a:pPr>
            <a:r>
              <a:rPr lang="en-US" sz="1600" dirty="0">
                <a:solidFill>
                  <a:schemeClr val="tx1"/>
                </a:solidFill>
                <a:latin typeface="Titillium Web" panose="00000500000000000000" pitchFamily="2" charset="0"/>
              </a:rPr>
              <a:t>The </a:t>
            </a:r>
            <a:r>
              <a:rPr lang="en-US" sz="1600" b="1" dirty="0">
                <a:solidFill>
                  <a:schemeClr val="tx1"/>
                </a:solidFill>
                <a:latin typeface="Titillium Web" panose="00000500000000000000" pitchFamily="2" charset="0"/>
              </a:rPr>
              <a:t>SIASN</a:t>
            </a:r>
            <a:r>
              <a:rPr lang="en-US" sz="1600" dirty="0">
                <a:solidFill>
                  <a:schemeClr val="tx1"/>
                </a:solidFill>
                <a:latin typeface="Titillium Web" panose="00000500000000000000" pitchFamily="2" charset="0"/>
              </a:rPr>
              <a:t> application's front-end development involves </a:t>
            </a:r>
            <a:r>
              <a:rPr lang="en-US" sz="1600" b="1" dirty="0">
                <a:solidFill>
                  <a:schemeClr val="tx1"/>
                </a:solidFill>
                <a:latin typeface="Titillium Web" panose="00000500000000000000" pitchFamily="2" charset="0"/>
              </a:rPr>
              <a:t>receiving a UI prototype</a:t>
            </a:r>
            <a:r>
              <a:rPr lang="en-US" sz="1600" dirty="0">
                <a:solidFill>
                  <a:schemeClr val="tx1"/>
                </a:solidFill>
                <a:latin typeface="Titillium Web" panose="00000500000000000000" pitchFamily="2" charset="0"/>
              </a:rPr>
              <a:t>, slicing the design into HTML, CSS, and JavaScript code, receiving API documentation from the back-end team, connecting the API with the application, and displaying data on the web view. (</a:t>
            </a:r>
            <a:r>
              <a:rPr lang="en-US" sz="1600" b="1" dirty="0">
                <a:solidFill>
                  <a:srgbClr val="FF0000"/>
                </a:solidFill>
                <a:latin typeface="Titillium Web" panose="00000500000000000000" pitchFamily="2" charset="0"/>
              </a:rPr>
              <a:t>Source: Research Journal of Advanced Engineering and Science, Volume 7, Issue 1, pp. 132-141, 2022</a:t>
            </a:r>
            <a:r>
              <a:rPr lang="en-US" sz="1600" dirty="0">
                <a:solidFill>
                  <a:schemeClr val="tx1"/>
                </a:solidFill>
                <a:latin typeface="Titillium Web" panose="00000500000000000000" pitchFamily="2" charset="0"/>
              </a:rPr>
              <a:t>)</a:t>
            </a:r>
          </a:p>
          <a:p>
            <a:pPr>
              <a:buFont typeface="Titillium Web Light"/>
              <a:buChar char="■"/>
            </a:pPr>
            <a:r>
              <a:rPr lang="en-US" sz="1600" b="1" dirty="0">
                <a:solidFill>
                  <a:schemeClr val="tx1"/>
                </a:solidFill>
                <a:latin typeface="Titillium Web" panose="00000500000000000000" pitchFamily="2" charset="0"/>
              </a:rPr>
              <a:t>React.js </a:t>
            </a:r>
            <a:r>
              <a:rPr lang="en-US" sz="1600" dirty="0">
                <a:solidFill>
                  <a:schemeClr val="tx1"/>
                </a:solidFill>
                <a:latin typeface="Titillium Web" panose="00000500000000000000" pitchFamily="2" charset="0"/>
              </a:rPr>
              <a:t>supports both class and function components, enabling reusable component development. However, </a:t>
            </a:r>
            <a:r>
              <a:rPr lang="en-US" sz="1600" b="1" dirty="0">
                <a:solidFill>
                  <a:schemeClr val="tx1"/>
                </a:solidFill>
                <a:latin typeface="Titillium Web" panose="00000500000000000000" pitchFamily="2" charset="0"/>
              </a:rPr>
              <a:t>it suffers from state persistence issues</a:t>
            </a:r>
            <a:r>
              <a:rPr lang="en-US" sz="1600" dirty="0">
                <a:solidFill>
                  <a:schemeClr val="tx1"/>
                </a:solidFill>
                <a:latin typeface="Titillium Web" panose="00000500000000000000" pitchFamily="2" charset="0"/>
              </a:rPr>
              <a:t>, </a:t>
            </a:r>
            <a:r>
              <a:rPr lang="en-US" sz="1600" b="1" dirty="0">
                <a:solidFill>
                  <a:schemeClr val="tx1"/>
                </a:solidFill>
                <a:latin typeface="Titillium Web" panose="00000500000000000000" pitchFamily="2" charset="0"/>
              </a:rPr>
              <a:t>initial blank screen experiences</a:t>
            </a:r>
            <a:r>
              <a:rPr lang="en-US" sz="1600" dirty="0">
                <a:solidFill>
                  <a:schemeClr val="tx1"/>
                </a:solidFill>
                <a:latin typeface="Titillium Web" panose="00000500000000000000" pitchFamily="2" charset="0"/>
              </a:rPr>
              <a:t> during CSR, and requires </a:t>
            </a:r>
            <a:r>
              <a:rPr lang="en-US" sz="1600" b="1" dirty="0">
                <a:solidFill>
                  <a:schemeClr val="tx1"/>
                </a:solidFill>
                <a:latin typeface="Titillium Web" panose="00000500000000000000" pitchFamily="2" charset="0"/>
              </a:rPr>
              <a:t>third-party libraries </a:t>
            </a:r>
            <a:r>
              <a:rPr lang="en-US" sz="1600" dirty="0">
                <a:solidFill>
                  <a:schemeClr val="tx1"/>
                </a:solidFill>
                <a:latin typeface="Titillium Web" panose="00000500000000000000" pitchFamily="2" charset="0"/>
              </a:rPr>
              <a:t>for routing and state management. (</a:t>
            </a:r>
            <a:r>
              <a:rPr lang="en-US" sz="1600" b="1" dirty="0">
                <a:solidFill>
                  <a:srgbClr val="FF0000"/>
                </a:solidFill>
                <a:latin typeface="Titillium Web" panose="00000500000000000000" pitchFamily="2" charset="0"/>
              </a:rPr>
              <a:t>Source: Research Journal of Advanced Engineering and Science, Volume 7, Issue 1, pp. 132-141, 2022</a:t>
            </a:r>
            <a:r>
              <a:rPr lang="en-US" sz="1600" dirty="0">
                <a:solidFill>
                  <a:schemeClr val="tx1"/>
                </a:solidFill>
                <a:latin typeface="Titillium Web" panose="00000500000000000000" pitchFamily="2" charset="0"/>
              </a:rPr>
              <a:t>)</a:t>
            </a:r>
          </a:p>
          <a:p>
            <a:pPr>
              <a:buFont typeface="Titillium Web Light"/>
              <a:buChar char="■"/>
            </a:pPr>
            <a:endParaRPr lang="en-IN" sz="1600" dirty="0">
              <a:solidFill>
                <a:schemeClr val="tx1"/>
              </a:solidFill>
              <a:latin typeface="Titillium Web" panose="00000500000000000000" pitchFamily="2" charset="0"/>
            </a:endParaRPr>
          </a:p>
          <a:p>
            <a:pPr marL="0" lvl="0" indent="0" algn="l" rtl="0">
              <a:spcBef>
                <a:spcPts val="0"/>
              </a:spcBef>
              <a:spcAft>
                <a:spcPts val="1600"/>
              </a:spcAft>
              <a:buNone/>
            </a:pPr>
            <a:endParaRPr lang="en-IN" sz="1600" dirty="0">
              <a:solidFill>
                <a:schemeClr val="tx1"/>
              </a:solidFill>
              <a:latin typeface="Titillium Web" panose="00000500000000000000" pitchFamily="2" charset="0"/>
            </a:endParaRPr>
          </a:p>
        </p:txBody>
      </p:sp>
      <p:sp>
        <p:nvSpPr>
          <p:cNvPr id="576" name="Google Shape;576;p48"/>
          <p:cNvSpPr txBox="1">
            <a:spLocks noGrp="1"/>
          </p:cNvSpPr>
          <p:nvPr>
            <p:ph type="title"/>
          </p:nvPr>
        </p:nvSpPr>
        <p:spPr>
          <a:xfrm>
            <a:off x="570895" y="320040"/>
            <a:ext cx="8210247" cy="960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dirty="0"/>
              <a:t>INFERENCES (LITERATURE SURVEY)</a:t>
            </a:r>
            <a:endParaRPr dirty="0"/>
          </a:p>
        </p:txBody>
      </p:sp>
    </p:spTree>
    <p:extLst>
      <p:ext uri="{BB962C8B-B14F-4D97-AF65-F5344CB8AC3E}">
        <p14:creationId xmlns:p14="http://schemas.microsoft.com/office/powerpoint/2010/main" val="3723105"/>
      </p:ext>
    </p:extLst>
  </p:cSld>
  <p:clrMapOvr>
    <a:masterClrMapping/>
  </p:clrMapOvr>
</p:sld>
</file>

<file path=ppt/theme/theme1.xml><?xml version="1.0" encoding="utf-8"?>
<a:theme xmlns:a="http://schemas.openxmlformats.org/drawingml/2006/main" name=" Website Developer Project Proposal by Slidesgo">
  <a:themeElements>
    <a:clrScheme name="Simple Light">
      <a:dk1>
        <a:srgbClr val="202020"/>
      </a:dk1>
      <a:lt1>
        <a:srgbClr val="FFFFFF"/>
      </a:lt1>
      <a:dk2>
        <a:srgbClr val="2471F7"/>
      </a:dk2>
      <a:lt2>
        <a:srgbClr val="EEEEEE"/>
      </a:lt2>
      <a:accent1>
        <a:srgbClr val="FF9900"/>
      </a:accent1>
      <a:accent2>
        <a:srgbClr val="2471F7"/>
      </a:accent2>
      <a:accent3>
        <a:srgbClr val="78909C"/>
      </a:accent3>
      <a:accent4>
        <a:srgbClr val="FFAB40"/>
      </a:accent4>
      <a:accent5>
        <a:srgbClr val="EEEEEE"/>
      </a:accent5>
      <a:accent6>
        <a:srgbClr val="EEFF41"/>
      </a:accent6>
      <a:hlink>
        <a:srgbClr val="2020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1505</Words>
  <Application>Microsoft Office PowerPoint</Application>
  <PresentationFormat>On-screen Show (16:9)</PresentationFormat>
  <Paragraphs>72</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Proxima Nova Semibold</vt:lpstr>
      <vt:lpstr>Titillium Web Light</vt:lpstr>
      <vt:lpstr>Bungee Outline</vt:lpstr>
      <vt:lpstr>Montserrat Light</vt:lpstr>
      <vt:lpstr>Titillium Web</vt:lpstr>
      <vt:lpstr>Proxima Nova</vt:lpstr>
      <vt:lpstr>Arial</vt:lpstr>
      <vt:lpstr>Titillium Web Black</vt:lpstr>
      <vt:lpstr>Titillium Web ExtraLight</vt:lpstr>
      <vt:lpstr> Website Developer Project Proposal by Slidesgo</vt:lpstr>
      <vt:lpstr>Slidesgo Final Pages</vt:lpstr>
      <vt:lpstr>SATHYABAMA INSTITUTE OF SCIENCE AND TECHNOLOGY  (DEEMED TO BE UNIVERSITY)   </vt:lpstr>
      <vt:lpstr>ANALYSIS OF DATA FETCHING, CACHING AND MANIPULATION TECHNIQUES WITH SERVER SIDE RENDERING  EXPLORING SERVER ACTIONS, SERVER COMPONENTS, AND PROGRESSIVE ENHANCEMENT </vt:lpstr>
      <vt:lpstr>ABSTRACT</vt:lpstr>
      <vt:lpstr>OBJECTIVES OF THE RESEARCH </vt:lpstr>
      <vt:lpstr>BASE PAPER</vt:lpstr>
      <vt:lpstr>BASE PAPER</vt:lpstr>
      <vt:lpstr>INFERENCES (LITERATURE SURVEY)</vt:lpstr>
      <vt:lpstr>INFERENCES (LITERATURE SURVEY)</vt:lpstr>
      <vt:lpstr>INFERENCES (LITERATURE SURVEY)</vt:lpstr>
      <vt:lpstr>ALGORITHMS INVOLVED IN SSR</vt:lpstr>
      <vt:lpstr>PROCESSING TIMES</vt:lpstr>
      <vt:lpstr>TRANSFER</vt:lpstr>
      <vt:lpstr>TRANSFER SIZES</vt:lpstr>
      <vt:lpstr>SSR DOM MANIPULATION TIMES</vt:lpstr>
      <vt:lpstr>TOTAL TIME (PROCESSING + TRANSFER + DOM MANIPULATION)</vt:lpstr>
      <vt:lpstr>FEATURES OF THE PROJECT</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SATHYABAMA INSTITUTE OF SCIENCE AND TECHNOLOGY  (DEEMED TO BE UNIVERSITY)</dc:title>
  <dc:creator>Surya</dc:creator>
  <cp:lastModifiedBy>Surya Kumar</cp:lastModifiedBy>
  <cp:revision>13</cp:revision>
  <dcterms:modified xsi:type="dcterms:W3CDTF">2023-08-07T08:00:22Z</dcterms:modified>
</cp:coreProperties>
</file>