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
      <p:font typeface="Arial Narrow"/>
      <p:regular r:id="rId41"/>
      <p:bold r:id="rId42"/>
      <p:italic r:id="rId43"/>
      <p:boldItalic r:id="rId44"/>
    </p:embeddedFont>
    <p:embeddedFont>
      <p:font typeface="Oswald"/>
      <p:regular r:id="rId45"/>
      <p:bold r:id="rId46"/>
    </p:embeddedFont>
    <p:embeddedFont>
      <p:font typeface="Source Sans Pr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D56917-BDF3-4577-B741-9404BB1E322D}">
  <a:tblStyle styleId="{24D56917-BDF3-4577-B741-9404BB1E322D}"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42" Type="http://schemas.openxmlformats.org/officeDocument/2006/relationships/font" Target="fonts/ArialNarrow-bold.fntdata"/><Relationship Id="rId41" Type="http://schemas.openxmlformats.org/officeDocument/2006/relationships/font" Target="fonts/ArialNarrow-regular.fntdata"/><Relationship Id="rId44" Type="http://schemas.openxmlformats.org/officeDocument/2006/relationships/font" Target="fonts/ArialNarrow-boldItalic.fntdata"/><Relationship Id="rId43" Type="http://schemas.openxmlformats.org/officeDocument/2006/relationships/font" Target="fonts/ArialNarrow-italic.fntdata"/><Relationship Id="rId46" Type="http://schemas.openxmlformats.org/officeDocument/2006/relationships/font" Target="fonts/Oswald-bold.fntdata"/><Relationship Id="rId45"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SourceSansPro-bold.fntdata"/><Relationship Id="rId47" Type="http://schemas.openxmlformats.org/officeDocument/2006/relationships/font" Target="fonts/SourceSansPro-regular.fntdata"/><Relationship Id="rId49" Type="http://schemas.openxmlformats.org/officeDocument/2006/relationships/font" Target="fonts/SourceSansPr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oboto-regular.fntdata"/><Relationship Id="rId36" Type="http://schemas.openxmlformats.org/officeDocument/2006/relationships/slide" Target="slides/slide31.xml"/><Relationship Id="rId39" Type="http://schemas.openxmlformats.org/officeDocument/2006/relationships/font" Target="fonts/Roboto-italic.fntdata"/><Relationship Id="rId38" Type="http://schemas.openxmlformats.org/officeDocument/2006/relationships/font" Target="fonts/Roboto-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SourceSansPr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436a5694f9_0_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2436a5694f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436a5694f9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436a5694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436a5694f9_0_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2436a5694f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436a5694f9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2436a5694f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2436a5694f9_0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2436a5694f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436a5694f9_0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2436a5694f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436a5694f9_0_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2436a5694f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436a5694f9_2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2436a5694f9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2436a5694f9_2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2436a5694f9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2436a5694f9_2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2436a5694f9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436a5694f9_0_1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2436a5694f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436a5694f9_0_1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2436a5694f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24389b7e59a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24389b7e59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24389b7e59a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24389b7e59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2436a5694f9_0_1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2436a5694f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223e626b12a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223e626b12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34dd88ff40b8be4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34dd88ff40b8be4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1192a3c54b_1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1192a3c54b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223e626b12a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223e626b12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436a5694f9_2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436a5694f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23e626b12a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23e626b12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436a5694f9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2436a5694f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33" name="Shape 33"/>
        <p:cNvGrpSpPr/>
        <p:nvPr/>
      </p:nvGrpSpPr>
      <p:grpSpPr>
        <a:xfrm>
          <a:off x="0" y="0"/>
          <a:ext cx="0" cy="0"/>
          <a:chOff x="0" y="0"/>
          <a:chExt cx="0" cy="0"/>
        </a:xfrm>
      </p:grpSpPr>
      <p:sp>
        <p:nvSpPr>
          <p:cNvPr id="34" name="Google Shape;34;p2"/>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41" name="Google Shape;41;p2"/>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42" name="Google Shape;42;p2"/>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2"/>
          <p:cNvSpPr/>
          <p:nvPr/>
        </p:nvSpPr>
        <p:spPr>
          <a:xfrm>
            <a:off x="2990700" y="21478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085700" y="24335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4895700" y="20776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txBox="1"/>
          <p:nvPr>
            <p:ph type="ctrTitle"/>
          </p:nvPr>
        </p:nvSpPr>
        <p:spPr>
          <a:xfrm>
            <a:off x="2847975" y="3363425"/>
            <a:ext cx="5610300" cy="1159800"/>
          </a:xfrm>
          <a:prstGeom prst="rect">
            <a:avLst/>
          </a:prstGeom>
        </p:spPr>
        <p:txBody>
          <a:bodyPr anchorCtr="0" anchor="ctr" bIns="91425" lIns="91425" spcFirstLastPara="1" rIns="91425" wrap="square" tIns="91425">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 graph">
  <p:cSld name="BLANK_2">
    <p:spTree>
      <p:nvGrpSpPr>
        <p:cNvPr id="417" name="Shape 417"/>
        <p:cNvGrpSpPr/>
        <p:nvPr/>
      </p:nvGrpSpPr>
      <p:grpSpPr>
        <a:xfrm>
          <a:off x="0" y="0"/>
          <a:ext cx="0" cy="0"/>
          <a:chOff x="0" y="0"/>
          <a:chExt cx="0" cy="0"/>
        </a:xfrm>
      </p:grpSpPr>
      <p:sp>
        <p:nvSpPr>
          <p:cNvPr id="418" name="Google Shape;418;p11"/>
          <p:cNvSpPr/>
          <p:nvPr/>
        </p:nvSpPr>
        <p:spPr>
          <a:xfrm>
            <a:off x="-20075" y="636775"/>
            <a:ext cx="9203950" cy="4550900"/>
          </a:xfrm>
          <a:custGeom>
            <a:rect b="b" l="l" r="r" t="t"/>
            <a:pathLst>
              <a:path extrusionOk="0" h="182036" w="368158">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768100"/>
            <a:ext cx="9210650" cy="4406200"/>
          </a:xfrm>
          <a:custGeom>
            <a:rect b="b" l="l" r="r" t="t"/>
            <a:pathLst>
              <a:path extrusionOk="0" h="176248" w="368426">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1"/>
          <p:cNvSpPr/>
          <p:nvPr/>
        </p:nvSpPr>
        <p:spPr>
          <a:xfrm rot="8100000">
            <a:off x="6038981" y="72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1"/>
          <p:cNvSpPr/>
          <p:nvPr/>
        </p:nvSpPr>
        <p:spPr>
          <a:xfrm rot="8100000">
            <a:off x="7181981" y="76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425" name="Google Shape;425;p11"/>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426" name="Google Shape;426;p11"/>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1"/>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1"/>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1"/>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1"/>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1"/>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1"/>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1"/>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1"/>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1"/>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1"/>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1"/>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1"/>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1"/>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1"/>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1"/>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11"/>
          <p:cNvSpPr/>
          <p:nvPr/>
        </p:nvSpPr>
        <p:spPr>
          <a:xfrm>
            <a:off x="2990700" y="77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1"/>
          <p:cNvSpPr/>
          <p:nvPr/>
        </p:nvSpPr>
        <p:spPr>
          <a:xfrm>
            <a:off x="1085700" y="106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1"/>
          <p:cNvSpPr/>
          <p:nvPr/>
        </p:nvSpPr>
        <p:spPr>
          <a:xfrm>
            <a:off x="4895700" y="70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rot="8100000">
            <a:off x="8699949" y="51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458" name="Shape 458"/>
        <p:cNvGrpSpPr/>
        <p:nvPr/>
      </p:nvGrpSpPr>
      <p:grpSpPr>
        <a:xfrm>
          <a:off x="0" y="0"/>
          <a:ext cx="0" cy="0"/>
          <a:chOff x="0" y="0"/>
          <a:chExt cx="0" cy="0"/>
        </a:xfrm>
      </p:grpSpPr>
      <p:sp>
        <p:nvSpPr>
          <p:cNvPr id="459" name="Google Shape;459;p1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74" name="Shape 74"/>
        <p:cNvGrpSpPr/>
        <p:nvPr/>
      </p:nvGrpSpPr>
      <p:grpSpPr>
        <a:xfrm>
          <a:off x="0" y="0"/>
          <a:ext cx="0" cy="0"/>
          <a:chOff x="0" y="0"/>
          <a:chExt cx="0" cy="0"/>
        </a:xfrm>
      </p:grpSpPr>
      <p:sp>
        <p:nvSpPr>
          <p:cNvPr id="75" name="Google Shape;75;p3"/>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med" w="med" type="none"/>
              <a:tailEnd len="med" w="med" type="none"/>
            </a:ln>
          </p:spPr>
        </p:sp>
        <p:sp>
          <p:nvSpPr>
            <p:cNvPr id="82" name="Google Shape;82;p3"/>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med" w="med" type="none"/>
              <a:tailEnd len="med" w="med" type="none"/>
            </a:ln>
          </p:spPr>
        </p:sp>
        <p:sp>
          <p:nvSpPr>
            <p:cNvPr id="83" name="Google Shape;83;p3"/>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med" w="med" type="none"/>
              <a:tailEnd len="med" w="med" type="none"/>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3"/>
          <p:cNvSpPr/>
          <p:nvPr/>
        </p:nvSpPr>
        <p:spPr>
          <a:xfrm>
            <a:off x="2990700" y="21478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085700" y="24335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4895700" y="20776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3600"/>
              <a:buNone/>
              <a:defRPr sz="3600">
                <a:solidFill>
                  <a:srgbClr val="FFFFFF"/>
                </a:solidFill>
              </a:defRPr>
            </a:lvl1pPr>
            <a:lvl2pPr lvl="1" rtl="0" algn="r">
              <a:spcBef>
                <a:spcPts val="0"/>
              </a:spcBef>
              <a:spcAft>
                <a:spcPts val="0"/>
              </a:spcAft>
              <a:buClr>
                <a:srgbClr val="FFFFFF"/>
              </a:buClr>
              <a:buSzPts val="3600"/>
              <a:buNone/>
              <a:defRPr sz="3600">
                <a:solidFill>
                  <a:srgbClr val="FFFFFF"/>
                </a:solidFill>
              </a:defRPr>
            </a:lvl2pPr>
            <a:lvl3pPr lvl="2" rtl="0" algn="r">
              <a:spcBef>
                <a:spcPts val="0"/>
              </a:spcBef>
              <a:spcAft>
                <a:spcPts val="0"/>
              </a:spcAft>
              <a:buClr>
                <a:srgbClr val="FFFFFF"/>
              </a:buClr>
              <a:buSzPts val="3600"/>
              <a:buNone/>
              <a:defRPr sz="3600">
                <a:solidFill>
                  <a:srgbClr val="FFFFFF"/>
                </a:solidFill>
              </a:defRPr>
            </a:lvl3pPr>
            <a:lvl4pPr lvl="3" rtl="0" algn="r">
              <a:spcBef>
                <a:spcPts val="0"/>
              </a:spcBef>
              <a:spcAft>
                <a:spcPts val="0"/>
              </a:spcAft>
              <a:buClr>
                <a:srgbClr val="FFFFFF"/>
              </a:buClr>
              <a:buSzPts val="3600"/>
              <a:buNone/>
              <a:defRPr sz="3600">
                <a:solidFill>
                  <a:srgbClr val="FFFFFF"/>
                </a:solidFill>
              </a:defRPr>
            </a:lvl4pPr>
            <a:lvl5pPr lvl="4" rtl="0" algn="r">
              <a:spcBef>
                <a:spcPts val="0"/>
              </a:spcBef>
              <a:spcAft>
                <a:spcPts val="0"/>
              </a:spcAft>
              <a:buClr>
                <a:srgbClr val="FFFFFF"/>
              </a:buClr>
              <a:buSzPts val="3600"/>
              <a:buNone/>
              <a:defRPr sz="3600">
                <a:solidFill>
                  <a:srgbClr val="FFFFFF"/>
                </a:solidFill>
              </a:defRPr>
            </a:lvl5pPr>
            <a:lvl6pPr lvl="5" rtl="0" algn="r">
              <a:spcBef>
                <a:spcPts val="0"/>
              </a:spcBef>
              <a:spcAft>
                <a:spcPts val="0"/>
              </a:spcAft>
              <a:buClr>
                <a:srgbClr val="FFFFFF"/>
              </a:buClr>
              <a:buSzPts val="3600"/>
              <a:buNone/>
              <a:defRPr sz="3600">
                <a:solidFill>
                  <a:srgbClr val="FFFFFF"/>
                </a:solidFill>
              </a:defRPr>
            </a:lvl6pPr>
            <a:lvl7pPr lvl="6" rtl="0" algn="r">
              <a:spcBef>
                <a:spcPts val="0"/>
              </a:spcBef>
              <a:spcAft>
                <a:spcPts val="0"/>
              </a:spcAft>
              <a:buClr>
                <a:srgbClr val="FFFFFF"/>
              </a:buClr>
              <a:buSzPts val="3600"/>
              <a:buNone/>
              <a:defRPr sz="3600">
                <a:solidFill>
                  <a:srgbClr val="FFFFFF"/>
                </a:solidFill>
              </a:defRPr>
            </a:lvl7pPr>
            <a:lvl8pPr lvl="7" rtl="0" algn="r">
              <a:spcBef>
                <a:spcPts val="0"/>
              </a:spcBef>
              <a:spcAft>
                <a:spcPts val="0"/>
              </a:spcAft>
              <a:buClr>
                <a:srgbClr val="FFFFFF"/>
              </a:buClr>
              <a:buSzPts val="3600"/>
              <a:buNone/>
              <a:defRPr sz="3600">
                <a:solidFill>
                  <a:srgbClr val="FFFFFF"/>
                </a:solidFill>
              </a:defRPr>
            </a:lvl8pPr>
            <a:lvl9pPr lvl="8" rtl="0" algn="r">
              <a:spcBef>
                <a:spcPts val="0"/>
              </a:spcBef>
              <a:spcAft>
                <a:spcPts val="0"/>
              </a:spcAft>
              <a:buClr>
                <a:srgbClr val="FFFFFF"/>
              </a:buClr>
              <a:buSzPts val="3600"/>
              <a:buNone/>
              <a:defRPr sz="3600">
                <a:solidFill>
                  <a:srgbClr val="FFFFFF"/>
                </a:solidFill>
              </a:defRPr>
            </a:lvl9pPr>
          </a:lstStyle>
          <a:p/>
        </p:txBody>
      </p:sp>
      <p:sp>
        <p:nvSpPr>
          <p:cNvPr id="115" name="Google Shape;115;p3"/>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2000"/>
              <a:buNone/>
              <a:defRPr>
                <a:solidFill>
                  <a:srgbClr val="FFFFFF"/>
                </a:solidFill>
              </a:defRPr>
            </a:lvl1pPr>
            <a:lvl2pPr lvl="1" rtl="0" algn="r">
              <a:spcBef>
                <a:spcPts val="0"/>
              </a:spcBef>
              <a:spcAft>
                <a:spcPts val="0"/>
              </a:spcAft>
              <a:buClr>
                <a:srgbClr val="FFFFFF"/>
              </a:buClr>
              <a:buSzPts val="3000"/>
              <a:buNone/>
              <a:defRPr sz="3000">
                <a:solidFill>
                  <a:srgbClr val="FFFFFF"/>
                </a:solidFill>
              </a:defRPr>
            </a:lvl2pPr>
            <a:lvl3pPr lvl="2" rtl="0" algn="r">
              <a:spcBef>
                <a:spcPts val="0"/>
              </a:spcBef>
              <a:spcAft>
                <a:spcPts val="0"/>
              </a:spcAft>
              <a:buClr>
                <a:srgbClr val="FFFFFF"/>
              </a:buClr>
              <a:buSzPts val="3000"/>
              <a:buNone/>
              <a:defRPr sz="3000">
                <a:solidFill>
                  <a:srgbClr val="FFFFFF"/>
                </a:solidFill>
              </a:defRPr>
            </a:lvl3pPr>
            <a:lvl4pPr lvl="3" rtl="0" algn="r">
              <a:spcBef>
                <a:spcPts val="0"/>
              </a:spcBef>
              <a:spcAft>
                <a:spcPts val="0"/>
              </a:spcAft>
              <a:buClr>
                <a:srgbClr val="FFFFFF"/>
              </a:buClr>
              <a:buSzPts val="3000"/>
              <a:buNone/>
              <a:defRPr sz="3000">
                <a:solidFill>
                  <a:srgbClr val="FFFFFF"/>
                </a:solidFill>
              </a:defRPr>
            </a:lvl4pPr>
            <a:lvl5pPr lvl="4" rtl="0" algn="r">
              <a:spcBef>
                <a:spcPts val="0"/>
              </a:spcBef>
              <a:spcAft>
                <a:spcPts val="0"/>
              </a:spcAft>
              <a:buClr>
                <a:srgbClr val="FFFFFF"/>
              </a:buClr>
              <a:buSzPts val="3000"/>
              <a:buNone/>
              <a:defRPr sz="3000">
                <a:solidFill>
                  <a:srgbClr val="FFFFFF"/>
                </a:solidFill>
              </a:defRPr>
            </a:lvl5pPr>
            <a:lvl6pPr lvl="5" rtl="0" algn="r">
              <a:spcBef>
                <a:spcPts val="0"/>
              </a:spcBef>
              <a:spcAft>
                <a:spcPts val="0"/>
              </a:spcAft>
              <a:buClr>
                <a:srgbClr val="FFFFFF"/>
              </a:buClr>
              <a:buSzPts val="3000"/>
              <a:buNone/>
              <a:defRPr sz="3000">
                <a:solidFill>
                  <a:srgbClr val="FFFFFF"/>
                </a:solidFill>
              </a:defRPr>
            </a:lvl6pPr>
            <a:lvl7pPr lvl="6" rtl="0" algn="r">
              <a:spcBef>
                <a:spcPts val="0"/>
              </a:spcBef>
              <a:spcAft>
                <a:spcPts val="0"/>
              </a:spcAft>
              <a:buClr>
                <a:srgbClr val="FFFFFF"/>
              </a:buClr>
              <a:buSzPts val="3000"/>
              <a:buNone/>
              <a:defRPr sz="3000">
                <a:solidFill>
                  <a:srgbClr val="FFFFFF"/>
                </a:solidFill>
              </a:defRPr>
            </a:lvl7pPr>
            <a:lvl8pPr lvl="7" rtl="0" algn="r">
              <a:spcBef>
                <a:spcPts val="0"/>
              </a:spcBef>
              <a:spcAft>
                <a:spcPts val="0"/>
              </a:spcAft>
              <a:buClr>
                <a:srgbClr val="FFFFFF"/>
              </a:buClr>
              <a:buSzPts val="3000"/>
              <a:buNone/>
              <a:defRPr sz="3000">
                <a:solidFill>
                  <a:srgbClr val="FFFFFF"/>
                </a:solidFill>
              </a:defRPr>
            </a:lvl8pPr>
            <a:lvl9pPr lvl="8" rtl="0" algn="r">
              <a:spcBef>
                <a:spcPts val="0"/>
              </a:spcBef>
              <a:spcAft>
                <a:spcPts val="0"/>
              </a:spcAft>
              <a:buClr>
                <a:srgbClr val="FFFFFF"/>
              </a:buClr>
              <a:buSzPts val="3000"/>
              <a:buNone/>
              <a:defRPr sz="3000">
                <a:solidFill>
                  <a:srgbClr val="FFFFFF"/>
                </a:solidFill>
              </a:defRPr>
            </a:lvl9pPr>
          </a:lstStyle>
          <a:p/>
        </p:txBody>
      </p:sp>
      <p:sp>
        <p:nvSpPr>
          <p:cNvPr id="116" name="Google Shape;116;p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17" name="Shape 117"/>
        <p:cNvGrpSpPr/>
        <p:nvPr/>
      </p:nvGrpSpPr>
      <p:grpSpPr>
        <a:xfrm>
          <a:off x="0" y="0"/>
          <a:ext cx="0" cy="0"/>
          <a:chOff x="0" y="0"/>
          <a:chExt cx="0" cy="0"/>
        </a:xfrm>
      </p:grpSpPr>
      <p:sp>
        <p:nvSpPr>
          <p:cNvPr id="118" name="Google Shape;118;p4"/>
          <p:cNvSpPr txBox="1"/>
          <p:nvPr>
            <p:ph idx="1" type="body"/>
          </p:nvPr>
        </p:nvSpPr>
        <p:spPr>
          <a:xfrm>
            <a:off x="1519975" y="2161800"/>
            <a:ext cx="6104100" cy="819900"/>
          </a:xfrm>
          <a:prstGeom prst="rect">
            <a:avLst/>
          </a:prstGeom>
        </p:spPr>
        <p:txBody>
          <a:bodyPr anchorCtr="0" anchor="ctr" bIns="91425" lIns="91425" spcFirstLastPara="1" rIns="91425" wrap="square" tIns="91425">
            <a:noAutofit/>
          </a:bodyPr>
          <a:lstStyle>
            <a:lvl1pPr indent="-419100" lvl="0" marL="457200" rtl="0" algn="ctr">
              <a:spcBef>
                <a:spcPts val="600"/>
              </a:spcBef>
              <a:spcAft>
                <a:spcPts val="0"/>
              </a:spcAft>
              <a:buSzPts val="3000"/>
              <a:buChar char="◉"/>
              <a:defRPr i="1" sz="3000"/>
            </a:lvl1pPr>
            <a:lvl2pPr indent="-419100" lvl="1" marL="914400" rtl="0" algn="ctr">
              <a:spcBef>
                <a:spcPts val="0"/>
              </a:spcBef>
              <a:spcAft>
                <a:spcPts val="0"/>
              </a:spcAft>
              <a:buSzPts val="3000"/>
              <a:buChar char="◉"/>
              <a:defRPr i="1" sz="3000"/>
            </a:lvl2pPr>
            <a:lvl3pPr indent="-419100" lvl="2" marL="1371600" rtl="0" algn="ctr">
              <a:spcBef>
                <a:spcPts val="0"/>
              </a:spcBef>
              <a:spcAft>
                <a:spcPts val="0"/>
              </a:spcAft>
              <a:buSzPts val="3000"/>
              <a:buChar char="■"/>
              <a:defRPr i="1" sz="3000"/>
            </a:lvl3pPr>
            <a:lvl4pPr indent="-419100" lvl="3" marL="1828800" rtl="0" algn="ctr">
              <a:spcBef>
                <a:spcPts val="0"/>
              </a:spcBef>
              <a:spcAft>
                <a:spcPts val="0"/>
              </a:spcAft>
              <a:buSzPts val="3000"/>
              <a:buChar char="●"/>
              <a:defRPr i="1" sz="3000"/>
            </a:lvl4pPr>
            <a:lvl5pPr indent="-419100" lvl="4" marL="2286000" rtl="0" algn="ctr">
              <a:spcBef>
                <a:spcPts val="0"/>
              </a:spcBef>
              <a:spcAft>
                <a:spcPts val="0"/>
              </a:spcAft>
              <a:buSzPts val="3000"/>
              <a:buChar char="○"/>
              <a:defRPr i="1" sz="3000"/>
            </a:lvl5pPr>
            <a:lvl6pPr indent="-419100" lvl="5" marL="2743200" rtl="0" algn="ctr">
              <a:spcBef>
                <a:spcPts val="0"/>
              </a:spcBef>
              <a:spcAft>
                <a:spcPts val="0"/>
              </a:spcAft>
              <a:buSzPts val="3000"/>
              <a:buChar char="■"/>
              <a:defRPr i="1" sz="3000"/>
            </a:lvl6pPr>
            <a:lvl7pPr indent="-419100" lvl="6" marL="3200400" rtl="0" algn="ctr">
              <a:spcBef>
                <a:spcPts val="0"/>
              </a:spcBef>
              <a:spcAft>
                <a:spcPts val="0"/>
              </a:spcAft>
              <a:buSzPts val="3000"/>
              <a:buChar char="●"/>
              <a:defRPr i="1" sz="3000"/>
            </a:lvl7pPr>
            <a:lvl8pPr indent="-419100" lvl="7" marL="3657600" rtl="0" algn="ctr">
              <a:spcBef>
                <a:spcPts val="0"/>
              </a:spcBef>
              <a:spcAft>
                <a:spcPts val="0"/>
              </a:spcAft>
              <a:buSzPts val="3000"/>
              <a:buChar char="○"/>
              <a:defRPr i="1" sz="3000"/>
            </a:lvl8pPr>
            <a:lvl9pPr indent="-419100" lvl="8" marL="4114800" algn="ctr">
              <a:spcBef>
                <a:spcPts val="0"/>
              </a:spcBef>
              <a:spcAft>
                <a:spcPts val="0"/>
              </a:spcAft>
              <a:buSzPts val="3000"/>
              <a:buChar char="■"/>
              <a:defRPr i="1" sz="3000"/>
            </a:lvl9pPr>
          </a:lstStyle>
          <a:p/>
        </p:txBody>
      </p:sp>
      <p:sp>
        <p:nvSpPr>
          <p:cNvPr id="119" name="Google Shape;119;p4"/>
          <p:cNvSpPr txBox="1"/>
          <p:nvPr/>
        </p:nvSpPr>
        <p:spPr>
          <a:xfrm>
            <a:off x="3593400" y="5527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chemeClr val="accent1"/>
                </a:solidFill>
              </a:rPr>
              <a:t>“</a:t>
            </a:r>
            <a:endParaRPr sz="9600">
              <a:solidFill>
                <a:schemeClr val="accent1"/>
              </a:solidFill>
            </a:endParaRPr>
          </a:p>
        </p:txBody>
      </p:sp>
      <p:sp>
        <p:nvSpPr>
          <p:cNvPr id="120" name="Google Shape;120;p4"/>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127" name="Google Shape;127;p4"/>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128" name="Google Shape;128;p4"/>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4"/>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60" name="Shape 160"/>
        <p:cNvGrpSpPr/>
        <p:nvPr/>
      </p:nvGrpSpPr>
      <p:grpSpPr>
        <a:xfrm>
          <a:off x="0" y="0"/>
          <a:ext cx="0" cy="0"/>
          <a:chOff x="0" y="0"/>
          <a:chExt cx="0" cy="0"/>
        </a:xfrm>
      </p:grpSpPr>
      <p:sp>
        <p:nvSpPr>
          <p:cNvPr id="161" name="Google Shape;161;p5"/>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168" name="Google Shape;168;p5"/>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169" name="Google Shape;169;p5"/>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5"/>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01" name="Google Shape;201;p5"/>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2" name="Google Shape;202;p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03" name="Shape 203"/>
        <p:cNvGrpSpPr/>
        <p:nvPr/>
      </p:nvGrpSpPr>
      <p:grpSpPr>
        <a:xfrm>
          <a:off x="0" y="0"/>
          <a:ext cx="0" cy="0"/>
          <a:chOff x="0" y="0"/>
          <a:chExt cx="0" cy="0"/>
        </a:xfrm>
      </p:grpSpPr>
      <p:sp>
        <p:nvSpPr>
          <p:cNvPr id="204" name="Google Shape;204;p6"/>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211" name="Google Shape;211;p6"/>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212" name="Google Shape;212;p6"/>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6"/>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44" name="Google Shape;244;p6"/>
          <p:cNvSpPr txBox="1"/>
          <p:nvPr>
            <p:ph idx="1" type="body"/>
          </p:nvPr>
        </p:nvSpPr>
        <p:spPr>
          <a:xfrm>
            <a:off x="1131500" y="1552950"/>
            <a:ext cx="3339900" cy="2665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45" name="Google Shape;245;p6"/>
          <p:cNvSpPr txBox="1"/>
          <p:nvPr>
            <p:ph idx="2" type="body"/>
          </p:nvPr>
        </p:nvSpPr>
        <p:spPr>
          <a:xfrm>
            <a:off x="4672563" y="1552950"/>
            <a:ext cx="3339900" cy="2665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46" name="Google Shape;246;p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47" name="Shape 247"/>
        <p:cNvGrpSpPr/>
        <p:nvPr/>
      </p:nvGrpSpPr>
      <p:grpSpPr>
        <a:xfrm>
          <a:off x="0" y="0"/>
          <a:ext cx="0" cy="0"/>
          <a:chOff x="0" y="0"/>
          <a:chExt cx="0" cy="0"/>
        </a:xfrm>
      </p:grpSpPr>
      <p:sp>
        <p:nvSpPr>
          <p:cNvPr id="248" name="Google Shape;248;p7"/>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255" name="Google Shape;255;p7"/>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256" name="Google Shape;256;p7"/>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257" name="Google Shape;257;p7"/>
          <p:cNvGrpSpPr/>
          <p:nvPr/>
        </p:nvGrpSpPr>
        <p:grpSpPr>
          <a:xfrm>
            <a:off x="-42837" y="4443488"/>
            <a:ext cx="9229575" cy="642788"/>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7"/>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88" name="Google Shape;288;p7"/>
          <p:cNvSpPr txBox="1"/>
          <p:nvPr>
            <p:ph idx="1" type="body"/>
          </p:nvPr>
        </p:nvSpPr>
        <p:spPr>
          <a:xfrm>
            <a:off x="705900"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89" name="Google Shape;289;p7"/>
          <p:cNvSpPr txBox="1"/>
          <p:nvPr>
            <p:ph idx="2" type="body"/>
          </p:nvPr>
        </p:nvSpPr>
        <p:spPr>
          <a:xfrm>
            <a:off x="3304125"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90" name="Google Shape;290;p7"/>
          <p:cNvSpPr txBox="1"/>
          <p:nvPr>
            <p:ph idx="3" type="body"/>
          </p:nvPr>
        </p:nvSpPr>
        <p:spPr>
          <a:xfrm>
            <a:off x="5902350"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91" name="Google Shape;291;p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2" name="Shape 292"/>
        <p:cNvGrpSpPr/>
        <p:nvPr/>
      </p:nvGrpSpPr>
      <p:grpSpPr>
        <a:xfrm>
          <a:off x="0" y="0"/>
          <a:ext cx="0" cy="0"/>
          <a:chOff x="0" y="0"/>
          <a:chExt cx="0" cy="0"/>
        </a:xfrm>
      </p:grpSpPr>
      <p:sp>
        <p:nvSpPr>
          <p:cNvPr id="293" name="Google Shape;293;p8"/>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00" name="Google Shape;300;p8"/>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01" name="Google Shape;301;p8"/>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 name="Google Shape;328;p8"/>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8"/>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33" name="Google Shape;333;p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4" name="Shape 334"/>
        <p:cNvGrpSpPr/>
        <p:nvPr/>
      </p:nvGrpSpPr>
      <p:grpSpPr>
        <a:xfrm>
          <a:off x="0" y="0"/>
          <a:ext cx="0" cy="0"/>
          <a:chOff x="0" y="0"/>
          <a:chExt cx="0" cy="0"/>
        </a:xfrm>
      </p:grpSpPr>
      <p:sp>
        <p:nvSpPr>
          <p:cNvPr id="335" name="Google Shape;335;p9"/>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6" name="Google Shape;336;p9"/>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7" name="Google Shape;337;p9"/>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9"/>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9"/>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 name="Google Shape;340;p9"/>
          <p:cNvGrpSpPr/>
          <p:nvPr/>
        </p:nvGrpSpPr>
        <p:grpSpPr>
          <a:xfrm>
            <a:off x="-9525" y="4462475"/>
            <a:ext cx="9167825" cy="595300"/>
            <a:chOff x="-9525" y="4462475"/>
            <a:chExt cx="9167825" cy="595300"/>
          </a:xfrm>
        </p:grpSpPr>
        <p:sp>
          <p:nvSpPr>
            <p:cNvPr id="341" name="Google Shape;341;p9"/>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42" name="Google Shape;342;p9"/>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43" name="Google Shape;343;p9"/>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44" name="Google Shape;344;p9"/>
          <p:cNvGrpSpPr/>
          <p:nvPr/>
        </p:nvGrpSpPr>
        <p:grpSpPr>
          <a:xfrm>
            <a:off x="-42837" y="4443488"/>
            <a:ext cx="9229575" cy="642788"/>
            <a:chOff x="-42837" y="4443488"/>
            <a:chExt cx="9229575" cy="642788"/>
          </a:xfrm>
        </p:grpSpPr>
        <p:sp>
          <p:nvSpPr>
            <p:cNvPr id="345" name="Google Shape;345;p9"/>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9"/>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9"/>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9"/>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9"/>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9"/>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9"/>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9"/>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9"/>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9"/>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9"/>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9"/>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9"/>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9"/>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9"/>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9"/>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9"/>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9"/>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9"/>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9"/>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9"/>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9"/>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9"/>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9"/>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9"/>
          <p:cNvSpPr txBox="1"/>
          <p:nvPr>
            <p:ph idx="1" type="body"/>
          </p:nvPr>
        </p:nvSpPr>
        <p:spPr>
          <a:xfrm>
            <a:off x="457200" y="3852828"/>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Clr>
                <a:schemeClr val="accent1"/>
              </a:buClr>
              <a:buSzPts val="1400"/>
              <a:buNone/>
              <a:defRPr sz="1400">
                <a:solidFill>
                  <a:schemeClr val="accent1"/>
                </a:solidFill>
              </a:defRPr>
            </a:lvl1pPr>
          </a:lstStyle>
          <a:p/>
        </p:txBody>
      </p:sp>
      <p:sp>
        <p:nvSpPr>
          <p:cNvPr id="375" name="Google Shape;375;p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6" name="Shape 376"/>
        <p:cNvGrpSpPr/>
        <p:nvPr/>
      </p:nvGrpSpPr>
      <p:grpSpPr>
        <a:xfrm>
          <a:off x="0" y="0"/>
          <a:ext cx="0" cy="0"/>
          <a:chOff x="0" y="0"/>
          <a:chExt cx="0" cy="0"/>
        </a:xfrm>
      </p:grpSpPr>
      <p:sp>
        <p:nvSpPr>
          <p:cNvPr id="377" name="Google Shape;377;p10"/>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0"/>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0"/>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84" name="Google Shape;384;p10"/>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85" name="Google Shape;385;p10"/>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2" name="Google Shape;412;p10"/>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0"/>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0"/>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0"/>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8" name="Google Shape;8;p1"/>
            <p:cNvCxnSpPr/>
            <p:nvPr/>
          </p:nvCxnSpPr>
          <p:spPr>
            <a:xfrm>
              <a:off x="152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9" name="Google Shape;9;p1"/>
            <p:cNvCxnSpPr/>
            <p:nvPr/>
          </p:nvCxnSpPr>
          <p:spPr>
            <a:xfrm>
              <a:off x="228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0" name="Google Shape;10;p1"/>
            <p:cNvCxnSpPr/>
            <p:nvPr/>
          </p:nvCxnSpPr>
          <p:spPr>
            <a:xfrm>
              <a:off x="304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1" name="Google Shape;11;p1"/>
            <p:cNvCxnSpPr/>
            <p:nvPr/>
          </p:nvCxnSpPr>
          <p:spPr>
            <a:xfrm>
              <a:off x="381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2" name="Google Shape;12;p1"/>
            <p:cNvCxnSpPr/>
            <p:nvPr/>
          </p:nvCxnSpPr>
          <p:spPr>
            <a:xfrm>
              <a:off x="457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3" name="Google Shape;13;p1"/>
            <p:cNvCxnSpPr/>
            <p:nvPr/>
          </p:nvCxnSpPr>
          <p:spPr>
            <a:xfrm>
              <a:off x="533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4" name="Google Shape;14;p1"/>
            <p:cNvCxnSpPr/>
            <p:nvPr/>
          </p:nvCxnSpPr>
          <p:spPr>
            <a:xfrm>
              <a:off x="609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5" name="Google Shape;15;p1"/>
            <p:cNvCxnSpPr/>
            <p:nvPr/>
          </p:nvCxnSpPr>
          <p:spPr>
            <a:xfrm>
              <a:off x="685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6" name="Google Shape;16;p1"/>
            <p:cNvCxnSpPr/>
            <p:nvPr/>
          </p:nvCxnSpPr>
          <p:spPr>
            <a:xfrm>
              <a:off x="762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7" name="Google Shape;17;p1"/>
            <p:cNvCxnSpPr/>
            <p:nvPr/>
          </p:nvCxnSpPr>
          <p:spPr>
            <a:xfrm>
              <a:off x="838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8" name="Google Shape;18;p1"/>
            <p:cNvCxnSpPr/>
            <p:nvPr/>
          </p:nvCxnSpPr>
          <p:spPr>
            <a:xfrm>
              <a:off x="38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19" name="Google Shape;19;p1"/>
            <p:cNvCxnSpPr/>
            <p:nvPr/>
          </p:nvCxnSpPr>
          <p:spPr>
            <a:xfrm>
              <a:off x="114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0" name="Google Shape;20;p1"/>
            <p:cNvCxnSpPr/>
            <p:nvPr/>
          </p:nvCxnSpPr>
          <p:spPr>
            <a:xfrm>
              <a:off x="190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1" name="Google Shape;21;p1"/>
            <p:cNvCxnSpPr/>
            <p:nvPr/>
          </p:nvCxnSpPr>
          <p:spPr>
            <a:xfrm>
              <a:off x="266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2" name="Google Shape;22;p1"/>
            <p:cNvCxnSpPr/>
            <p:nvPr/>
          </p:nvCxnSpPr>
          <p:spPr>
            <a:xfrm>
              <a:off x="342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3" name="Google Shape;23;p1"/>
            <p:cNvCxnSpPr/>
            <p:nvPr/>
          </p:nvCxnSpPr>
          <p:spPr>
            <a:xfrm>
              <a:off x="419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4" name="Google Shape;24;p1"/>
            <p:cNvCxnSpPr/>
            <p:nvPr/>
          </p:nvCxnSpPr>
          <p:spPr>
            <a:xfrm>
              <a:off x="495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5" name="Google Shape;25;p1"/>
            <p:cNvCxnSpPr/>
            <p:nvPr/>
          </p:nvCxnSpPr>
          <p:spPr>
            <a:xfrm>
              <a:off x="571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6" name="Google Shape;26;p1"/>
            <p:cNvCxnSpPr/>
            <p:nvPr/>
          </p:nvCxnSpPr>
          <p:spPr>
            <a:xfrm>
              <a:off x="647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7" name="Google Shape;27;p1"/>
            <p:cNvCxnSpPr/>
            <p:nvPr/>
          </p:nvCxnSpPr>
          <p:spPr>
            <a:xfrm>
              <a:off x="723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8" name="Google Shape;28;p1"/>
            <p:cNvCxnSpPr/>
            <p:nvPr/>
          </p:nvCxnSpPr>
          <p:spPr>
            <a:xfrm>
              <a:off x="800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9" name="Google Shape;29;p1"/>
            <p:cNvCxnSpPr/>
            <p:nvPr/>
          </p:nvCxnSpPr>
          <p:spPr>
            <a:xfrm>
              <a:off x="8763000" y="-18750"/>
              <a:ext cx="0" cy="5181000"/>
            </a:xfrm>
            <a:prstGeom prst="straightConnector1">
              <a:avLst/>
            </a:prstGeom>
            <a:noFill/>
            <a:ln cap="flat" cmpd="sng" w="9525">
              <a:solidFill>
                <a:srgbClr val="F3F3F3"/>
              </a:solidFill>
              <a:prstDash val="dash"/>
              <a:round/>
              <a:headEnd len="med" w="med" type="none"/>
              <a:tailEnd len="med" w="med" type="none"/>
            </a:ln>
          </p:spPr>
        </p:cxnSp>
      </p:grpSp>
      <p:sp>
        <p:nvSpPr>
          <p:cNvPr id="30" name="Google Shape;30;p1"/>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9pPr>
          </a:lstStyle>
          <a:p/>
        </p:txBody>
      </p:sp>
      <p:sp>
        <p:nvSpPr>
          <p:cNvPr id="31" name="Google Shape;31;p1"/>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noAutofit/>
          </a:bodyPr>
          <a:lstStyle>
            <a:lvl1pPr indent="-355600" lvl="0" marL="4572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indent="-342900" lvl="1" marL="914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indent="-342900" lvl="2" marL="1371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32" name="Google Shape;32;p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0.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13"/>
          <p:cNvSpPr txBox="1"/>
          <p:nvPr>
            <p:ph type="ctrTitle"/>
          </p:nvPr>
        </p:nvSpPr>
        <p:spPr>
          <a:xfrm>
            <a:off x="1283250" y="579075"/>
            <a:ext cx="7649100" cy="115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1"/>
                </a:solidFill>
                <a:highlight>
                  <a:schemeClr val="lt1"/>
                </a:highlight>
              </a:rPr>
              <a:t>Driver Assistance Decision Making Over Human Current State-Of-Mind</a:t>
            </a:r>
            <a:endParaRPr sz="3000">
              <a:solidFill>
                <a:schemeClr val="accent1"/>
              </a:solidFill>
              <a:highlight>
                <a:schemeClr val="lt1"/>
              </a:highlight>
            </a:endParaRPr>
          </a:p>
        </p:txBody>
      </p:sp>
      <p:pic>
        <p:nvPicPr>
          <p:cNvPr id="465" name="Google Shape;465;p13"/>
          <p:cNvPicPr preferRelativeResize="0"/>
          <p:nvPr/>
        </p:nvPicPr>
        <p:blipFill>
          <a:blip r:embed="rId3">
            <a:alphaModFix/>
          </a:blip>
          <a:stretch>
            <a:fillRect/>
          </a:stretch>
        </p:blipFill>
        <p:spPr>
          <a:xfrm>
            <a:off x="-5" y="-5"/>
            <a:ext cx="1283250" cy="1283250"/>
          </a:xfrm>
          <a:prstGeom prst="rect">
            <a:avLst/>
          </a:prstGeom>
          <a:noFill/>
          <a:ln>
            <a:noFill/>
          </a:ln>
        </p:spPr>
      </p:pic>
      <p:sp>
        <p:nvSpPr>
          <p:cNvPr id="466" name="Google Shape;466;p13"/>
          <p:cNvSpPr txBox="1"/>
          <p:nvPr/>
        </p:nvSpPr>
        <p:spPr>
          <a:xfrm>
            <a:off x="5626650" y="3588900"/>
            <a:ext cx="3305700" cy="164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chemeClr val="lt1"/>
                </a:solidFill>
                <a:latin typeface="Oswald"/>
                <a:ea typeface="Oswald"/>
                <a:cs typeface="Oswald"/>
                <a:sym typeface="Oswald"/>
              </a:rPr>
              <a:t>Project Supervisor:</a:t>
            </a:r>
            <a:endParaRPr b="1" sz="1900">
              <a:solidFill>
                <a:schemeClr val="lt1"/>
              </a:solidFill>
              <a:latin typeface="Oswald"/>
              <a:ea typeface="Oswald"/>
              <a:cs typeface="Oswald"/>
              <a:sym typeface="Oswald"/>
            </a:endParaRPr>
          </a:p>
          <a:p>
            <a:pPr indent="0" lvl="0" marL="0" rtl="0" algn="ctr">
              <a:spcBef>
                <a:spcPts val="0"/>
              </a:spcBef>
              <a:spcAft>
                <a:spcPts val="0"/>
              </a:spcAft>
              <a:buNone/>
            </a:pPr>
            <a:r>
              <a:rPr b="1" lang="en" sz="1900">
                <a:solidFill>
                  <a:schemeClr val="lt1"/>
                </a:solidFill>
                <a:latin typeface="Oswald"/>
                <a:ea typeface="Oswald"/>
                <a:cs typeface="Oswald"/>
                <a:sym typeface="Oswald"/>
              </a:rPr>
              <a:t>Dr.Surya Prakash</a:t>
            </a:r>
            <a:endParaRPr b="1" sz="1900">
              <a:solidFill>
                <a:schemeClr val="lt1"/>
              </a:solidFill>
              <a:latin typeface="Oswald"/>
              <a:ea typeface="Oswald"/>
              <a:cs typeface="Oswald"/>
              <a:sym typeface="Oswald"/>
            </a:endParaRPr>
          </a:p>
          <a:p>
            <a:pPr indent="0" lvl="0" marL="0" rtl="0" algn="ctr">
              <a:spcBef>
                <a:spcPts val="0"/>
              </a:spcBef>
              <a:spcAft>
                <a:spcPts val="0"/>
              </a:spcAft>
              <a:buNone/>
            </a:pPr>
            <a:r>
              <a:rPr b="1" lang="en" sz="1900">
                <a:solidFill>
                  <a:schemeClr val="lt1"/>
                </a:solidFill>
                <a:latin typeface="Oswald"/>
                <a:ea typeface="Oswald"/>
                <a:cs typeface="Oswald"/>
                <a:sym typeface="Oswald"/>
              </a:rPr>
              <a:t>Assistant Professor,</a:t>
            </a:r>
            <a:endParaRPr b="1" sz="1900">
              <a:solidFill>
                <a:schemeClr val="lt1"/>
              </a:solidFill>
              <a:latin typeface="Oswald"/>
              <a:ea typeface="Oswald"/>
              <a:cs typeface="Oswald"/>
              <a:sym typeface="Oswald"/>
            </a:endParaRPr>
          </a:p>
          <a:p>
            <a:pPr indent="0" lvl="0" marL="0" rtl="0" algn="ctr">
              <a:spcBef>
                <a:spcPts val="0"/>
              </a:spcBef>
              <a:spcAft>
                <a:spcPts val="0"/>
              </a:spcAft>
              <a:buNone/>
            </a:pPr>
            <a:r>
              <a:rPr b="1" lang="en" sz="1900">
                <a:solidFill>
                  <a:schemeClr val="lt1"/>
                </a:solidFill>
                <a:latin typeface="Oswald"/>
                <a:ea typeface="Oswald"/>
                <a:cs typeface="Oswald"/>
                <a:sym typeface="Oswald"/>
              </a:rPr>
              <a:t>IIIT Allahabad</a:t>
            </a:r>
            <a:endParaRPr b="1" sz="1900">
              <a:solidFill>
                <a:schemeClr val="lt1"/>
              </a:solidFill>
              <a:latin typeface="Oswald"/>
              <a:ea typeface="Oswald"/>
              <a:cs typeface="Oswald"/>
              <a:sym typeface="Oswald"/>
            </a:endParaRPr>
          </a:p>
          <a:p>
            <a:pPr indent="0" lvl="0" marL="0" rtl="0" algn="ctr">
              <a:spcBef>
                <a:spcPts val="0"/>
              </a:spcBef>
              <a:spcAft>
                <a:spcPts val="0"/>
              </a:spcAft>
              <a:buNone/>
            </a:pPr>
            <a:r>
              <a:t/>
            </a:r>
            <a:endParaRPr b="1" sz="1900">
              <a:solidFill>
                <a:schemeClr val="lt1"/>
              </a:solidFill>
              <a:latin typeface="Oswald"/>
              <a:ea typeface="Oswald"/>
              <a:cs typeface="Oswald"/>
              <a:sym typeface="Oswald"/>
            </a:endParaRPr>
          </a:p>
        </p:txBody>
      </p:sp>
      <p:sp>
        <p:nvSpPr>
          <p:cNvPr id="467" name="Google Shape;467;p13"/>
          <p:cNvSpPr txBox="1"/>
          <p:nvPr/>
        </p:nvSpPr>
        <p:spPr>
          <a:xfrm>
            <a:off x="430275" y="3588900"/>
            <a:ext cx="2647200" cy="1062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chemeClr val="lt1"/>
                </a:solidFill>
                <a:latin typeface="Oswald"/>
                <a:ea typeface="Oswald"/>
                <a:cs typeface="Oswald"/>
                <a:sym typeface="Oswald"/>
              </a:rPr>
              <a:t>Presented By:</a:t>
            </a:r>
            <a:endParaRPr b="1" sz="1900">
              <a:solidFill>
                <a:schemeClr val="lt1"/>
              </a:solidFill>
              <a:latin typeface="Oswald"/>
              <a:ea typeface="Oswald"/>
              <a:cs typeface="Oswald"/>
              <a:sym typeface="Oswald"/>
            </a:endParaRPr>
          </a:p>
          <a:p>
            <a:pPr indent="0" lvl="0" marL="0" rtl="0" algn="ctr">
              <a:spcBef>
                <a:spcPts val="0"/>
              </a:spcBef>
              <a:spcAft>
                <a:spcPts val="0"/>
              </a:spcAft>
              <a:buNone/>
            </a:pPr>
            <a:r>
              <a:rPr b="1" lang="en" sz="1900">
                <a:solidFill>
                  <a:schemeClr val="lt1"/>
                </a:solidFill>
                <a:latin typeface="Oswald"/>
                <a:ea typeface="Oswald"/>
                <a:cs typeface="Oswald"/>
                <a:sym typeface="Oswald"/>
              </a:rPr>
              <a:t>Aryan Bhargav</a:t>
            </a:r>
            <a:endParaRPr b="1" sz="1900">
              <a:solidFill>
                <a:schemeClr val="lt1"/>
              </a:solidFill>
              <a:latin typeface="Oswald"/>
              <a:ea typeface="Oswald"/>
              <a:cs typeface="Oswald"/>
              <a:sym typeface="Oswald"/>
            </a:endParaRPr>
          </a:p>
          <a:p>
            <a:pPr indent="0" lvl="0" marL="0" rtl="0" algn="ctr">
              <a:spcBef>
                <a:spcPts val="0"/>
              </a:spcBef>
              <a:spcAft>
                <a:spcPts val="0"/>
              </a:spcAft>
              <a:buNone/>
            </a:pPr>
            <a:r>
              <a:rPr b="1" lang="en" sz="1900">
                <a:solidFill>
                  <a:schemeClr val="lt1"/>
                </a:solidFill>
                <a:latin typeface="Oswald"/>
                <a:ea typeface="Oswald"/>
                <a:cs typeface="Oswald"/>
                <a:sym typeface="Oswald"/>
              </a:rPr>
              <a:t>(IEC2019026)</a:t>
            </a:r>
            <a:endParaRPr b="1" sz="1900">
              <a:solidFill>
                <a:schemeClr val="lt1"/>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22"/>
          <p:cNvSpPr txBox="1"/>
          <p:nvPr>
            <p:ph idx="1" type="body"/>
          </p:nvPr>
        </p:nvSpPr>
        <p:spPr>
          <a:xfrm>
            <a:off x="335450" y="1376300"/>
            <a:ext cx="8316000" cy="3952800"/>
          </a:xfrm>
          <a:prstGeom prst="rect">
            <a:avLst/>
          </a:prstGeom>
          <a:noFill/>
        </p:spPr>
        <p:txBody>
          <a:bodyPr anchorCtr="0" anchor="t" bIns="91425" lIns="91425" spcFirstLastPara="1" rIns="91425" wrap="square" tIns="91425">
            <a:noAutofit/>
          </a:bodyPr>
          <a:lstStyle/>
          <a:p>
            <a:pPr indent="-311150" lvl="0" marL="457200" rtl="0" algn="l">
              <a:spcBef>
                <a:spcPts val="600"/>
              </a:spcBef>
              <a:spcAft>
                <a:spcPts val="0"/>
              </a:spcAft>
              <a:buClr>
                <a:srgbClr val="374151"/>
              </a:buClr>
              <a:buSzPts val="1300"/>
              <a:buFont typeface="Roboto"/>
              <a:buChar char="◉"/>
            </a:pPr>
            <a:r>
              <a:rPr lang="en" sz="1300">
                <a:solidFill>
                  <a:srgbClr val="374151"/>
                </a:solidFill>
                <a:latin typeface="Roboto"/>
                <a:ea typeface="Roboto"/>
                <a:cs typeface="Roboto"/>
                <a:sym typeface="Roboto"/>
              </a:rPr>
              <a:t>This is a deep convolutional neural network  architecture with a total of 14 layers.</a:t>
            </a:r>
            <a:endParaRPr sz="1300">
              <a:solidFill>
                <a:srgbClr val="374151"/>
              </a:solidFill>
              <a:latin typeface="Roboto"/>
              <a:ea typeface="Roboto"/>
              <a:cs typeface="Roboto"/>
              <a:sym typeface="Roboto"/>
            </a:endParaRPr>
          </a:p>
          <a:p>
            <a:pPr indent="-311150" lvl="0" marL="457200" rtl="0" algn="l">
              <a:spcBef>
                <a:spcPts val="0"/>
              </a:spcBef>
              <a:spcAft>
                <a:spcPts val="0"/>
              </a:spcAft>
              <a:buClr>
                <a:srgbClr val="374151"/>
              </a:buClr>
              <a:buSzPts val="1300"/>
              <a:buFont typeface="Roboto"/>
              <a:buChar char="◉"/>
            </a:pPr>
            <a:r>
              <a:rPr lang="en" sz="1300">
                <a:solidFill>
                  <a:srgbClr val="374151"/>
                </a:solidFill>
                <a:latin typeface="Roboto"/>
                <a:ea typeface="Roboto"/>
                <a:cs typeface="Roboto"/>
                <a:sym typeface="Roboto"/>
              </a:rPr>
              <a:t>The input to the model is a 48x48 grayscale image.</a:t>
            </a:r>
            <a:endParaRPr sz="1300">
              <a:solidFill>
                <a:srgbClr val="374151"/>
              </a:solidFill>
              <a:latin typeface="Roboto"/>
              <a:ea typeface="Roboto"/>
              <a:cs typeface="Roboto"/>
              <a:sym typeface="Roboto"/>
            </a:endParaRPr>
          </a:p>
          <a:p>
            <a:pPr indent="-311150" lvl="0" marL="457200" rtl="0" algn="l">
              <a:spcBef>
                <a:spcPts val="0"/>
              </a:spcBef>
              <a:spcAft>
                <a:spcPts val="0"/>
              </a:spcAft>
              <a:buClr>
                <a:srgbClr val="374151"/>
              </a:buClr>
              <a:buSzPts val="1300"/>
              <a:buFont typeface="Roboto"/>
              <a:buChar char="◉"/>
            </a:pPr>
            <a:r>
              <a:rPr lang="en" sz="1300">
                <a:solidFill>
                  <a:srgbClr val="374151"/>
                </a:solidFill>
                <a:latin typeface="Roboto"/>
                <a:ea typeface="Roboto"/>
                <a:cs typeface="Roboto"/>
                <a:sym typeface="Roboto"/>
              </a:rPr>
              <a:t>The first convolutional layer has 64 filters of size 3x3 with a stride of 1.</a:t>
            </a:r>
            <a:endParaRPr sz="1300">
              <a:solidFill>
                <a:srgbClr val="374151"/>
              </a:solidFill>
              <a:latin typeface="Roboto"/>
              <a:ea typeface="Roboto"/>
              <a:cs typeface="Roboto"/>
              <a:sym typeface="Roboto"/>
            </a:endParaRPr>
          </a:p>
          <a:p>
            <a:pPr indent="-311150" lvl="0" marL="457200" rtl="0" algn="l">
              <a:spcBef>
                <a:spcPts val="0"/>
              </a:spcBef>
              <a:spcAft>
                <a:spcPts val="0"/>
              </a:spcAft>
              <a:buClr>
                <a:srgbClr val="374151"/>
              </a:buClr>
              <a:buSzPts val="1300"/>
              <a:buFont typeface="Roboto"/>
              <a:buChar char="◉"/>
            </a:pPr>
            <a:r>
              <a:rPr lang="en" sz="1300">
                <a:solidFill>
                  <a:srgbClr val="374151"/>
                </a:solidFill>
                <a:latin typeface="Roboto"/>
                <a:ea typeface="Roboto"/>
                <a:cs typeface="Roboto"/>
                <a:sym typeface="Roboto"/>
              </a:rPr>
              <a:t>The output of the first convolutional layer is normalized to reduce the internal covariate shift.</a:t>
            </a:r>
            <a:endParaRPr sz="1300">
              <a:solidFill>
                <a:srgbClr val="374151"/>
              </a:solidFill>
              <a:latin typeface="Roboto"/>
              <a:ea typeface="Roboto"/>
              <a:cs typeface="Roboto"/>
              <a:sym typeface="Roboto"/>
            </a:endParaRPr>
          </a:p>
          <a:p>
            <a:pPr indent="-311150" lvl="0" marL="457200" rtl="0" algn="l">
              <a:spcBef>
                <a:spcPts val="0"/>
              </a:spcBef>
              <a:spcAft>
                <a:spcPts val="0"/>
              </a:spcAft>
              <a:buClr>
                <a:srgbClr val="374151"/>
              </a:buClr>
              <a:buSzPts val="1300"/>
              <a:buFont typeface="Roboto"/>
              <a:buChar char="◉"/>
            </a:pPr>
            <a:r>
              <a:rPr lang="en" sz="1300">
                <a:solidFill>
                  <a:srgbClr val="374151"/>
                </a:solidFill>
                <a:latin typeface="Roboto"/>
                <a:ea typeface="Roboto"/>
                <a:cs typeface="Roboto"/>
                <a:sym typeface="Roboto"/>
              </a:rPr>
              <a:t>A max pooling layer with a pool size of 2x2 and a stride of 2 is applied to reduce the spatial dimension by half. </a:t>
            </a:r>
            <a:endParaRPr sz="1300">
              <a:solidFill>
                <a:srgbClr val="374151"/>
              </a:solidFill>
              <a:latin typeface="Roboto"/>
              <a:ea typeface="Roboto"/>
              <a:cs typeface="Roboto"/>
              <a:sym typeface="Roboto"/>
            </a:endParaRPr>
          </a:p>
          <a:p>
            <a:pPr indent="-311150" lvl="0" marL="457200" rtl="0" algn="l">
              <a:spcBef>
                <a:spcPts val="0"/>
              </a:spcBef>
              <a:spcAft>
                <a:spcPts val="0"/>
              </a:spcAft>
              <a:buClr>
                <a:srgbClr val="374151"/>
              </a:buClr>
              <a:buSzPts val="1300"/>
              <a:buFont typeface="Roboto"/>
              <a:buChar char="◉"/>
            </a:pPr>
            <a:r>
              <a:rPr lang="en" sz="1300">
                <a:solidFill>
                  <a:srgbClr val="374151"/>
                </a:solidFill>
                <a:latin typeface="Roboto"/>
                <a:ea typeface="Roboto"/>
                <a:cs typeface="Roboto"/>
                <a:sym typeface="Roboto"/>
              </a:rPr>
              <a:t>The output of the last convolutional layer is flattened to create a one-dimensional vector of length 9216.</a:t>
            </a:r>
            <a:endParaRPr sz="1300">
              <a:solidFill>
                <a:srgbClr val="374151"/>
              </a:solidFill>
              <a:latin typeface="Roboto"/>
              <a:ea typeface="Roboto"/>
              <a:cs typeface="Roboto"/>
              <a:sym typeface="Roboto"/>
            </a:endParaRPr>
          </a:p>
          <a:p>
            <a:pPr indent="-311150" lvl="0" marL="457200" rtl="0" algn="l">
              <a:spcBef>
                <a:spcPts val="0"/>
              </a:spcBef>
              <a:spcAft>
                <a:spcPts val="0"/>
              </a:spcAft>
              <a:buClr>
                <a:srgbClr val="374151"/>
              </a:buClr>
              <a:buSzPts val="1300"/>
              <a:buFont typeface="Roboto"/>
              <a:buChar char="◉"/>
            </a:pPr>
            <a:r>
              <a:rPr lang="en" sz="1300">
                <a:solidFill>
                  <a:srgbClr val="374151"/>
                </a:solidFill>
                <a:latin typeface="Roboto"/>
                <a:ea typeface="Roboto"/>
                <a:cs typeface="Roboto"/>
                <a:sym typeface="Roboto"/>
              </a:rPr>
              <a:t>A fully connected layer with 3 neurons and softmax activation is applied to obtain the probabilities for each of the 3 classes. </a:t>
            </a:r>
            <a:endParaRPr sz="1300">
              <a:solidFill>
                <a:srgbClr val="374151"/>
              </a:solidFill>
              <a:latin typeface="Roboto"/>
              <a:ea typeface="Roboto"/>
              <a:cs typeface="Roboto"/>
              <a:sym typeface="Roboto"/>
            </a:endParaRPr>
          </a:p>
          <a:p>
            <a:pPr indent="-311150" lvl="0" marL="457200" rtl="0" algn="l">
              <a:spcBef>
                <a:spcPts val="0"/>
              </a:spcBef>
              <a:spcAft>
                <a:spcPts val="0"/>
              </a:spcAft>
              <a:buClr>
                <a:srgbClr val="374151"/>
              </a:buClr>
              <a:buSzPts val="1300"/>
              <a:buFont typeface="Roboto"/>
              <a:buChar char="◉"/>
            </a:pPr>
            <a:r>
              <a:rPr lang="en" sz="1300">
                <a:solidFill>
                  <a:srgbClr val="374151"/>
                </a:solidFill>
                <a:latin typeface="Roboto"/>
                <a:ea typeface="Roboto"/>
                <a:cs typeface="Roboto"/>
                <a:sym typeface="Roboto"/>
              </a:rPr>
              <a:t>The softmax activation function takes a vector of real numbers and produces a probability distribution over multiple classes, making it suitable for multi-class classification problems.</a:t>
            </a:r>
            <a:endParaRPr sz="1300">
              <a:solidFill>
                <a:srgbClr val="374151"/>
              </a:solidFill>
              <a:latin typeface="Roboto"/>
              <a:ea typeface="Roboto"/>
              <a:cs typeface="Roboto"/>
              <a:sym typeface="Roboto"/>
            </a:endParaRPr>
          </a:p>
        </p:txBody>
      </p:sp>
      <p:sp>
        <p:nvSpPr>
          <p:cNvPr id="556" name="Google Shape;556;p2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7" name="Google Shape;557;p22"/>
          <p:cNvSpPr txBox="1"/>
          <p:nvPr>
            <p:ph type="title"/>
          </p:nvPr>
        </p:nvSpPr>
        <p:spPr>
          <a:xfrm>
            <a:off x="714600" y="39710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900"/>
              <a:t>1.2. Modelling</a:t>
            </a:r>
            <a:endParaRPr sz="2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23"/>
          <p:cNvSpPr txBox="1"/>
          <p:nvPr>
            <p:ph type="title"/>
          </p:nvPr>
        </p:nvSpPr>
        <p:spPr>
          <a:xfrm>
            <a:off x="838625" y="20085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900"/>
              <a:t>1.3. </a:t>
            </a:r>
            <a:r>
              <a:rPr lang="en" sz="2900"/>
              <a:t>Architecture of CNN</a:t>
            </a:r>
            <a:endParaRPr sz="2900"/>
          </a:p>
        </p:txBody>
      </p:sp>
      <p:sp>
        <p:nvSpPr>
          <p:cNvPr id="563" name="Google Shape;563;p2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64" name="Google Shape;564;p23"/>
          <p:cNvPicPr preferRelativeResize="0"/>
          <p:nvPr/>
        </p:nvPicPr>
        <p:blipFill rotWithShape="1">
          <a:blip r:embed="rId3">
            <a:alphaModFix/>
          </a:blip>
          <a:srcRect b="63737" l="0" r="47517" t="0"/>
          <a:stretch/>
        </p:blipFill>
        <p:spPr>
          <a:xfrm>
            <a:off x="251575" y="852600"/>
            <a:ext cx="8721597" cy="3466274"/>
          </a:xfrm>
          <a:prstGeom prst="rect">
            <a:avLst/>
          </a:prstGeom>
          <a:noFill/>
          <a:ln>
            <a:noFill/>
          </a:ln>
        </p:spPr>
      </p:pic>
      <p:pic>
        <p:nvPicPr>
          <p:cNvPr id="565" name="Google Shape;565;p23"/>
          <p:cNvPicPr preferRelativeResize="0"/>
          <p:nvPr/>
        </p:nvPicPr>
        <p:blipFill>
          <a:blip r:embed="rId4">
            <a:alphaModFix/>
          </a:blip>
          <a:stretch>
            <a:fillRect/>
          </a:stretch>
        </p:blipFill>
        <p:spPr>
          <a:xfrm>
            <a:off x="127800" y="2026650"/>
            <a:ext cx="639400" cy="643875"/>
          </a:xfrm>
          <a:prstGeom prst="rect">
            <a:avLst/>
          </a:prstGeom>
          <a:noFill/>
          <a:ln>
            <a:noFill/>
          </a:ln>
        </p:spPr>
      </p:pic>
      <p:sp>
        <p:nvSpPr>
          <p:cNvPr id="566" name="Google Shape;566;p23"/>
          <p:cNvSpPr txBox="1"/>
          <p:nvPr/>
        </p:nvSpPr>
        <p:spPr>
          <a:xfrm>
            <a:off x="3396375" y="4235000"/>
            <a:ext cx="131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fig-2</a:t>
            </a:r>
            <a:endParaRPr b="1">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24"/>
          <p:cNvSpPr txBox="1"/>
          <p:nvPr>
            <p:ph type="title"/>
          </p:nvPr>
        </p:nvSpPr>
        <p:spPr>
          <a:xfrm>
            <a:off x="915625" y="18685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900"/>
              <a:t>1.4. </a:t>
            </a:r>
            <a:r>
              <a:rPr lang="en" sz="2900"/>
              <a:t>Training the Model</a:t>
            </a:r>
            <a:endParaRPr sz="2900"/>
          </a:p>
        </p:txBody>
      </p:sp>
      <p:sp>
        <p:nvSpPr>
          <p:cNvPr id="572" name="Google Shape;572;p2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3" name="Google Shape;573;p24"/>
          <p:cNvSpPr txBox="1"/>
          <p:nvPr/>
        </p:nvSpPr>
        <p:spPr>
          <a:xfrm>
            <a:off x="824625" y="1048275"/>
            <a:ext cx="7575600" cy="3351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374151"/>
              </a:buClr>
              <a:buSzPts val="1400"/>
              <a:buFont typeface="Roboto"/>
              <a:buChar char="●"/>
            </a:pPr>
            <a:r>
              <a:rPr lang="en">
                <a:solidFill>
                  <a:srgbClr val="374151"/>
                </a:solidFill>
                <a:latin typeface="Roboto"/>
                <a:ea typeface="Roboto"/>
                <a:cs typeface="Roboto"/>
                <a:sym typeface="Roboto"/>
              </a:rPr>
              <a:t>Two callbacks were used during training: early stopping and </a:t>
            </a:r>
            <a:r>
              <a:rPr lang="en">
                <a:solidFill>
                  <a:srgbClr val="374151"/>
                </a:solidFill>
                <a:latin typeface="Roboto"/>
                <a:ea typeface="Roboto"/>
                <a:cs typeface="Roboto"/>
                <a:sym typeface="Roboto"/>
              </a:rPr>
              <a:t>Reduce IROn Plateau</a:t>
            </a:r>
            <a:r>
              <a:rPr lang="en">
                <a:solidFill>
                  <a:srgbClr val="374151"/>
                </a:solidFill>
                <a:latin typeface="Roboto"/>
                <a:ea typeface="Roboto"/>
                <a:cs typeface="Roboto"/>
                <a:sym typeface="Roboto"/>
              </a:rPr>
              <a:t>.</a:t>
            </a:r>
            <a:endParaRPr>
              <a:solidFill>
                <a:srgbClr val="374151"/>
              </a:solidFill>
              <a:latin typeface="Roboto"/>
              <a:ea typeface="Roboto"/>
              <a:cs typeface="Roboto"/>
              <a:sym typeface="Roboto"/>
            </a:endParaRPr>
          </a:p>
          <a:p>
            <a:pPr indent="-317500" lvl="0" marL="457200" rtl="0" algn="l">
              <a:lnSpc>
                <a:spcPct val="115000"/>
              </a:lnSpc>
              <a:spcBef>
                <a:spcPts val="0"/>
              </a:spcBef>
              <a:spcAft>
                <a:spcPts val="0"/>
              </a:spcAft>
              <a:buClr>
                <a:srgbClr val="374151"/>
              </a:buClr>
              <a:buSzPts val="1400"/>
              <a:buFont typeface="Roboto"/>
              <a:buChar char="●"/>
            </a:pPr>
            <a:r>
              <a:rPr lang="en">
                <a:solidFill>
                  <a:srgbClr val="374151"/>
                </a:solidFill>
                <a:latin typeface="Roboto"/>
                <a:ea typeface="Roboto"/>
                <a:cs typeface="Roboto"/>
                <a:sym typeface="Roboto"/>
              </a:rPr>
              <a:t>Early stopping was employed to prevent overfitting by stopping training if the validation metric did not improve.</a:t>
            </a:r>
            <a:endParaRPr>
              <a:solidFill>
                <a:srgbClr val="374151"/>
              </a:solidFill>
              <a:latin typeface="Roboto"/>
              <a:ea typeface="Roboto"/>
              <a:cs typeface="Roboto"/>
              <a:sym typeface="Roboto"/>
            </a:endParaRPr>
          </a:p>
          <a:p>
            <a:pPr indent="-317500" lvl="0" marL="457200" rtl="0" algn="l">
              <a:lnSpc>
                <a:spcPct val="115000"/>
              </a:lnSpc>
              <a:spcBef>
                <a:spcPts val="0"/>
              </a:spcBef>
              <a:spcAft>
                <a:spcPts val="0"/>
              </a:spcAft>
              <a:buClr>
                <a:srgbClr val="374151"/>
              </a:buClr>
              <a:buSzPts val="1400"/>
              <a:buFont typeface="Roboto"/>
              <a:buChar char="●"/>
            </a:pPr>
            <a:r>
              <a:rPr lang="en">
                <a:solidFill>
                  <a:srgbClr val="374151"/>
                </a:solidFill>
                <a:latin typeface="Roboto"/>
                <a:ea typeface="Roboto"/>
                <a:cs typeface="Roboto"/>
                <a:sym typeface="Roboto"/>
              </a:rPr>
              <a:t>ReduceLROnPlateau adjusted the learning rate if the validation metric did not improve for a certain number of epochs.</a:t>
            </a:r>
            <a:endParaRPr>
              <a:solidFill>
                <a:srgbClr val="374151"/>
              </a:solidFill>
              <a:latin typeface="Roboto"/>
              <a:ea typeface="Roboto"/>
              <a:cs typeface="Roboto"/>
              <a:sym typeface="Roboto"/>
            </a:endParaRPr>
          </a:p>
          <a:p>
            <a:pPr indent="-317500" lvl="0" marL="457200" rtl="0" algn="l">
              <a:lnSpc>
                <a:spcPct val="115000"/>
              </a:lnSpc>
              <a:spcBef>
                <a:spcPts val="0"/>
              </a:spcBef>
              <a:spcAft>
                <a:spcPts val="0"/>
              </a:spcAft>
              <a:buClr>
                <a:srgbClr val="374151"/>
              </a:buClr>
              <a:buSzPts val="1400"/>
              <a:buFont typeface="Roboto"/>
              <a:buChar char="●"/>
            </a:pPr>
            <a:r>
              <a:rPr lang="en">
                <a:solidFill>
                  <a:srgbClr val="374151"/>
                </a:solidFill>
                <a:latin typeface="Roboto"/>
                <a:ea typeface="Roboto"/>
                <a:cs typeface="Roboto"/>
                <a:sym typeface="Roboto"/>
              </a:rPr>
              <a:t>The model was trained using the Adam optimizer.</a:t>
            </a:r>
            <a:endParaRPr>
              <a:solidFill>
                <a:srgbClr val="374151"/>
              </a:solidFill>
              <a:latin typeface="Roboto"/>
              <a:ea typeface="Roboto"/>
              <a:cs typeface="Roboto"/>
              <a:sym typeface="Roboto"/>
            </a:endParaRPr>
          </a:p>
          <a:p>
            <a:pPr indent="-317500" lvl="0" marL="457200" rtl="0" algn="l">
              <a:lnSpc>
                <a:spcPct val="115000"/>
              </a:lnSpc>
              <a:spcBef>
                <a:spcPts val="0"/>
              </a:spcBef>
              <a:spcAft>
                <a:spcPts val="0"/>
              </a:spcAft>
              <a:buClr>
                <a:srgbClr val="374151"/>
              </a:buClr>
              <a:buSzPts val="1400"/>
              <a:buFont typeface="Roboto"/>
              <a:buChar char="●"/>
            </a:pPr>
            <a:r>
              <a:rPr lang="en">
                <a:solidFill>
                  <a:srgbClr val="374151"/>
                </a:solidFill>
                <a:latin typeface="Roboto"/>
                <a:ea typeface="Roboto"/>
                <a:cs typeface="Roboto"/>
                <a:sym typeface="Roboto"/>
              </a:rPr>
              <a:t>The training used a batch size of 32, processing 32 samples at a time during training iterations.</a:t>
            </a:r>
            <a:endParaRPr>
              <a:solidFill>
                <a:srgbClr val="374151"/>
              </a:solidFill>
              <a:latin typeface="Roboto"/>
              <a:ea typeface="Roboto"/>
              <a:cs typeface="Roboto"/>
              <a:sym typeface="Roboto"/>
            </a:endParaRPr>
          </a:p>
          <a:p>
            <a:pPr indent="-317500" lvl="0" marL="457200" rtl="0" algn="l">
              <a:lnSpc>
                <a:spcPct val="115000"/>
              </a:lnSpc>
              <a:spcBef>
                <a:spcPts val="0"/>
              </a:spcBef>
              <a:spcAft>
                <a:spcPts val="0"/>
              </a:spcAft>
              <a:buClr>
                <a:srgbClr val="374151"/>
              </a:buClr>
              <a:buSzPts val="1400"/>
              <a:buFont typeface="Roboto"/>
              <a:buChar char="●"/>
            </a:pPr>
            <a:r>
              <a:rPr lang="en">
                <a:solidFill>
                  <a:srgbClr val="374151"/>
                </a:solidFill>
                <a:latin typeface="Roboto"/>
                <a:ea typeface="Roboto"/>
                <a:cs typeface="Roboto"/>
                <a:sym typeface="Roboto"/>
              </a:rPr>
              <a:t>The training process ran for 21 epochs, completing a full pass through the training dataset.</a:t>
            </a:r>
            <a:endParaRPr>
              <a:solidFill>
                <a:srgbClr val="374151"/>
              </a:solidFill>
              <a:latin typeface="Roboto"/>
              <a:ea typeface="Roboto"/>
              <a:cs typeface="Roboto"/>
              <a:sym typeface="Roboto"/>
            </a:endParaRPr>
          </a:p>
          <a:p>
            <a:pPr indent="-317500" lvl="0" marL="457200" rtl="0" algn="l">
              <a:lnSpc>
                <a:spcPct val="115000"/>
              </a:lnSpc>
              <a:spcBef>
                <a:spcPts val="0"/>
              </a:spcBef>
              <a:spcAft>
                <a:spcPts val="0"/>
              </a:spcAft>
              <a:buClr>
                <a:srgbClr val="374151"/>
              </a:buClr>
              <a:buSzPts val="1400"/>
              <a:buFont typeface="Roboto"/>
              <a:buChar char="●"/>
            </a:pPr>
            <a:r>
              <a:rPr lang="en">
                <a:solidFill>
                  <a:srgbClr val="374151"/>
                </a:solidFill>
                <a:latin typeface="Roboto"/>
                <a:ea typeface="Roboto"/>
                <a:cs typeface="Roboto"/>
                <a:sym typeface="Roboto"/>
              </a:rPr>
              <a:t>Early stopping and ReduceLROnPlateau callbacks helped optimize the training and model performance.</a:t>
            </a:r>
            <a:endParaRPr>
              <a:solidFill>
                <a:srgbClr val="374151"/>
              </a:solidFill>
              <a:latin typeface="Roboto"/>
              <a:ea typeface="Roboto"/>
              <a:cs typeface="Roboto"/>
              <a:sym typeface="Roboto"/>
            </a:endParaRPr>
          </a:p>
          <a:p>
            <a:pPr indent="0" lvl="0" marL="0" rtl="0" algn="l">
              <a:spcBef>
                <a:spcPts val="0"/>
              </a:spcBef>
              <a:spcAft>
                <a:spcPts val="0"/>
              </a:spcAft>
              <a:buNone/>
            </a:pPr>
            <a:r>
              <a:t/>
            </a:r>
            <a:endParaRPr sz="1250">
              <a:solidFill>
                <a:srgbClr val="008000"/>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25"/>
          <p:cNvSpPr txBox="1"/>
          <p:nvPr>
            <p:ph type="title"/>
          </p:nvPr>
        </p:nvSpPr>
        <p:spPr>
          <a:xfrm>
            <a:off x="712300" y="21480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900"/>
              <a:t>Working Convolution Layer</a:t>
            </a:r>
            <a:endParaRPr sz="2900"/>
          </a:p>
        </p:txBody>
      </p:sp>
      <p:sp>
        <p:nvSpPr>
          <p:cNvPr id="579" name="Google Shape;579;p2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80" name="Google Shape;580;p25"/>
          <p:cNvPicPr preferRelativeResize="0"/>
          <p:nvPr/>
        </p:nvPicPr>
        <p:blipFill rotWithShape="1">
          <a:blip r:embed="rId3">
            <a:alphaModFix/>
          </a:blip>
          <a:srcRect b="50461" l="2632" r="68210" t="20211"/>
          <a:stretch/>
        </p:blipFill>
        <p:spPr>
          <a:xfrm>
            <a:off x="279550" y="1677225"/>
            <a:ext cx="2026649" cy="1146100"/>
          </a:xfrm>
          <a:prstGeom prst="rect">
            <a:avLst/>
          </a:prstGeom>
          <a:noFill/>
          <a:ln>
            <a:noFill/>
          </a:ln>
        </p:spPr>
      </p:pic>
      <p:pic>
        <p:nvPicPr>
          <p:cNvPr id="581" name="Google Shape;581;p25"/>
          <p:cNvPicPr preferRelativeResize="0"/>
          <p:nvPr/>
        </p:nvPicPr>
        <p:blipFill rotWithShape="1">
          <a:blip r:embed="rId3">
            <a:alphaModFix/>
          </a:blip>
          <a:srcRect b="50225" l="44221" r="26453" t="20357"/>
          <a:stretch/>
        </p:blipFill>
        <p:spPr>
          <a:xfrm>
            <a:off x="3354450" y="1596875"/>
            <a:ext cx="1872926" cy="1292849"/>
          </a:xfrm>
          <a:prstGeom prst="rect">
            <a:avLst/>
          </a:prstGeom>
          <a:noFill/>
          <a:ln>
            <a:noFill/>
          </a:ln>
        </p:spPr>
      </p:pic>
      <p:pic>
        <p:nvPicPr>
          <p:cNvPr id="582" name="Google Shape;582;p25"/>
          <p:cNvPicPr preferRelativeResize="0"/>
          <p:nvPr/>
        </p:nvPicPr>
        <p:blipFill rotWithShape="1">
          <a:blip r:embed="rId3">
            <a:alphaModFix/>
          </a:blip>
          <a:srcRect b="57398" l="78455" r="9363" t="27226"/>
          <a:stretch/>
        </p:blipFill>
        <p:spPr>
          <a:xfrm>
            <a:off x="5940175" y="1897875"/>
            <a:ext cx="1008699" cy="715801"/>
          </a:xfrm>
          <a:prstGeom prst="rect">
            <a:avLst/>
          </a:prstGeom>
          <a:noFill/>
          <a:ln>
            <a:noFill/>
          </a:ln>
        </p:spPr>
      </p:pic>
      <p:sp>
        <p:nvSpPr>
          <p:cNvPr id="583" name="Google Shape;583;p25"/>
          <p:cNvSpPr txBox="1"/>
          <p:nvPr/>
        </p:nvSpPr>
        <p:spPr>
          <a:xfrm>
            <a:off x="5478913" y="1982475"/>
            <a:ext cx="2097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latin typeface="Source Sans Pro"/>
                <a:ea typeface="Source Sans Pro"/>
                <a:cs typeface="Source Sans Pro"/>
                <a:sym typeface="Source Sans Pro"/>
              </a:rPr>
              <a:t>*</a:t>
            </a:r>
            <a:endParaRPr b="1" sz="2900">
              <a:latin typeface="Source Sans Pro"/>
              <a:ea typeface="Source Sans Pro"/>
              <a:cs typeface="Source Sans Pro"/>
              <a:sym typeface="Source Sans Pro"/>
            </a:endParaRPr>
          </a:p>
        </p:txBody>
      </p:sp>
      <p:sp>
        <p:nvSpPr>
          <p:cNvPr id="584" name="Google Shape;584;p25"/>
          <p:cNvSpPr txBox="1"/>
          <p:nvPr/>
        </p:nvSpPr>
        <p:spPr>
          <a:xfrm>
            <a:off x="6010075" y="2809350"/>
            <a:ext cx="138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Filter/feature detector</a:t>
            </a:r>
            <a:endParaRPr b="1">
              <a:latin typeface="Source Sans Pro"/>
              <a:ea typeface="Source Sans Pro"/>
              <a:cs typeface="Source Sans Pro"/>
              <a:sym typeface="Source Sans Pro"/>
            </a:endParaRPr>
          </a:p>
        </p:txBody>
      </p:sp>
      <p:pic>
        <p:nvPicPr>
          <p:cNvPr id="585" name="Google Shape;585;p25"/>
          <p:cNvPicPr preferRelativeResize="0"/>
          <p:nvPr/>
        </p:nvPicPr>
        <p:blipFill rotWithShape="1">
          <a:blip r:embed="rId3">
            <a:alphaModFix/>
          </a:blip>
          <a:srcRect b="19498" l="18939" r="57435" t="59381"/>
          <a:stretch/>
        </p:blipFill>
        <p:spPr>
          <a:xfrm>
            <a:off x="3410375" y="3587450"/>
            <a:ext cx="1872926" cy="941374"/>
          </a:xfrm>
          <a:prstGeom prst="rect">
            <a:avLst/>
          </a:prstGeom>
          <a:noFill/>
          <a:ln>
            <a:noFill/>
          </a:ln>
        </p:spPr>
      </p:pic>
      <p:sp>
        <p:nvSpPr>
          <p:cNvPr id="586" name="Google Shape;586;p25"/>
          <p:cNvSpPr/>
          <p:nvPr/>
        </p:nvSpPr>
        <p:spPr>
          <a:xfrm>
            <a:off x="2683575" y="2208350"/>
            <a:ext cx="503100" cy="3174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5"/>
          <p:cNvSpPr/>
          <p:nvPr/>
        </p:nvSpPr>
        <p:spPr>
          <a:xfrm rot="10800000">
            <a:off x="5951357" y="3631130"/>
            <a:ext cx="503100" cy="535200"/>
          </a:xfrm>
          <a:prstGeom prst="bentArrow">
            <a:avLst>
              <a:gd fmla="val 25000" name="adj1"/>
              <a:gd fmla="val 25000" name="adj2"/>
              <a:gd fmla="val 25000" name="adj3"/>
              <a:gd fmla="val 43750" name="adj4"/>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5"/>
          <p:cNvSpPr txBox="1"/>
          <p:nvPr/>
        </p:nvSpPr>
        <p:spPr>
          <a:xfrm>
            <a:off x="531125" y="3578075"/>
            <a:ext cx="23481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Sans Pro"/>
              <a:buChar char="●"/>
            </a:pPr>
            <a:r>
              <a:rPr b="1" lang="en">
                <a:latin typeface="Source Sans Pro"/>
                <a:ea typeface="Source Sans Pro"/>
                <a:cs typeface="Source Sans Pro"/>
                <a:sym typeface="Source Sans Pro"/>
              </a:rPr>
              <a:t>Extracted feature from the image</a:t>
            </a:r>
            <a:endParaRPr b="1">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b="1" lang="en">
                <a:latin typeface="Source Sans Pro"/>
                <a:ea typeface="Source Sans Pro"/>
                <a:cs typeface="Source Sans Pro"/>
                <a:sym typeface="Source Sans Pro"/>
              </a:rPr>
              <a:t>Dimension is reduced</a:t>
            </a:r>
            <a:endParaRPr b="1">
              <a:latin typeface="Source Sans Pro"/>
              <a:ea typeface="Source Sans Pro"/>
              <a:cs typeface="Source Sans Pro"/>
              <a:sym typeface="Source Sans Pro"/>
            </a:endParaRPr>
          </a:p>
        </p:txBody>
      </p:sp>
      <p:sp>
        <p:nvSpPr>
          <p:cNvPr id="589" name="Google Shape;589;p25"/>
          <p:cNvSpPr txBox="1"/>
          <p:nvPr/>
        </p:nvSpPr>
        <p:spPr>
          <a:xfrm>
            <a:off x="950425" y="2917050"/>
            <a:ext cx="100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image[1]</a:t>
            </a:r>
            <a:endParaRPr b="1">
              <a:latin typeface="Source Sans Pro"/>
              <a:ea typeface="Source Sans Pro"/>
              <a:cs typeface="Source Sans Pro"/>
              <a:sym typeface="Source Sans Pro"/>
            </a:endParaRPr>
          </a:p>
        </p:txBody>
      </p:sp>
      <p:sp>
        <p:nvSpPr>
          <p:cNvPr id="590" name="Google Shape;590;p25"/>
          <p:cNvSpPr txBox="1"/>
          <p:nvPr/>
        </p:nvSpPr>
        <p:spPr>
          <a:xfrm>
            <a:off x="7760400" y="4166325"/>
            <a:ext cx="138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[1] I.C.O.E braclets</a:t>
            </a:r>
            <a:endParaRPr b="1">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26"/>
          <p:cNvSpPr txBox="1"/>
          <p:nvPr>
            <p:ph type="title"/>
          </p:nvPr>
        </p:nvSpPr>
        <p:spPr>
          <a:xfrm>
            <a:off x="810150" y="21480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700"/>
              <a:t>Accuracy </a:t>
            </a:r>
            <a:endParaRPr sz="2700"/>
          </a:p>
        </p:txBody>
      </p:sp>
      <p:sp>
        <p:nvSpPr>
          <p:cNvPr id="596" name="Google Shape;596;p2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7" name="Google Shape;597;p26"/>
          <p:cNvSpPr txBox="1"/>
          <p:nvPr/>
        </p:nvSpPr>
        <p:spPr>
          <a:xfrm>
            <a:off x="726800" y="1509500"/>
            <a:ext cx="729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598" name="Google Shape;598;p26"/>
          <p:cNvSpPr txBox="1"/>
          <p:nvPr/>
        </p:nvSpPr>
        <p:spPr>
          <a:xfrm>
            <a:off x="908525" y="1104175"/>
            <a:ext cx="752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74151"/>
                </a:solidFill>
                <a:latin typeface="Roboto"/>
                <a:ea typeface="Roboto"/>
                <a:cs typeface="Roboto"/>
                <a:sym typeface="Roboto"/>
              </a:rPr>
              <a:t>The image facial recognition system has an accuracy of 86.14% on training set and 81.24% on validation accuracy</a:t>
            </a:r>
            <a:endParaRPr b="1">
              <a:solidFill>
                <a:srgbClr val="374151"/>
              </a:solidFill>
              <a:latin typeface="Roboto"/>
              <a:ea typeface="Roboto"/>
              <a:cs typeface="Roboto"/>
              <a:sym typeface="Roboto"/>
            </a:endParaRPr>
          </a:p>
        </p:txBody>
      </p:sp>
      <p:pic>
        <p:nvPicPr>
          <p:cNvPr id="599" name="Google Shape;599;p26"/>
          <p:cNvPicPr preferRelativeResize="0"/>
          <p:nvPr/>
        </p:nvPicPr>
        <p:blipFill>
          <a:blip r:embed="rId3">
            <a:alphaModFix/>
          </a:blip>
          <a:stretch>
            <a:fillRect/>
          </a:stretch>
        </p:blipFill>
        <p:spPr>
          <a:xfrm>
            <a:off x="152400" y="2193650"/>
            <a:ext cx="8661953" cy="234998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27"/>
          <p:cNvSpPr txBox="1"/>
          <p:nvPr>
            <p:ph type="title"/>
          </p:nvPr>
        </p:nvSpPr>
        <p:spPr>
          <a:xfrm>
            <a:off x="852075" y="890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900"/>
              <a:t>Results</a:t>
            </a:r>
            <a:endParaRPr sz="2900"/>
          </a:p>
        </p:txBody>
      </p:sp>
      <p:sp>
        <p:nvSpPr>
          <p:cNvPr id="605" name="Google Shape;605;p2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06" name="Google Shape;606;p27"/>
          <p:cNvPicPr preferRelativeResize="0"/>
          <p:nvPr/>
        </p:nvPicPr>
        <p:blipFill>
          <a:blip r:embed="rId3">
            <a:alphaModFix/>
          </a:blip>
          <a:stretch>
            <a:fillRect/>
          </a:stretch>
        </p:blipFill>
        <p:spPr>
          <a:xfrm>
            <a:off x="376000" y="946450"/>
            <a:ext cx="3621401" cy="3018925"/>
          </a:xfrm>
          <a:prstGeom prst="rect">
            <a:avLst/>
          </a:prstGeom>
          <a:noFill/>
          <a:ln>
            <a:noFill/>
          </a:ln>
        </p:spPr>
      </p:pic>
      <p:pic>
        <p:nvPicPr>
          <p:cNvPr id="607" name="Google Shape;607;p27"/>
          <p:cNvPicPr preferRelativeResize="0"/>
          <p:nvPr/>
        </p:nvPicPr>
        <p:blipFill rotWithShape="1">
          <a:blip r:embed="rId4">
            <a:alphaModFix/>
          </a:blip>
          <a:srcRect b="0" l="0" r="55978" t="0"/>
          <a:stretch/>
        </p:blipFill>
        <p:spPr>
          <a:xfrm>
            <a:off x="4531425" y="1215575"/>
            <a:ext cx="4025350" cy="2480687"/>
          </a:xfrm>
          <a:prstGeom prst="rect">
            <a:avLst/>
          </a:prstGeom>
          <a:noFill/>
          <a:ln>
            <a:noFill/>
          </a:ln>
        </p:spPr>
      </p:pic>
      <p:sp>
        <p:nvSpPr>
          <p:cNvPr id="608" name="Google Shape;608;p27"/>
          <p:cNvSpPr txBox="1"/>
          <p:nvPr/>
        </p:nvSpPr>
        <p:spPr>
          <a:xfrm>
            <a:off x="4863950" y="3899550"/>
            <a:ext cx="3452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Actual and Predicted labels of  images fig-3 </a:t>
            </a:r>
            <a:endParaRPr b="1">
              <a:latin typeface="Source Sans Pro"/>
              <a:ea typeface="Source Sans Pro"/>
              <a:cs typeface="Source Sans Pro"/>
              <a:sym typeface="Source Sans Pro"/>
            </a:endParaRPr>
          </a:p>
        </p:txBody>
      </p:sp>
      <p:sp>
        <p:nvSpPr>
          <p:cNvPr id="609" name="Google Shape;609;p27"/>
          <p:cNvSpPr txBox="1"/>
          <p:nvPr/>
        </p:nvSpPr>
        <p:spPr>
          <a:xfrm>
            <a:off x="1090200" y="4123175"/>
            <a:ext cx="262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Confusion Matrix</a:t>
            </a:r>
            <a:endParaRPr b="1">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28"/>
          <p:cNvSpPr txBox="1"/>
          <p:nvPr>
            <p:ph type="title"/>
          </p:nvPr>
        </p:nvSpPr>
        <p:spPr>
          <a:xfrm>
            <a:off x="951025" y="0"/>
            <a:ext cx="6996600" cy="774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Section 2 : Speech Emotion Recognition</a:t>
            </a:r>
            <a:r>
              <a:rPr lang="en"/>
              <a:t> </a:t>
            </a:r>
            <a:endParaRPr/>
          </a:p>
        </p:txBody>
      </p:sp>
      <p:sp>
        <p:nvSpPr>
          <p:cNvPr id="615" name="Google Shape;615;p28"/>
          <p:cNvSpPr txBox="1"/>
          <p:nvPr>
            <p:ph idx="1" type="body"/>
          </p:nvPr>
        </p:nvSpPr>
        <p:spPr>
          <a:xfrm>
            <a:off x="-145150" y="895250"/>
            <a:ext cx="4659900" cy="66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solidFill>
                  <a:schemeClr val="accent1"/>
                </a:solidFill>
                <a:latin typeface="Oswald"/>
                <a:ea typeface="Oswald"/>
                <a:cs typeface="Oswald"/>
                <a:sym typeface="Oswald"/>
              </a:rPr>
              <a:t>2.1 Data Augmentation </a:t>
            </a:r>
            <a:endParaRPr b="1" sz="2500">
              <a:solidFill>
                <a:schemeClr val="accent1"/>
              </a:solidFill>
              <a:latin typeface="Oswald"/>
              <a:ea typeface="Oswald"/>
              <a:cs typeface="Oswald"/>
              <a:sym typeface="Oswald"/>
            </a:endParaRPr>
          </a:p>
          <a:p>
            <a:pPr indent="0" lvl="0" marL="0" rtl="0" algn="ctr">
              <a:spcBef>
                <a:spcPts val="0"/>
              </a:spcBef>
              <a:spcAft>
                <a:spcPts val="0"/>
              </a:spcAft>
              <a:buNone/>
            </a:pPr>
            <a:r>
              <a:t/>
            </a:r>
            <a:endParaRPr b="1" sz="2500">
              <a:solidFill>
                <a:schemeClr val="accent1"/>
              </a:solidFill>
              <a:latin typeface="Oswald"/>
              <a:ea typeface="Oswald"/>
              <a:cs typeface="Oswald"/>
              <a:sym typeface="Oswald"/>
            </a:endParaRPr>
          </a:p>
        </p:txBody>
      </p:sp>
      <p:sp>
        <p:nvSpPr>
          <p:cNvPr id="616" name="Google Shape;616;p2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17" name="Google Shape;617;p28"/>
          <p:cNvSpPr txBox="1"/>
          <p:nvPr/>
        </p:nvSpPr>
        <p:spPr>
          <a:xfrm>
            <a:off x="548200" y="1451150"/>
            <a:ext cx="81426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Sans Pro"/>
              <a:buChar char="●"/>
            </a:pPr>
            <a:r>
              <a:rPr b="1" lang="en">
                <a:latin typeface="Source Sans Pro"/>
                <a:ea typeface="Source Sans Pro"/>
                <a:cs typeface="Source Sans Pro"/>
                <a:sym typeface="Source Sans Pro"/>
              </a:rPr>
              <a:t>Noise Injection </a:t>
            </a:r>
            <a:r>
              <a:rPr lang="en">
                <a:latin typeface="Source Sans Pro"/>
                <a:ea typeface="Source Sans Pro"/>
                <a:cs typeface="Source Sans Pro"/>
                <a:sym typeface="Source Sans Pro"/>
              </a:rPr>
              <a:t>: </a:t>
            </a:r>
            <a:r>
              <a:rPr lang="en">
                <a:solidFill>
                  <a:srgbClr val="374151"/>
                </a:solidFill>
                <a:latin typeface="Roboto"/>
                <a:ea typeface="Roboto"/>
                <a:cs typeface="Roboto"/>
                <a:sym typeface="Roboto"/>
              </a:rPr>
              <a:t>The function adds random noise to a speech signal by calculating the maximum amplitude, generating random noise within a range, and multiplying it with a standard normal distribution.</a:t>
            </a:r>
            <a:endParaRPr>
              <a:solidFill>
                <a:srgbClr val="374151"/>
              </a:solidFill>
              <a:latin typeface="Roboto"/>
              <a:ea typeface="Roboto"/>
              <a:cs typeface="Roboto"/>
              <a:sym typeface="Roboto"/>
            </a:endParaRPr>
          </a:p>
          <a:p>
            <a:pPr indent="0" lvl="0" marL="0" rtl="0" algn="l">
              <a:spcBef>
                <a:spcPts val="0"/>
              </a:spcBef>
              <a:spcAft>
                <a:spcPts val="0"/>
              </a:spcAft>
              <a:buNone/>
            </a:pPr>
            <a:r>
              <a:t/>
            </a:r>
            <a:endParaRPr>
              <a:solidFill>
                <a:srgbClr val="374151"/>
              </a:solidFill>
              <a:latin typeface="Roboto"/>
              <a:ea typeface="Roboto"/>
              <a:cs typeface="Roboto"/>
              <a:sym typeface="Roboto"/>
            </a:endParaRPr>
          </a:p>
          <a:p>
            <a:pPr indent="-317500" lvl="0" marL="457200" rtl="0" algn="l">
              <a:spcBef>
                <a:spcPts val="0"/>
              </a:spcBef>
              <a:spcAft>
                <a:spcPts val="0"/>
              </a:spcAft>
              <a:buSzPts val="1400"/>
              <a:buFont typeface="Source Sans Pro"/>
              <a:buChar char="●"/>
            </a:pPr>
            <a:r>
              <a:rPr b="1" lang="en">
                <a:solidFill>
                  <a:srgbClr val="202124"/>
                </a:solidFill>
                <a:latin typeface="Roboto"/>
                <a:ea typeface="Roboto"/>
                <a:cs typeface="Roboto"/>
                <a:sym typeface="Roboto"/>
              </a:rPr>
              <a:t>Stretching </a:t>
            </a:r>
            <a:r>
              <a:rPr lang="en">
                <a:solidFill>
                  <a:srgbClr val="202124"/>
                </a:solidFill>
                <a:latin typeface="Roboto"/>
                <a:ea typeface="Roboto"/>
                <a:cs typeface="Roboto"/>
                <a:sym typeface="Roboto"/>
              </a:rPr>
              <a:t>:</a:t>
            </a:r>
            <a:r>
              <a:rPr lang="en">
                <a:solidFill>
                  <a:srgbClr val="374151"/>
                </a:solidFill>
                <a:latin typeface="Roboto"/>
                <a:ea typeface="Roboto"/>
                <a:cs typeface="Roboto"/>
                <a:sym typeface="Roboto"/>
              </a:rPr>
              <a:t>  This function stretches or compresses the time axis of the given speech signal by a random factor between 0.8 and 1.2. It uses the </a:t>
            </a:r>
            <a:r>
              <a:rPr lang="en">
                <a:solidFill>
                  <a:srgbClr val="188038"/>
                </a:solidFill>
                <a:latin typeface="Courier New"/>
                <a:ea typeface="Courier New"/>
                <a:cs typeface="Courier New"/>
                <a:sym typeface="Courier New"/>
              </a:rPr>
              <a:t>time_stretch() </a:t>
            </a:r>
            <a:r>
              <a:rPr lang="en">
                <a:solidFill>
                  <a:srgbClr val="374151"/>
                </a:solidFill>
                <a:latin typeface="Roboto"/>
                <a:ea typeface="Roboto"/>
                <a:cs typeface="Roboto"/>
                <a:sym typeface="Roboto"/>
              </a:rPr>
              <a:t>function from the librosa library to perform the time stretching.</a:t>
            </a:r>
            <a:endParaRPr>
              <a:solidFill>
                <a:srgbClr val="374151"/>
              </a:solidFill>
              <a:latin typeface="Roboto"/>
              <a:ea typeface="Roboto"/>
              <a:cs typeface="Roboto"/>
              <a:sym typeface="Roboto"/>
            </a:endParaRPr>
          </a:p>
          <a:p>
            <a:pPr indent="0" lvl="0" marL="0" rtl="0" algn="l">
              <a:spcBef>
                <a:spcPts val="0"/>
              </a:spcBef>
              <a:spcAft>
                <a:spcPts val="0"/>
              </a:spcAft>
              <a:buNone/>
            </a:pPr>
            <a:r>
              <a:t/>
            </a:r>
            <a:endParaRPr>
              <a:solidFill>
                <a:srgbClr val="374151"/>
              </a:solidFill>
              <a:latin typeface="Roboto"/>
              <a:ea typeface="Roboto"/>
              <a:cs typeface="Roboto"/>
              <a:sym typeface="Roboto"/>
            </a:endParaRPr>
          </a:p>
          <a:p>
            <a:pPr indent="-317500" lvl="0" marL="457200" rtl="0" algn="l">
              <a:spcBef>
                <a:spcPts val="0"/>
              </a:spcBef>
              <a:spcAft>
                <a:spcPts val="0"/>
              </a:spcAft>
              <a:buClr>
                <a:srgbClr val="374151"/>
              </a:buClr>
              <a:buSzPts val="1400"/>
              <a:buFont typeface="Roboto"/>
              <a:buChar char="●"/>
            </a:pPr>
            <a:r>
              <a:rPr b="1" lang="en">
                <a:solidFill>
                  <a:srgbClr val="202124"/>
                </a:solidFill>
                <a:latin typeface="Roboto"/>
                <a:ea typeface="Roboto"/>
                <a:cs typeface="Roboto"/>
                <a:sym typeface="Roboto"/>
              </a:rPr>
              <a:t>Shifting </a:t>
            </a:r>
            <a:r>
              <a:rPr lang="en">
                <a:solidFill>
                  <a:srgbClr val="374151"/>
                </a:solidFill>
                <a:latin typeface="Roboto"/>
                <a:ea typeface="Roboto"/>
                <a:cs typeface="Roboto"/>
                <a:sym typeface="Roboto"/>
              </a:rPr>
              <a:t>: This function shifts the given speech signal by a random number of samples between -5000 and 5000. It uses the </a:t>
            </a:r>
            <a:r>
              <a:rPr lang="en">
                <a:solidFill>
                  <a:srgbClr val="188038"/>
                </a:solidFill>
                <a:latin typeface="Courier New"/>
                <a:ea typeface="Courier New"/>
                <a:cs typeface="Courier New"/>
                <a:sym typeface="Courier New"/>
              </a:rPr>
              <a:t>roll</a:t>
            </a:r>
            <a:r>
              <a:rPr lang="en">
                <a:solidFill>
                  <a:srgbClr val="374151"/>
                </a:solidFill>
                <a:latin typeface="Roboto"/>
                <a:ea typeface="Roboto"/>
                <a:cs typeface="Roboto"/>
                <a:sym typeface="Roboto"/>
              </a:rPr>
              <a:t> function from numpy to perform the signal shifting.</a:t>
            </a:r>
            <a:endParaRPr>
              <a:solidFill>
                <a:srgbClr val="374151"/>
              </a:solidFill>
              <a:latin typeface="Roboto"/>
              <a:ea typeface="Roboto"/>
              <a:cs typeface="Roboto"/>
              <a:sym typeface="Roboto"/>
            </a:endParaRPr>
          </a:p>
          <a:p>
            <a:pPr indent="0" lvl="0" marL="0" rtl="0" algn="l">
              <a:spcBef>
                <a:spcPts val="0"/>
              </a:spcBef>
              <a:spcAft>
                <a:spcPts val="0"/>
              </a:spcAft>
              <a:buNone/>
            </a:pPr>
            <a:r>
              <a:t/>
            </a:r>
            <a:endParaRPr>
              <a:solidFill>
                <a:srgbClr val="374151"/>
              </a:solidFill>
              <a:latin typeface="Roboto"/>
              <a:ea typeface="Roboto"/>
              <a:cs typeface="Roboto"/>
              <a:sym typeface="Roboto"/>
            </a:endParaRPr>
          </a:p>
          <a:p>
            <a:pPr indent="-317500" lvl="0" marL="457200" rtl="0" algn="l">
              <a:spcBef>
                <a:spcPts val="0"/>
              </a:spcBef>
              <a:spcAft>
                <a:spcPts val="0"/>
              </a:spcAft>
              <a:buClr>
                <a:srgbClr val="374151"/>
              </a:buClr>
              <a:buSzPts val="1400"/>
              <a:buFont typeface="Roboto"/>
              <a:buChar char="●"/>
            </a:pPr>
            <a:r>
              <a:rPr b="1" lang="en">
                <a:solidFill>
                  <a:srgbClr val="202124"/>
                </a:solidFill>
                <a:latin typeface="Roboto"/>
                <a:ea typeface="Roboto"/>
                <a:cs typeface="Roboto"/>
                <a:sym typeface="Roboto"/>
              </a:rPr>
              <a:t>Pitching</a:t>
            </a:r>
            <a:r>
              <a:rPr lang="en">
                <a:solidFill>
                  <a:srgbClr val="202124"/>
                </a:solidFill>
                <a:latin typeface="Roboto"/>
                <a:ea typeface="Roboto"/>
                <a:cs typeface="Roboto"/>
                <a:sym typeface="Roboto"/>
              </a:rPr>
              <a:t> </a:t>
            </a:r>
            <a:r>
              <a:rPr lang="en">
                <a:solidFill>
                  <a:srgbClr val="374151"/>
                </a:solidFill>
                <a:latin typeface="Roboto"/>
                <a:ea typeface="Roboto"/>
                <a:cs typeface="Roboto"/>
                <a:sym typeface="Roboto"/>
              </a:rPr>
              <a:t>: This function changes the pitch of the given speech signal by a random number of semitones between -2 and 2 using  </a:t>
            </a:r>
            <a:r>
              <a:rPr lang="en">
                <a:solidFill>
                  <a:srgbClr val="188038"/>
                </a:solidFill>
                <a:latin typeface="Courier New"/>
                <a:ea typeface="Courier New"/>
                <a:cs typeface="Courier New"/>
                <a:sym typeface="Courier New"/>
              </a:rPr>
              <a:t>pitch_shift</a:t>
            </a:r>
            <a:r>
              <a:rPr lang="en">
                <a:solidFill>
                  <a:srgbClr val="374151"/>
                </a:solidFill>
                <a:latin typeface="Roboto"/>
                <a:ea typeface="Roboto"/>
                <a:cs typeface="Roboto"/>
                <a:sym typeface="Roboto"/>
              </a:rPr>
              <a:t> function from the librosa library .</a:t>
            </a:r>
            <a:endParaRPr>
              <a:solidFill>
                <a:srgbClr val="37415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29"/>
          <p:cNvSpPr txBox="1"/>
          <p:nvPr>
            <p:ph idx="1" type="body"/>
          </p:nvPr>
        </p:nvSpPr>
        <p:spPr>
          <a:xfrm>
            <a:off x="1934850" y="105250"/>
            <a:ext cx="4659900" cy="6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accent1"/>
                </a:solidFill>
                <a:latin typeface="Oswald"/>
                <a:ea typeface="Oswald"/>
                <a:cs typeface="Oswald"/>
                <a:sym typeface="Oswald"/>
              </a:rPr>
              <a:t>        </a:t>
            </a:r>
            <a:r>
              <a:rPr b="1" lang="en" sz="2500">
                <a:solidFill>
                  <a:schemeClr val="accent1"/>
                </a:solidFill>
                <a:latin typeface="Oswald"/>
                <a:ea typeface="Oswald"/>
                <a:cs typeface="Oswald"/>
                <a:sym typeface="Oswald"/>
              </a:rPr>
              <a:t>2.2 Feature Extraction </a:t>
            </a:r>
            <a:endParaRPr b="1" sz="2500">
              <a:solidFill>
                <a:schemeClr val="accent1"/>
              </a:solidFill>
              <a:latin typeface="Oswald"/>
              <a:ea typeface="Oswald"/>
              <a:cs typeface="Oswald"/>
              <a:sym typeface="Oswald"/>
            </a:endParaRPr>
          </a:p>
          <a:p>
            <a:pPr indent="0" lvl="0" marL="0" rtl="0" algn="ctr">
              <a:spcBef>
                <a:spcPts val="0"/>
              </a:spcBef>
              <a:spcAft>
                <a:spcPts val="0"/>
              </a:spcAft>
              <a:buNone/>
            </a:pPr>
            <a:r>
              <a:t/>
            </a:r>
            <a:endParaRPr b="1" sz="2500">
              <a:solidFill>
                <a:schemeClr val="accent1"/>
              </a:solidFill>
              <a:latin typeface="Oswald"/>
              <a:ea typeface="Oswald"/>
              <a:cs typeface="Oswald"/>
              <a:sym typeface="Oswald"/>
            </a:endParaRPr>
          </a:p>
        </p:txBody>
      </p:sp>
      <p:sp>
        <p:nvSpPr>
          <p:cNvPr id="623" name="Google Shape;623;p2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24" name="Google Shape;624;p29"/>
          <p:cNvSpPr txBox="1"/>
          <p:nvPr/>
        </p:nvSpPr>
        <p:spPr>
          <a:xfrm>
            <a:off x="500700" y="1353175"/>
            <a:ext cx="8142600" cy="28938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500"/>
              </a:spcBef>
              <a:spcAft>
                <a:spcPts val="0"/>
              </a:spcAft>
              <a:buClr>
                <a:srgbClr val="202124"/>
              </a:buClr>
              <a:buSzPts val="1300"/>
              <a:buFont typeface="Roboto"/>
              <a:buChar char="●"/>
            </a:pPr>
            <a:r>
              <a:rPr b="1" lang="en" sz="1300">
                <a:solidFill>
                  <a:srgbClr val="202124"/>
                </a:solidFill>
                <a:latin typeface="Roboto"/>
                <a:ea typeface="Roboto"/>
                <a:cs typeface="Roboto"/>
                <a:sym typeface="Roboto"/>
              </a:rPr>
              <a:t>Zero Crossing Rate (ZCR)</a:t>
            </a:r>
            <a:r>
              <a:rPr lang="en" sz="1300">
                <a:solidFill>
                  <a:srgbClr val="202124"/>
                </a:solidFill>
                <a:latin typeface="Roboto"/>
                <a:ea typeface="Roboto"/>
                <a:cs typeface="Roboto"/>
                <a:sym typeface="Roboto"/>
              </a:rPr>
              <a:t>: It is the rate at which the signal changes from positive to negative or vice versa. It gives an indication of the amount of signal change or the frequency of the waveform.</a:t>
            </a:r>
            <a:endParaRPr sz="1300">
              <a:solidFill>
                <a:srgbClr val="202124"/>
              </a:solidFill>
              <a:latin typeface="Roboto"/>
              <a:ea typeface="Roboto"/>
              <a:cs typeface="Roboto"/>
              <a:sym typeface="Roboto"/>
            </a:endParaRPr>
          </a:p>
          <a:p>
            <a:pPr indent="-311150" lvl="0" marL="457200" rtl="0" algn="l">
              <a:lnSpc>
                <a:spcPct val="115000"/>
              </a:lnSpc>
              <a:spcBef>
                <a:spcPts val="0"/>
              </a:spcBef>
              <a:spcAft>
                <a:spcPts val="0"/>
              </a:spcAft>
              <a:buClr>
                <a:srgbClr val="202124"/>
              </a:buClr>
              <a:buSzPts val="1300"/>
              <a:buFont typeface="Roboto"/>
              <a:buChar char="●"/>
            </a:pPr>
            <a:r>
              <a:rPr b="1" lang="en" sz="1300">
                <a:solidFill>
                  <a:srgbClr val="202124"/>
                </a:solidFill>
                <a:latin typeface="Roboto"/>
                <a:ea typeface="Roboto"/>
                <a:cs typeface="Roboto"/>
                <a:sym typeface="Roboto"/>
              </a:rPr>
              <a:t>Chroma STFT</a:t>
            </a:r>
            <a:r>
              <a:rPr lang="en" sz="1300">
                <a:solidFill>
                  <a:srgbClr val="202124"/>
                </a:solidFill>
                <a:latin typeface="Roboto"/>
                <a:ea typeface="Roboto"/>
                <a:cs typeface="Roboto"/>
                <a:sym typeface="Roboto"/>
              </a:rPr>
              <a:t>: It represents the 12 different pitch classes of the musical octave. It is calculated using the Short Time Fourier Transform (STFT).</a:t>
            </a:r>
            <a:endParaRPr sz="1300">
              <a:solidFill>
                <a:srgbClr val="202124"/>
              </a:solidFill>
              <a:latin typeface="Roboto"/>
              <a:ea typeface="Roboto"/>
              <a:cs typeface="Roboto"/>
              <a:sym typeface="Roboto"/>
            </a:endParaRPr>
          </a:p>
          <a:p>
            <a:pPr indent="-311150" lvl="0" marL="457200" rtl="0" algn="l">
              <a:lnSpc>
                <a:spcPct val="115000"/>
              </a:lnSpc>
              <a:spcBef>
                <a:spcPts val="0"/>
              </a:spcBef>
              <a:spcAft>
                <a:spcPts val="0"/>
              </a:spcAft>
              <a:buClr>
                <a:srgbClr val="202124"/>
              </a:buClr>
              <a:buSzPts val="1300"/>
              <a:buFont typeface="Roboto"/>
              <a:buChar char="●"/>
            </a:pPr>
            <a:r>
              <a:rPr b="1" lang="en" sz="1300">
                <a:solidFill>
                  <a:srgbClr val="202124"/>
                </a:solidFill>
                <a:latin typeface="Roboto"/>
                <a:ea typeface="Roboto"/>
                <a:cs typeface="Roboto"/>
                <a:sym typeface="Roboto"/>
              </a:rPr>
              <a:t>MFCC</a:t>
            </a:r>
            <a:r>
              <a:rPr lang="en" sz="1300">
                <a:solidFill>
                  <a:srgbClr val="202124"/>
                </a:solidFill>
                <a:latin typeface="Roboto"/>
                <a:ea typeface="Roboto"/>
                <a:cs typeface="Roboto"/>
                <a:sym typeface="Roboto"/>
              </a:rPr>
              <a:t>: Mel-Frequency Cepstral Coefficients (MFCCs) represent the spectral envelope of the speech signal. They are commonly used in speech recognition systems.</a:t>
            </a:r>
            <a:endParaRPr sz="1300">
              <a:solidFill>
                <a:srgbClr val="202124"/>
              </a:solidFill>
              <a:latin typeface="Roboto"/>
              <a:ea typeface="Roboto"/>
              <a:cs typeface="Roboto"/>
              <a:sym typeface="Roboto"/>
            </a:endParaRPr>
          </a:p>
          <a:p>
            <a:pPr indent="-311150" lvl="0" marL="457200" rtl="0" algn="l">
              <a:lnSpc>
                <a:spcPct val="115000"/>
              </a:lnSpc>
              <a:spcBef>
                <a:spcPts val="0"/>
              </a:spcBef>
              <a:spcAft>
                <a:spcPts val="0"/>
              </a:spcAft>
              <a:buClr>
                <a:srgbClr val="202124"/>
              </a:buClr>
              <a:buSzPts val="1300"/>
              <a:buFont typeface="Roboto"/>
              <a:buChar char="●"/>
            </a:pPr>
            <a:r>
              <a:rPr b="1" lang="en" sz="1300">
                <a:solidFill>
                  <a:srgbClr val="202124"/>
                </a:solidFill>
                <a:latin typeface="Roboto"/>
                <a:ea typeface="Roboto"/>
                <a:cs typeface="Roboto"/>
                <a:sym typeface="Roboto"/>
              </a:rPr>
              <a:t>Root Mean Square Value (RMS)</a:t>
            </a:r>
            <a:r>
              <a:rPr lang="en" sz="1300">
                <a:solidFill>
                  <a:srgbClr val="202124"/>
                </a:solidFill>
                <a:latin typeface="Roboto"/>
                <a:ea typeface="Roboto"/>
                <a:cs typeface="Roboto"/>
                <a:sym typeface="Roboto"/>
              </a:rPr>
              <a:t>: It is the square root of the average of the squared values of the speech signal. It gives an indication of the amplitude of the signal.</a:t>
            </a:r>
            <a:endParaRPr sz="1300">
              <a:solidFill>
                <a:srgbClr val="202124"/>
              </a:solidFill>
              <a:latin typeface="Roboto"/>
              <a:ea typeface="Roboto"/>
              <a:cs typeface="Roboto"/>
              <a:sym typeface="Roboto"/>
            </a:endParaRPr>
          </a:p>
          <a:p>
            <a:pPr indent="-311150" lvl="0" marL="457200" rtl="0" algn="l">
              <a:lnSpc>
                <a:spcPct val="115000"/>
              </a:lnSpc>
              <a:spcBef>
                <a:spcPts val="0"/>
              </a:spcBef>
              <a:spcAft>
                <a:spcPts val="0"/>
              </a:spcAft>
              <a:buClr>
                <a:srgbClr val="202124"/>
              </a:buClr>
              <a:buSzPts val="1300"/>
              <a:buFont typeface="Roboto"/>
              <a:buChar char="●"/>
            </a:pPr>
            <a:r>
              <a:rPr b="1" lang="en" sz="1300">
                <a:solidFill>
                  <a:srgbClr val="202124"/>
                </a:solidFill>
                <a:latin typeface="Roboto"/>
                <a:ea typeface="Roboto"/>
                <a:cs typeface="Roboto"/>
                <a:sym typeface="Roboto"/>
              </a:rPr>
              <a:t>Mel Spectrogram</a:t>
            </a:r>
            <a:r>
              <a:rPr lang="en" sz="1300">
                <a:solidFill>
                  <a:srgbClr val="202124"/>
                </a:solidFill>
                <a:latin typeface="Roboto"/>
                <a:ea typeface="Roboto"/>
                <a:cs typeface="Roboto"/>
                <a:sym typeface="Roboto"/>
              </a:rPr>
              <a:t>: It represents the spectral content of the speech signal in the Mel frequency scale. It is calculated using the Short Time Fourier Transform (STFT).</a:t>
            </a:r>
            <a:endParaRPr sz="1300">
              <a:solidFill>
                <a:srgbClr val="202124"/>
              </a:solidFill>
              <a:latin typeface="Roboto"/>
              <a:ea typeface="Roboto"/>
              <a:cs typeface="Roboto"/>
              <a:sym typeface="Roboto"/>
            </a:endParaRPr>
          </a:p>
          <a:p>
            <a:pPr indent="0" lvl="0" marL="457200" rtl="0" algn="l">
              <a:spcBef>
                <a:spcPts val="1500"/>
              </a:spcBef>
              <a:spcAft>
                <a:spcPts val="0"/>
              </a:spcAft>
              <a:buNone/>
            </a:pPr>
            <a:r>
              <a:t/>
            </a:r>
            <a:endParaRPr b="1">
              <a:solidFill>
                <a:srgbClr val="202124"/>
              </a:solidFill>
              <a:latin typeface="Source Sans Pro"/>
              <a:ea typeface="Source Sans Pro"/>
              <a:cs typeface="Source Sans Pro"/>
              <a:sym typeface="Source Sans Pro"/>
            </a:endParaRPr>
          </a:p>
        </p:txBody>
      </p:sp>
      <p:sp>
        <p:nvSpPr>
          <p:cNvPr id="625" name="Google Shape;625;p29"/>
          <p:cNvSpPr txBox="1"/>
          <p:nvPr/>
        </p:nvSpPr>
        <p:spPr>
          <a:xfrm>
            <a:off x="225725" y="773950"/>
            <a:ext cx="7126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374151"/>
                </a:solidFill>
                <a:highlight>
                  <a:srgbClr val="F7F7F8"/>
                </a:highlight>
                <a:latin typeface="Roboto"/>
                <a:ea typeface="Roboto"/>
                <a:cs typeface="Roboto"/>
                <a:sym typeface="Roboto"/>
              </a:rPr>
              <a:t> </a:t>
            </a:r>
            <a:r>
              <a:rPr lang="en" sz="1500">
                <a:solidFill>
                  <a:srgbClr val="374151"/>
                </a:solidFill>
                <a:latin typeface="Roboto"/>
                <a:ea typeface="Roboto"/>
                <a:cs typeface="Roboto"/>
                <a:sym typeface="Roboto"/>
              </a:rPr>
              <a:t>The following features are extracted from the speech signal:</a:t>
            </a:r>
            <a:endParaRPr sz="1700">
              <a:latin typeface="Source Sans Pro"/>
              <a:ea typeface="Source Sans Pro"/>
              <a:cs typeface="Source Sans Pro"/>
              <a:sym typeface="Source Sans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30"/>
          <p:cNvSpPr txBox="1"/>
          <p:nvPr>
            <p:ph idx="1" type="body"/>
          </p:nvPr>
        </p:nvSpPr>
        <p:spPr>
          <a:xfrm>
            <a:off x="2692625" y="105250"/>
            <a:ext cx="4659900" cy="6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accent1"/>
                </a:solidFill>
                <a:latin typeface="Oswald"/>
                <a:ea typeface="Oswald"/>
                <a:cs typeface="Oswald"/>
                <a:sym typeface="Oswald"/>
              </a:rPr>
              <a:t>       </a:t>
            </a:r>
            <a:r>
              <a:rPr b="1" lang="en" sz="2900">
                <a:solidFill>
                  <a:schemeClr val="accent1"/>
                </a:solidFill>
                <a:latin typeface="Oswald"/>
                <a:ea typeface="Oswald"/>
                <a:cs typeface="Oswald"/>
                <a:sym typeface="Oswald"/>
              </a:rPr>
              <a:t> 2.4 Modelling</a:t>
            </a:r>
            <a:endParaRPr b="1" sz="2900">
              <a:solidFill>
                <a:schemeClr val="accent1"/>
              </a:solidFill>
              <a:latin typeface="Oswald"/>
              <a:ea typeface="Oswald"/>
              <a:cs typeface="Oswald"/>
              <a:sym typeface="Oswald"/>
            </a:endParaRPr>
          </a:p>
          <a:p>
            <a:pPr indent="0" lvl="0" marL="0" rtl="0" algn="ctr">
              <a:spcBef>
                <a:spcPts val="0"/>
              </a:spcBef>
              <a:spcAft>
                <a:spcPts val="0"/>
              </a:spcAft>
              <a:buNone/>
            </a:pPr>
            <a:r>
              <a:t/>
            </a:r>
            <a:endParaRPr b="1" sz="2500">
              <a:solidFill>
                <a:schemeClr val="accent1"/>
              </a:solidFill>
              <a:latin typeface="Oswald"/>
              <a:ea typeface="Oswald"/>
              <a:cs typeface="Oswald"/>
              <a:sym typeface="Oswald"/>
            </a:endParaRPr>
          </a:p>
        </p:txBody>
      </p:sp>
      <p:sp>
        <p:nvSpPr>
          <p:cNvPr id="631" name="Google Shape;631;p3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32" name="Google Shape;632;p30"/>
          <p:cNvSpPr txBox="1"/>
          <p:nvPr/>
        </p:nvSpPr>
        <p:spPr>
          <a:xfrm>
            <a:off x="500700" y="1417350"/>
            <a:ext cx="8142600" cy="3050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500"/>
              </a:spcBef>
              <a:spcAft>
                <a:spcPts val="0"/>
              </a:spcAft>
              <a:buClr>
                <a:srgbClr val="202124"/>
              </a:buClr>
              <a:buSzPts val="1400"/>
              <a:buFont typeface="Roboto"/>
              <a:buChar char="●"/>
            </a:pPr>
            <a:r>
              <a:rPr lang="en">
                <a:solidFill>
                  <a:srgbClr val="202124"/>
                </a:solidFill>
                <a:latin typeface="Roboto"/>
                <a:ea typeface="Roboto"/>
                <a:cs typeface="Roboto"/>
                <a:sym typeface="Roboto"/>
              </a:rPr>
              <a:t>There are 4 Conv1D layers followed by 4 max pooling layers to downsample the output of the previous layer. Then two Dropout layers are added to prevent overfitting.</a:t>
            </a:r>
            <a:endParaRPr>
              <a:solidFill>
                <a:srgbClr val="202124"/>
              </a:solidFill>
              <a:latin typeface="Roboto"/>
              <a:ea typeface="Roboto"/>
              <a:cs typeface="Roboto"/>
              <a:sym typeface="Roboto"/>
            </a:endParaRPr>
          </a:p>
          <a:p>
            <a:pPr indent="-317500" lvl="0" marL="457200" rtl="0" algn="l">
              <a:lnSpc>
                <a:spcPct val="115000"/>
              </a:lnSpc>
              <a:spcBef>
                <a:spcPts val="0"/>
              </a:spcBef>
              <a:spcAft>
                <a:spcPts val="0"/>
              </a:spcAft>
              <a:buClr>
                <a:srgbClr val="202124"/>
              </a:buClr>
              <a:buSzPts val="1400"/>
              <a:buFont typeface="Roboto"/>
              <a:buChar char="●"/>
            </a:pPr>
            <a:r>
              <a:rPr lang="en">
                <a:solidFill>
                  <a:srgbClr val="202124"/>
                </a:solidFill>
                <a:latin typeface="Roboto"/>
                <a:ea typeface="Roboto"/>
                <a:cs typeface="Roboto"/>
                <a:sym typeface="Roboto"/>
              </a:rPr>
              <a:t>The first layer is a Conv1D layer with 256 filters, a kernel size of 5, a stride of 1.</a:t>
            </a:r>
            <a:endParaRPr>
              <a:solidFill>
                <a:srgbClr val="202124"/>
              </a:solidFill>
              <a:latin typeface="Roboto"/>
              <a:ea typeface="Roboto"/>
              <a:cs typeface="Roboto"/>
              <a:sym typeface="Roboto"/>
            </a:endParaRPr>
          </a:p>
          <a:p>
            <a:pPr indent="-317500" lvl="0" marL="457200" rtl="0" algn="l">
              <a:lnSpc>
                <a:spcPct val="115000"/>
              </a:lnSpc>
              <a:spcBef>
                <a:spcPts val="0"/>
              </a:spcBef>
              <a:spcAft>
                <a:spcPts val="0"/>
              </a:spcAft>
              <a:buClr>
                <a:srgbClr val="202124"/>
              </a:buClr>
              <a:buSzPts val="1400"/>
              <a:buFont typeface="Roboto"/>
              <a:buChar char="●"/>
            </a:pPr>
            <a:r>
              <a:rPr lang="en">
                <a:solidFill>
                  <a:srgbClr val="202124"/>
                </a:solidFill>
                <a:latin typeface="Roboto"/>
                <a:ea typeface="Roboto"/>
                <a:cs typeface="Roboto"/>
                <a:sym typeface="Roboto"/>
              </a:rPr>
              <a:t>First 11 layers are feature learning and last 3 layers are classification layers.</a:t>
            </a:r>
            <a:endParaRPr>
              <a:solidFill>
                <a:srgbClr val="202124"/>
              </a:solidFill>
              <a:latin typeface="Roboto"/>
              <a:ea typeface="Roboto"/>
              <a:cs typeface="Roboto"/>
              <a:sym typeface="Roboto"/>
            </a:endParaRPr>
          </a:p>
          <a:p>
            <a:pPr indent="-317500" lvl="0" marL="457200" rtl="0" algn="l">
              <a:lnSpc>
                <a:spcPct val="115000"/>
              </a:lnSpc>
              <a:spcBef>
                <a:spcPts val="0"/>
              </a:spcBef>
              <a:spcAft>
                <a:spcPts val="0"/>
              </a:spcAft>
              <a:buClr>
                <a:srgbClr val="202124"/>
              </a:buClr>
              <a:buSzPts val="1400"/>
              <a:buFont typeface="Roboto"/>
              <a:buChar char="●"/>
            </a:pPr>
            <a:r>
              <a:rPr lang="en">
                <a:solidFill>
                  <a:srgbClr val="202124"/>
                </a:solidFill>
                <a:latin typeface="Roboto"/>
                <a:ea typeface="Roboto"/>
                <a:cs typeface="Roboto"/>
                <a:sym typeface="Roboto"/>
              </a:rPr>
              <a:t>The Final layer is a Dense layer with 2 units and softmax activation function, which outputs a probability distribution over the two classes.</a:t>
            </a:r>
            <a:endParaRPr>
              <a:solidFill>
                <a:srgbClr val="202124"/>
              </a:solidFill>
              <a:latin typeface="Roboto"/>
              <a:ea typeface="Roboto"/>
              <a:cs typeface="Roboto"/>
              <a:sym typeface="Roboto"/>
            </a:endParaRPr>
          </a:p>
          <a:p>
            <a:pPr indent="-317500" lvl="0" marL="457200" rtl="0" algn="l">
              <a:lnSpc>
                <a:spcPct val="115000"/>
              </a:lnSpc>
              <a:spcBef>
                <a:spcPts val="0"/>
              </a:spcBef>
              <a:spcAft>
                <a:spcPts val="0"/>
              </a:spcAft>
              <a:buClr>
                <a:srgbClr val="202124"/>
              </a:buClr>
              <a:buSzPts val="1400"/>
              <a:buFont typeface="Roboto"/>
              <a:buChar char="●"/>
            </a:pPr>
            <a:r>
              <a:rPr lang="en">
                <a:solidFill>
                  <a:srgbClr val="202124"/>
                </a:solidFill>
                <a:latin typeface="Roboto"/>
                <a:ea typeface="Roboto"/>
                <a:cs typeface="Roboto"/>
                <a:sym typeface="Roboto"/>
              </a:rPr>
              <a:t>The model is compiled using 'adam' optimizer, 'categorical_crossentropy' loss function and 'accuracy' metric</a:t>
            </a:r>
            <a:r>
              <a:rPr lang="en">
                <a:solidFill>
                  <a:srgbClr val="202124"/>
                </a:solidFill>
                <a:latin typeface="Roboto"/>
                <a:ea typeface="Roboto"/>
                <a:cs typeface="Roboto"/>
                <a:sym typeface="Roboto"/>
              </a:rPr>
              <a:t>.</a:t>
            </a:r>
            <a:endParaRPr>
              <a:solidFill>
                <a:srgbClr val="202124"/>
              </a:solidFill>
              <a:latin typeface="Roboto"/>
              <a:ea typeface="Roboto"/>
              <a:cs typeface="Roboto"/>
              <a:sym typeface="Roboto"/>
            </a:endParaRPr>
          </a:p>
          <a:p>
            <a:pPr indent="0" lvl="0" marL="457200" rtl="0" algn="l">
              <a:lnSpc>
                <a:spcPct val="115000"/>
              </a:lnSpc>
              <a:spcBef>
                <a:spcPts val="1500"/>
              </a:spcBef>
              <a:spcAft>
                <a:spcPts val="0"/>
              </a:spcAft>
              <a:buNone/>
            </a:pPr>
            <a:r>
              <a:t/>
            </a:r>
            <a:endParaRPr sz="1600">
              <a:solidFill>
                <a:srgbClr val="374151"/>
              </a:solidFill>
              <a:highlight>
                <a:srgbClr val="F7F7F8"/>
              </a:highlight>
              <a:latin typeface="Roboto"/>
              <a:ea typeface="Roboto"/>
              <a:cs typeface="Roboto"/>
              <a:sym typeface="Roboto"/>
            </a:endParaRPr>
          </a:p>
          <a:p>
            <a:pPr indent="0" lvl="0" marL="457200" rtl="0" algn="l">
              <a:spcBef>
                <a:spcPts val="1500"/>
              </a:spcBef>
              <a:spcAft>
                <a:spcPts val="0"/>
              </a:spcAft>
              <a:buNone/>
            </a:pPr>
            <a:r>
              <a:t/>
            </a:r>
            <a:endParaRPr b="1">
              <a:latin typeface="Source Sans Pro"/>
              <a:ea typeface="Source Sans Pro"/>
              <a:cs typeface="Source Sans Pro"/>
              <a:sym typeface="Source Sans Pro"/>
            </a:endParaRPr>
          </a:p>
        </p:txBody>
      </p:sp>
      <p:sp>
        <p:nvSpPr>
          <p:cNvPr id="633" name="Google Shape;633;p30"/>
          <p:cNvSpPr txBox="1"/>
          <p:nvPr/>
        </p:nvSpPr>
        <p:spPr>
          <a:xfrm>
            <a:off x="225725" y="820150"/>
            <a:ext cx="7126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374151"/>
                </a:solidFill>
                <a:highlight>
                  <a:srgbClr val="F7F7F8"/>
                </a:highlight>
                <a:latin typeface="Roboto"/>
                <a:ea typeface="Roboto"/>
                <a:cs typeface="Roboto"/>
                <a:sym typeface="Roboto"/>
              </a:rPr>
              <a:t>       </a:t>
            </a:r>
            <a:r>
              <a:rPr lang="en" sz="1200">
                <a:solidFill>
                  <a:srgbClr val="374151"/>
                </a:solidFill>
                <a:highlight>
                  <a:srgbClr val="F7F7F8"/>
                </a:highlight>
                <a:latin typeface="Roboto"/>
                <a:ea typeface="Roboto"/>
                <a:cs typeface="Roboto"/>
                <a:sym typeface="Roboto"/>
              </a:rPr>
              <a:t> </a:t>
            </a:r>
            <a:r>
              <a:rPr lang="en" sz="1500">
                <a:solidFill>
                  <a:srgbClr val="212121"/>
                </a:solidFill>
                <a:highlight>
                  <a:srgbClr val="FFFFFF"/>
                </a:highlight>
                <a:latin typeface="Roboto"/>
                <a:ea typeface="Roboto"/>
                <a:cs typeface="Roboto"/>
                <a:sym typeface="Roboto"/>
              </a:rPr>
              <a:t>The CNN model comprises of 14 layers.</a:t>
            </a:r>
            <a:endParaRPr sz="1500">
              <a:latin typeface="Source Sans Pro"/>
              <a:ea typeface="Source Sans Pro"/>
              <a:cs typeface="Source Sans Pro"/>
              <a:sym typeface="Source Sans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31"/>
          <p:cNvSpPr txBox="1"/>
          <p:nvPr>
            <p:ph type="title"/>
          </p:nvPr>
        </p:nvSpPr>
        <p:spPr>
          <a:xfrm>
            <a:off x="918750" y="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2.5 </a:t>
            </a:r>
            <a:r>
              <a:rPr lang="en" sz="2800"/>
              <a:t>Model Architecture </a:t>
            </a:r>
            <a:endParaRPr sz="2800"/>
          </a:p>
        </p:txBody>
      </p:sp>
      <p:sp>
        <p:nvSpPr>
          <p:cNvPr id="639" name="Google Shape;639;p3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40" name="Google Shape;640;p31"/>
          <p:cNvPicPr preferRelativeResize="0"/>
          <p:nvPr/>
        </p:nvPicPr>
        <p:blipFill>
          <a:blip r:embed="rId3">
            <a:alphaModFix/>
          </a:blip>
          <a:stretch>
            <a:fillRect/>
          </a:stretch>
        </p:blipFill>
        <p:spPr>
          <a:xfrm>
            <a:off x="-38525" y="824675"/>
            <a:ext cx="9144000" cy="3425200"/>
          </a:xfrm>
          <a:prstGeom prst="rect">
            <a:avLst/>
          </a:prstGeom>
          <a:noFill/>
          <a:ln>
            <a:noFill/>
          </a:ln>
        </p:spPr>
      </p:pic>
      <p:sp>
        <p:nvSpPr>
          <p:cNvPr id="641" name="Google Shape;641;p31"/>
          <p:cNvSpPr txBox="1"/>
          <p:nvPr/>
        </p:nvSpPr>
        <p:spPr>
          <a:xfrm>
            <a:off x="4025350" y="4221025"/>
            <a:ext cx="102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fig-4</a:t>
            </a:r>
            <a:endParaRPr b="1">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14"/>
          <p:cNvSpPr txBox="1"/>
          <p:nvPr>
            <p:ph type="title"/>
          </p:nvPr>
        </p:nvSpPr>
        <p:spPr>
          <a:xfrm>
            <a:off x="779125" y="8057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t>INTRODUCTION</a:t>
            </a:r>
            <a:endParaRPr sz="3400">
              <a:solidFill>
                <a:schemeClr val="accent2"/>
              </a:solidFill>
            </a:endParaRPr>
          </a:p>
        </p:txBody>
      </p:sp>
      <p:sp>
        <p:nvSpPr>
          <p:cNvPr id="473" name="Google Shape;473;p14"/>
          <p:cNvSpPr txBox="1"/>
          <p:nvPr>
            <p:ph idx="1" type="body"/>
          </p:nvPr>
        </p:nvSpPr>
        <p:spPr>
          <a:xfrm>
            <a:off x="618425" y="948588"/>
            <a:ext cx="8152800" cy="37254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600"/>
              </a:spcBef>
              <a:spcAft>
                <a:spcPts val="0"/>
              </a:spcAft>
              <a:buClr>
                <a:srgbClr val="202124"/>
              </a:buClr>
              <a:buSzPts val="1600"/>
              <a:buChar char="●"/>
            </a:pPr>
            <a:r>
              <a:rPr lang="en" sz="1600">
                <a:solidFill>
                  <a:srgbClr val="374151"/>
                </a:solidFill>
                <a:latin typeface="Roboto"/>
                <a:ea typeface="Roboto"/>
                <a:cs typeface="Roboto"/>
                <a:sym typeface="Roboto"/>
              </a:rPr>
              <a:t>Negative emotional states while driving can increase the risk of crashing by up to 10 times, as per recent research. Unfortunately, traffic accidents lead to 1.35 million fatalities globally each year. It is essential to reduce negative emotional states while driving to improve overall road safety.</a:t>
            </a:r>
            <a:r>
              <a:rPr lang="en" sz="1600">
                <a:solidFill>
                  <a:srgbClr val="202124"/>
                </a:solidFill>
              </a:rPr>
              <a:t> [1]</a:t>
            </a:r>
            <a:endParaRPr sz="1600">
              <a:solidFill>
                <a:srgbClr val="202124"/>
              </a:solidFill>
            </a:endParaRPr>
          </a:p>
          <a:p>
            <a:pPr indent="0" lvl="0" marL="457200" rtl="0" algn="l">
              <a:lnSpc>
                <a:spcPct val="100000"/>
              </a:lnSpc>
              <a:spcBef>
                <a:spcPts val="600"/>
              </a:spcBef>
              <a:spcAft>
                <a:spcPts val="0"/>
              </a:spcAft>
              <a:buNone/>
            </a:pPr>
            <a:r>
              <a:t/>
            </a:r>
            <a:endParaRPr sz="1600">
              <a:solidFill>
                <a:srgbClr val="202124"/>
              </a:solidFill>
            </a:endParaRPr>
          </a:p>
          <a:p>
            <a:pPr indent="-330200" lvl="0" marL="457200" rtl="0" algn="l">
              <a:lnSpc>
                <a:spcPct val="100000"/>
              </a:lnSpc>
              <a:spcBef>
                <a:spcPts val="600"/>
              </a:spcBef>
              <a:spcAft>
                <a:spcPts val="0"/>
              </a:spcAft>
              <a:buClr>
                <a:srgbClr val="202124"/>
              </a:buClr>
              <a:buSzPts val="1600"/>
              <a:buChar char="●"/>
            </a:pPr>
            <a:r>
              <a:rPr lang="en" sz="1600">
                <a:solidFill>
                  <a:srgbClr val="374151"/>
                </a:solidFill>
                <a:latin typeface="Roboto"/>
                <a:ea typeface="Roboto"/>
                <a:cs typeface="Roboto"/>
                <a:sym typeface="Roboto"/>
              </a:rPr>
              <a:t>Emotional states can impact driving performance, leading to aggressive or risky behavior in response to other drivers, especially when the driver is under stress or strain.</a:t>
            </a:r>
            <a:endParaRPr sz="1600">
              <a:solidFill>
                <a:srgbClr val="202124"/>
              </a:solidFill>
            </a:endParaRPr>
          </a:p>
          <a:p>
            <a:pPr indent="0" lvl="0" marL="457200" rtl="0" algn="l">
              <a:lnSpc>
                <a:spcPct val="100000"/>
              </a:lnSpc>
              <a:spcBef>
                <a:spcPts val="600"/>
              </a:spcBef>
              <a:spcAft>
                <a:spcPts val="0"/>
              </a:spcAft>
              <a:buNone/>
            </a:pPr>
            <a:r>
              <a:t/>
            </a:r>
            <a:endParaRPr sz="1600">
              <a:solidFill>
                <a:srgbClr val="202124"/>
              </a:solidFill>
            </a:endParaRPr>
          </a:p>
          <a:p>
            <a:pPr indent="-330200" lvl="0" marL="457200" rtl="0" algn="l">
              <a:lnSpc>
                <a:spcPct val="100000"/>
              </a:lnSpc>
              <a:spcBef>
                <a:spcPts val="600"/>
              </a:spcBef>
              <a:spcAft>
                <a:spcPts val="0"/>
              </a:spcAft>
              <a:buClr>
                <a:srgbClr val="202124"/>
              </a:buClr>
              <a:buSzPts val="1600"/>
              <a:buChar char="●"/>
            </a:pPr>
            <a:r>
              <a:rPr lang="en" sz="1600">
                <a:solidFill>
                  <a:srgbClr val="374151"/>
                </a:solidFill>
                <a:latin typeface="Roboto"/>
                <a:ea typeface="Roboto"/>
                <a:cs typeface="Roboto"/>
                <a:sym typeface="Roboto"/>
              </a:rPr>
              <a:t>The aim of this project is to detect the driver's emotional state and adjust the driving mode based on the analysis of the detected state.</a:t>
            </a:r>
            <a:endParaRPr sz="1600">
              <a:solidFill>
                <a:srgbClr val="202124"/>
              </a:solidFill>
            </a:endParaRPr>
          </a:p>
          <a:p>
            <a:pPr indent="0" lvl="0" marL="0" rtl="0" algn="l">
              <a:lnSpc>
                <a:spcPct val="100000"/>
              </a:lnSpc>
              <a:spcBef>
                <a:spcPts val="600"/>
              </a:spcBef>
              <a:spcAft>
                <a:spcPts val="0"/>
              </a:spcAft>
              <a:buNone/>
            </a:pPr>
            <a:r>
              <a:t/>
            </a:r>
            <a:endParaRPr sz="1600">
              <a:solidFill>
                <a:srgbClr val="202124"/>
              </a:solidFill>
            </a:endParaRPr>
          </a:p>
          <a:p>
            <a:pPr indent="0" lvl="0" marL="0" rtl="0" algn="l">
              <a:lnSpc>
                <a:spcPct val="100000"/>
              </a:lnSpc>
              <a:spcBef>
                <a:spcPts val="600"/>
              </a:spcBef>
              <a:spcAft>
                <a:spcPts val="0"/>
              </a:spcAft>
              <a:buNone/>
            </a:pPr>
            <a:r>
              <a:rPr lang="en" sz="1600">
                <a:solidFill>
                  <a:srgbClr val="202124"/>
                </a:solidFill>
              </a:rPr>
              <a:t>[1]WHO newsroom.</a:t>
            </a:r>
            <a:endParaRPr sz="1600">
              <a:solidFill>
                <a:srgbClr val="202124"/>
              </a:solidFill>
            </a:endParaRPr>
          </a:p>
        </p:txBody>
      </p:sp>
      <p:sp>
        <p:nvSpPr>
          <p:cNvPr id="474" name="Google Shape;474;p1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32"/>
          <p:cNvSpPr txBox="1"/>
          <p:nvPr>
            <p:ph type="title"/>
          </p:nvPr>
        </p:nvSpPr>
        <p:spPr>
          <a:xfrm>
            <a:off x="908000" y="15890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900"/>
              <a:t>2.6. </a:t>
            </a:r>
            <a:r>
              <a:rPr lang="en" sz="2900"/>
              <a:t>Results</a:t>
            </a:r>
            <a:endParaRPr sz="2900"/>
          </a:p>
        </p:txBody>
      </p:sp>
      <p:sp>
        <p:nvSpPr>
          <p:cNvPr id="647" name="Google Shape;647;p3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48" name="Google Shape;648;p32"/>
          <p:cNvPicPr preferRelativeResize="0"/>
          <p:nvPr/>
        </p:nvPicPr>
        <p:blipFill>
          <a:blip r:embed="rId3">
            <a:alphaModFix/>
          </a:blip>
          <a:stretch>
            <a:fillRect/>
          </a:stretch>
        </p:blipFill>
        <p:spPr>
          <a:xfrm>
            <a:off x="264225" y="919350"/>
            <a:ext cx="4096575" cy="2924301"/>
          </a:xfrm>
          <a:prstGeom prst="rect">
            <a:avLst/>
          </a:prstGeom>
          <a:noFill/>
          <a:ln>
            <a:noFill/>
          </a:ln>
        </p:spPr>
      </p:pic>
      <p:pic>
        <p:nvPicPr>
          <p:cNvPr id="649" name="Google Shape;649;p32"/>
          <p:cNvPicPr preferRelativeResize="0"/>
          <p:nvPr/>
        </p:nvPicPr>
        <p:blipFill>
          <a:blip r:embed="rId4">
            <a:alphaModFix/>
          </a:blip>
          <a:stretch>
            <a:fillRect/>
          </a:stretch>
        </p:blipFill>
        <p:spPr>
          <a:xfrm>
            <a:off x="4975750" y="1428650"/>
            <a:ext cx="3871624" cy="2261250"/>
          </a:xfrm>
          <a:prstGeom prst="rect">
            <a:avLst/>
          </a:prstGeom>
          <a:noFill/>
          <a:ln>
            <a:noFill/>
          </a:ln>
        </p:spPr>
      </p:pic>
      <p:sp>
        <p:nvSpPr>
          <p:cNvPr id="650" name="Google Shape;650;p32"/>
          <p:cNvSpPr txBox="1"/>
          <p:nvPr/>
        </p:nvSpPr>
        <p:spPr>
          <a:xfrm>
            <a:off x="4989750" y="3913525"/>
            <a:ext cx="3871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Source Sans Pro"/>
                <a:ea typeface="Source Sans Pro"/>
                <a:cs typeface="Source Sans Pro"/>
                <a:sym typeface="Source Sans Pro"/>
              </a:rPr>
              <a:t>Precision,recall and f1-score</a:t>
            </a:r>
            <a:endParaRPr b="1">
              <a:latin typeface="Source Sans Pro"/>
              <a:ea typeface="Source Sans Pro"/>
              <a:cs typeface="Source Sans Pro"/>
              <a:sym typeface="Source Sans Pro"/>
            </a:endParaRPr>
          </a:p>
        </p:txBody>
      </p:sp>
      <p:sp>
        <p:nvSpPr>
          <p:cNvPr id="651" name="Google Shape;651;p32"/>
          <p:cNvSpPr txBox="1"/>
          <p:nvPr/>
        </p:nvSpPr>
        <p:spPr>
          <a:xfrm>
            <a:off x="1006325" y="4011375"/>
            <a:ext cx="254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Source Sans Pro"/>
                <a:ea typeface="Source Sans Pro"/>
                <a:cs typeface="Source Sans Pro"/>
                <a:sym typeface="Source Sans Pro"/>
              </a:rPr>
              <a:t>Confusion Matrix</a:t>
            </a:r>
            <a:endParaRPr b="1">
              <a:latin typeface="Source Sans Pro"/>
              <a:ea typeface="Source Sans Pro"/>
              <a:cs typeface="Source Sans Pro"/>
              <a:sym typeface="Source Sans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33"/>
          <p:cNvSpPr txBox="1"/>
          <p:nvPr>
            <p:ph type="title"/>
          </p:nvPr>
        </p:nvSpPr>
        <p:spPr>
          <a:xfrm>
            <a:off x="977850" y="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700"/>
              <a:t>2.6.1 </a:t>
            </a:r>
            <a:r>
              <a:rPr lang="en" sz="2700"/>
              <a:t>Accuracy</a:t>
            </a:r>
            <a:endParaRPr sz="2700"/>
          </a:p>
        </p:txBody>
      </p:sp>
      <p:sp>
        <p:nvSpPr>
          <p:cNvPr id="657" name="Google Shape;657;p3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58" name="Google Shape;658;p33"/>
          <p:cNvPicPr preferRelativeResize="0"/>
          <p:nvPr/>
        </p:nvPicPr>
        <p:blipFill>
          <a:blip r:embed="rId3">
            <a:alphaModFix/>
          </a:blip>
          <a:stretch>
            <a:fillRect/>
          </a:stretch>
        </p:blipFill>
        <p:spPr>
          <a:xfrm>
            <a:off x="152400" y="1269438"/>
            <a:ext cx="8839198" cy="3003131"/>
          </a:xfrm>
          <a:prstGeom prst="rect">
            <a:avLst/>
          </a:prstGeom>
          <a:noFill/>
          <a:ln>
            <a:noFill/>
          </a:ln>
        </p:spPr>
      </p:pic>
      <p:sp>
        <p:nvSpPr>
          <p:cNvPr id="659" name="Google Shape;659;p33"/>
          <p:cNvSpPr txBox="1"/>
          <p:nvPr/>
        </p:nvSpPr>
        <p:spPr>
          <a:xfrm>
            <a:off x="391350" y="782700"/>
            <a:ext cx="84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74151"/>
                </a:solidFill>
                <a:latin typeface="Roboto"/>
                <a:ea typeface="Roboto"/>
                <a:cs typeface="Roboto"/>
                <a:sym typeface="Roboto"/>
              </a:rPr>
              <a:t>The speech recognition system has an accuracy of 81.33% .</a:t>
            </a:r>
            <a:endParaRPr b="1">
              <a:solidFill>
                <a:srgbClr val="374151"/>
              </a:solidFill>
              <a:latin typeface="Roboto"/>
              <a:ea typeface="Roboto"/>
              <a:cs typeface="Roboto"/>
              <a:sym typeface="Roboto"/>
            </a:endParaRPr>
          </a:p>
        </p:txBody>
      </p:sp>
      <p:sp>
        <p:nvSpPr>
          <p:cNvPr id="660" name="Google Shape;660;p33"/>
          <p:cNvSpPr txBox="1"/>
          <p:nvPr/>
        </p:nvSpPr>
        <p:spPr>
          <a:xfrm>
            <a:off x="3875100" y="4272575"/>
            <a:ext cx="120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fig-5</a:t>
            </a:r>
            <a:endParaRPr b="1">
              <a:latin typeface="Source Sans Pro"/>
              <a:ea typeface="Source Sans Pro"/>
              <a:cs typeface="Source Sans Pro"/>
              <a:sym typeface="Source Sans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34"/>
          <p:cNvSpPr txBox="1"/>
          <p:nvPr>
            <p:ph idx="1" type="body"/>
          </p:nvPr>
        </p:nvSpPr>
        <p:spPr>
          <a:xfrm>
            <a:off x="159100" y="175125"/>
            <a:ext cx="8828100" cy="6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accent1"/>
                </a:solidFill>
                <a:latin typeface="Oswald"/>
                <a:ea typeface="Oswald"/>
                <a:cs typeface="Oswald"/>
                <a:sym typeface="Oswald"/>
              </a:rPr>
              <a:t>       </a:t>
            </a:r>
            <a:r>
              <a:rPr b="1" lang="en" sz="2900">
                <a:solidFill>
                  <a:schemeClr val="accent1"/>
                </a:solidFill>
                <a:latin typeface="Oswald"/>
                <a:ea typeface="Oswald"/>
                <a:cs typeface="Oswald"/>
                <a:sym typeface="Oswald"/>
              </a:rPr>
              <a:t> Section 3:  Text Emotion Analysis from social media</a:t>
            </a:r>
            <a:endParaRPr b="1" sz="2900">
              <a:solidFill>
                <a:schemeClr val="accent1"/>
              </a:solidFill>
              <a:latin typeface="Oswald"/>
              <a:ea typeface="Oswald"/>
              <a:cs typeface="Oswald"/>
              <a:sym typeface="Oswald"/>
            </a:endParaRPr>
          </a:p>
          <a:p>
            <a:pPr indent="0" lvl="0" marL="0" rtl="0" algn="ctr">
              <a:spcBef>
                <a:spcPts val="0"/>
              </a:spcBef>
              <a:spcAft>
                <a:spcPts val="0"/>
              </a:spcAft>
              <a:buNone/>
            </a:pPr>
            <a:r>
              <a:t/>
            </a:r>
            <a:endParaRPr b="1" sz="2500">
              <a:solidFill>
                <a:schemeClr val="accent1"/>
              </a:solidFill>
              <a:latin typeface="Oswald"/>
              <a:ea typeface="Oswald"/>
              <a:cs typeface="Oswald"/>
              <a:sym typeface="Oswald"/>
            </a:endParaRPr>
          </a:p>
        </p:txBody>
      </p:sp>
      <p:sp>
        <p:nvSpPr>
          <p:cNvPr id="666" name="Google Shape;666;p3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67" name="Google Shape;667;p34"/>
          <p:cNvSpPr txBox="1"/>
          <p:nvPr/>
        </p:nvSpPr>
        <p:spPr>
          <a:xfrm>
            <a:off x="500700" y="1235650"/>
            <a:ext cx="8142600" cy="47808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500"/>
              </a:spcBef>
              <a:spcAft>
                <a:spcPts val="0"/>
              </a:spcAft>
              <a:buClr>
                <a:srgbClr val="374151"/>
              </a:buClr>
              <a:buSzPts val="1600"/>
              <a:buFont typeface="Roboto"/>
              <a:buAutoNum type="arabicPeriod"/>
            </a:pPr>
            <a:r>
              <a:rPr lang="en" sz="1600">
                <a:solidFill>
                  <a:srgbClr val="374151"/>
                </a:solidFill>
                <a:latin typeface="Roboto"/>
                <a:ea typeface="Roboto"/>
                <a:cs typeface="Roboto"/>
                <a:sym typeface="Roboto"/>
              </a:rPr>
              <a:t>Converting the text  to lowercase.</a:t>
            </a:r>
            <a:endParaRPr sz="1600">
              <a:solidFill>
                <a:srgbClr val="374151"/>
              </a:solidFill>
              <a:latin typeface="Roboto"/>
              <a:ea typeface="Roboto"/>
              <a:cs typeface="Roboto"/>
              <a:sym typeface="Roboto"/>
            </a:endParaRPr>
          </a:p>
          <a:p>
            <a:pPr indent="-330200" lvl="0" marL="457200" rtl="0" algn="l">
              <a:lnSpc>
                <a:spcPct val="115000"/>
              </a:lnSpc>
              <a:spcBef>
                <a:spcPts val="0"/>
              </a:spcBef>
              <a:spcAft>
                <a:spcPts val="0"/>
              </a:spcAft>
              <a:buClr>
                <a:srgbClr val="374151"/>
              </a:buClr>
              <a:buSzPts val="1600"/>
              <a:buFont typeface="Roboto"/>
              <a:buAutoNum type="arabicPeriod"/>
            </a:pPr>
            <a:r>
              <a:rPr lang="en" sz="1600">
                <a:solidFill>
                  <a:srgbClr val="374151"/>
                </a:solidFill>
                <a:latin typeface="Roboto"/>
                <a:ea typeface="Roboto"/>
                <a:cs typeface="Roboto"/>
                <a:sym typeface="Roboto"/>
              </a:rPr>
              <a:t>Replacing any URLs in the tweet with the string 'URL'.</a:t>
            </a:r>
            <a:endParaRPr sz="1600">
              <a:solidFill>
                <a:srgbClr val="374151"/>
              </a:solidFill>
              <a:latin typeface="Roboto"/>
              <a:ea typeface="Roboto"/>
              <a:cs typeface="Roboto"/>
              <a:sym typeface="Roboto"/>
            </a:endParaRPr>
          </a:p>
          <a:p>
            <a:pPr indent="-330200" lvl="0" marL="457200" rtl="0" algn="l">
              <a:lnSpc>
                <a:spcPct val="115000"/>
              </a:lnSpc>
              <a:spcBef>
                <a:spcPts val="0"/>
              </a:spcBef>
              <a:spcAft>
                <a:spcPts val="0"/>
              </a:spcAft>
              <a:buClr>
                <a:srgbClr val="374151"/>
              </a:buClr>
              <a:buSzPts val="1600"/>
              <a:buFont typeface="Roboto"/>
              <a:buAutoNum type="arabicPeriod"/>
            </a:pPr>
            <a:r>
              <a:rPr lang="en" sz="1600">
                <a:solidFill>
                  <a:srgbClr val="374151"/>
                </a:solidFill>
                <a:latin typeface="Roboto"/>
                <a:ea typeface="Roboto"/>
                <a:cs typeface="Roboto"/>
                <a:sym typeface="Roboto"/>
              </a:rPr>
              <a:t>Replacing any emojis in the tweet with the string 'EMOJI' concatenated with a unique identifier for the emoji (stored in a dictionary called </a:t>
            </a:r>
            <a:r>
              <a:rPr lang="en" sz="1600">
                <a:solidFill>
                  <a:srgbClr val="188038"/>
                </a:solidFill>
                <a:latin typeface="Courier New"/>
                <a:ea typeface="Courier New"/>
                <a:cs typeface="Courier New"/>
                <a:sym typeface="Courier New"/>
              </a:rPr>
              <a:t>emojis</a:t>
            </a:r>
            <a:r>
              <a:rPr lang="en" sz="1600">
                <a:solidFill>
                  <a:srgbClr val="374151"/>
                </a:solidFill>
                <a:latin typeface="Roboto"/>
                <a:ea typeface="Roboto"/>
                <a:cs typeface="Roboto"/>
                <a:sym typeface="Roboto"/>
              </a:rPr>
              <a:t>).</a:t>
            </a:r>
            <a:endParaRPr sz="1600">
              <a:solidFill>
                <a:srgbClr val="374151"/>
              </a:solidFill>
              <a:latin typeface="Roboto"/>
              <a:ea typeface="Roboto"/>
              <a:cs typeface="Roboto"/>
              <a:sym typeface="Roboto"/>
            </a:endParaRPr>
          </a:p>
          <a:p>
            <a:pPr indent="-330200" lvl="0" marL="457200" rtl="0" algn="l">
              <a:lnSpc>
                <a:spcPct val="115000"/>
              </a:lnSpc>
              <a:spcBef>
                <a:spcPts val="0"/>
              </a:spcBef>
              <a:spcAft>
                <a:spcPts val="0"/>
              </a:spcAft>
              <a:buClr>
                <a:srgbClr val="374151"/>
              </a:buClr>
              <a:buSzPts val="1600"/>
              <a:buFont typeface="Roboto"/>
              <a:buAutoNum type="arabicPeriod"/>
            </a:pPr>
            <a:r>
              <a:rPr lang="en" sz="1600">
                <a:solidFill>
                  <a:srgbClr val="374151"/>
                </a:solidFill>
                <a:latin typeface="Roboto"/>
                <a:ea typeface="Roboto"/>
                <a:cs typeface="Roboto"/>
                <a:sym typeface="Roboto"/>
              </a:rPr>
              <a:t>Replacing any  usernames in the social media site with the string 'USER'.</a:t>
            </a:r>
            <a:endParaRPr sz="1600">
              <a:solidFill>
                <a:srgbClr val="374151"/>
              </a:solidFill>
              <a:latin typeface="Roboto"/>
              <a:ea typeface="Roboto"/>
              <a:cs typeface="Roboto"/>
              <a:sym typeface="Roboto"/>
            </a:endParaRPr>
          </a:p>
          <a:p>
            <a:pPr indent="-330200" lvl="0" marL="457200" rtl="0" algn="l">
              <a:lnSpc>
                <a:spcPct val="115000"/>
              </a:lnSpc>
              <a:spcBef>
                <a:spcPts val="0"/>
              </a:spcBef>
              <a:spcAft>
                <a:spcPts val="0"/>
              </a:spcAft>
              <a:buClr>
                <a:srgbClr val="374151"/>
              </a:buClr>
              <a:buSzPts val="1600"/>
              <a:buFont typeface="Roboto"/>
              <a:buAutoNum type="arabicPeriod"/>
            </a:pPr>
            <a:r>
              <a:rPr lang="en" sz="1600">
                <a:solidFill>
                  <a:srgbClr val="374151"/>
                </a:solidFill>
                <a:latin typeface="Roboto"/>
                <a:ea typeface="Roboto"/>
                <a:cs typeface="Roboto"/>
                <a:sym typeface="Roboto"/>
              </a:rPr>
              <a:t>Replacing any non-alphanumeric characters in the tweet with a space.</a:t>
            </a:r>
            <a:endParaRPr sz="1600">
              <a:solidFill>
                <a:srgbClr val="374151"/>
              </a:solidFill>
              <a:latin typeface="Roboto"/>
              <a:ea typeface="Roboto"/>
              <a:cs typeface="Roboto"/>
              <a:sym typeface="Roboto"/>
            </a:endParaRPr>
          </a:p>
          <a:p>
            <a:pPr indent="-330200" lvl="0" marL="457200" rtl="0" algn="l">
              <a:lnSpc>
                <a:spcPct val="115000"/>
              </a:lnSpc>
              <a:spcBef>
                <a:spcPts val="0"/>
              </a:spcBef>
              <a:spcAft>
                <a:spcPts val="0"/>
              </a:spcAft>
              <a:buClr>
                <a:srgbClr val="374151"/>
              </a:buClr>
              <a:buSzPts val="1600"/>
              <a:buFont typeface="Roboto"/>
              <a:buAutoNum type="arabicPeriod"/>
            </a:pPr>
            <a:r>
              <a:rPr lang="en" sz="1600">
                <a:solidFill>
                  <a:srgbClr val="374151"/>
                </a:solidFill>
                <a:latin typeface="Roboto"/>
                <a:ea typeface="Roboto"/>
                <a:cs typeface="Roboto"/>
                <a:sym typeface="Roboto"/>
              </a:rPr>
              <a:t>Replacing any sequences of 3 or more consecutive letters in the tweet with just 2 letters.</a:t>
            </a:r>
            <a:endParaRPr sz="1600">
              <a:solidFill>
                <a:srgbClr val="374151"/>
              </a:solidFill>
              <a:latin typeface="Roboto"/>
              <a:ea typeface="Roboto"/>
              <a:cs typeface="Roboto"/>
              <a:sym typeface="Roboto"/>
            </a:endParaRPr>
          </a:p>
          <a:p>
            <a:pPr indent="-330200" lvl="0" marL="457200" rtl="0" algn="l">
              <a:lnSpc>
                <a:spcPct val="115000"/>
              </a:lnSpc>
              <a:spcBef>
                <a:spcPts val="0"/>
              </a:spcBef>
              <a:spcAft>
                <a:spcPts val="0"/>
              </a:spcAft>
              <a:buClr>
                <a:srgbClr val="374151"/>
              </a:buClr>
              <a:buSzPts val="1600"/>
              <a:buFont typeface="Roboto"/>
              <a:buAutoNum type="arabicPeriod"/>
            </a:pPr>
            <a:r>
              <a:rPr lang="en" sz="1600">
                <a:solidFill>
                  <a:srgbClr val="374151"/>
                </a:solidFill>
                <a:latin typeface="Roboto"/>
                <a:ea typeface="Roboto"/>
                <a:cs typeface="Roboto"/>
                <a:sym typeface="Roboto"/>
              </a:rPr>
              <a:t>Then Lemmatizing the words using the WordNetLemmatizer.</a:t>
            </a:r>
            <a:endParaRPr sz="1600">
              <a:solidFill>
                <a:srgbClr val="374151"/>
              </a:solidFill>
              <a:latin typeface="Roboto"/>
              <a:ea typeface="Roboto"/>
              <a:cs typeface="Roboto"/>
              <a:sym typeface="Roboto"/>
            </a:endParaRPr>
          </a:p>
          <a:p>
            <a:pPr indent="-330200" lvl="0" marL="457200" rtl="0" algn="l">
              <a:lnSpc>
                <a:spcPct val="115000"/>
              </a:lnSpc>
              <a:spcBef>
                <a:spcPts val="0"/>
              </a:spcBef>
              <a:spcAft>
                <a:spcPts val="0"/>
              </a:spcAft>
              <a:buClr>
                <a:srgbClr val="374151"/>
              </a:buClr>
              <a:buSzPts val="1600"/>
              <a:buFont typeface="Roboto"/>
              <a:buAutoNum type="arabicPeriod"/>
            </a:pPr>
            <a:r>
              <a:rPr lang="en" sz="1600">
                <a:solidFill>
                  <a:srgbClr val="374151"/>
                </a:solidFill>
                <a:latin typeface="Roboto"/>
                <a:ea typeface="Roboto"/>
                <a:cs typeface="Roboto"/>
                <a:sym typeface="Roboto"/>
              </a:rPr>
              <a:t>Appending the lemmatized word to the </a:t>
            </a:r>
            <a:r>
              <a:rPr lang="en" sz="1600">
                <a:solidFill>
                  <a:srgbClr val="188038"/>
                </a:solidFill>
                <a:latin typeface="Courier New"/>
                <a:ea typeface="Courier New"/>
                <a:cs typeface="Courier New"/>
                <a:sym typeface="Courier New"/>
              </a:rPr>
              <a:t>tweetwords</a:t>
            </a:r>
            <a:r>
              <a:rPr lang="en" sz="1600">
                <a:solidFill>
                  <a:srgbClr val="374151"/>
                </a:solidFill>
                <a:latin typeface="Roboto"/>
                <a:ea typeface="Roboto"/>
                <a:cs typeface="Roboto"/>
                <a:sym typeface="Roboto"/>
              </a:rPr>
              <a:t> string.</a:t>
            </a:r>
            <a:endParaRPr sz="1600">
              <a:solidFill>
                <a:srgbClr val="374151"/>
              </a:solidFill>
              <a:latin typeface="Roboto"/>
              <a:ea typeface="Roboto"/>
              <a:cs typeface="Roboto"/>
              <a:sym typeface="Roboto"/>
            </a:endParaRPr>
          </a:p>
          <a:p>
            <a:pPr indent="0" lvl="0" marL="457200" rtl="0" algn="l">
              <a:lnSpc>
                <a:spcPct val="115000"/>
              </a:lnSpc>
              <a:spcBef>
                <a:spcPts val="15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457200" rtl="0" algn="l">
              <a:lnSpc>
                <a:spcPct val="115000"/>
              </a:lnSpc>
              <a:spcBef>
                <a:spcPts val="1500"/>
              </a:spcBef>
              <a:spcAft>
                <a:spcPts val="0"/>
              </a:spcAft>
              <a:buNone/>
            </a:pPr>
            <a:r>
              <a:t/>
            </a:r>
            <a:endParaRPr sz="1600">
              <a:solidFill>
                <a:srgbClr val="374151"/>
              </a:solidFill>
              <a:latin typeface="Roboto"/>
              <a:ea typeface="Roboto"/>
              <a:cs typeface="Roboto"/>
              <a:sym typeface="Roboto"/>
            </a:endParaRPr>
          </a:p>
          <a:p>
            <a:pPr indent="0" lvl="0" marL="457200" rtl="0" algn="l">
              <a:lnSpc>
                <a:spcPct val="115000"/>
              </a:lnSpc>
              <a:spcBef>
                <a:spcPts val="1500"/>
              </a:spcBef>
              <a:spcAft>
                <a:spcPts val="0"/>
              </a:spcAft>
              <a:buNone/>
            </a:pPr>
            <a:r>
              <a:t/>
            </a:r>
            <a:endParaRPr sz="1600">
              <a:solidFill>
                <a:srgbClr val="374151"/>
              </a:solidFill>
              <a:latin typeface="Roboto"/>
              <a:ea typeface="Roboto"/>
              <a:cs typeface="Roboto"/>
              <a:sym typeface="Roboto"/>
            </a:endParaRPr>
          </a:p>
          <a:p>
            <a:pPr indent="0" lvl="0" marL="457200" rtl="0" algn="l">
              <a:spcBef>
                <a:spcPts val="1500"/>
              </a:spcBef>
              <a:spcAft>
                <a:spcPts val="0"/>
              </a:spcAft>
              <a:buNone/>
            </a:pPr>
            <a:r>
              <a:t/>
            </a:r>
            <a:endParaRPr b="1">
              <a:latin typeface="Source Sans Pro"/>
              <a:ea typeface="Source Sans Pro"/>
              <a:cs typeface="Source Sans Pro"/>
              <a:sym typeface="Source Sans Pro"/>
            </a:endParaRPr>
          </a:p>
        </p:txBody>
      </p:sp>
      <p:sp>
        <p:nvSpPr>
          <p:cNvPr id="668" name="Google Shape;668;p34"/>
          <p:cNvSpPr txBox="1"/>
          <p:nvPr>
            <p:ph idx="1" type="body"/>
          </p:nvPr>
        </p:nvSpPr>
        <p:spPr>
          <a:xfrm>
            <a:off x="500700" y="664500"/>
            <a:ext cx="7517400" cy="4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accent1"/>
                </a:solidFill>
                <a:latin typeface="Oswald"/>
                <a:ea typeface="Oswald"/>
                <a:cs typeface="Oswald"/>
                <a:sym typeface="Oswald"/>
              </a:rPr>
              <a:t>       </a:t>
            </a:r>
            <a:r>
              <a:rPr b="1" lang="en" sz="2300">
                <a:solidFill>
                  <a:schemeClr val="accent1"/>
                </a:solidFill>
                <a:latin typeface="Oswald"/>
                <a:ea typeface="Oswald"/>
                <a:cs typeface="Oswald"/>
                <a:sym typeface="Oswald"/>
              </a:rPr>
              <a:t>3.1.  Data Preprocessing</a:t>
            </a:r>
            <a:endParaRPr b="1" sz="2300">
              <a:solidFill>
                <a:schemeClr val="accent1"/>
              </a:solidFill>
              <a:latin typeface="Oswald"/>
              <a:ea typeface="Oswald"/>
              <a:cs typeface="Oswald"/>
              <a:sym typeface="Oswald"/>
            </a:endParaRPr>
          </a:p>
          <a:p>
            <a:pPr indent="0" lvl="0" marL="0" rtl="0" algn="ctr">
              <a:spcBef>
                <a:spcPts val="0"/>
              </a:spcBef>
              <a:spcAft>
                <a:spcPts val="0"/>
              </a:spcAft>
              <a:buNone/>
            </a:pPr>
            <a:r>
              <a:t/>
            </a:r>
            <a:endParaRPr b="1" sz="2500">
              <a:solidFill>
                <a:schemeClr val="accent1"/>
              </a:solidFill>
              <a:latin typeface="Oswald"/>
              <a:ea typeface="Oswald"/>
              <a:cs typeface="Oswald"/>
              <a:sym typeface="Oswa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3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74" name="Google Shape;674;p35"/>
          <p:cNvSpPr txBox="1"/>
          <p:nvPr/>
        </p:nvSpPr>
        <p:spPr>
          <a:xfrm>
            <a:off x="414175" y="1286200"/>
            <a:ext cx="8142600" cy="24180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500"/>
              </a:spcBef>
              <a:spcAft>
                <a:spcPts val="0"/>
              </a:spcAft>
              <a:buClr>
                <a:srgbClr val="374151"/>
              </a:buClr>
              <a:buSzPts val="1300"/>
              <a:buFont typeface="Roboto"/>
              <a:buChar char="●"/>
            </a:pPr>
            <a:r>
              <a:rPr lang="en" sz="1300">
                <a:solidFill>
                  <a:srgbClr val="374151"/>
                </a:solidFill>
                <a:latin typeface="Roboto"/>
                <a:ea typeface="Roboto"/>
                <a:cs typeface="Roboto"/>
                <a:sym typeface="Roboto"/>
              </a:rPr>
              <a:t>This model performs well on binary classification problems.</a:t>
            </a:r>
            <a:endParaRPr sz="1300">
              <a:solidFill>
                <a:srgbClr val="374151"/>
              </a:solidFill>
              <a:latin typeface="Roboto"/>
              <a:ea typeface="Roboto"/>
              <a:cs typeface="Roboto"/>
              <a:sym typeface="Roboto"/>
            </a:endParaRPr>
          </a:p>
          <a:p>
            <a:pPr indent="-311150" lvl="0" marL="457200" rtl="0" algn="l">
              <a:lnSpc>
                <a:spcPct val="115000"/>
              </a:lnSpc>
              <a:spcBef>
                <a:spcPts val="0"/>
              </a:spcBef>
              <a:spcAft>
                <a:spcPts val="0"/>
              </a:spcAft>
              <a:buClr>
                <a:srgbClr val="374151"/>
              </a:buClr>
              <a:buSzPts val="1300"/>
              <a:buFont typeface="Roboto"/>
              <a:buChar char="●"/>
            </a:pPr>
            <a:r>
              <a:rPr lang="en" sz="1300">
                <a:solidFill>
                  <a:srgbClr val="374151"/>
                </a:solidFill>
                <a:latin typeface="Roboto"/>
                <a:ea typeface="Roboto"/>
                <a:cs typeface="Roboto"/>
                <a:sym typeface="Roboto"/>
              </a:rPr>
              <a:t>Logistic regression is a statistical model used for binary classification, where the goal is to predict the probability that an instance belongs to a particular class. </a:t>
            </a:r>
            <a:endParaRPr sz="1300">
              <a:solidFill>
                <a:srgbClr val="374151"/>
              </a:solidFill>
              <a:latin typeface="Roboto"/>
              <a:ea typeface="Roboto"/>
              <a:cs typeface="Roboto"/>
              <a:sym typeface="Roboto"/>
            </a:endParaRPr>
          </a:p>
          <a:p>
            <a:pPr indent="-311150" lvl="0" marL="457200" rtl="0" algn="l">
              <a:lnSpc>
                <a:spcPct val="115000"/>
              </a:lnSpc>
              <a:spcBef>
                <a:spcPts val="0"/>
              </a:spcBef>
              <a:spcAft>
                <a:spcPts val="0"/>
              </a:spcAft>
              <a:buClr>
                <a:srgbClr val="374151"/>
              </a:buClr>
              <a:buSzPts val="1300"/>
              <a:buFont typeface="Roboto"/>
              <a:buChar char="●"/>
            </a:pPr>
            <a:r>
              <a:rPr lang="en" sz="1300">
                <a:solidFill>
                  <a:srgbClr val="374151"/>
                </a:solidFill>
                <a:latin typeface="Roboto"/>
                <a:ea typeface="Roboto"/>
                <a:cs typeface="Roboto"/>
                <a:sym typeface="Roboto"/>
              </a:rPr>
              <a:t>Use logistic </a:t>
            </a:r>
            <a:r>
              <a:rPr lang="en" sz="1300">
                <a:solidFill>
                  <a:srgbClr val="374151"/>
                </a:solidFill>
                <a:latin typeface="Roboto"/>
                <a:ea typeface="Roboto"/>
                <a:cs typeface="Roboto"/>
                <a:sym typeface="Roboto"/>
              </a:rPr>
              <a:t>function</a:t>
            </a:r>
            <a:r>
              <a:rPr lang="en" sz="1300">
                <a:solidFill>
                  <a:srgbClr val="374151"/>
                </a:solidFill>
                <a:latin typeface="Roboto"/>
                <a:ea typeface="Roboto"/>
                <a:cs typeface="Roboto"/>
                <a:sym typeface="Roboto"/>
              </a:rPr>
              <a:t> to model the relationship between independent variables and </a:t>
            </a:r>
            <a:r>
              <a:rPr lang="en" sz="1300">
                <a:solidFill>
                  <a:srgbClr val="374151"/>
                </a:solidFill>
                <a:latin typeface="Roboto"/>
                <a:ea typeface="Roboto"/>
                <a:cs typeface="Roboto"/>
                <a:sym typeface="Roboto"/>
              </a:rPr>
              <a:t>probability</a:t>
            </a:r>
            <a:r>
              <a:rPr lang="en" sz="1300">
                <a:solidFill>
                  <a:srgbClr val="374151"/>
                </a:solidFill>
                <a:latin typeface="Roboto"/>
                <a:ea typeface="Roboto"/>
                <a:cs typeface="Roboto"/>
                <a:sym typeface="Roboto"/>
              </a:rPr>
              <a:t> of binary outcomes.</a:t>
            </a:r>
            <a:endParaRPr sz="1300">
              <a:solidFill>
                <a:srgbClr val="374151"/>
              </a:solidFill>
              <a:latin typeface="Roboto"/>
              <a:ea typeface="Roboto"/>
              <a:cs typeface="Roboto"/>
              <a:sym typeface="Roboto"/>
            </a:endParaRPr>
          </a:p>
          <a:p>
            <a:pPr indent="-311150" lvl="0" marL="457200" rtl="0" algn="l">
              <a:lnSpc>
                <a:spcPct val="115000"/>
              </a:lnSpc>
              <a:spcBef>
                <a:spcPts val="0"/>
              </a:spcBef>
              <a:spcAft>
                <a:spcPts val="0"/>
              </a:spcAft>
              <a:buClr>
                <a:srgbClr val="374151"/>
              </a:buClr>
              <a:buSzPts val="1300"/>
              <a:buFont typeface="Roboto"/>
              <a:buChar char="●"/>
            </a:pPr>
            <a:r>
              <a:rPr lang="en" sz="1300">
                <a:solidFill>
                  <a:srgbClr val="374151"/>
                </a:solidFill>
                <a:latin typeface="Roboto"/>
                <a:ea typeface="Roboto"/>
                <a:cs typeface="Roboto"/>
                <a:sym typeface="Roboto"/>
              </a:rPr>
              <a:t>Then it uses cost function to minimize the </a:t>
            </a:r>
            <a:r>
              <a:rPr lang="en" sz="1300">
                <a:solidFill>
                  <a:srgbClr val="374151"/>
                </a:solidFill>
                <a:latin typeface="Roboto"/>
                <a:ea typeface="Roboto"/>
                <a:cs typeface="Roboto"/>
                <a:sym typeface="Roboto"/>
              </a:rPr>
              <a:t>error</a:t>
            </a:r>
            <a:r>
              <a:rPr lang="en" sz="1300">
                <a:solidFill>
                  <a:srgbClr val="374151"/>
                </a:solidFill>
                <a:latin typeface="Roboto"/>
                <a:ea typeface="Roboto"/>
                <a:cs typeface="Roboto"/>
                <a:sym typeface="Roboto"/>
              </a:rPr>
              <a:t> between predicted output  and actual binary labels.</a:t>
            </a:r>
            <a:endParaRPr sz="1300">
              <a:solidFill>
                <a:srgbClr val="374151"/>
              </a:solidFill>
              <a:latin typeface="Roboto"/>
              <a:ea typeface="Roboto"/>
              <a:cs typeface="Roboto"/>
              <a:sym typeface="Roboto"/>
            </a:endParaRPr>
          </a:p>
          <a:p>
            <a:pPr indent="-311150" lvl="0" marL="457200" rtl="0" algn="l">
              <a:lnSpc>
                <a:spcPct val="115000"/>
              </a:lnSpc>
              <a:spcBef>
                <a:spcPts val="0"/>
              </a:spcBef>
              <a:spcAft>
                <a:spcPts val="0"/>
              </a:spcAft>
              <a:buSzPts val="1300"/>
              <a:buChar char="●"/>
            </a:pPr>
            <a:r>
              <a:rPr lang="en" sz="1300">
                <a:solidFill>
                  <a:srgbClr val="374151"/>
                </a:solidFill>
                <a:latin typeface="Roboto"/>
                <a:ea typeface="Roboto"/>
                <a:cs typeface="Roboto"/>
                <a:sym typeface="Roboto"/>
              </a:rPr>
              <a:t>C=2 , A smaller value of </a:t>
            </a:r>
            <a:r>
              <a:rPr lang="en" sz="1300">
                <a:solidFill>
                  <a:srgbClr val="188038"/>
                </a:solidFill>
                <a:latin typeface="Courier New"/>
                <a:ea typeface="Courier New"/>
                <a:cs typeface="Courier New"/>
                <a:sym typeface="Courier New"/>
              </a:rPr>
              <a:t>C </a:t>
            </a:r>
            <a:r>
              <a:rPr lang="en" sz="1300">
                <a:solidFill>
                  <a:srgbClr val="374151"/>
                </a:solidFill>
                <a:latin typeface="Roboto"/>
                <a:ea typeface="Roboto"/>
                <a:cs typeface="Roboto"/>
                <a:sym typeface="Roboto"/>
              </a:rPr>
              <a:t>is chosen which corresponds to stronger regularization, which can help prevent overfitting by penalizing large coefficients. </a:t>
            </a:r>
            <a:endParaRPr sz="1300">
              <a:solidFill>
                <a:srgbClr val="374151"/>
              </a:solidFill>
              <a:latin typeface="Roboto"/>
              <a:ea typeface="Roboto"/>
              <a:cs typeface="Roboto"/>
              <a:sym typeface="Roboto"/>
            </a:endParaRPr>
          </a:p>
          <a:p>
            <a:pPr indent="0" lvl="0" marL="914400" rtl="0" algn="l">
              <a:lnSpc>
                <a:spcPct val="115000"/>
              </a:lnSpc>
              <a:spcBef>
                <a:spcPts val="1500"/>
              </a:spcBef>
              <a:spcAft>
                <a:spcPts val="1500"/>
              </a:spcAft>
              <a:buNone/>
            </a:pPr>
            <a:r>
              <a:t/>
            </a:r>
            <a:endParaRPr b="1" sz="1300">
              <a:latin typeface="Source Sans Pro"/>
              <a:ea typeface="Source Sans Pro"/>
              <a:cs typeface="Source Sans Pro"/>
              <a:sym typeface="Source Sans Pro"/>
            </a:endParaRPr>
          </a:p>
        </p:txBody>
      </p:sp>
      <p:sp>
        <p:nvSpPr>
          <p:cNvPr id="675" name="Google Shape;675;p35"/>
          <p:cNvSpPr txBox="1"/>
          <p:nvPr>
            <p:ph idx="1" type="body"/>
          </p:nvPr>
        </p:nvSpPr>
        <p:spPr>
          <a:xfrm>
            <a:off x="1039375" y="340950"/>
            <a:ext cx="7517400" cy="4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accent1"/>
                </a:solidFill>
                <a:latin typeface="Oswald"/>
                <a:ea typeface="Oswald"/>
                <a:cs typeface="Oswald"/>
                <a:sym typeface="Oswald"/>
              </a:rPr>
              <a:t>       </a:t>
            </a:r>
            <a:r>
              <a:rPr b="1" lang="en" sz="2900">
                <a:solidFill>
                  <a:schemeClr val="accent1"/>
                </a:solidFill>
                <a:latin typeface="Oswald"/>
                <a:ea typeface="Oswald"/>
                <a:cs typeface="Oswald"/>
                <a:sym typeface="Oswald"/>
              </a:rPr>
              <a:t>3.2.  Logistics Regression Model</a:t>
            </a:r>
            <a:endParaRPr b="1" sz="2900">
              <a:solidFill>
                <a:schemeClr val="accent1"/>
              </a:solidFill>
              <a:latin typeface="Oswald"/>
              <a:ea typeface="Oswald"/>
              <a:cs typeface="Oswald"/>
              <a:sym typeface="Oswald"/>
            </a:endParaRPr>
          </a:p>
          <a:p>
            <a:pPr indent="0" lvl="0" marL="0" rtl="0" algn="ctr">
              <a:spcBef>
                <a:spcPts val="0"/>
              </a:spcBef>
              <a:spcAft>
                <a:spcPts val="0"/>
              </a:spcAft>
              <a:buNone/>
            </a:pPr>
            <a:r>
              <a:t/>
            </a:r>
            <a:endParaRPr b="1" sz="2500">
              <a:solidFill>
                <a:schemeClr val="accent1"/>
              </a:solidFill>
              <a:latin typeface="Oswald"/>
              <a:ea typeface="Oswald"/>
              <a:cs typeface="Oswald"/>
              <a:sym typeface="Oswald"/>
            </a:endParaRPr>
          </a:p>
          <a:p>
            <a:pPr indent="0" lvl="0" marL="0" rtl="0" algn="ctr">
              <a:spcBef>
                <a:spcPts val="0"/>
              </a:spcBef>
              <a:spcAft>
                <a:spcPts val="0"/>
              </a:spcAft>
              <a:buNone/>
            </a:pPr>
            <a:r>
              <a:t/>
            </a:r>
            <a:endParaRPr b="1" sz="2500">
              <a:solidFill>
                <a:schemeClr val="accent1"/>
              </a:solidFill>
              <a:latin typeface="Oswald"/>
              <a:ea typeface="Oswald"/>
              <a:cs typeface="Oswald"/>
              <a:sym typeface="Oswald"/>
            </a:endParaRPr>
          </a:p>
          <a:p>
            <a:pPr indent="0" lvl="0" marL="0" rtl="0" algn="ctr">
              <a:spcBef>
                <a:spcPts val="0"/>
              </a:spcBef>
              <a:spcAft>
                <a:spcPts val="0"/>
              </a:spcAft>
              <a:buNone/>
            </a:pPr>
            <a:r>
              <a:t/>
            </a:r>
            <a:endParaRPr b="1" sz="2500">
              <a:solidFill>
                <a:schemeClr val="accent1"/>
              </a:solidFill>
              <a:latin typeface="Oswald"/>
              <a:ea typeface="Oswald"/>
              <a:cs typeface="Oswald"/>
              <a:sym typeface="Oswald"/>
            </a:endParaRPr>
          </a:p>
          <a:p>
            <a:pPr indent="0" lvl="0" marL="0" rtl="0" algn="ctr">
              <a:spcBef>
                <a:spcPts val="0"/>
              </a:spcBef>
              <a:spcAft>
                <a:spcPts val="0"/>
              </a:spcAft>
              <a:buNone/>
            </a:pPr>
            <a:r>
              <a:t/>
            </a:r>
            <a:endParaRPr b="1" sz="2500">
              <a:solidFill>
                <a:schemeClr val="accent1"/>
              </a:solidFill>
              <a:latin typeface="Oswald"/>
              <a:ea typeface="Oswald"/>
              <a:cs typeface="Oswald"/>
              <a:sym typeface="Oswa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36"/>
          <p:cNvSpPr txBox="1"/>
          <p:nvPr>
            <p:ph type="title"/>
          </p:nvPr>
        </p:nvSpPr>
        <p:spPr>
          <a:xfrm>
            <a:off x="1073700" y="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900"/>
              <a:t>3.3. </a:t>
            </a:r>
            <a:r>
              <a:rPr lang="en" sz="2900"/>
              <a:t>Results Of Text</a:t>
            </a:r>
            <a:endParaRPr sz="2900"/>
          </a:p>
        </p:txBody>
      </p:sp>
      <p:sp>
        <p:nvSpPr>
          <p:cNvPr id="681" name="Google Shape;681;p3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82" name="Google Shape;682;p36"/>
          <p:cNvPicPr preferRelativeResize="0"/>
          <p:nvPr/>
        </p:nvPicPr>
        <p:blipFill>
          <a:blip r:embed="rId3">
            <a:alphaModFix/>
          </a:blip>
          <a:stretch>
            <a:fillRect/>
          </a:stretch>
        </p:blipFill>
        <p:spPr>
          <a:xfrm>
            <a:off x="5115550" y="827375"/>
            <a:ext cx="3717851" cy="3209092"/>
          </a:xfrm>
          <a:prstGeom prst="rect">
            <a:avLst/>
          </a:prstGeom>
          <a:noFill/>
          <a:ln>
            <a:noFill/>
          </a:ln>
        </p:spPr>
      </p:pic>
      <p:pic>
        <p:nvPicPr>
          <p:cNvPr id="683" name="Google Shape;683;p36"/>
          <p:cNvPicPr preferRelativeResize="0"/>
          <p:nvPr/>
        </p:nvPicPr>
        <p:blipFill>
          <a:blip r:embed="rId4">
            <a:alphaModFix/>
          </a:blip>
          <a:stretch>
            <a:fillRect/>
          </a:stretch>
        </p:blipFill>
        <p:spPr>
          <a:xfrm>
            <a:off x="175698" y="2097075"/>
            <a:ext cx="4562475" cy="1581150"/>
          </a:xfrm>
          <a:prstGeom prst="rect">
            <a:avLst/>
          </a:prstGeom>
          <a:noFill/>
          <a:ln>
            <a:noFill/>
          </a:ln>
        </p:spPr>
      </p:pic>
      <p:sp>
        <p:nvSpPr>
          <p:cNvPr id="684" name="Google Shape;684;p36"/>
          <p:cNvSpPr txBox="1"/>
          <p:nvPr/>
        </p:nvSpPr>
        <p:spPr>
          <a:xfrm>
            <a:off x="1146100" y="3859900"/>
            <a:ext cx="3717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Source Sans Pro"/>
                <a:ea typeface="Source Sans Pro"/>
                <a:cs typeface="Source Sans Pro"/>
                <a:sym typeface="Source Sans Pro"/>
              </a:rPr>
              <a:t>Precision,recall and f1-score</a:t>
            </a:r>
            <a:endParaRPr b="1">
              <a:latin typeface="Source Sans Pro"/>
              <a:ea typeface="Source Sans Pro"/>
              <a:cs typeface="Source Sans Pro"/>
              <a:sym typeface="Source Sans Pro"/>
            </a:endParaRPr>
          </a:p>
        </p:txBody>
      </p:sp>
      <p:sp>
        <p:nvSpPr>
          <p:cNvPr id="685" name="Google Shape;685;p36"/>
          <p:cNvSpPr txBox="1"/>
          <p:nvPr/>
        </p:nvSpPr>
        <p:spPr>
          <a:xfrm>
            <a:off x="209650" y="964400"/>
            <a:ext cx="4542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74151"/>
                </a:solidFill>
                <a:latin typeface="Roboto"/>
                <a:ea typeface="Roboto"/>
                <a:cs typeface="Roboto"/>
                <a:sym typeface="Roboto"/>
              </a:rPr>
              <a:t>The text recognition system has an accuracy of 83.00% .</a:t>
            </a:r>
            <a:endParaRPr b="1">
              <a:solidFill>
                <a:srgbClr val="374151"/>
              </a:solidFill>
              <a:latin typeface="Roboto"/>
              <a:ea typeface="Roboto"/>
              <a:cs typeface="Roboto"/>
              <a:sym typeface="Robot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37"/>
          <p:cNvSpPr txBox="1"/>
          <p:nvPr>
            <p:ph idx="1" type="body"/>
          </p:nvPr>
        </p:nvSpPr>
        <p:spPr>
          <a:xfrm>
            <a:off x="545100" y="1556375"/>
            <a:ext cx="3941400" cy="2307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Manual Mode</a:t>
            </a:r>
            <a:endParaRPr b="1"/>
          </a:p>
          <a:p>
            <a:pPr indent="0" lvl="0" marL="0" rtl="0" algn="l">
              <a:spcBef>
                <a:spcPts val="600"/>
              </a:spcBef>
              <a:spcAft>
                <a:spcPts val="0"/>
              </a:spcAft>
              <a:buNone/>
            </a:pPr>
            <a:r>
              <a:rPr lang="en" sz="1400">
                <a:solidFill>
                  <a:srgbClr val="374151"/>
                </a:solidFill>
                <a:latin typeface="Roboto"/>
                <a:ea typeface="Roboto"/>
                <a:cs typeface="Roboto"/>
                <a:sym typeface="Roboto"/>
              </a:rPr>
              <a:t>Utilizing a combination of facial expression recognition, voice recognition, and social media history analysis, the vehicle will remain in manual mode if two  of three analyses produce positive results, potentially improving the accuracy and reliability of driver state monitoring for accident prevention</a:t>
            </a:r>
            <a:endParaRPr sz="1400"/>
          </a:p>
        </p:txBody>
      </p:sp>
      <p:sp>
        <p:nvSpPr>
          <p:cNvPr id="691" name="Google Shape;691;p37"/>
          <p:cNvSpPr txBox="1"/>
          <p:nvPr>
            <p:ph type="title"/>
          </p:nvPr>
        </p:nvSpPr>
        <p:spPr>
          <a:xfrm>
            <a:off x="1073700" y="1266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900"/>
              <a:t>4. </a:t>
            </a:r>
            <a:r>
              <a:rPr lang="en" sz="2900"/>
              <a:t>OUTCOMES </a:t>
            </a:r>
            <a:endParaRPr sz="2900"/>
          </a:p>
        </p:txBody>
      </p:sp>
      <p:sp>
        <p:nvSpPr>
          <p:cNvPr id="692" name="Google Shape;692;p37"/>
          <p:cNvSpPr txBox="1"/>
          <p:nvPr>
            <p:ph idx="2" type="body"/>
          </p:nvPr>
        </p:nvSpPr>
        <p:spPr>
          <a:xfrm>
            <a:off x="5003725" y="1556375"/>
            <a:ext cx="3622500" cy="2307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Auto Mode</a:t>
            </a:r>
            <a:endParaRPr b="1"/>
          </a:p>
          <a:p>
            <a:pPr indent="0" lvl="0" marL="0" rtl="0" algn="l">
              <a:spcBef>
                <a:spcPts val="600"/>
              </a:spcBef>
              <a:spcAft>
                <a:spcPts val="0"/>
              </a:spcAft>
              <a:buNone/>
            </a:pPr>
            <a:r>
              <a:rPr lang="en" sz="1400">
                <a:solidFill>
                  <a:srgbClr val="374151"/>
                </a:solidFill>
                <a:latin typeface="Roboto"/>
                <a:ea typeface="Roboto"/>
                <a:cs typeface="Roboto"/>
                <a:sym typeface="Roboto"/>
              </a:rPr>
              <a:t>The proposed driver state monitoring system utilizes a combination of facial expression recognition, voice recognition, and social media history analysis to switch the vehicle from manual to auto mode if two out of three analyses produce negative results, improving the accuracy and reliability of the system for accident prevention.</a:t>
            </a:r>
            <a:endParaRPr sz="1400"/>
          </a:p>
        </p:txBody>
      </p:sp>
      <p:sp>
        <p:nvSpPr>
          <p:cNvPr id="693" name="Google Shape;693;p37"/>
          <p:cNvSpPr txBox="1"/>
          <p:nvPr>
            <p:ph idx="12" type="sldNum"/>
          </p:nvPr>
        </p:nvSpPr>
        <p:spPr>
          <a:xfrm>
            <a:off x="8556775" y="5033475"/>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94" name="Google Shape;694;p37"/>
          <p:cNvSpPr txBox="1"/>
          <p:nvPr/>
        </p:nvSpPr>
        <p:spPr>
          <a:xfrm>
            <a:off x="779550" y="842413"/>
            <a:ext cx="7584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Source Sans Pro"/>
                <a:ea typeface="Source Sans Pro"/>
                <a:cs typeface="Source Sans Pro"/>
                <a:sym typeface="Source Sans Pro"/>
              </a:rPr>
              <a:t>After detection </a:t>
            </a:r>
            <a:r>
              <a:rPr b="1" lang="en" sz="1700">
                <a:latin typeface="Source Sans Pro"/>
                <a:ea typeface="Source Sans Pro"/>
                <a:cs typeface="Source Sans Pro"/>
                <a:sym typeface="Source Sans Pro"/>
              </a:rPr>
              <a:t>analysis</a:t>
            </a:r>
            <a:r>
              <a:rPr b="1" lang="en" sz="1700">
                <a:latin typeface="Source Sans Pro"/>
                <a:ea typeface="Source Sans Pro"/>
                <a:cs typeface="Source Sans Pro"/>
                <a:sym typeface="Source Sans Pro"/>
              </a:rPr>
              <a:t> there will be decision making:-</a:t>
            </a:r>
            <a:endParaRPr b="1" sz="1700">
              <a:latin typeface="Source Sans Pro"/>
              <a:ea typeface="Source Sans Pro"/>
              <a:cs typeface="Source Sans Pro"/>
              <a:sym typeface="Source Sans Pr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38"/>
          <p:cNvSpPr txBox="1"/>
          <p:nvPr>
            <p:ph idx="4294967295" type="ctrTitle"/>
          </p:nvPr>
        </p:nvSpPr>
        <p:spPr>
          <a:xfrm>
            <a:off x="685850" y="547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500"/>
              <a:t>FUTURE ASPECT</a:t>
            </a:r>
            <a:endParaRPr sz="4500"/>
          </a:p>
        </p:txBody>
      </p:sp>
      <p:sp>
        <p:nvSpPr>
          <p:cNvPr id="700" name="Google Shape;700;p38"/>
          <p:cNvSpPr txBox="1"/>
          <p:nvPr>
            <p:ph idx="4294967295" type="subTitle"/>
          </p:nvPr>
        </p:nvSpPr>
        <p:spPr>
          <a:xfrm>
            <a:off x="2169650" y="2179350"/>
            <a:ext cx="48048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Future aspect is to implement this model on hardware (autonomous vehicle).</a:t>
            </a:r>
            <a:endParaRPr b="1" sz="1800"/>
          </a:p>
        </p:txBody>
      </p:sp>
      <p:sp>
        <p:nvSpPr>
          <p:cNvPr id="701" name="Google Shape;701;p3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39"/>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APPLICATIONS OF THE TECHNOLOGY</a:t>
            </a:r>
            <a:endParaRPr sz="2800"/>
          </a:p>
        </p:txBody>
      </p:sp>
      <p:sp>
        <p:nvSpPr>
          <p:cNvPr id="707" name="Google Shape;707;p39"/>
          <p:cNvSpPr txBox="1"/>
          <p:nvPr>
            <p:ph idx="1" type="body"/>
          </p:nvPr>
        </p:nvSpPr>
        <p:spPr>
          <a:xfrm>
            <a:off x="349425" y="1626600"/>
            <a:ext cx="2557800" cy="2702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Autonomous Vehicles</a:t>
            </a:r>
            <a:endParaRPr b="1"/>
          </a:p>
          <a:p>
            <a:pPr indent="0" lvl="0" marL="0" rtl="0" algn="l">
              <a:spcBef>
                <a:spcPts val="600"/>
              </a:spcBef>
              <a:spcAft>
                <a:spcPts val="0"/>
              </a:spcAft>
              <a:buNone/>
            </a:pPr>
            <a:r>
              <a:rPr lang="en" sz="1400">
                <a:solidFill>
                  <a:srgbClr val="374151"/>
                </a:solidFill>
                <a:latin typeface="Roboto"/>
                <a:ea typeface="Roboto"/>
                <a:cs typeface="Roboto"/>
                <a:sym typeface="Roboto"/>
              </a:rPr>
              <a:t>Incorporating the proposed driver state monitoring system in vehicles can enhance driver assistance and accident prevention by providing a more comprehensive understanding of the driver's mental and emotional state through multi-source data analysis.</a:t>
            </a:r>
            <a:endParaRPr sz="1800"/>
          </a:p>
        </p:txBody>
      </p:sp>
      <p:sp>
        <p:nvSpPr>
          <p:cNvPr id="708" name="Google Shape;708;p39"/>
          <p:cNvSpPr txBox="1"/>
          <p:nvPr>
            <p:ph idx="2" type="body"/>
          </p:nvPr>
        </p:nvSpPr>
        <p:spPr>
          <a:xfrm>
            <a:off x="3068326" y="1626600"/>
            <a:ext cx="2927700" cy="2702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Robots </a:t>
            </a:r>
            <a:endParaRPr b="1"/>
          </a:p>
          <a:p>
            <a:pPr indent="0" lvl="0" marL="0" rtl="0" algn="l">
              <a:spcBef>
                <a:spcPts val="600"/>
              </a:spcBef>
              <a:spcAft>
                <a:spcPts val="0"/>
              </a:spcAft>
              <a:buNone/>
            </a:pPr>
            <a:r>
              <a:rPr lang="en" sz="1400">
                <a:solidFill>
                  <a:srgbClr val="374151"/>
                </a:solidFill>
                <a:latin typeface="Roboto"/>
                <a:ea typeface="Roboto"/>
                <a:cs typeface="Roboto"/>
                <a:sym typeface="Roboto"/>
              </a:rPr>
              <a:t>Facial-voice  detection-based decision making can be leveraged in the fields of artificial intelligence and robotics to enhance the machines' ability to understand human emotions and behavior, enabling more effective and efficient interactions with humans.</a:t>
            </a:r>
            <a:r>
              <a:rPr lang="en" sz="1400"/>
              <a:t>.</a:t>
            </a:r>
            <a:endParaRPr sz="1400"/>
          </a:p>
        </p:txBody>
      </p:sp>
      <p:sp>
        <p:nvSpPr>
          <p:cNvPr id="709" name="Google Shape;709;p39"/>
          <p:cNvSpPr txBox="1"/>
          <p:nvPr>
            <p:ph idx="3" type="body"/>
          </p:nvPr>
        </p:nvSpPr>
        <p:spPr>
          <a:xfrm>
            <a:off x="6415400" y="1626600"/>
            <a:ext cx="2362200" cy="2702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Industry and Healthcare</a:t>
            </a:r>
            <a:endParaRPr b="1"/>
          </a:p>
          <a:p>
            <a:pPr indent="0" lvl="0" marL="0" rtl="0" algn="l">
              <a:spcBef>
                <a:spcPts val="600"/>
              </a:spcBef>
              <a:spcAft>
                <a:spcPts val="0"/>
              </a:spcAft>
              <a:buNone/>
            </a:pPr>
            <a:r>
              <a:rPr lang="en" sz="1400">
                <a:solidFill>
                  <a:srgbClr val="374151"/>
                </a:solidFill>
                <a:latin typeface="Roboto"/>
                <a:ea typeface="Roboto"/>
                <a:cs typeface="Roboto"/>
                <a:sym typeface="Roboto"/>
              </a:rPr>
              <a:t>Applying machine learning techniques to various data sources can aid in detecting and managing long-term conditions such as depression.</a:t>
            </a:r>
            <a:endParaRPr sz="1400"/>
          </a:p>
        </p:txBody>
      </p:sp>
      <p:sp>
        <p:nvSpPr>
          <p:cNvPr id="710" name="Google Shape;710;p3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40"/>
          <p:cNvSpPr txBox="1"/>
          <p:nvPr>
            <p:ph type="title"/>
          </p:nvPr>
        </p:nvSpPr>
        <p:spPr>
          <a:xfrm>
            <a:off x="991825" y="-787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900"/>
              <a:t>Paper Acceptance</a:t>
            </a:r>
            <a:endParaRPr sz="2900"/>
          </a:p>
        </p:txBody>
      </p:sp>
      <p:sp>
        <p:nvSpPr>
          <p:cNvPr id="716" name="Google Shape;716;p4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17" name="Google Shape;717;p40"/>
          <p:cNvPicPr preferRelativeResize="0"/>
          <p:nvPr/>
        </p:nvPicPr>
        <p:blipFill>
          <a:blip r:embed="rId3">
            <a:alphaModFix/>
          </a:blip>
          <a:stretch>
            <a:fillRect/>
          </a:stretch>
        </p:blipFill>
        <p:spPr>
          <a:xfrm>
            <a:off x="153725" y="776850"/>
            <a:ext cx="5157499" cy="3234524"/>
          </a:xfrm>
          <a:prstGeom prst="rect">
            <a:avLst/>
          </a:prstGeom>
          <a:noFill/>
          <a:ln>
            <a:noFill/>
          </a:ln>
        </p:spPr>
      </p:pic>
      <p:pic>
        <p:nvPicPr>
          <p:cNvPr id="718" name="Google Shape;718;p40"/>
          <p:cNvPicPr preferRelativeResize="0"/>
          <p:nvPr/>
        </p:nvPicPr>
        <p:blipFill>
          <a:blip r:embed="rId4">
            <a:alphaModFix/>
          </a:blip>
          <a:stretch>
            <a:fillRect/>
          </a:stretch>
        </p:blipFill>
        <p:spPr>
          <a:xfrm>
            <a:off x="5311225" y="776850"/>
            <a:ext cx="3633999" cy="3038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41"/>
          <p:cNvSpPr txBox="1"/>
          <p:nvPr>
            <p:ph type="title"/>
          </p:nvPr>
        </p:nvSpPr>
        <p:spPr>
          <a:xfrm>
            <a:off x="779125" y="8057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t>REFERENCES</a:t>
            </a:r>
            <a:endParaRPr sz="3400">
              <a:solidFill>
                <a:schemeClr val="accent2"/>
              </a:solidFill>
            </a:endParaRPr>
          </a:p>
        </p:txBody>
      </p:sp>
      <p:sp>
        <p:nvSpPr>
          <p:cNvPr id="724" name="Google Shape;724;p4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25" name="Google Shape;725;p41"/>
          <p:cNvSpPr txBox="1"/>
          <p:nvPr/>
        </p:nvSpPr>
        <p:spPr>
          <a:xfrm>
            <a:off x="414600" y="686675"/>
            <a:ext cx="8265900" cy="3632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a:latin typeface="Source Sans Pro"/>
                <a:ea typeface="Source Sans Pro"/>
                <a:cs typeface="Source Sans Pro"/>
                <a:sym typeface="Source Sans Pro"/>
              </a:rPr>
              <a:t>[1] Bakshi, Rushlene Kaur, Navneet Kaur, Ravneet Kaur, and Gurpreet Kaur. “Opinion mining and sentiment analysis.” In 2016 3rd International Conference on Computing for Sustainable Global Development (INDIACom), pp. 452-455. IEEE, 2016.</a:t>
            </a:r>
            <a:endParaRPr>
              <a:latin typeface="Source Sans Pro"/>
              <a:ea typeface="Source Sans Pro"/>
              <a:cs typeface="Source Sans Pro"/>
              <a:sym typeface="Source Sans Pro"/>
            </a:endParaRPr>
          </a:p>
          <a:p>
            <a:pPr indent="0" lvl="0" marL="457200" rtl="0" algn="l">
              <a:spcBef>
                <a:spcPts val="0"/>
              </a:spcBef>
              <a:spcAft>
                <a:spcPts val="0"/>
              </a:spcAft>
              <a:buNone/>
            </a:pPr>
            <a:r>
              <a:t/>
            </a:r>
            <a:endParaRPr>
              <a:latin typeface="Source Sans Pro"/>
              <a:ea typeface="Source Sans Pro"/>
              <a:cs typeface="Source Sans Pro"/>
              <a:sym typeface="Source Sans Pro"/>
            </a:endParaRPr>
          </a:p>
          <a:p>
            <a:pPr indent="0" lvl="0" marL="457200" rtl="0" algn="l">
              <a:spcBef>
                <a:spcPts val="0"/>
              </a:spcBef>
              <a:spcAft>
                <a:spcPts val="0"/>
              </a:spcAft>
              <a:buNone/>
            </a:pPr>
            <a:r>
              <a:rPr lang="en">
                <a:latin typeface="Source Sans Pro"/>
                <a:ea typeface="Source Sans Pro"/>
                <a:cs typeface="Source Sans Pro"/>
                <a:sym typeface="Source Sans Pro"/>
              </a:rPr>
              <a:t>[2]Carlini, Nicholas, and David Wagner. “Audio adversarial examples: Targeted attacks on speech-to-text.” In 2018 IEEE Security and Privacy Workshops (SPW), pp. 1-7. IEEE, 2018.</a:t>
            </a:r>
            <a:endParaRPr>
              <a:latin typeface="Source Sans Pro"/>
              <a:ea typeface="Source Sans Pro"/>
              <a:cs typeface="Source Sans Pro"/>
              <a:sym typeface="Source Sans Pro"/>
            </a:endParaRPr>
          </a:p>
          <a:p>
            <a:pPr indent="0" lvl="0" marL="457200" rtl="0" algn="l">
              <a:spcBef>
                <a:spcPts val="0"/>
              </a:spcBef>
              <a:spcAft>
                <a:spcPts val="0"/>
              </a:spcAft>
              <a:buNone/>
            </a:pPr>
            <a:r>
              <a:t/>
            </a:r>
            <a:endParaRPr>
              <a:latin typeface="Source Sans Pro"/>
              <a:ea typeface="Source Sans Pro"/>
              <a:cs typeface="Source Sans Pro"/>
              <a:sym typeface="Source Sans Pro"/>
            </a:endParaRPr>
          </a:p>
          <a:p>
            <a:pPr indent="0" lvl="0" marL="457200" rtl="0" algn="l">
              <a:spcBef>
                <a:spcPts val="0"/>
              </a:spcBef>
              <a:spcAft>
                <a:spcPts val="0"/>
              </a:spcAft>
              <a:buNone/>
            </a:pPr>
            <a:r>
              <a:rPr lang="en">
                <a:latin typeface="Source Sans Pro"/>
                <a:ea typeface="Source Sans Pro"/>
                <a:cs typeface="Source Sans Pro"/>
                <a:sym typeface="Source Sans Pro"/>
              </a:rPr>
              <a:t>[3]Sabaliauskaite, Giedre, Lin Shen Liew, and Jin Cui. “Integrating autonomous vehicle safety and security analysis using stpa method and the six-step model.” International Journal on Advances in Security 11, no. 1&amp;2 (2018): 160-169.</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457200" rtl="0" algn="l">
              <a:spcBef>
                <a:spcPts val="0"/>
              </a:spcBef>
              <a:spcAft>
                <a:spcPts val="0"/>
              </a:spcAft>
              <a:buNone/>
            </a:pPr>
            <a:r>
              <a:rPr lang="en">
                <a:latin typeface="Source Sans Pro"/>
                <a:ea typeface="Source Sans Pro"/>
                <a:cs typeface="Source Sans Pro"/>
                <a:sym typeface="Source Sans Pro"/>
              </a:rPr>
              <a:t>[4]EEG-Based Emotion Recognition: A State-of-the-Art Review of Current Trends and Opportunities Nazmi Sofian Suhaimi, James Mountstephens, and Jason Teo 2020.</a:t>
            </a:r>
            <a:endParaRPr>
              <a:latin typeface="Source Sans Pro"/>
              <a:ea typeface="Source Sans Pro"/>
              <a:cs typeface="Source Sans Pro"/>
              <a:sym typeface="Source Sans Pro"/>
            </a:endParaRPr>
          </a:p>
          <a:p>
            <a:pPr indent="0" lvl="0" marL="457200" rtl="0" algn="l">
              <a:spcBef>
                <a:spcPts val="0"/>
              </a:spcBef>
              <a:spcAft>
                <a:spcPts val="0"/>
              </a:spcAft>
              <a:buNone/>
            </a:pPr>
            <a:r>
              <a:t/>
            </a:r>
            <a:endParaRPr>
              <a:latin typeface="Source Sans Pro"/>
              <a:ea typeface="Source Sans Pro"/>
              <a:cs typeface="Source Sans Pro"/>
              <a:sym typeface="Source Sans Pro"/>
            </a:endParaRPr>
          </a:p>
          <a:p>
            <a:pPr indent="0" lvl="0" marL="457200" rtl="0" algn="l">
              <a:spcBef>
                <a:spcPts val="0"/>
              </a:spcBef>
              <a:spcAft>
                <a:spcPts val="0"/>
              </a:spcAft>
              <a:buNone/>
            </a:pPr>
            <a:r>
              <a:rPr lang="en">
                <a:latin typeface="Source Sans Pro"/>
                <a:ea typeface="Source Sans Pro"/>
                <a:cs typeface="Source Sans Pro"/>
                <a:sym typeface="Source Sans Pro"/>
              </a:rPr>
              <a:t>[5]Emotion Recognition from Physiological Signal Analysis: A Review Egger Maria, Ley Matthias, Hanke Sten 2019.</a:t>
            </a:r>
            <a:endParaRPr>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15"/>
          <p:cNvSpPr txBox="1"/>
          <p:nvPr>
            <p:ph type="title"/>
          </p:nvPr>
        </p:nvSpPr>
        <p:spPr>
          <a:xfrm>
            <a:off x="1073700" y="8550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t>LITERATURE SURVEY</a:t>
            </a:r>
            <a:endParaRPr sz="2500"/>
          </a:p>
        </p:txBody>
      </p:sp>
      <p:graphicFrame>
        <p:nvGraphicFramePr>
          <p:cNvPr id="480" name="Google Shape;480;p15"/>
          <p:cNvGraphicFramePr/>
          <p:nvPr/>
        </p:nvGraphicFramePr>
        <p:xfrm>
          <a:off x="195775" y="801306"/>
          <a:ext cx="3000000" cy="3000000"/>
        </p:xfrm>
        <a:graphic>
          <a:graphicData uri="http://schemas.openxmlformats.org/drawingml/2006/table">
            <a:tbl>
              <a:tblPr>
                <a:noFill/>
                <a:tableStyleId>{24D56917-BDF3-4577-B741-9404BB1E322D}</a:tableStyleId>
              </a:tblPr>
              <a:tblGrid>
                <a:gridCol w="2586850"/>
                <a:gridCol w="5956950"/>
              </a:tblGrid>
              <a:tr h="522700">
                <a:tc>
                  <a:txBody>
                    <a:bodyPr/>
                    <a:lstStyle/>
                    <a:p>
                      <a:pPr indent="0" lvl="0" marL="0" rtl="0" algn="l">
                        <a:spcBef>
                          <a:spcPts val="0"/>
                        </a:spcBef>
                        <a:spcAft>
                          <a:spcPts val="0"/>
                        </a:spcAft>
                        <a:buNone/>
                      </a:pPr>
                      <a:r>
                        <a:rPr b="1" lang="en" sz="1800">
                          <a:solidFill>
                            <a:srgbClr val="FFFFFF"/>
                          </a:solidFill>
                          <a:latin typeface="Source Sans Pro"/>
                          <a:ea typeface="Source Sans Pro"/>
                          <a:cs typeface="Source Sans Pro"/>
                          <a:sym typeface="Source Sans Pro"/>
                        </a:rPr>
                        <a:t>Paper Title</a:t>
                      </a:r>
                      <a:endParaRPr b="1" sz="1800">
                        <a:solidFill>
                          <a:srgbClr val="FFFFFF"/>
                        </a:solidFill>
                        <a:latin typeface="Source Sans Pro"/>
                        <a:ea typeface="Source Sans Pro"/>
                        <a:cs typeface="Source Sans Pro"/>
                        <a:sym typeface="Source Sans Pro"/>
                      </a:endParaRPr>
                    </a:p>
                    <a:p>
                      <a:pPr indent="0" lvl="0" marL="0" rtl="0" algn="l">
                        <a:spcBef>
                          <a:spcPts val="0"/>
                        </a:spcBef>
                        <a:spcAft>
                          <a:spcPts val="0"/>
                        </a:spcAft>
                        <a:buNone/>
                      </a:pPr>
                      <a:r>
                        <a:t/>
                      </a:r>
                      <a:endParaRPr b="1">
                        <a:solidFill>
                          <a:srgbClr val="FFFFFF"/>
                        </a:solidFill>
                        <a:latin typeface="Source Sans Pro"/>
                        <a:ea typeface="Source Sans Pro"/>
                        <a:cs typeface="Source Sans Pro"/>
                        <a:sym typeface="Source Sans Pro"/>
                      </a:endParaRPr>
                    </a:p>
                  </a:txBody>
                  <a:tcPr marT="68575" marB="68575" marR="91425" marL="9142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800">
                          <a:solidFill>
                            <a:srgbClr val="FFFFFF"/>
                          </a:solidFill>
                          <a:latin typeface="Source Sans Pro"/>
                          <a:ea typeface="Source Sans Pro"/>
                          <a:cs typeface="Source Sans Pro"/>
                          <a:sym typeface="Source Sans Pro"/>
                        </a:rPr>
                        <a:t>Description</a:t>
                      </a:r>
                      <a:endParaRPr b="1" sz="1800">
                        <a:solidFill>
                          <a:srgbClr val="FFFFFF"/>
                        </a:solidFill>
                        <a:latin typeface="Source Sans Pro"/>
                        <a:ea typeface="Source Sans Pro"/>
                        <a:cs typeface="Source Sans Pro"/>
                        <a:sym typeface="Source Sans Pro"/>
                      </a:endParaRPr>
                    </a:p>
                  </a:txBody>
                  <a:tcPr marT="68575" marB="68575" marR="91425" marL="9142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solidFill>
                      <a:schemeClr val="accent1"/>
                    </a:solidFill>
                  </a:tcPr>
                </a:tc>
              </a:tr>
              <a:tr h="755925">
                <a:tc>
                  <a:txBody>
                    <a:bodyPr/>
                    <a:lstStyle/>
                    <a:p>
                      <a:pPr indent="0" lvl="0" marL="0" rtl="0" algn="l">
                        <a:spcBef>
                          <a:spcPts val="0"/>
                        </a:spcBef>
                        <a:spcAft>
                          <a:spcPts val="0"/>
                        </a:spcAft>
                        <a:buNone/>
                      </a:pPr>
                      <a:r>
                        <a:rPr lang="en">
                          <a:solidFill>
                            <a:srgbClr val="3C78D8"/>
                          </a:solidFill>
                          <a:latin typeface="Source Sans Pro"/>
                          <a:ea typeface="Source Sans Pro"/>
                          <a:cs typeface="Source Sans Pro"/>
                          <a:sym typeface="Source Sans Pro"/>
                        </a:rPr>
                        <a:t>Allen Joseph(2019), Springer-Verlag GmbH Germany</a:t>
                      </a:r>
                      <a:endParaRPr>
                        <a:solidFill>
                          <a:srgbClr val="3C78D8"/>
                        </a:solidFill>
                        <a:latin typeface="Source Sans Pro"/>
                        <a:ea typeface="Source Sans Pro"/>
                        <a:cs typeface="Source Sans Pro"/>
                        <a:sym typeface="Source Sans Pro"/>
                      </a:endParaRPr>
                    </a:p>
                  </a:txBody>
                  <a:tcPr marT="68575" marB="68575" marR="91425" marL="9142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9525">
                      <a:solidFill>
                        <a:schemeClr val="accent2"/>
                      </a:solidFill>
                      <a:prstDash val="dash"/>
                      <a:round/>
                      <a:headEnd len="sm" w="sm" type="none"/>
                      <a:tailEnd len="sm" w="sm" type="none"/>
                    </a:lnB>
                  </a:tcPr>
                </a:tc>
                <a:tc>
                  <a:txBody>
                    <a:bodyPr/>
                    <a:lstStyle/>
                    <a:p>
                      <a:pPr indent="-311150" lvl="0" marL="457200" rtl="0" algn="l">
                        <a:spcBef>
                          <a:spcPts val="0"/>
                        </a:spcBef>
                        <a:spcAft>
                          <a:spcPts val="0"/>
                        </a:spcAft>
                        <a:buClr>
                          <a:srgbClr val="28324A"/>
                        </a:buClr>
                        <a:buSzPts val="1300"/>
                        <a:buFont typeface="Source Sans Pro"/>
                        <a:buChar char="●"/>
                      </a:pPr>
                      <a:r>
                        <a:rPr lang="en" sz="1300">
                          <a:solidFill>
                            <a:srgbClr val="28324A"/>
                          </a:solidFill>
                          <a:latin typeface="Source Sans Pro"/>
                          <a:ea typeface="Source Sans Pro"/>
                          <a:cs typeface="Source Sans Pro"/>
                          <a:sym typeface="Source Sans Pro"/>
                        </a:rPr>
                        <a:t>Proposal of facial expression recognition with respect to the changes in the facial geometry.</a:t>
                      </a:r>
                      <a:endParaRPr sz="1300">
                        <a:solidFill>
                          <a:srgbClr val="28324A"/>
                        </a:solidFill>
                        <a:latin typeface="Source Sans Pro"/>
                        <a:ea typeface="Source Sans Pro"/>
                        <a:cs typeface="Source Sans Pro"/>
                        <a:sym typeface="Source Sans Pro"/>
                      </a:endParaRPr>
                    </a:p>
                  </a:txBody>
                  <a:tcPr marT="68575" marB="68575" marR="91425" marL="9142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9525">
                      <a:solidFill>
                        <a:schemeClr val="accent2"/>
                      </a:solidFill>
                      <a:prstDash val="dash"/>
                      <a:round/>
                      <a:headEnd len="sm" w="sm" type="none"/>
                      <a:tailEnd len="sm" w="sm" type="none"/>
                    </a:lnB>
                  </a:tcPr>
                </a:tc>
              </a:tr>
              <a:tr h="755925">
                <a:tc>
                  <a:txBody>
                    <a:bodyPr/>
                    <a:lstStyle/>
                    <a:p>
                      <a:pPr indent="0" lvl="0" marL="0" rtl="0" algn="l">
                        <a:spcBef>
                          <a:spcPts val="0"/>
                        </a:spcBef>
                        <a:spcAft>
                          <a:spcPts val="0"/>
                        </a:spcAft>
                        <a:buNone/>
                      </a:pPr>
                      <a:r>
                        <a:rPr lang="en" sz="1300">
                          <a:solidFill>
                            <a:srgbClr val="3C78D8"/>
                          </a:solidFill>
                          <a:latin typeface="Source Sans Pro"/>
                          <a:ea typeface="Source Sans Pro"/>
                          <a:cs typeface="Source Sans Pro"/>
                          <a:sym typeface="Source Sans Pro"/>
                        </a:rPr>
                        <a:t>Sebastian Zepf and Javier Hernandez(2020)</a:t>
                      </a:r>
                      <a:endParaRPr sz="1300">
                        <a:solidFill>
                          <a:srgbClr val="3C78D8"/>
                        </a:solidFill>
                        <a:latin typeface="Source Sans Pro"/>
                        <a:ea typeface="Source Sans Pro"/>
                        <a:cs typeface="Source Sans Pro"/>
                        <a:sym typeface="Source Sans Pro"/>
                      </a:endParaRPr>
                    </a:p>
                  </a:txBody>
                  <a:tcPr marT="68575" marB="68575" marR="91425" marL="9142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9525">
                      <a:solidFill>
                        <a:schemeClr val="accent2"/>
                      </a:solidFill>
                      <a:prstDash val="dash"/>
                      <a:round/>
                      <a:headEnd len="sm" w="sm" type="none"/>
                      <a:tailEnd len="sm" w="sm" type="none"/>
                    </a:lnT>
                    <a:lnB cap="flat" cmpd="sng" w="9525">
                      <a:solidFill>
                        <a:schemeClr val="accent2"/>
                      </a:solidFill>
                      <a:prstDash val="dash"/>
                      <a:round/>
                      <a:headEnd len="sm" w="sm" type="none"/>
                      <a:tailEnd len="sm" w="sm" type="none"/>
                    </a:lnB>
                  </a:tcPr>
                </a:tc>
                <a:tc>
                  <a:txBody>
                    <a:bodyPr/>
                    <a:lstStyle/>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This review examines the existing literature on automotive emotion recognition </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It provides an overview of how these studies tackle the primary challenges, including the measurement of emotions, identification of relevant signal groups, detection of emotional states, and development of interaction strategies to improve the driver's experience.</a:t>
                      </a:r>
                      <a:endParaRPr sz="1200">
                        <a:solidFill>
                          <a:srgbClr val="28324A"/>
                        </a:solidFill>
                        <a:latin typeface="Source Sans Pro"/>
                        <a:ea typeface="Source Sans Pro"/>
                        <a:cs typeface="Source Sans Pro"/>
                        <a:sym typeface="Source Sans Pro"/>
                      </a:endParaRPr>
                    </a:p>
                  </a:txBody>
                  <a:tcPr marT="68575" marB="68575" marR="91425" marL="9142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9525">
                      <a:solidFill>
                        <a:schemeClr val="accent2"/>
                      </a:solidFill>
                      <a:prstDash val="dash"/>
                      <a:round/>
                      <a:headEnd len="sm" w="sm" type="none"/>
                      <a:tailEnd len="sm" w="sm" type="none"/>
                    </a:lnT>
                    <a:lnB cap="flat" cmpd="sng" w="9525">
                      <a:solidFill>
                        <a:schemeClr val="accent2"/>
                      </a:solidFill>
                      <a:prstDash val="dash"/>
                      <a:round/>
                      <a:headEnd len="sm" w="sm" type="none"/>
                      <a:tailEnd len="sm" w="sm" type="none"/>
                    </a:lnB>
                  </a:tcPr>
                </a:tc>
              </a:tr>
              <a:tr h="755925">
                <a:tc>
                  <a:txBody>
                    <a:bodyPr/>
                    <a:lstStyle/>
                    <a:p>
                      <a:pPr indent="0" lvl="0" marL="0" rtl="0" algn="l">
                        <a:spcBef>
                          <a:spcPts val="0"/>
                        </a:spcBef>
                        <a:spcAft>
                          <a:spcPts val="0"/>
                        </a:spcAft>
                        <a:buNone/>
                      </a:pPr>
                      <a:r>
                        <a:rPr lang="en" sz="1200">
                          <a:solidFill>
                            <a:srgbClr val="3C78D8"/>
                          </a:solidFill>
                          <a:latin typeface="Source Sans Pro"/>
                          <a:ea typeface="Source Sans Pro"/>
                          <a:cs typeface="Source Sans Pro"/>
                          <a:sym typeface="Source Sans Pro"/>
                        </a:rPr>
                        <a:t>Rajesh and M. Naveen kumar(2018), International Conference on Electrical, Electronics, Communication IEEE-2018</a:t>
                      </a:r>
                      <a:endParaRPr sz="1200">
                        <a:solidFill>
                          <a:srgbClr val="3C78D8"/>
                        </a:solidFill>
                        <a:latin typeface="Source Sans Pro"/>
                        <a:ea typeface="Source Sans Pro"/>
                        <a:cs typeface="Source Sans Pro"/>
                        <a:sym typeface="Source Sans Pro"/>
                      </a:endParaRPr>
                    </a:p>
                  </a:txBody>
                  <a:tcPr marT="68575" marB="68575" marR="91425" marL="9142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9525">
                      <a:solidFill>
                        <a:schemeClr val="accent2"/>
                      </a:solidFill>
                      <a:prstDash val="dash"/>
                      <a:round/>
                      <a:headEnd len="sm" w="sm" type="none"/>
                      <a:tailEnd len="sm" w="sm" type="none"/>
                    </a:lnT>
                    <a:lnB cap="flat" cmpd="sng" w="9525">
                      <a:solidFill>
                        <a:schemeClr val="accent2"/>
                      </a:solidFill>
                      <a:prstDash val="dash"/>
                      <a:round/>
                      <a:headEnd len="sm" w="sm" type="none"/>
                      <a:tailEnd len="sm" w="sm" type="none"/>
                    </a:lnB>
                  </a:tcPr>
                </a:tc>
                <a:tc>
                  <a:txBody>
                    <a:bodyPr/>
                    <a:lstStyle/>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This paper presents an analysis of two ml  algorithms, the k-NN classifier and the MLP neural network, for prediction purposes. </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The k-NN classifier predicts by taking an average of the k nearest points to a given test point, while the MLP neural network employs backpropagation to update the network's weights during training. </a:t>
                      </a:r>
                      <a:endParaRPr sz="1200">
                        <a:solidFill>
                          <a:srgbClr val="28324A"/>
                        </a:solidFill>
                        <a:latin typeface="Source Sans Pro"/>
                        <a:ea typeface="Source Sans Pro"/>
                        <a:cs typeface="Source Sans Pro"/>
                        <a:sym typeface="Source Sans Pro"/>
                      </a:endParaRPr>
                    </a:p>
                  </a:txBody>
                  <a:tcPr marT="68575" marB="68575" marR="91425" marL="9142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9525">
                      <a:solidFill>
                        <a:schemeClr val="accent2"/>
                      </a:solidFill>
                      <a:prstDash val="dash"/>
                      <a:round/>
                      <a:headEnd len="sm" w="sm" type="none"/>
                      <a:tailEnd len="sm" w="sm" type="none"/>
                    </a:lnT>
                    <a:lnB cap="flat" cmpd="sng" w="9525">
                      <a:solidFill>
                        <a:schemeClr val="accent2"/>
                      </a:solidFill>
                      <a:prstDash val="dash"/>
                      <a:round/>
                      <a:headEnd len="sm" w="sm" type="none"/>
                      <a:tailEnd len="sm" w="sm" type="none"/>
                    </a:lnB>
                  </a:tcPr>
                </a:tc>
              </a:tr>
            </a:tbl>
          </a:graphicData>
        </a:graphic>
      </p:graphicFrame>
      <p:sp>
        <p:nvSpPr>
          <p:cNvPr id="481" name="Google Shape;481;p1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42"/>
          <p:cNvSpPr txBox="1"/>
          <p:nvPr>
            <p:ph idx="1" type="body"/>
          </p:nvPr>
        </p:nvSpPr>
        <p:spPr>
          <a:xfrm>
            <a:off x="991975" y="1148800"/>
            <a:ext cx="6996600" cy="192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[6]</a:t>
            </a:r>
            <a:r>
              <a:rPr lang="en" sz="1400"/>
              <a:t>H. Avula, R. R and A. S Pillai, "CNN based Recognition of Emotion and Speech from Gestures and Facial Expressions," 2022 6th International Conference on Electronics, Communication and Aerospace Technology, Coimbatore, India, 2022, pp. 1360-1365.</a:t>
            </a:r>
            <a:endParaRPr sz="1400"/>
          </a:p>
          <a:p>
            <a:pPr indent="0" lvl="0" marL="0" rtl="0" algn="l">
              <a:spcBef>
                <a:spcPts val="600"/>
              </a:spcBef>
              <a:spcAft>
                <a:spcPts val="0"/>
              </a:spcAft>
              <a:buNone/>
            </a:pPr>
            <a:r>
              <a:rPr lang="en" sz="1400"/>
              <a:t>[7]Rajesh, K. M., and M. Naveenkumar. “A robust method for face recognition and face emotion detection system using support vector machines.” In 2018 International Conference on Electrical, Electronics, Communication, Computer and Optimization Techniques (ICEECCOT), pp. 1-5. IEEE, 2018. </a:t>
            </a:r>
            <a:endParaRPr sz="1400"/>
          </a:p>
          <a:p>
            <a:pPr indent="0" lvl="0" marL="0" rtl="0" algn="l">
              <a:spcBef>
                <a:spcPts val="600"/>
              </a:spcBef>
              <a:spcAft>
                <a:spcPts val="0"/>
              </a:spcAft>
              <a:buNone/>
            </a:pPr>
            <a:r>
              <a:rPr lang="en" sz="1400"/>
              <a:t>[8]E. Pranav, S. Kamal, C. Satheesh Chandran and M. H. Supriya, "Facial Emotion Recognition Using Deep Convolutional Neural Network," 2020 6th International Conference on Advanced Computing and Communication Systems (ICACCS), Coimbatore, India, 2020, pp. 317-320.</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p:txBody>
      </p:sp>
      <p:sp>
        <p:nvSpPr>
          <p:cNvPr id="731" name="Google Shape;731;p4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32" name="Google Shape;732;p42"/>
          <p:cNvSpPr txBox="1"/>
          <p:nvPr/>
        </p:nvSpPr>
        <p:spPr>
          <a:xfrm>
            <a:off x="1537450" y="335450"/>
            <a:ext cx="60939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400">
                <a:solidFill>
                  <a:schemeClr val="accent1"/>
                </a:solidFill>
                <a:latin typeface="Oswald"/>
                <a:ea typeface="Oswald"/>
                <a:cs typeface="Oswald"/>
                <a:sym typeface="Oswald"/>
              </a:rPr>
              <a:t>REFERENCES</a:t>
            </a:r>
            <a:endParaRPr b="1" sz="3400">
              <a:solidFill>
                <a:schemeClr val="accent2"/>
              </a:solidFill>
              <a:latin typeface="Oswald"/>
              <a:ea typeface="Oswald"/>
              <a:cs typeface="Oswald"/>
              <a:sym typeface="Oswald"/>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43"/>
          <p:cNvSpPr txBox="1"/>
          <p:nvPr>
            <p:ph idx="4294967295" type="ctrTitle"/>
          </p:nvPr>
        </p:nvSpPr>
        <p:spPr>
          <a:xfrm>
            <a:off x="1275150" y="1278550"/>
            <a:ext cx="65937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0000"/>
              <a:t>THANKS!</a:t>
            </a:r>
            <a:endParaRPr sz="10000"/>
          </a:p>
        </p:txBody>
      </p:sp>
      <p:sp>
        <p:nvSpPr>
          <p:cNvPr id="738" name="Google Shape;738;p4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16"/>
          <p:cNvSpPr txBox="1"/>
          <p:nvPr>
            <p:ph type="title"/>
          </p:nvPr>
        </p:nvSpPr>
        <p:spPr>
          <a:xfrm>
            <a:off x="1073700" y="8550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t>LITERATURE SURVEY</a:t>
            </a:r>
            <a:endParaRPr sz="2500"/>
          </a:p>
        </p:txBody>
      </p:sp>
      <p:graphicFrame>
        <p:nvGraphicFramePr>
          <p:cNvPr id="487" name="Google Shape;487;p16"/>
          <p:cNvGraphicFramePr/>
          <p:nvPr/>
        </p:nvGraphicFramePr>
        <p:xfrm>
          <a:off x="209750" y="1080831"/>
          <a:ext cx="3000000" cy="3000000"/>
        </p:xfrm>
        <a:graphic>
          <a:graphicData uri="http://schemas.openxmlformats.org/drawingml/2006/table">
            <a:tbl>
              <a:tblPr>
                <a:noFill/>
                <a:tableStyleId>{24D56917-BDF3-4577-B741-9404BB1E322D}</a:tableStyleId>
              </a:tblPr>
              <a:tblGrid>
                <a:gridCol w="2586850"/>
                <a:gridCol w="5956950"/>
              </a:tblGrid>
              <a:tr h="729000">
                <a:tc>
                  <a:txBody>
                    <a:bodyPr/>
                    <a:lstStyle/>
                    <a:p>
                      <a:pPr indent="0" lvl="0" marL="0" rtl="0" algn="l">
                        <a:spcBef>
                          <a:spcPts val="0"/>
                        </a:spcBef>
                        <a:spcAft>
                          <a:spcPts val="0"/>
                        </a:spcAft>
                        <a:buNone/>
                      </a:pPr>
                      <a:r>
                        <a:rPr b="1" lang="en" sz="1800">
                          <a:solidFill>
                            <a:srgbClr val="FFFFFF"/>
                          </a:solidFill>
                          <a:latin typeface="Source Sans Pro"/>
                          <a:ea typeface="Source Sans Pro"/>
                          <a:cs typeface="Source Sans Pro"/>
                          <a:sym typeface="Source Sans Pro"/>
                        </a:rPr>
                        <a:t>Paper Title</a:t>
                      </a:r>
                      <a:endParaRPr b="1" sz="1800">
                        <a:solidFill>
                          <a:srgbClr val="FFFFFF"/>
                        </a:solidFill>
                        <a:latin typeface="Source Sans Pro"/>
                        <a:ea typeface="Source Sans Pro"/>
                        <a:cs typeface="Source Sans Pro"/>
                        <a:sym typeface="Source Sans Pro"/>
                      </a:endParaRPr>
                    </a:p>
                    <a:p>
                      <a:pPr indent="0" lvl="0" marL="0" rtl="0" algn="l">
                        <a:spcBef>
                          <a:spcPts val="0"/>
                        </a:spcBef>
                        <a:spcAft>
                          <a:spcPts val="0"/>
                        </a:spcAft>
                        <a:buNone/>
                      </a:pPr>
                      <a:r>
                        <a:t/>
                      </a:r>
                      <a:endParaRPr b="1">
                        <a:solidFill>
                          <a:srgbClr val="FFFFFF"/>
                        </a:solidFill>
                        <a:latin typeface="Source Sans Pro"/>
                        <a:ea typeface="Source Sans Pro"/>
                        <a:cs typeface="Source Sans Pro"/>
                        <a:sym typeface="Source Sans Pro"/>
                      </a:endParaRPr>
                    </a:p>
                  </a:txBody>
                  <a:tcPr marT="68575" marB="68575" marR="91425" marL="9142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800">
                          <a:solidFill>
                            <a:srgbClr val="FFFFFF"/>
                          </a:solidFill>
                          <a:latin typeface="Source Sans Pro"/>
                          <a:ea typeface="Source Sans Pro"/>
                          <a:cs typeface="Source Sans Pro"/>
                          <a:sym typeface="Source Sans Pro"/>
                        </a:rPr>
                        <a:t>Description</a:t>
                      </a:r>
                      <a:endParaRPr b="1" sz="1800">
                        <a:solidFill>
                          <a:srgbClr val="FFFFFF"/>
                        </a:solidFill>
                        <a:latin typeface="Source Sans Pro"/>
                        <a:ea typeface="Source Sans Pro"/>
                        <a:cs typeface="Source Sans Pro"/>
                        <a:sym typeface="Source Sans Pro"/>
                      </a:endParaRPr>
                    </a:p>
                  </a:txBody>
                  <a:tcPr marT="68575" marB="68575" marR="91425" marL="9142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solidFill>
                      <a:schemeClr val="accent1"/>
                    </a:solidFill>
                  </a:tcPr>
                </a:tc>
              </a:tr>
              <a:tr h="963100">
                <a:tc>
                  <a:txBody>
                    <a:bodyPr/>
                    <a:lstStyle/>
                    <a:p>
                      <a:pPr indent="0" lvl="0" marL="0" rtl="0" algn="l">
                        <a:spcBef>
                          <a:spcPts val="0"/>
                        </a:spcBef>
                        <a:spcAft>
                          <a:spcPts val="0"/>
                        </a:spcAft>
                        <a:buNone/>
                      </a:pPr>
                      <a:r>
                        <a:rPr lang="en" sz="1100">
                          <a:solidFill>
                            <a:srgbClr val="3C78D8"/>
                          </a:solidFill>
                          <a:latin typeface="Source Sans Pro"/>
                          <a:ea typeface="Source Sans Pro"/>
                          <a:cs typeface="Source Sans Pro"/>
                          <a:sym typeface="Source Sans Pro"/>
                        </a:rPr>
                        <a:t>E. Pranav and  S. Kamal(2020),International Conference on Advanced Computing and Communication Systems</a:t>
                      </a:r>
                      <a:endParaRPr sz="1100">
                        <a:solidFill>
                          <a:srgbClr val="3C78D8"/>
                        </a:solidFill>
                        <a:latin typeface="Source Sans Pro"/>
                        <a:ea typeface="Source Sans Pro"/>
                        <a:cs typeface="Source Sans Pro"/>
                        <a:sym typeface="Source Sans Pro"/>
                      </a:endParaRPr>
                    </a:p>
                  </a:txBody>
                  <a:tcPr marT="68575" marB="68575" marR="91425" marL="9142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9525">
                      <a:solidFill>
                        <a:schemeClr val="accent2"/>
                      </a:solidFill>
                      <a:prstDash val="dash"/>
                      <a:round/>
                      <a:headEnd len="sm" w="sm" type="none"/>
                      <a:tailEnd len="sm" w="sm" type="none"/>
                    </a:lnB>
                  </a:tcPr>
                </a:tc>
                <a:tc>
                  <a:txBody>
                    <a:bodyPr/>
                    <a:lstStyle/>
                    <a:p>
                      <a:pPr indent="-317500" lvl="0" marL="457200" rtl="0" algn="l">
                        <a:spcBef>
                          <a:spcPts val="0"/>
                        </a:spcBef>
                        <a:spcAft>
                          <a:spcPts val="0"/>
                        </a:spcAft>
                        <a:buClr>
                          <a:srgbClr val="28324A"/>
                        </a:buClr>
                        <a:buSzPts val="1400"/>
                        <a:buFont typeface="Source Sans Pro"/>
                        <a:buChar char="●"/>
                      </a:pPr>
                      <a:r>
                        <a:rPr lang="en">
                          <a:solidFill>
                            <a:srgbClr val="28324A"/>
                          </a:solidFill>
                          <a:latin typeface="Source Sans Pro"/>
                          <a:ea typeface="Source Sans Pro"/>
                          <a:cs typeface="Source Sans Pro"/>
                          <a:sym typeface="Source Sans Pro"/>
                        </a:rPr>
                        <a:t>In this research paper, we will demonstrate an effective way to detect emotions like neutral, happy, sad, surprise, angry, fear, and disgust from the frontal facial expression of the human in front of the live webcam.</a:t>
                      </a:r>
                      <a:endParaRPr>
                        <a:solidFill>
                          <a:srgbClr val="28324A"/>
                        </a:solidFill>
                        <a:latin typeface="Source Sans Pro"/>
                        <a:ea typeface="Source Sans Pro"/>
                        <a:cs typeface="Source Sans Pro"/>
                        <a:sym typeface="Source Sans Pro"/>
                      </a:endParaRPr>
                    </a:p>
                  </a:txBody>
                  <a:tcPr marT="68575" marB="68575" marR="91425" marL="9142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9525">
                      <a:solidFill>
                        <a:schemeClr val="accent2"/>
                      </a:solidFill>
                      <a:prstDash val="dash"/>
                      <a:round/>
                      <a:headEnd len="sm" w="sm" type="none"/>
                      <a:tailEnd len="sm" w="sm" type="none"/>
                    </a:lnB>
                  </a:tcPr>
                </a:tc>
              </a:tr>
              <a:tr h="1141450">
                <a:tc>
                  <a:txBody>
                    <a:bodyPr/>
                    <a:lstStyle/>
                    <a:p>
                      <a:pPr indent="0" lvl="0" marL="0" rtl="0" algn="l">
                        <a:spcBef>
                          <a:spcPts val="0"/>
                        </a:spcBef>
                        <a:spcAft>
                          <a:spcPts val="0"/>
                        </a:spcAft>
                        <a:buNone/>
                      </a:pPr>
                      <a:r>
                        <a:rPr lang="en" sz="1100">
                          <a:solidFill>
                            <a:srgbClr val="3C78D8"/>
                          </a:solidFill>
                          <a:latin typeface="Source Sans Pro"/>
                          <a:ea typeface="Source Sans Pro"/>
                          <a:cs typeface="Source Sans Pro"/>
                          <a:sym typeface="Source Sans Pro"/>
                        </a:rPr>
                        <a:t>Andrey V. Savchenko(2021),</a:t>
                      </a:r>
                      <a:r>
                        <a:rPr lang="en" sz="1100">
                          <a:solidFill>
                            <a:srgbClr val="3C78D8"/>
                          </a:solidFill>
                          <a:latin typeface="Arial Narrow"/>
                          <a:ea typeface="Arial Narrow"/>
                          <a:cs typeface="Arial Narrow"/>
                          <a:sym typeface="Arial Narrow"/>
                        </a:rPr>
                        <a:t>IEEE 19th International Symposium on Intelligent Systems and Informatics</a:t>
                      </a:r>
                      <a:endParaRPr sz="1100">
                        <a:solidFill>
                          <a:srgbClr val="3C78D8"/>
                        </a:solidFill>
                        <a:latin typeface="Source Sans Pro"/>
                        <a:ea typeface="Source Sans Pro"/>
                        <a:cs typeface="Source Sans Pro"/>
                        <a:sym typeface="Source Sans Pro"/>
                      </a:endParaRPr>
                    </a:p>
                  </a:txBody>
                  <a:tcPr marT="68575" marB="68575" marR="91425" marL="9142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9525">
                      <a:solidFill>
                        <a:schemeClr val="accent2"/>
                      </a:solidFill>
                      <a:prstDash val="dash"/>
                      <a:round/>
                      <a:headEnd len="sm" w="sm" type="none"/>
                      <a:tailEnd len="sm" w="sm" type="none"/>
                    </a:lnT>
                    <a:lnB cap="flat" cmpd="sng" w="9525">
                      <a:solidFill>
                        <a:schemeClr val="accent2"/>
                      </a:solidFill>
                      <a:prstDash val="dash"/>
                      <a:round/>
                      <a:headEnd len="sm" w="sm" type="none"/>
                      <a:tailEnd len="sm" w="sm" type="none"/>
                    </a:lnB>
                  </a:tcPr>
                </a:tc>
                <a:tc>
                  <a:txBody>
                    <a:bodyPr/>
                    <a:lstStyle/>
                    <a:p>
                      <a:pPr indent="-317500" lvl="0" marL="457200" rtl="0" algn="l">
                        <a:spcBef>
                          <a:spcPts val="0"/>
                        </a:spcBef>
                        <a:spcAft>
                          <a:spcPts val="0"/>
                        </a:spcAft>
                        <a:buClr>
                          <a:srgbClr val="28324A"/>
                        </a:buClr>
                        <a:buSzPts val="1400"/>
                        <a:buFont typeface="Source Sans Pro"/>
                        <a:buChar char="●"/>
                      </a:pPr>
                      <a:r>
                        <a:rPr lang="en">
                          <a:solidFill>
                            <a:srgbClr val="28324A"/>
                          </a:solidFill>
                          <a:latin typeface="Source Sans Pro"/>
                          <a:ea typeface="Source Sans Pro"/>
                          <a:cs typeface="Source Sans Pro"/>
                          <a:sym typeface="Source Sans Pro"/>
                        </a:rPr>
                        <a:t>In this paper, the multi-task learning of lightweight convolutional neural networks is studied for face identification </a:t>
                      </a:r>
                      <a:endParaRPr>
                        <a:solidFill>
                          <a:srgbClr val="28324A"/>
                        </a:solidFill>
                        <a:latin typeface="Source Sans Pro"/>
                        <a:ea typeface="Source Sans Pro"/>
                        <a:cs typeface="Source Sans Pro"/>
                        <a:sym typeface="Source Sans Pro"/>
                      </a:endParaRPr>
                    </a:p>
                    <a:p>
                      <a:pPr indent="-317500" lvl="0" marL="457200" rtl="0" algn="l">
                        <a:spcBef>
                          <a:spcPts val="0"/>
                        </a:spcBef>
                        <a:spcAft>
                          <a:spcPts val="0"/>
                        </a:spcAft>
                        <a:buClr>
                          <a:srgbClr val="28324A"/>
                        </a:buClr>
                        <a:buSzPts val="1400"/>
                        <a:buFont typeface="Source Sans Pro"/>
                        <a:buChar char="●"/>
                      </a:pPr>
                      <a:r>
                        <a:rPr lang="en">
                          <a:solidFill>
                            <a:srgbClr val="28324A"/>
                          </a:solidFill>
                          <a:latin typeface="Source Sans Pro"/>
                          <a:ea typeface="Source Sans Pro"/>
                          <a:cs typeface="Source Sans Pro"/>
                          <a:sym typeface="Source Sans Pro"/>
                        </a:rPr>
                        <a:t>And classification of facial attributes  trained on cropped faces without margins. </a:t>
                      </a:r>
                      <a:endParaRPr>
                        <a:solidFill>
                          <a:srgbClr val="28324A"/>
                        </a:solidFill>
                        <a:latin typeface="Source Sans Pro"/>
                        <a:ea typeface="Source Sans Pro"/>
                        <a:cs typeface="Source Sans Pro"/>
                        <a:sym typeface="Source Sans Pro"/>
                      </a:endParaRPr>
                    </a:p>
                  </a:txBody>
                  <a:tcPr marT="68575" marB="68575" marR="91425" marL="9142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9525">
                      <a:solidFill>
                        <a:schemeClr val="accent2"/>
                      </a:solidFill>
                      <a:prstDash val="dash"/>
                      <a:round/>
                      <a:headEnd len="sm" w="sm" type="none"/>
                      <a:tailEnd len="sm" w="sm" type="none"/>
                    </a:lnT>
                    <a:lnB cap="flat" cmpd="sng" w="9525">
                      <a:solidFill>
                        <a:schemeClr val="accent2"/>
                      </a:solidFill>
                      <a:prstDash val="dash"/>
                      <a:round/>
                      <a:headEnd len="sm" w="sm" type="none"/>
                      <a:tailEnd len="sm" w="sm" type="none"/>
                    </a:lnB>
                  </a:tcPr>
                </a:tc>
              </a:tr>
            </a:tbl>
          </a:graphicData>
        </a:graphic>
      </p:graphicFrame>
      <p:sp>
        <p:nvSpPr>
          <p:cNvPr id="488" name="Google Shape;488;p1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17"/>
          <p:cNvSpPr txBox="1"/>
          <p:nvPr>
            <p:ph idx="4294967295" type="ctrTitle"/>
          </p:nvPr>
        </p:nvSpPr>
        <p:spPr>
          <a:xfrm>
            <a:off x="697025" y="0"/>
            <a:ext cx="7612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t>Research Gap/Problem Statement</a:t>
            </a:r>
            <a:endParaRPr sz="10000"/>
          </a:p>
        </p:txBody>
      </p:sp>
      <p:sp>
        <p:nvSpPr>
          <p:cNvPr id="494" name="Google Shape;494;p17"/>
          <p:cNvSpPr txBox="1"/>
          <p:nvPr>
            <p:ph idx="4294967295" type="subTitle"/>
          </p:nvPr>
        </p:nvSpPr>
        <p:spPr>
          <a:xfrm>
            <a:off x="697025" y="1681050"/>
            <a:ext cx="7717200" cy="20892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Autonomous vehicles lack a system that utilizes social media history, facial expressions, and voice recognition to detect the driver's state of mind and subsequently adjust the vehicle's mode. This absence highlights a potential avenue for future research in developing a comprehensive driver monitoring system for autonomous vehicles.</a:t>
            </a:r>
            <a:endParaRPr sz="1500">
              <a:solidFill>
                <a:srgbClr val="374151"/>
              </a:solidFill>
              <a:latin typeface="Roboto"/>
              <a:ea typeface="Roboto"/>
              <a:cs typeface="Roboto"/>
              <a:sym typeface="Roboto"/>
            </a:endParaRPr>
          </a:p>
          <a:p>
            <a:pPr indent="0" lvl="0" marL="457200" rtl="0" algn="l">
              <a:spcBef>
                <a:spcPts val="600"/>
              </a:spcBef>
              <a:spcAft>
                <a:spcPts val="0"/>
              </a:spcAft>
              <a:buNone/>
            </a:pPr>
            <a:r>
              <a:t/>
            </a:r>
            <a:endParaRPr sz="1500">
              <a:solidFill>
                <a:srgbClr val="374151"/>
              </a:solidFill>
              <a:latin typeface="Roboto"/>
              <a:ea typeface="Roboto"/>
              <a:cs typeface="Roboto"/>
              <a:sym typeface="Roboto"/>
            </a:endParaRPr>
          </a:p>
          <a:p>
            <a:pPr indent="-323850" lvl="0" marL="457200" rtl="0" algn="l">
              <a:spcBef>
                <a:spcPts val="60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The goal is to develop a model that can significantly reduce the occurrence of accidents in vehicles.</a:t>
            </a:r>
            <a:endParaRPr b="1" sz="1500"/>
          </a:p>
        </p:txBody>
      </p:sp>
      <p:sp>
        <p:nvSpPr>
          <p:cNvPr id="495" name="Google Shape;495;p1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18"/>
          <p:cNvSpPr txBox="1"/>
          <p:nvPr>
            <p:ph idx="4294967295" type="ctrTitle"/>
          </p:nvPr>
        </p:nvSpPr>
        <p:spPr>
          <a:xfrm>
            <a:off x="3313200" y="521250"/>
            <a:ext cx="2517600" cy="20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t>Datasets</a:t>
            </a:r>
            <a:endParaRPr sz="10000"/>
          </a:p>
        </p:txBody>
      </p:sp>
      <p:sp>
        <p:nvSpPr>
          <p:cNvPr id="501" name="Google Shape;501;p18"/>
          <p:cNvSpPr txBox="1"/>
          <p:nvPr>
            <p:ph idx="4294967295" type="subTitle"/>
          </p:nvPr>
        </p:nvSpPr>
        <p:spPr>
          <a:xfrm>
            <a:off x="713400" y="421300"/>
            <a:ext cx="7717200" cy="4404900"/>
          </a:xfrm>
          <a:prstGeom prst="rect">
            <a:avLst/>
          </a:prstGeom>
          <a:noFill/>
        </p:spPr>
        <p:txBody>
          <a:bodyPr anchorCtr="0" anchor="t" bIns="91425" lIns="91425" spcFirstLastPara="1" rIns="91425" wrap="square" tIns="91425">
            <a:noAutofit/>
          </a:bodyPr>
          <a:lstStyle/>
          <a:p>
            <a:pPr indent="-330200" lvl="0" marL="457200" rtl="0" algn="l">
              <a:spcBef>
                <a:spcPts val="600"/>
              </a:spcBef>
              <a:spcAft>
                <a:spcPts val="0"/>
              </a:spcAft>
              <a:buSzPts val="1600"/>
              <a:buAutoNum type="arabicPeriod"/>
            </a:pPr>
            <a:r>
              <a:rPr b="1" lang="en" sz="1500"/>
              <a:t>Facial Emotion Recognition </a:t>
            </a:r>
            <a:endParaRPr b="1" sz="1500"/>
          </a:p>
          <a:p>
            <a:pPr indent="0" lvl="0" marL="457200" rtl="0" algn="l">
              <a:spcBef>
                <a:spcPts val="600"/>
              </a:spcBef>
              <a:spcAft>
                <a:spcPts val="0"/>
              </a:spcAft>
              <a:buNone/>
            </a:pPr>
            <a:r>
              <a:rPr b="1" lang="en" sz="1500"/>
              <a:t>( FER2013)</a:t>
            </a:r>
            <a:r>
              <a:rPr b="1" lang="en" sz="1900"/>
              <a:t> </a:t>
            </a:r>
            <a:r>
              <a:rPr lang="en" sz="1300">
                <a:solidFill>
                  <a:srgbClr val="374151"/>
                </a:solidFill>
                <a:highlight>
                  <a:schemeClr val="lt1"/>
                </a:highlight>
              </a:rPr>
              <a:t>It consists of 35,887 grayscale images of faces, each labeled with one of seven emotions: anger, disgust, fear, happiness, sadness, surprise, and neutral.</a:t>
            </a:r>
            <a:endParaRPr sz="1300">
              <a:solidFill>
                <a:srgbClr val="374151"/>
              </a:solidFill>
              <a:highlight>
                <a:schemeClr val="lt1"/>
              </a:highlight>
            </a:endParaRPr>
          </a:p>
          <a:p>
            <a:pPr indent="-330200" lvl="0" marL="457200" rtl="0" algn="l">
              <a:spcBef>
                <a:spcPts val="600"/>
              </a:spcBef>
              <a:spcAft>
                <a:spcPts val="0"/>
              </a:spcAft>
              <a:buClr>
                <a:srgbClr val="374151"/>
              </a:buClr>
              <a:buSzPts val="1600"/>
              <a:buAutoNum type="arabicPeriod"/>
            </a:pPr>
            <a:r>
              <a:rPr b="1" lang="en" sz="1600">
                <a:solidFill>
                  <a:srgbClr val="374151"/>
                </a:solidFill>
              </a:rPr>
              <a:t>Speech Emotion Recognition</a:t>
            </a:r>
            <a:endParaRPr b="1" sz="1600">
              <a:solidFill>
                <a:srgbClr val="374151"/>
              </a:solidFill>
            </a:endParaRPr>
          </a:p>
          <a:p>
            <a:pPr indent="0" lvl="0" marL="457200" rtl="0" algn="l">
              <a:spcBef>
                <a:spcPts val="600"/>
              </a:spcBef>
              <a:spcAft>
                <a:spcPts val="0"/>
              </a:spcAft>
              <a:buNone/>
            </a:pPr>
            <a:r>
              <a:rPr b="1" lang="en" sz="1600">
                <a:solidFill>
                  <a:srgbClr val="374151"/>
                </a:solidFill>
              </a:rPr>
              <a:t>i) RAVDESS-</a:t>
            </a:r>
            <a:r>
              <a:rPr lang="en" sz="1200">
                <a:solidFill>
                  <a:srgbClr val="374151"/>
                </a:solidFill>
                <a:latin typeface="Roboto"/>
                <a:ea typeface="Roboto"/>
                <a:cs typeface="Roboto"/>
                <a:sym typeface="Roboto"/>
              </a:rPr>
              <a:t>This dataset contains a total of 7,400 audio files and  are categorized into 24 different actors (12 male and 12 female), and each actor performs a set of 60 different vocalizations.</a:t>
            </a:r>
            <a:r>
              <a:rPr b="1" lang="en" sz="1600">
                <a:solidFill>
                  <a:srgbClr val="374151"/>
                </a:solidFill>
              </a:rPr>
              <a:t> </a:t>
            </a:r>
            <a:endParaRPr b="1" sz="1600">
              <a:solidFill>
                <a:srgbClr val="374151"/>
              </a:solidFill>
            </a:endParaRPr>
          </a:p>
          <a:p>
            <a:pPr indent="0" lvl="0" marL="457200" rtl="0" algn="l">
              <a:spcBef>
                <a:spcPts val="600"/>
              </a:spcBef>
              <a:spcAft>
                <a:spcPts val="0"/>
              </a:spcAft>
              <a:buNone/>
            </a:pPr>
            <a:r>
              <a:rPr b="1" lang="en" sz="1600">
                <a:solidFill>
                  <a:srgbClr val="374151"/>
                </a:solidFill>
              </a:rPr>
              <a:t>ii) CREMA-D-</a:t>
            </a:r>
            <a:r>
              <a:rPr lang="en" sz="1200">
                <a:solidFill>
                  <a:srgbClr val="374151"/>
                </a:solidFill>
                <a:latin typeface="Roboto"/>
                <a:ea typeface="Roboto"/>
                <a:cs typeface="Roboto"/>
                <a:sym typeface="Roboto"/>
              </a:rPr>
              <a:t>The CREMA-D dataset contains a total of 7,442 audio files. Each audio file corresponds to a specific emotional expression performed by one of the actors included in the dataset. </a:t>
            </a:r>
            <a:endParaRPr b="1" sz="1600">
              <a:solidFill>
                <a:srgbClr val="374151"/>
              </a:solidFill>
            </a:endParaRPr>
          </a:p>
          <a:p>
            <a:pPr indent="0" lvl="0" marL="457200" rtl="0" algn="l">
              <a:spcBef>
                <a:spcPts val="600"/>
              </a:spcBef>
              <a:spcAft>
                <a:spcPts val="0"/>
              </a:spcAft>
              <a:buNone/>
            </a:pPr>
            <a:r>
              <a:rPr b="1" lang="en" sz="1600">
                <a:solidFill>
                  <a:srgbClr val="374151"/>
                </a:solidFill>
              </a:rPr>
              <a:t>iii) SAVEE-</a:t>
            </a:r>
            <a:r>
              <a:rPr lang="en" sz="1200">
                <a:solidFill>
                  <a:srgbClr val="374151"/>
                </a:solidFill>
                <a:latin typeface="Roboto"/>
                <a:ea typeface="Roboto"/>
                <a:cs typeface="Roboto"/>
                <a:sym typeface="Roboto"/>
              </a:rPr>
              <a:t>It contains a total of 480 audio files. These audio files are performed by four male actors and cover seven different emotions</a:t>
            </a:r>
            <a:endParaRPr b="1" sz="1600">
              <a:solidFill>
                <a:srgbClr val="374151"/>
              </a:solidFill>
            </a:endParaRPr>
          </a:p>
          <a:p>
            <a:pPr indent="0" lvl="0" marL="457200" rtl="0" algn="l">
              <a:spcBef>
                <a:spcPts val="600"/>
              </a:spcBef>
              <a:spcAft>
                <a:spcPts val="0"/>
              </a:spcAft>
              <a:buNone/>
            </a:pPr>
            <a:r>
              <a:rPr b="1" lang="en" sz="1600">
                <a:solidFill>
                  <a:srgbClr val="374151"/>
                </a:solidFill>
              </a:rPr>
              <a:t>iv) TESS-</a:t>
            </a:r>
            <a:r>
              <a:rPr lang="en" sz="1200">
                <a:solidFill>
                  <a:srgbClr val="374151"/>
                </a:solidFill>
                <a:latin typeface="Roboto"/>
                <a:ea typeface="Roboto"/>
                <a:cs typeface="Roboto"/>
                <a:sym typeface="Roboto"/>
              </a:rPr>
              <a:t>It consists of a total of 2,960 audio files. The dataset features two actresses who portray seven different emotions</a:t>
            </a:r>
            <a:endParaRPr sz="1200">
              <a:solidFill>
                <a:srgbClr val="374151"/>
              </a:solidFill>
              <a:latin typeface="Roboto"/>
              <a:ea typeface="Roboto"/>
              <a:cs typeface="Roboto"/>
              <a:sym typeface="Roboto"/>
            </a:endParaRPr>
          </a:p>
          <a:p>
            <a:pPr indent="-330200" lvl="0" marL="457200" rtl="0" algn="l">
              <a:spcBef>
                <a:spcPts val="600"/>
              </a:spcBef>
              <a:spcAft>
                <a:spcPts val="0"/>
              </a:spcAft>
              <a:buClr>
                <a:srgbClr val="374151"/>
              </a:buClr>
              <a:buSzPts val="1600"/>
              <a:buFont typeface="Roboto"/>
              <a:buAutoNum type="arabicPeriod"/>
            </a:pPr>
            <a:r>
              <a:rPr b="1" lang="en" sz="1600">
                <a:solidFill>
                  <a:srgbClr val="374151"/>
                </a:solidFill>
              </a:rPr>
              <a:t>Text Emotion Analysis :</a:t>
            </a:r>
            <a:r>
              <a:rPr b="1" lang="en" sz="1500">
                <a:solidFill>
                  <a:srgbClr val="374151"/>
                </a:solidFill>
              </a:rPr>
              <a:t> </a:t>
            </a:r>
            <a:r>
              <a:rPr lang="en" sz="1200">
                <a:solidFill>
                  <a:srgbClr val="374151"/>
                </a:solidFill>
                <a:latin typeface="Roboto"/>
                <a:ea typeface="Roboto"/>
                <a:cs typeface="Roboto"/>
                <a:sym typeface="Roboto"/>
              </a:rPr>
              <a:t>Sentiment140 dataset, which consists of 1.6 million tweets with sentiment labels.</a:t>
            </a:r>
            <a:endParaRPr sz="1200">
              <a:solidFill>
                <a:srgbClr val="374151"/>
              </a:solidFill>
              <a:latin typeface="Roboto"/>
              <a:ea typeface="Roboto"/>
              <a:cs typeface="Roboto"/>
              <a:sym typeface="Roboto"/>
            </a:endParaRPr>
          </a:p>
        </p:txBody>
      </p:sp>
      <p:sp>
        <p:nvSpPr>
          <p:cNvPr id="502" name="Google Shape;502;p1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19"/>
          <p:cNvSpPr txBox="1"/>
          <p:nvPr>
            <p:ph type="title"/>
          </p:nvPr>
        </p:nvSpPr>
        <p:spPr>
          <a:xfrm>
            <a:off x="780375" y="7175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700"/>
              <a:t> METHODOLOGY</a:t>
            </a:r>
            <a:endParaRPr sz="2700"/>
          </a:p>
        </p:txBody>
      </p:sp>
      <p:sp>
        <p:nvSpPr>
          <p:cNvPr id="508" name="Google Shape;508;p1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9" name="Google Shape;509;p19"/>
          <p:cNvSpPr/>
          <p:nvPr/>
        </p:nvSpPr>
        <p:spPr>
          <a:xfrm>
            <a:off x="1" y="1985950"/>
            <a:ext cx="990600" cy="1134600"/>
          </a:xfrm>
          <a:prstGeom prst="ellipse">
            <a:avLst/>
          </a:prstGeom>
          <a:gradFill>
            <a:gsLst>
              <a:gs pos="0">
                <a:srgbClr val="C9DAF8"/>
              </a:gs>
              <a:gs pos="100000">
                <a:srgbClr val="70A4D5"/>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3 input expressions</a:t>
            </a:r>
            <a:endParaRPr sz="1100"/>
          </a:p>
        </p:txBody>
      </p:sp>
      <p:sp>
        <p:nvSpPr>
          <p:cNvPr id="510" name="Google Shape;510;p19"/>
          <p:cNvSpPr/>
          <p:nvPr/>
        </p:nvSpPr>
        <p:spPr>
          <a:xfrm>
            <a:off x="2769038" y="2184850"/>
            <a:ext cx="1316700" cy="919200"/>
          </a:xfrm>
          <a:prstGeom prst="rect">
            <a:avLst/>
          </a:prstGeom>
          <a:gradFill>
            <a:gsLst>
              <a:gs pos="0">
                <a:srgbClr val="C9DAF8"/>
              </a:gs>
              <a:gs pos="100000">
                <a:srgbClr val="70A4D5"/>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Microcontroller</a:t>
            </a:r>
            <a:endParaRPr sz="1100"/>
          </a:p>
        </p:txBody>
      </p:sp>
      <p:sp>
        <p:nvSpPr>
          <p:cNvPr id="511" name="Google Shape;511;p19"/>
          <p:cNvSpPr/>
          <p:nvPr/>
        </p:nvSpPr>
        <p:spPr>
          <a:xfrm>
            <a:off x="1409263" y="1337300"/>
            <a:ext cx="776100" cy="643500"/>
          </a:xfrm>
          <a:prstGeom prst="ellipse">
            <a:avLst/>
          </a:prstGeom>
          <a:gradFill>
            <a:gsLst>
              <a:gs pos="0">
                <a:srgbClr val="C9DAF8"/>
              </a:gs>
              <a:gs pos="100000">
                <a:srgbClr val="70A4D5"/>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Face</a:t>
            </a:r>
            <a:endParaRPr sz="500"/>
          </a:p>
        </p:txBody>
      </p:sp>
      <p:sp>
        <p:nvSpPr>
          <p:cNvPr id="512" name="Google Shape;512;p19"/>
          <p:cNvSpPr/>
          <p:nvPr/>
        </p:nvSpPr>
        <p:spPr>
          <a:xfrm>
            <a:off x="1499963" y="2224751"/>
            <a:ext cx="850500" cy="839400"/>
          </a:xfrm>
          <a:prstGeom prst="ellipse">
            <a:avLst/>
          </a:prstGeom>
          <a:gradFill>
            <a:gsLst>
              <a:gs pos="0">
                <a:srgbClr val="C9DAF8"/>
              </a:gs>
              <a:gs pos="100000">
                <a:srgbClr val="70A4D5"/>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Voice</a:t>
            </a:r>
            <a:endParaRPr sz="1100"/>
          </a:p>
        </p:txBody>
      </p:sp>
      <p:sp>
        <p:nvSpPr>
          <p:cNvPr id="513" name="Google Shape;513;p19"/>
          <p:cNvSpPr/>
          <p:nvPr/>
        </p:nvSpPr>
        <p:spPr>
          <a:xfrm>
            <a:off x="1409263" y="3245975"/>
            <a:ext cx="850500" cy="643500"/>
          </a:xfrm>
          <a:prstGeom prst="ellipse">
            <a:avLst/>
          </a:prstGeom>
          <a:gradFill>
            <a:gsLst>
              <a:gs pos="0">
                <a:srgbClr val="C9DAF8"/>
              </a:gs>
              <a:gs pos="100000">
                <a:srgbClr val="70A4D5"/>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Text</a:t>
            </a:r>
            <a:endParaRPr sz="1100"/>
          </a:p>
        </p:txBody>
      </p:sp>
      <p:cxnSp>
        <p:nvCxnSpPr>
          <p:cNvPr id="514" name="Google Shape;514;p19"/>
          <p:cNvCxnSpPr>
            <a:stCxn id="515" idx="3"/>
            <a:endCxn id="511" idx="2"/>
          </p:cNvCxnSpPr>
          <p:nvPr/>
        </p:nvCxnSpPr>
        <p:spPr>
          <a:xfrm flipH="1" rot="10800000">
            <a:off x="990763" y="1659050"/>
            <a:ext cx="418500" cy="802800"/>
          </a:xfrm>
          <a:prstGeom prst="straightConnector1">
            <a:avLst/>
          </a:prstGeom>
          <a:noFill/>
          <a:ln cap="flat" cmpd="sng" w="9525">
            <a:solidFill>
              <a:schemeClr val="dk2"/>
            </a:solidFill>
            <a:prstDash val="solid"/>
            <a:round/>
            <a:headEnd len="med" w="med" type="none"/>
            <a:tailEnd len="med" w="med" type="triangle"/>
          </a:ln>
        </p:spPr>
      </p:cxnSp>
      <p:cxnSp>
        <p:nvCxnSpPr>
          <p:cNvPr id="516" name="Google Shape;516;p19"/>
          <p:cNvCxnSpPr>
            <a:stCxn id="511" idx="6"/>
          </p:cNvCxnSpPr>
          <p:nvPr/>
        </p:nvCxnSpPr>
        <p:spPr>
          <a:xfrm>
            <a:off x="2185363" y="1659050"/>
            <a:ext cx="534900" cy="473100"/>
          </a:xfrm>
          <a:prstGeom prst="straightConnector1">
            <a:avLst/>
          </a:prstGeom>
          <a:noFill/>
          <a:ln cap="flat" cmpd="sng" w="9525">
            <a:solidFill>
              <a:schemeClr val="dk2"/>
            </a:solidFill>
            <a:prstDash val="solid"/>
            <a:round/>
            <a:headEnd len="med" w="med" type="none"/>
            <a:tailEnd len="med" w="med" type="triangle"/>
          </a:ln>
        </p:spPr>
      </p:cxnSp>
      <p:cxnSp>
        <p:nvCxnSpPr>
          <p:cNvPr id="517" name="Google Shape;517;p19"/>
          <p:cNvCxnSpPr>
            <a:stCxn id="512" idx="6"/>
            <a:endCxn id="510" idx="1"/>
          </p:cNvCxnSpPr>
          <p:nvPr/>
        </p:nvCxnSpPr>
        <p:spPr>
          <a:xfrm>
            <a:off x="2350463" y="2644451"/>
            <a:ext cx="418500" cy="0"/>
          </a:xfrm>
          <a:prstGeom prst="straightConnector1">
            <a:avLst/>
          </a:prstGeom>
          <a:noFill/>
          <a:ln cap="flat" cmpd="sng" w="9525">
            <a:solidFill>
              <a:schemeClr val="dk2"/>
            </a:solidFill>
            <a:prstDash val="solid"/>
            <a:round/>
            <a:headEnd len="med" w="med" type="none"/>
            <a:tailEnd len="med" w="med" type="triangle"/>
          </a:ln>
        </p:spPr>
      </p:cxnSp>
      <p:cxnSp>
        <p:nvCxnSpPr>
          <p:cNvPr id="518" name="Google Shape;518;p19"/>
          <p:cNvCxnSpPr>
            <a:stCxn id="513" idx="6"/>
          </p:cNvCxnSpPr>
          <p:nvPr/>
        </p:nvCxnSpPr>
        <p:spPr>
          <a:xfrm flipH="1" rot="10800000">
            <a:off x="2259763" y="3061625"/>
            <a:ext cx="500700" cy="506100"/>
          </a:xfrm>
          <a:prstGeom prst="straightConnector1">
            <a:avLst/>
          </a:prstGeom>
          <a:noFill/>
          <a:ln cap="flat" cmpd="sng" w="9525">
            <a:solidFill>
              <a:schemeClr val="dk2"/>
            </a:solidFill>
            <a:prstDash val="solid"/>
            <a:round/>
            <a:headEnd len="med" w="med" type="none"/>
            <a:tailEnd len="med" w="med" type="triangle"/>
          </a:ln>
        </p:spPr>
      </p:cxnSp>
      <p:sp>
        <p:nvSpPr>
          <p:cNvPr id="519" name="Google Shape;519;p19"/>
          <p:cNvSpPr/>
          <p:nvPr/>
        </p:nvSpPr>
        <p:spPr>
          <a:xfrm>
            <a:off x="4245925" y="2330150"/>
            <a:ext cx="850500" cy="574800"/>
          </a:xfrm>
          <a:prstGeom prst="rect">
            <a:avLst/>
          </a:prstGeom>
          <a:gradFill>
            <a:gsLst>
              <a:gs pos="0">
                <a:srgbClr val="C9DAF8"/>
              </a:gs>
              <a:gs pos="100000">
                <a:srgbClr val="70A4D5"/>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Predict</a:t>
            </a:r>
            <a:endParaRPr sz="1100"/>
          </a:p>
          <a:p>
            <a:pPr indent="0" lvl="0" marL="0" rtl="0" algn="l">
              <a:spcBef>
                <a:spcPts val="0"/>
              </a:spcBef>
              <a:spcAft>
                <a:spcPts val="0"/>
              </a:spcAft>
              <a:buNone/>
            </a:pPr>
            <a:r>
              <a:rPr lang="en" sz="1100"/>
              <a:t>emotions</a:t>
            </a:r>
            <a:endParaRPr sz="1100"/>
          </a:p>
        </p:txBody>
      </p:sp>
      <p:cxnSp>
        <p:nvCxnSpPr>
          <p:cNvPr id="520" name="Google Shape;520;p19"/>
          <p:cNvCxnSpPr>
            <a:stCxn id="510" idx="3"/>
            <a:endCxn id="519" idx="1"/>
          </p:cNvCxnSpPr>
          <p:nvPr/>
        </p:nvCxnSpPr>
        <p:spPr>
          <a:xfrm flipH="1" rot="10800000">
            <a:off x="4085738" y="2617450"/>
            <a:ext cx="160200" cy="27000"/>
          </a:xfrm>
          <a:prstGeom prst="straightConnector1">
            <a:avLst/>
          </a:prstGeom>
          <a:noFill/>
          <a:ln cap="flat" cmpd="sng" w="9525">
            <a:solidFill>
              <a:schemeClr val="dk2"/>
            </a:solidFill>
            <a:prstDash val="solid"/>
            <a:round/>
            <a:headEnd len="med" w="med" type="none"/>
            <a:tailEnd len="med" w="med" type="triangle"/>
          </a:ln>
        </p:spPr>
      </p:cxnSp>
      <p:cxnSp>
        <p:nvCxnSpPr>
          <p:cNvPr id="521" name="Google Shape;521;p19"/>
          <p:cNvCxnSpPr>
            <a:stCxn id="522" idx="3"/>
            <a:endCxn id="523" idx="1"/>
          </p:cNvCxnSpPr>
          <p:nvPr/>
        </p:nvCxnSpPr>
        <p:spPr>
          <a:xfrm>
            <a:off x="6808625" y="2617550"/>
            <a:ext cx="114000" cy="0"/>
          </a:xfrm>
          <a:prstGeom prst="straightConnector1">
            <a:avLst/>
          </a:prstGeom>
          <a:noFill/>
          <a:ln cap="flat" cmpd="sng" w="9525">
            <a:solidFill>
              <a:schemeClr val="dk2"/>
            </a:solidFill>
            <a:prstDash val="solid"/>
            <a:round/>
            <a:headEnd len="med" w="med" type="none"/>
            <a:tailEnd len="med" w="med" type="triangle"/>
          </a:ln>
        </p:spPr>
      </p:cxnSp>
      <p:sp>
        <p:nvSpPr>
          <p:cNvPr id="524" name="Google Shape;524;p19"/>
          <p:cNvSpPr/>
          <p:nvPr/>
        </p:nvSpPr>
        <p:spPr>
          <a:xfrm>
            <a:off x="7746150" y="408450"/>
            <a:ext cx="1316700" cy="1747500"/>
          </a:xfrm>
          <a:prstGeom prst="ellipse">
            <a:avLst/>
          </a:prstGeom>
          <a:gradFill>
            <a:gsLst>
              <a:gs pos="0">
                <a:srgbClr val="C9DAF8"/>
              </a:gs>
              <a:gs pos="100000">
                <a:srgbClr val="70A4D5"/>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If the frame of mind  is bad and mode is manual then it will switch to auto.</a:t>
            </a:r>
            <a:endParaRPr sz="1100"/>
          </a:p>
        </p:txBody>
      </p:sp>
      <p:sp>
        <p:nvSpPr>
          <p:cNvPr id="525" name="Google Shape;525;p19"/>
          <p:cNvSpPr/>
          <p:nvPr/>
        </p:nvSpPr>
        <p:spPr>
          <a:xfrm>
            <a:off x="7746288" y="3460300"/>
            <a:ext cx="1316700" cy="1365900"/>
          </a:xfrm>
          <a:prstGeom prst="ellipse">
            <a:avLst/>
          </a:prstGeom>
          <a:gradFill>
            <a:gsLst>
              <a:gs pos="0">
                <a:srgbClr val="C9DAF8"/>
              </a:gs>
              <a:gs pos="100000">
                <a:srgbClr val="70A4D5"/>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If auto mode then it will remains as it is.</a:t>
            </a:r>
            <a:endParaRPr sz="1100"/>
          </a:p>
        </p:txBody>
      </p:sp>
      <p:cxnSp>
        <p:nvCxnSpPr>
          <p:cNvPr id="526" name="Google Shape;526;p19"/>
          <p:cNvCxnSpPr>
            <a:stCxn id="523" idx="0"/>
            <a:endCxn id="524" idx="2"/>
          </p:cNvCxnSpPr>
          <p:nvPr/>
        </p:nvCxnSpPr>
        <p:spPr>
          <a:xfrm flipH="1" rot="10800000">
            <a:off x="7347750" y="1282200"/>
            <a:ext cx="398400" cy="768000"/>
          </a:xfrm>
          <a:prstGeom prst="straightConnector1">
            <a:avLst/>
          </a:prstGeom>
          <a:noFill/>
          <a:ln cap="flat" cmpd="sng" w="9525">
            <a:solidFill>
              <a:schemeClr val="dk2"/>
            </a:solidFill>
            <a:prstDash val="solid"/>
            <a:round/>
            <a:headEnd len="med" w="med" type="none"/>
            <a:tailEnd len="med" w="med" type="triangle"/>
          </a:ln>
        </p:spPr>
      </p:cxnSp>
      <p:cxnSp>
        <p:nvCxnSpPr>
          <p:cNvPr id="527" name="Google Shape;527;p19"/>
          <p:cNvCxnSpPr/>
          <p:nvPr/>
        </p:nvCxnSpPr>
        <p:spPr>
          <a:xfrm>
            <a:off x="7299888" y="3148025"/>
            <a:ext cx="494100" cy="839400"/>
          </a:xfrm>
          <a:prstGeom prst="straightConnector1">
            <a:avLst/>
          </a:prstGeom>
          <a:noFill/>
          <a:ln cap="flat" cmpd="sng" w="9525">
            <a:solidFill>
              <a:schemeClr val="dk2"/>
            </a:solidFill>
            <a:prstDash val="solid"/>
            <a:round/>
            <a:headEnd len="med" w="med" type="none"/>
            <a:tailEnd len="med" w="med" type="triangle"/>
          </a:ln>
        </p:spPr>
      </p:cxnSp>
      <p:sp>
        <p:nvSpPr>
          <p:cNvPr id="528" name="Google Shape;528;p19"/>
          <p:cNvSpPr/>
          <p:nvPr/>
        </p:nvSpPr>
        <p:spPr>
          <a:xfrm>
            <a:off x="5498925" y="2377900"/>
            <a:ext cx="907200" cy="506100"/>
          </a:xfrm>
          <a:prstGeom prst="rect">
            <a:avLst/>
          </a:prstGeom>
          <a:gradFill>
            <a:gsLst>
              <a:gs pos="0">
                <a:srgbClr val="C9DAF8"/>
              </a:gs>
              <a:gs pos="100000">
                <a:srgbClr val="70A4D5"/>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9"/>
          <p:cNvSpPr txBox="1"/>
          <p:nvPr/>
        </p:nvSpPr>
        <p:spPr>
          <a:xfrm>
            <a:off x="5596125" y="2384650"/>
            <a:ext cx="712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Source Sans Pro"/>
                <a:ea typeface="Source Sans Pro"/>
                <a:cs typeface="Source Sans Pro"/>
                <a:sym typeface="Source Sans Pro"/>
              </a:rPr>
              <a:t>Proposed model</a:t>
            </a:r>
            <a:endParaRPr sz="1000">
              <a:latin typeface="Source Sans Pro"/>
              <a:ea typeface="Source Sans Pro"/>
              <a:cs typeface="Source Sans Pro"/>
              <a:sym typeface="Source Sans Pro"/>
            </a:endParaRPr>
          </a:p>
        </p:txBody>
      </p:sp>
      <p:sp>
        <p:nvSpPr>
          <p:cNvPr id="530" name="Google Shape;530;p19"/>
          <p:cNvSpPr/>
          <p:nvPr/>
        </p:nvSpPr>
        <p:spPr>
          <a:xfrm>
            <a:off x="6406125" y="1659050"/>
            <a:ext cx="1435800" cy="1908600"/>
          </a:xfrm>
          <a:prstGeom prst="diamond">
            <a:avLst/>
          </a:prstGeom>
          <a:gradFill>
            <a:gsLst>
              <a:gs pos="0">
                <a:srgbClr val="C9DAF8"/>
              </a:gs>
              <a:gs pos="100000">
                <a:srgbClr val="70A4D5"/>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9"/>
          <p:cNvSpPr txBox="1"/>
          <p:nvPr/>
        </p:nvSpPr>
        <p:spPr>
          <a:xfrm>
            <a:off x="6808625" y="1980800"/>
            <a:ext cx="7128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Two  of the three majority analysis take the decision.</a:t>
            </a:r>
            <a:endParaRPr sz="1100">
              <a:latin typeface="Source Sans Pro"/>
              <a:ea typeface="Source Sans Pro"/>
              <a:cs typeface="Source Sans Pro"/>
              <a:sym typeface="Source Sans Pro"/>
            </a:endParaRPr>
          </a:p>
        </p:txBody>
      </p:sp>
      <p:cxnSp>
        <p:nvCxnSpPr>
          <p:cNvPr id="532" name="Google Shape;532;p19"/>
          <p:cNvCxnSpPr>
            <a:stCxn id="519" idx="3"/>
            <a:endCxn id="528" idx="1"/>
          </p:cNvCxnSpPr>
          <p:nvPr/>
        </p:nvCxnSpPr>
        <p:spPr>
          <a:xfrm>
            <a:off x="5096425" y="2617550"/>
            <a:ext cx="402600" cy="13500"/>
          </a:xfrm>
          <a:prstGeom prst="straightConnector1">
            <a:avLst/>
          </a:prstGeom>
          <a:noFill/>
          <a:ln cap="flat" cmpd="sng" w="9525">
            <a:solidFill>
              <a:schemeClr val="dk2"/>
            </a:solidFill>
            <a:prstDash val="solid"/>
            <a:round/>
            <a:headEnd len="med" w="med" type="none"/>
            <a:tailEnd len="med" w="med" type="triangle"/>
          </a:ln>
        </p:spPr>
      </p:cxnSp>
      <p:cxnSp>
        <p:nvCxnSpPr>
          <p:cNvPr id="533" name="Google Shape;533;p19"/>
          <p:cNvCxnSpPr>
            <a:stCxn id="509" idx="6"/>
            <a:endCxn id="512" idx="2"/>
          </p:cNvCxnSpPr>
          <p:nvPr/>
        </p:nvCxnSpPr>
        <p:spPr>
          <a:xfrm>
            <a:off x="990601" y="2553250"/>
            <a:ext cx="509400" cy="91200"/>
          </a:xfrm>
          <a:prstGeom prst="straightConnector1">
            <a:avLst/>
          </a:prstGeom>
          <a:noFill/>
          <a:ln cap="flat" cmpd="sng" w="9525">
            <a:solidFill>
              <a:schemeClr val="dk2"/>
            </a:solidFill>
            <a:prstDash val="solid"/>
            <a:round/>
            <a:headEnd len="med" w="med" type="none"/>
            <a:tailEnd len="med" w="med" type="triangle"/>
          </a:ln>
        </p:spPr>
      </p:cxnSp>
      <p:cxnSp>
        <p:nvCxnSpPr>
          <p:cNvPr id="534" name="Google Shape;534;p19"/>
          <p:cNvCxnSpPr>
            <a:stCxn id="509" idx="6"/>
            <a:endCxn id="513" idx="1"/>
          </p:cNvCxnSpPr>
          <p:nvPr/>
        </p:nvCxnSpPr>
        <p:spPr>
          <a:xfrm>
            <a:off x="990601" y="2553250"/>
            <a:ext cx="543300" cy="786900"/>
          </a:xfrm>
          <a:prstGeom prst="straightConnector1">
            <a:avLst/>
          </a:prstGeom>
          <a:noFill/>
          <a:ln cap="flat" cmpd="sng" w="9525">
            <a:solidFill>
              <a:schemeClr val="dk2"/>
            </a:solidFill>
            <a:prstDash val="solid"/>
            <a:round/>
            <a:headEnd len="med" w="med" type="none"/>
            <a:tailEnd len="med" w="med" type="triangle"/>
          </a:ln>
        </p:spPr>
      </p:cxnSp>
      <p:sp>
        <p:nvSpPr>
          <p:cNvPr id="535" name="Google Shape;535;p19"/>
          <p:cNvSpPr txBox="1"/>
          <p:nvPr/>
        </p:nvSpPr>
        <p:spPr>
          <a:xfrm>
            <a:off x="3857625" y="3438325"/>
            <a:ext cx="99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fig-1</a:t>
            </a:r>
            <a:endParaRPr b="1">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20"/>
          <p:cNvSpPr txBox="1"/>
          <p:nvPr>
            <p:ph type="title"/>
          </p:nvPr>
        </p:nvSpPr>
        <p:spPr>
          <a:xfrm>
            <a:off x="1073700" y="687575"/>
            <a:ext cx="6996600" cy="8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900"/>
              <a:t>Methodology is divided into 3 sections as follows :</a:t>
            </a:r>
            <a:endParaRPr sz="2900"/>
          </a:p>
          <a:p>
            <a:pPr indent="0" lvl="0" marL="0" rtl="0" algn="ctr">
              <a:spcBef>
                <a:spcPts val="0"/>
              </a:spcBef>
              <a:spcAft>
                <a:spcPts val="0"/>
              </a:spcAft>
              <a:buNone/>
            </a:pPr>
            <a:r>
              <a:t/>
            </a:r>
            <a:endParaRPr sz="2900"/>
          </a:p>
        </p:txBody>
      </p:sp>
      <p:sp>
        <p:nvSpPr>
          <p:cNvPr id="541" name="Google Shape;541;p20"/>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b="1" lang="en"/>
              <a:t>Section 1:</a:t>
            </a:r>
            <a:r>
              <a:rPr lang="en"/>
              <a:t>Facial emotion Prediction</a:t>
            </a:r>
            <a:endParaRPr/>
          </a:p>
          <a:p>
            <a:pPr indent="0" lvl="0" marL="457200" rtl="0" algn="l">
              <a:spcBef>
                <a:spcPts val="600"/>
              </a:spcBef>
              <a:spcAft>
                <a:spcPts val="0"/>
              </a:spcAft>
              <a:buNone/>
            </a:pPr>
            <a:r>
              <a:t/>
            </a:r>
            <a:endParaRPr/>
          </a:p>
          <a:p>
            <a:pPr indent="-355600" lvl="0" marL="457200" rtl="0" algn="l">
              <a:spcBef>
                <a:spcPts val="600"/>
              </a:spcBef>
              <a:spcAft>
                <a:spcPts val="0"/>
              </a:spcAft>
              <a:buSzPts val="2000"/>
              <a:buChar char="◉"/>
            </a:pPr>
            <a:r>
              <a:rPr b="1" lang="en"/>
              <a:t>Section 2:</a:t>
            </a:r>
            <a:r>
              <a:rPr lang="en"/>
              <a:t>Speech emotion Recognition</a:t>
            </a:r>
            <a:endParaRPr/>
          </a:p>
          <a:p>
            <a:pPr indent="0" lvl="0" marL="457200" rtl="0" algn="l">
              <a:spcBef>
                <a:spcPts val="600"/>
              </a:spcBef>
              <a:spcAft>
                <a:spcPts val="0"/>
              </a:spcAft>
              <a:buNone/>
            </a:pPr>
            <a:r>
              <a:t/>
            </a:r>
            <a:endParaRPr/>
          </a:p>
          <a:p>
            <a:pPr indent="-355600" lvl="0" marL="457200" rtl="0" algn="l">
              <a:spcBef>
                <a:spcPts val="600"/>
              </a:spcBef>
              <a:spcAft>
                <a:spcPts val="0"/>
              </a:spcAft>
              <a:buSzPts val="2000"/>
              <a:buChar char="◉"/>
            </a:pPr>
            <a:r>
              <a:rPr b="1" lang="en"/>
              <a:t>Section 3:</a:t>
            </a:r>
            <a:r>
              <a:rPr lang="en"/>
              <a:t>Text emotion Prediction</a:t>
            </a:r>
            <a:endParaRPr/>
          </a:p>
        </p:txBody>
      </p:sp>
      <p:sp>
        <p:nvSpPr>
          <p:cNvPr id="542" name="Google Shape;542;p2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21"/>
          <p:cNvSpPr txBox="1"/>
          <p:nvPr>
            <p:ph type="title"/>
          </p:nvPr>
        </p:nvSpPr>
        <p:spPr>
          <a:xfrm>
            <a:off x="195675" y="821650"/>
            <a:ext cx="38997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2900"/>
          </a:p>
          <a:p>
            <a:pPr indent="0" lvl="0" marL="0" rtl="0" algn="ctr">
              <a:spcBef>
                <a:spcPts val="0"/>
              </a:spcBef>
              <a:spcAft>
                <a:spcPts val="0"/>
              </a:spcAft>
              <a:buNone/>
            </a:pPr>
            <a:r>
              <a:rPr lang="en" sz="2900"/>
              <a:t>     </a:t>
            </a:r>
            <a:r>
              <a:rPr lang="en" sz="2300"/>
              <a:t> 1.1. </a:t>
            </a:r>
            <a:r>
              <a:rPr lang="en" sz="2300"/>
              <a:t>Data Preprocessing</a:t>
            </a:r>
            <a:endParaRPr sz="2300"/>
          </a:p>
        </p:txBody>
      </p:sp>
      <p:sp>
        <p:nvSpPr>
          <p:cNvPr id="548" name="Google Shape;548;p2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9" name="Google Shape;549;p21"/>
          <p:cNvSpPr txBox="1"/>
          <p:nvPr/>
        </p:nvSpPr>
        <p:spPr>
          <a:xfrm>
            <a:off x="698850" y="1900850"/>
            <a:ext cx="7519500" cy="1800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Source Sans Pro"/>
              <a:buChar char="●"/>
            </a:pPr>
            <a:r>
              <a:rPr lang="en" sz="1500">
                <a:latin typeface="Source Sans Pro"/>
                <a:ea typeface="Source Sans Pro"/>
                <a:cs typeface="Source Sans Pro"/>
                <a:sym typeface="Source Sans Pro"/>
              </a:rPr>
              <a:t>Emotion label are converted into text</a:t>
            </a:r>
            <a:endParaRPr sz="1500">
              <a:latin typeface="Source Sans Pro"/>
              <a:ea typeface="Source Sans Pro"/>
              <a:cs typeface="Source Sans Pro"/>
              <a:sym typeface="Source Sans Pro"/>
            </a:endParaRPr>
          </a:p>
          <a:p>
            <a:pPr indent="0" lvl="0" marL="457200" rtl="0" algn="l">
              <a:spcBef>
                <a:spcPts val="0"/>
              </a:spcBef>
              <a:spcAft>
                <a:spcPts val="0"/>
              </a:spcAft>
              <a:buNone/>
            </a:pPr>
            <a:r>
              <a:t/>
            </a:r>
            <a:endParaRPr sz="1500">
              <a:latin typeface="Source Sans Pro"/>
              <a:ea typeface="Source Sans Pro"/>
              <a:cs typeface="Source Sans Pro"/>
              <a:sym typeface="Source Sans Pro"/>
            </a:endParaRPr>
          </a:p>
          <a:p>
            <a:pPr indent="-323850" lvl="0" marL="457200" rtl="0" algn="l">
              <a:spcBef>
                <a:spcPts val="0"/>
              </a:spcBef>
              <a:spcAft>
                <a:spcPts val="0"/>
              </a:spcAft>
              <a:buSzPts val="1500"/>
              <a:buFont typeface="Source Sans Pro"/>
              <a:buChar char="●"/>
            </a:pPr>
            <a:r>
              <a:rPr lang="en" sz="1500">
                <a:latin typeface="Source Sans Pro"/>
                <a:ea typeface="Source Sans Pro"/>
                <a:cs typeface="Source Sans Pro"/>
                <a:sym typeface="Source Sans Pro"/>
              </a:rPr>
              <a:t>Normalizing the pixel value in the image data</a:t>
            </a:r>
            <a:endParaRPr sz="1500">
              <a:latin typeface="Source Sans Pro"/>
              <a:ea typeface="Source Sans Pro"/>
              <a:cs typeface="Source Sans Pro"/>
              <a:sym typeface="Source Sans Pro"/>
            </a:endParaRPr>
          </a:p>
          <a:p>
            <a:pPr indent="0" lvl="0" marL="457200" rtl="0" algn="l">
              <a:spcBef>
                <a:spcPts val="0"/>
              </a:spcBef>
              <a:spcAft>
                <a:spcPts val="0"/>
              </a:spcAft>
              <a:buNone/>
            </a:pPr>
            <a:r>
              <a:t/>
            </a:r>
            <a:endParaRPr sz="1500">
              <a:latin typeface="Source Sans Pro"/>
              <a:ea typeface="Source Sans Pro"/>
              <a:cs typeface="Source Sans Pro"/>
              <a:sym typeface="Source Sans Pro"/>
            </a:endParaRPr>
          </a:p>
          <a:p>
            <a:pPr indent="-323850" lvl="0" marL="457200" rtl="0" algn="l">
              <a:spcBef>
                <a:spcPts val="0"/>
              </a:spcBef>
              <a:spcAft>
                <a:spcPts val="0"/>
              </a:spcAft>
              <a:buSzPts val="1500"/>
              <a:buFont typeface="Source Sans Pro"/>
              <a:buChar char="●"/>
            </a:pPr>
            <a:r>
              <a:rPr lang="en" sz="1500">
                <a:latin typeface="Source Sans Pro"/>
                <a:ea typeface="Source Sans Pro"/>
                <a:cs typeface="Source Sans Pro"/>
                <a:sym typeface="Source Sans Pro"/>
              </a:rPr>
              <a:t>Dividing the 6 emotions and then </a:t>
            </a:r>
            <a:r>
              <a:rPr lang="en" sz="1500">
                <a:latin typeface="Source Sans Pro"/>
                <a:ea typeface="Source Sans Pro"/>
                <a:cs typeface="Source Sans Pro"/>
                <a:sym typeface="Source Sans Pro"/>
              </a:rPr>
              <a:t>taking</a:t>
            </a:r>
            <a:r>
              <a:rPr lang="en" sz="1500">
                <a:latin typeface="Source Sans Pro"/>
                <a:ea typeface="Source Sans Pro"/>
                <a:cs typeface="Source Sans Pro"/>
                <a:sym typeface="Source Sans Pro"/>
              </a:rPr>
              <a:t> out the interested label (i.e happy,neutral,sad)</a:t>
            </a:r>
            <a:endParaRPr sz="1500">
              <a:latin typeface="Source Sans Pro"/>
              <a:ea typeface="Source Sans Pro"/>
              <a:cs typeface="Source Sans Pro"/>
              <a:sym typeface="Source Sans Pro"/>
            </a:endParaRPr>
          </a:p>
          <a:p>
            <a:pPr indent="0" lvl="0" marL="0" rtl="0" algn="l">
              <a:spcBef>
                <a:spcPts val="0"/>
              </a:spcBef>
              <a:spcAft>
                <a:spcPts val="0"/>
              </a:spcAft>
              <a:buNone/>
            </a:pPr>
            <a:r>
              <a:t/>
            </a:r>
            <a:endParaRPr sz="1500">
              <a:latin typeface="Source Sans Pro"/>
              <a:ea typeface="Source Sans Pro"/>
              <a:cs typeface="Source Sans Pro"/>
              <a:sym typeface="Source Sans Pro"/>
            </a:endParaRPr>
          </a:p>
          <a:p>
            <a:pPr indent="-323850" lvl="0" marL="457200" rtl="0" algn="l">
              <a:spcBef>
                <a:spcPts val="0"/>
              </a:spcBef>
              <a:spcAft>
                <a:spcPts val="0"/>
              </a:spcAft>
              <a:buSzPts val="1500"/>
              <a:buFont typeface="Source Sans Pro"/>
              <a:buChar char="●"/>
            </a:pPr>
            <a:r>
              <a:rPr lang="en" sz="1500">
                <a:latin typeface="Source Sans Pro"/>
                <a:ea typeface="Source Sans Pro"/>
                <a:cs typeface="Source Sans Pro"/>
                <a:sym typeface="Source Sans Pro"/>
              </a:rPr>
              <a:t>Splitting the dataset in 90% training and 10%validation set .</a:t>
            </a:r>
            <a:endParaRPr sz="1500">
              <a:latin typeface="Source Sans Pro"/>
              <a:ea typeface="Source Sans Pro"/>
              <a:cs typeface="Source Sans Pro"/>
              <a:sym typeface="Source Sans Pro"/>
            </a:endParaRPr>
          </a:p>
        </p:txBody>
      </p:sp>
      <p:sp>
        <p:nvSpPr>
          <p:cNvPr id="550" name="Google Shape;550;p21"/>
          <p:cNvSpPr txBox="1"/>
          <p:nvPr/>
        </p:nvSpPr>
        <p:spPr>
          <a:xfrm>
            <a:off x="1257925" y="97850"/>
            <a:ext cx="68067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900">
                <a:solidFill>
                  <a:schemeClr val="accent1"/>
                </a:solidFill>
                <a:latin typeface="Oswald"/>
                <a:ea typeface="Oswald"/>
                <a:cs typeface="Oswald"/>
                <a:sym typeface="Oswald"/>
              </a:rPr>
              <a:t>Section 1 : Facial Emotion Prediction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