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42"/>
  </p:notesMasterIdLst>
  <p:sldIdLst>
    <p:sldId id="258" r:id="rId5"/>
    <p:sldId id="260" r:id="rId6"/>
    <p:sldId id="262" r:id="rId7"/>
    <p:sldId id="264" r:id="rId8"/>
    <p:sldId id="270" r:id="rId9"/>
    <p:sldId id="272" r:id="rId10"/>
    <p:sldId id="274" r:id="rId11"/>
    <p:sldId id="276" r:id="rId12"/>
    <p:sldId id="367" r:id="rId13"/>
    <p:sldId id="304" r:id="rId14"/>
    <p:sldId id="308" r:id="rId15"/>
    <p:sldId id="310" r:id="rId16"/>
    <p:sldId id="312" r:id="rId17"/>
    <p:sldId id="314" r:id="rId18"/>
    <p:sldId id="316" r:id="rId19"/>
    <p:sldId id="318" r:id="rId20"/>
    <p:sldId id="320" r:id="rId21"/>
    <p:sldId id="322" r:id="rId22"/>
    <p:sldId id="324" r:id="rId23"/>
    <p:sldId id="326" r:id="rId24"/>
    <p:sldId id="328" r:id="rId25"/>
    <p:sldId id="330" r:id="rId26"/>
    <p:sldId id="332" r:id="rId27"/>
    <p:sldId id="334" r:id="rId28"/>
    <p:sldId id="336" r:id="rId29"/>
    <p:sldId id="338" r:id="rId30"/>
    <p:sldId id="348" r:id="rId31"/>
    <p:sldId id="350" r:id="rId32"/>
    <p:sldId id="352" r:id="rId33"/>
    <p:sldId id="354" r:id="rId34"/>
    <p:sldId id="356" r:id="rId35"/>
    <p:sldId id="358" r:id="rId36"/>
    <p:sldId id="360" r:id="rId37"/>
    <p:sldId id="362" r:id="rId38"/>
    <p:sldId id="364" r:id="rId39"/>
    <p:sldId id="368" r:id="rId40"/>
    <p:sldId id="366" r:id="rId41"/>
  </p:sldIdLst>
  <p:sldSz cx="12192000" cy="6858000"/>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p:restoredTop sz="82143" autoAdjust="0"/>
  </p:normalViewPr>
  <p:slideViewPr>
    <p:cSldViewPr>
      <p:cViewPr varScale="1">
        <p:scale>
          <a:sx n="58" d="100"/>
          <a:sy n="58" d="100"/>
        </p:scale>
        <p:origin x="1182" y="10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gs" Target="tags/tag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69BC4-DA3A-4BF7-8CE9-D629888C299A}" type="datetimeFigureOut">
              <a:t>18/07/2022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D9DC1-77D6-4E8E-8AE2-64B18BEA7DD1}" type="slidenum">
              <a:rPr smtClean="0"/>
              <a:t>‹Nº›</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auth.net/2?azure-portal=tru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dirty="0"/>
              <a:t>Enlace al módulo publicado en </a:t>
            </a:r>
            <a:r>
              <a:rPr lang="es-MX" dirty="0" err="1"/>
              <a:t>Learn</a:t>
            </a:r>
            <a:r>
              <a:rPr dirty="0"/>
              <a:t>: https://docs.microsoft.com/en-us/learn/modules/learn-pr/student-evangelism/use-apis-discover-museum-art/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2500" lnSpcReduction="20000"/>
          </a:bodyPr>
          <a:lstStyle/>
          <a:p>
            <a:r>
              <a:rPr lang="es-MX" dirty="0"/>
              <a:t>Los </a:t>
            </a:r>
            <a:r>
              <a:rPr lang="es-MX" dirty="0" err="1"/>
              <a:t>endpoints</a:t>
            </a:r>
            <a:r>
              <a:rPr lang="es-MX" dirty="0"/>
              <a:t> del </a:t>
            </a:r>
            <a:r>
              <a:rPr lang="es-MX" dirty="0" err="1"/>
              <a:t>Met</a:t>
            </a:r>
            <a:r>
              <a:rPr lang="es-MX" dirty="0"/>
              <a:t>, o las direcciones URL que usarás para consultar objetos, son Objetos, Objeto (para un solo objeto), Departamentos y Búsqueda.</a:t>
            </a:r>
          </a:p>
          <a:p>
            <a:r>
              <a:rPr lang="es-MX" dirty="0"/>
              <a:t>
El diseño de esta API indica que se espera que los usuarios busquen en la colección y, a continuación, profundicen en grupos de objetos y objetos individuales para obtener más detalles e información. La API se está construyendo progresivamente. La elección de incluir un </a:t>
            </a:r>
            <a:r>
              <a:rPr lang="es-MX" dirty="0" err="1"/>
              <a:t>endpoint</a:t>
            </a:r>
            <a:r>
              <a:rPr lang="es-MX" dirty="0"/>
              <a:t> de Departamento podría ser una indicación de la forma en que se estructuran los datos y cómo los usuarios los buscan.</a:t>
            </a:r>
          </a:p>
          <a:p>
            <a:r>
              <a:rPr lang="es-MX" dirty="0"/>
              <a:t>
Supongamos que estás interesado en las armas y armaduras. Puedes consultar el </a:t>
            </a:r>
            <a:r>
              <a:rPr lang="es-MX" dirty="0" err="1"/>
              <a:t>endpoint</a:t>
            </a:r>
            <a:r>
              <a:rPr lang="es-MX" dirty="0"/>
              <a:t> de los Departamentos para obtener el ID de ese departamento:
</a:t>
            </a:r>
            <a:endParaRPr dirty="0"/>
          </a:p>
          <a:p>
            <a:pPr>
              <a:spcBef>
                <a:spcPct val="43750"/>
              </a:spcBef>
              <a:spcAft>
                <a:spcPct val="43750"/>
              </a:spcAft>
            </a:pPr>
            <a:r>
              <a:rPr dirty="0"/>
              <a:t>https://collectionapi.metmuseum.org/public/collection/v1/departments</a:t>
            </a:r>
          </a:p>
          <a:p>
            <a:pPr>
              <a:spcBef>
                <a:spcPct val="43750"/>
              </a:spcBef>
              <a:spcAft>
                <a:spcPct val="43750"/>
              </a:spcAft>
            </a:pPr>
            <a:endParaRPr lang="es-MX" dirty="0"/>
          </a:p>
          <a:p>
            <a:pPr>
              <a:spcBef>
                <a:spcPct val="43750"/>
              </a:spcBef>
              <a:spcAft>
                <a:spcPct val="43750"/>
              </a:spcAft>
            </a:pPr>
            <a:r>
              <a:rPr lang="es-MX" dirty="0"/>
              <a:t>Si pegas ese enlace en un navegador, descubrirá que el departamento de Armas y Armaduras tiene el ID de departamento 4. Ahora tienes información que puedes usar para encontrar artículos interesantes en la colección. Para ello, puedes usar el </a:t>
            </a:r>
            <a:r>
              <a:rPr lang="es-MX" dirty="0" err="1"/>
              <a:t>endpoint</a:t>
            </a:r>
            <a:r>
              <a:rPr lang="es-MX" dirty="0"/>
              <a:t> de Búsqueda.</a:t>
            </a:r>
          </a:p>
          <a:p>
            <a:pPr>
              <a:spcBef>
                <a:spcPct val="43750"/>
              </a:spcBef>
              <a:spcAft>
                <a:spcPct val="43750"/>
              </a:spcAft>
            </a:pPr>
            <a:r>
              <a:rPr lang="es-MX" dirty="0"/>
              <a:t>
Debido a que esta API está tratando de devolver cantidades controladas de datos, dado su alcance de 5.000 años de historia del arte en una inmensa colección, una búsqueda por solo el ID de Departamento no tendrá éxito. En su lugar, deberás limitar tu búsqueda por una palabra clave dentro de ese Departamento.</a:t>
            </a:r>
          </a:p>
          <a:p>
            <a:pPr>
              <a:spcBef>
                <a:spcPct val="43750"/>
              </a:spcBef>
              <a:spcAft>
                <a:spcPct val="43750"/>
              </a:spcAft>
            </a:pPr>
            <a:r>
              <a:rPr lang="es-MX" dirty="0"/>
              <a:t>
Esta actividad de reducción requiere que uses un parámetro de consulta en la dirección URL para acceder al </a:t>
            </a:r>
            <a:r>
              <a:rPr lang="es-MX" dirty="0" err="1"/>
              <a:t>endpoint</a:t>
            </a:r>
            <a:r>
              <a:rPr lang="es-MX" dirty="0"/>
              <a:t>. Si checas la documentación, verás que el formato esperado es agregar ?q=</a:t>
            </a:r>
            <a:r>
              <a:rPr lang="es-MX" dirty="0" err="1"/>
              <a:t>keyword</a:t>
            </a:r>
            <a:r>
              <a:rPr lang="es-MX" dirty="0"/>
              <a:t>(s) al </a:t>
            </a:r>
            <a:r>
              <a:rPr lang="es-MX" dirty="0" err="1"/>
              <a:t>endpoint</a:t>
            </a:r>
            <a:r>
              <a:rPr lang="es-MX" dirty="0"/>
              <a:t>. Entonces, para encontrar solo armas y artículos de armadura en plata en relieve, pega esta cadena en tu navegador:</a:t>
            </a:r>
          </a:p>
          <a:p>
            <a:pPr>
              <a:spcBef>
                <a:spcPct val="43750"/>
              </a:spcBef>
              <a:spcAft>
                <a:spcPct val="43750"/>
              </a:spcAft>
            </a:pPr>
            <a:endParaRPr lang="es-MX" dirty="0"/>
          </a:p>
          <a:p>
            <a:pPr>
              <a:spcBef>
                <a:spcPct val="43750"/>
              </a:spcBef>
              <a:spcAft>
                <a:spcPct val="43750"/>
              </a:spcAft>
            </a:pPr>
            <a:r>
              <a:rPr lang="es-MX" dirty="0"/>
              <a:t>https://collectionapi.metmuseum.org/public/collection/v1/search?departmentId=4&amp;q=embossed%20silver. </a:t>
            </a:r>
          </a:p>
          <a:p>
            <a:pPr>
              <a:spcBef>
                <a:spcPct val="43750"/>
              </a:spcBef>
              <a:spcAft>
                <a:spcPct val="43750"/>
              </a:spcAft>
            </a:pPr>
            <a:endParaRPr lang="es-MX" dirty="0"/>
          </a:p>
          <a:p>
            <a:pPr>
              <a:spcBef>
                <a:spcPct val="43750"/>
              </a:spcBef>
              <a:spcAft>
                <a:spcPct val="43750"/>
              </a:spcAft>
            </a:pPr>
            <a:r>
              <a:rPr lang="es-MX" dirty="0"/>
              <a:t>Veintisiete artículos son devueltos.
</a:t>
            </a:r>
          </a:p>
          <a:p>
            <a:pPr>
              <a:spcBef>
                <a:spcPct val="43750"/>
              </a:spcBef>
              <a:spcAft>
                <a:spcPct val="43750"/>
              </a:spcAft>
            </a:pPr>
            <a:r>
              <a:rPr lang="es-MX" dirty="0"/>
              <a:t>Esta consulta te proporciona la información para recuperar los objetos que se devuelven. Si deseas ver el primer objeto del grupo, ve a este </a:t>
            </a:r>
            <a:r>
              <a:rPr lang="es-MX" dirty="0" err="1"/>
              <a:t>endpoint</a:t>
            </a:r>
            <a:r>
              <a:rPr lang="es-MX" dirty="0"/>
              <a:t>: https://collectionapi.metmuseum.org/public/collection/v1/objects/626019. Los datos devueltos revelan un espectacular traje de armadura de 1800, completo con un casco papel </a:t>
            </a:r>
            <a:r>
              <a:rPr lang="es-MX" b="0" i="0" dirty="0" err="1">
                <a:solidFill>
                  <a:srgbClr val="333333"/>
                </a:solidFill>
                <a:effectLst/>
                <a:latin typeface="MetSans"/>
              </a:rPr>
              <a:t>mâché</a:t>
            </a:r>
            <a:r>
              <a:rPr lang="es-MX" dirty="0"/>
              <a:t>. ¡Solo nos queda imaginar la fiesta donde se usó!</a:t>
            </a:r>
          </a:p>
          <a:p>
            <a:pPr>
              <a:spcBef>
                <a:spcPct val="43750"/>
              </a:spcBef>
              <a:spcAft>
                <a:spcPct val="43750"/>
              </a:spcAft>
            </a:pPr>
            <a:r>
              <a:rPr lang="es-MX" dirty="0"/>
              <a:t>
Este casco de indumentaria fue adquirido por el Museo Metropolitano en 1988 y actualmente reside en el departamento de Armas y Armaduras.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s-MX" dirty="0"/>
              <a:t>La API, bien organizada y de fácil acceso, del Museo Metropolitano es un gran lugar para comenzar a imaginar cómo podrías usar una API en tu sitio web. Puedes crear una búsqueda mediante el </a:t>
            </a:r>
            <a:r>
              <a:rPr lang="es-MX" dirty="0" err="1"/>
              <a:t>endpoint</a:t>
            </a:r>
            <a:r>
              <a:rPr lang="es-MX" dirty="0"/>
              <a:t> de búsqueda y los parámetros de consulta. Puedes consultar el departamento para un grupo de </a:t>
            </a:r>
            <a:r>
              <a:rPr lang="es-MX" dirty="0" err="1"/>
              <a:t>IDs</a:t>
            </a:r>
            <a:r>
              <a:rPr lang="es-MX" dirty="0"/>
              <a:t> de Objectos y hacer un bucle en ellos para crear una lista de objetos interesantes. También puedes explorar la colección en profundidad y en detalle sin tocar o incluso comprender la base de datos subyacente. ¡Ese es el poder de una gran API!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s-MX" dirty="0"/>
              <a:t>La API del Museo Metropolitano está abierta al público y no requiere autenticación. La única solicitud es que los usuarios "limiten la tasa de solicitudes a 80 solicitudes por segundo". Este nivel de apertura es un poco inusual para una API. Por lo general, la organización que administra una API pública requiere algún tipo de autenticación de acceso para protegerse del uso excesivo no deseado de los </a:t>
            </a:r>
            <a:r>
              <a:rPr lang="es-MX" dirty="0" err="1"/>
              <a:t>endpoints</a:t>
            </a:r>
            <a:r>
              <a:rPr lang="es-MX" dirty="0"/>
              <a:t>.</a:t>
            </a:r>
          </a:p>
          <a:p>
            <a:pPr>
              <a:spcBef>
                <a:spcPct val="43750"/>
              </a:spcBef>
              <a:spcAft>
                <a:spcPct val="43750"/>
              </a:spcAft>
            </a:pPr>
            <a:r>
              <a:rPr lang="es-MX" dirty="0"/>
              <a:t>
Si una API requiere autenticación, no podrás realizar llamadas para obtener datos directamente a través de llamadas URL. En su lugar, deberás usar un </a:t>
            </a:r>
            <a:r>
              <a:rPr lang="es-MX" i="1" dirty="0"/>
              <a:t>encabezado</a:t>
            </a:r>
            <a:r>
              <a:rPr lang="es-MX" dirty="0"/>
              <a:t> de solicitud, que es un objeto que se envía con tu solicitud y que utiliza una llamada HTTP.</a:t>
            </a:r>
          </a:p>
          <a:p>
            <a:pPr>
              <a:spcBef>
                <a:spcPct val="43750"/>
              </a:spcBef>
              <a:spcAft>
                <a:spcPct val="43750"/>
              </a:spcAft>
            </a:pPr>
            <a:r>
              <a:rPr lang="es-MX" dirty="0"/>
              <a:t>
[! Nota] Usa siempre la autenticación a través de una conexión HTTPS segura.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lnSpcReduction="10000"/>
          </a:bodyPr>
          <a:lstStyle/>
          <a:p>
            <a:pPr>
              <a:spcBef>
                <a:spcPct val="43750"/>
              </a:spcBef>
              <a:spcAft>
                <a:spcPct val="43750"/>
              </a:spcAft>
            </a:pPr>
            <a:r>
              <a:rPr lang="es-MX" dirty="0"/>
              <a:t>El protocolo HTTP proporciona a los desarrolladores varias estrategias de autenticación, incluidas Basic y </a:t>
            </a:r>
            <a:r>
              <a:rPr lang="es-MX" dirty="0" err="1"/>
              <a:t>Bearer</a:t>
            </a:r>
            <a:r>
              <a:rPr lang="es-MX" dirty="0"/>
              <a:t>. La autenticación básica no es inherentemente segura porque requiere que pase un nombre de usuario y una contraseña a través de un encabezado de solicitud directamente. Por ejemplo:</a:t>
            </a:r>
          </a:p>
          <a:p>
            <a:pPr>
              <a:spcBef>
                <a:spcPct val="43750"/>
              </a:spcBef>
              <a:spcAft>
                <a:spcPct val="43750"/>
              </a:spcAft>
            </a:pPr>
            <a:r>
              <a:rPr lang="es-MX" dirty="0"/>
              <a:t>
Autorización: Basic abcdef12345==</a:t>
            </a:r>
          </a:p>
          <a:p>
            <a:pPr>
              <a:spcBef>
                <a:spcPct val="43750"/>
              </a:spcBef>
              <a:spcAft>
                <a:spcPct val="43750"/>
              </a:spcAft>
            </a:pPr>
            <a:r>
              <a:rPr lang="es-MX" dirty="0"/>
              <a:t>
Es más probable que veas la autenticación de </a:t>
            </a:r>
            <a:r>
              <a:rPr lang="es-MX" dirty="0" err="1"/>
              <a:t>Bearer</a:t>
            </a:r>
            <a:r>
              <a:rPr lang="es-MX" dirty="0"/>
              <a:t>. La autenticación </a:t>
            </a:r>
            <a:r>
              <a:rPr lang="es-MX" dirty="0" err="1"/>
              <a:t>Bearer</a:t>
            </a:r>
            <a:r>
              <a:rPr lang="es-MX" dirty="0"/>
              <a:t> requiere un token, recuperado antes de la llamada de autenticación, que debe pasarse en el encabezado de la solicitud:</a:t>
            </a:r>
          </a:p>
          <a:p>
            <a:pPr>
              <a:spcBef>
                <a:spcPct val="43750"/>
              </a:spcBef>
              <a:spcAft>
                <a:spcPct val="43750"/>
              </a:spcAft>
            </a:pPr>
            <a:r>
              <a:rPr lang="es-MX" dirty="0"/>
              <a:t>
Autorización: </a:t>
            </a:r>
            <a:r>
              <a:rPr lang="es-MX" dirty="0" err="1"/>
              <a:t>Bearer</a:t>
            </a:r>
            <a:r>
              <a:rPr lang="es-MX" dirty="0"/>
              <a:t> &lt;</a:t>
            </a:r>
            <a:r>
              <a:rPr lang="es-MX" dirty="0" err="1"/>
              <a:t>my</a:t>
            </a:r>
            <a:r>
              <a:rPr lang="es-MX" dirty="0"/>
              <a:t>-token&gt;
</a:t>
            </a:r>
          </a:p>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s-MX" dirty="0"/>
              <a:t>Las claves de API son comunes en la arquitectura de </a:t>
            </a:r>
            <a:r>
              <a:rPr lang="es-MX" dirty="0" err="1"/>
              <a:t>APIs</a:t>
            </a:r>
            <a:r>
              <a:rPr lang="es-MX" dirty="0"/>
              <a:t>. Pueden aparecer en varios lugares: pasados a través de datos en el cuerpo como JSON, enviados a través de una cadena de consulta o enviados a través de un encabezado personalizado o un encabezado de autorización.</a:t>
            </a:r>
          </a:p>
          <a:p>
            <a:pPr>
              <a:spcBef>
                <a:spcPct val="43750"/>
              </a:spcBef>
              <a:spcAft>
                <a:spcPct val="43750"/>
              </a:spcAft>
            </a:pPr>
            <a:r>
              <a:rPr lang="es-MX" dirty="0"/>
              <a:t>
Las claves son una forma fácil de formar un apretón de manos entre tu código y una API, pero no son inherentemente seguras. En teoría, cualquiera podría usar una clave si puede interceptarla a través de una llamada de red.</a:t>
            </a:r>
          </a:p>
          <a:p>
            <a:pPr>
              <a:spcBef>
                <a:spcPct val="43750"/>
              </a:spcBef>
              <a:spcAft>
                <a:spcPct val="43750"/>
              </a:spcAft>
            </a:pPr>
            <a:r>
              <a:rPr lang="es-MX" dirty="0"/>
              <a:t>
[! CONSEJO] Es una buena idea almacenar tus claves de API en la nube y acceder a ellas a través de una función que llama a una variable de entorno. ¡Pero ese método está fuera del alcance de este tutorial!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10000"/>
          </a:bodyPr>
          <a:lstStyle/>
          <a:p>
            <a:pPr>
              <a:spcBef>
                <a:spcPct val="43750"/>
              </a:spcBef>
              <a:spcAft>
                <a:spcPct val="43750"/>
              </a:spcAft>
            </a:pPr>
            <a:r>
              <a:rPr lang="es-MX" dirty="0"/>
              <a:t>El uso de una clave de API puede volverse complicado fácilmente, pero es la forma más común de autenticarse para usar una API. Otra forma de autenticar y usar una API es a través de </a:t>
            </a:r>
            <a:r>
              <a:rPr lang="es-MX" dirty="0">
                <a:hlinkClick r:id="rId3"/>
              </a:rPr>
              <a:t>OAuth</a:t>
            </a:r>
            <a:r>
              <a:rPr lang="es-MX" dirty="0"/>
              <a:t>. OAuth, particularmente la versión 2, proporciona una estrategia de autenticación más detallada. El usuario es dirigido al sitio de la API y, entonces, completa uno de los muchos flujos permitidos por OAuth para habilitar el acceso. Muchos escenarios son posibles. Pero OAuth básicamente permite la creación de una clave de API y utiliza la clave para autenticar un token que permite el acceso limitado a una API para operaciones limitadas. De esta manera, un usuario puede usar un </a:t>
            </a:r>
            <a:r>
              <a:rPr lang="es-MX" sz="1200" kern="1200" dirty="0">
                <a:solidFill>
                  <a:schemeClr val="tx1"/>
                </a:solidFill>
                <a:latin typeface="+mn-lt"/>
                <a:ea typeface="+mn-ea"/>
                <a:cs typeface="+mn-cs"/>
              </a:rPr>
              <a:t>token de acceso </a:t>
            </a:r>
            <a:r>
              <a:rPr lang="es-MX" dirty="0"/>
              <a:t>en llamadas web para garantizar el acceso a varias partes de la API, para usos específicos y períodos de tiempo específicos.</a:t>
            </a:r>
          </a:p>
          <a:p>
            <a:pPr>
              <a:spcBef>
                <a:spcPct val="43750"/>
              </a:spcBef>
              <a:spcAft>
                <a:spcPct val="43750"/>
              </a:spcAft>
            </a:pPr>
            <a:r>
              <a:rPr lang="es-MX" dirty="0"/>
              <a:t>
Las claves de API son diferentes de los tokens de acceso en que: las claves proporcionan autorización pero no autenticación. Los tokens de acceso proporcionan una forma más segura de acceder a </a:t>
            </a:r>
            <a:r>
              <a:rPr lang="es-MX" dirty="0" err="1"/>
              <a:t>endpoints</a:t>
            </a:r>
            <a:r>
              <a:rPr lang="es-MX" dirty="0"/>
              <a:t> confidenciales.</a:t>
            </a:r>
          </a:p>
          <a:p>
            <a:pPr>
              <a:spcBef>
                <a:spcPct val="43750"/>
              </a:spcBef>
              <a:spcAft>
                <a:spcPct val="43750"/>
              </a:spcAft>
            </a:pPr>
            <a:r>
              <a:rPr lang="es-MX" dirty="0"/>
              <a:t>
En la siguiente unidad, consultarás una API que usa OAuth 2: el Museo Nacional de Diseño Cooper Hewitt del Instituto Smithsoniano.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s-MX" dirty="0"/>
              <a:t>Ahora que has descubierto algunas colecciones interesantes en el Museo Metropolitano, echemos un vistazo a una API de un museo diferente: la API de Cooper Hewitt. Cooper Hewitt es parte del Instituto Smithsoniano. Es el Museo Nacional de Diseño de los Estados Unidos. Su colección está dedicada al diseño interesante y notable, desde los ventiladores </a:t>
            </a:r>
            <a:r>
              <a:rPr lang="es-MX" dirty="0" err="1"/>
              <a:t>Dyson</a:t>
            </a:r>
            <a:r>
              <a:rPr lang="es-MX" dirty="0"/>
              <a:t> hasta los zapatos antiguos.</a:t>
            </a:r>
          </a:p>
          <a:p>
            <a:pPr>
              <a:spcBef>
                <a:spcPct val="43750"/>
              </a:spcBef>
              <a:spcAft>
                <a:spcPct val="43750"/>
              </a:spcAft>
            </a:pPr>
            <a:r>
              <a:rPr lang="es-MX" dirty="0"/>
              <a:t>
Para acceder a la API, necesitas un token de acceso o un token de acceso y una clave de API que actúe como su autenticador. La API permite a un usuario visitar un </a:t>
            </a:r>
            <a:r>
              <a:rPr lang="es-MX" dirty="0" err="1"/>
              <a:t>endpoint</a:t>
            </a:r>
            <a:r>
              <a:rPr lang="es-MX" dirty="0"/>
              <a:t> para visitas individuales mediante el uso de un token de acceso único. Pero para consultar la API con código, necesita ambos elementos.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s-MX" dirty="0"/>
              <a:t>Ve a la página de inicio de la API y crea una cuenta. Después de crear tu cuenta, puedes crear una clave y un token de acceso para ti. Guarda el token que se genera en un archivo de texto en un lugar seguro del equipo local.</a:t>
            </a:r>
          </a:p>
          <a:p>
            <a:pPr>
              <a:spcBef>
                <a:spcPct val="43750"/>
              </a:spcBef>
              <a:spcAft>
                <a:spcPct val="43750"/>
              </a:spcAft>
            </a:pPr>
            <a:r>
              <a:rPr lang="es-MX" dirty="0"/>
              <a:t>
[! NOTA] ¿Por qué crear un token de acceso y una clave? Esta API utiliza OAuth 2, que requiere tokens para supervisar y limitar el acceso a la API. La clave de API funciona con el token de acceso para garantizar que tienes la autoridad para acceder a la API de la manera en que se ha configurado a través del token.</a:t>
            </a:r>
          </a:p>
          <a:p>
            <a:pPr>
              <a:spcBef>
                <a:spcPct val="43750"/>
              </a:spcBef>
              <a:spcAft>
                <a:spcPct val="43750"/>
              </a:spcAft>
            </a:pPr>
            <a:r>
              <a:rPr lang="es-MX" dirty="0"/>
              <a:t>
Después de crear un token y autenticarlo mediante una clave de API, puedes comenzar a enviar el token en la dirección URL de una llamada a la API de prueba. ¡Veamos qué podemos encontrar en el Museo de Diseño Cooper Hewitt!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2500" lnSpcReduction="20000"/>
          </a:bodyPr>
          <a:lstStyle/>
          <a:p>
            <a:pPr>
              <a:spcBef>
                <a:spcPct val="43750"/>
              </a:spcBef>
              <a:spcAft>
                <a:spcPct val="43750"/>
              </a:spcAft>
            </a:pPr>
            <a:r>
              <a:rPr lang="es-MX" dirty="0"/>
              <a:t>Digamos que tienes interés en el Arte Nouveau y quieres ver qué objetos existen en la colección de esa época. La API te permite obtener un ID para la era y consultarlo para obtener una URL con una colección especificada para la era.</a:t>
            </a:r>
          </a:p>
          <a:p>
            <a:pPr>
              <a:spcBef>
                <a:spcPct val="43750"/>
              </a:spcBef>
              <a:spcAft>
                <a:spcPct val="43750"/>
              </a:spcAft>
            </a:pPr>
            <a:r>
              <a:rPr lang="es-MX" dirty="0"/>
              <a:t>
[! Nota]: Para las siguientes consultas, obtén un token de acceso como se indicó anteriormente y pégalo en la consulta donde se especificó anteriormente.</a:t>
            </a:r>
          </a:p>
          <a:p>
            <a:pPr>
              <a:spcBef>
                <a:spcPct val="43750"/>
              </a:spcBef>
              <a:spcAft>
                <a:spcPct val="43750"/>
              </a:spcAft>
            </a:pPr>
            <a:r>
              <a:rPr lang="es-MX" dirty="0"/>
              <a:t>
Para encontrar los objetos de Arte Nouveau, consulta la API así: https://api.collection.cooperhewitt.org/rest/?method=cooperhewitt.periods.getList&amp;access_token=&lt;your-token&gt;&amp;page=1&amp;per_page=100.</a:t>
            </a:r>
          </a:p>
          <a:p>
            <a:pPr>
              <a:spcBef>
                <a:spcPct val="43750"/>
              </a:spcBef>
              <a:spcAft>
                <a:spcPct val="43750"/>
              </a:spcAft>
            </a:pPr>
            <a:r>
              <a:rPr lang="es-MX" dirty="0"/>
              <a:t>Esta consulta especifica que debes anexar la página que recuperará y el número de elementos devueltos por página.</a:t>
            </a:r>
          </a:p>
          <a:p>
            <a:pPr>
              <a:spcBef>
                <a:spcPct val="43750"/>
              </a:spcBef>
              <a:spcAft>
                <a:spcPct val="43750"/>
              </a:spcAft>
            </a:pPr>
            <a:r>
              <a:rPr lang="es-MX" dirty="0"/>
              <a:t>
Cuando consultas la API, se devuelve una URL en la respuesta con una lista de objetos de Arte Nouveau disponibles para su lectura (incluidos algunos carteles famosos de Mucha): https://collection.cooperhewitt.org/periods/35417231/. Echa un vistazo. ¿Qué otras épocas puedes descubrir consultando esta API?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s-MX" dirty="0"/>
              <a:t>En muchas situaciones, es importante conocer los códigos de estado que son devueltos por una API </a:t>
            </a:r>
            <a:r>
              <a:rPr lang="es-MX" dirty="0" err="1"/>
              <a:t>RESTful</a:t>
            </a:r>
            <a:r>
              <a:rPr lang="es-MX" dirty="0"/>
              <a:t>. ¿Qué pasa si hay un error del servidor? ¿Qué pasa si no hay datos que devolver? ¿Qué pasa si hay un error de autenticación? En cualquiera de estos casos, es útil buscar códigos para que puedas decirle al usuario </a:t>
            </a:r>
            <a:r>
              <a:rPr lang="es-MX" dirty="0" err="1"/>
              <a:t>front-end</a:t>
            </a:r>
            <a:r>
              <a:rPr lang="es-MX" dirty="0"/>
              <a:t> que hay un problema.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s-MX" dirty="0"/>
              <a:t>Prueba, por ejemplo, esta consulta en tu navegador: </a:t>
            </a:r>
            <a:r>
              <a:rPr dirty="0"/>
              <a:t>https://api.collection.cooperhewitt.org/rest/?method=cooperhewitt.periods.getList&amp;access_token=xxxxx&amp;page=1&amp;per_page=100.</a:t>
            </a:r>
          </a:p>
          <a:p>
            <a:endParaRPr dirty="0"/>
          </a:p>
          <a:p>
            <a:pPr>
              <a:spcBef>
                <a:spcPct val="43750"/>
              </a:spcBef>
              <a:spcAft>
                <a:spcPct val="43750"/>
              </a:spcAft>
            </a:pPr>
            <a:r>
              <a:rPr lang="es-MX" dirty="0"/>
              <a:t>La API devolverá un código de 400: este es un error de "solicitud incorrecta". Es causado por un token de acceso no válido en la URL.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47500" lnSpcReduction="20000"/>
          </a:bodyPr>
          <a:lstStyle/>
          <a:p>
            <a:pPr>
              <a:spcBef>
                <a:spcPct val="43750"/>
              </a:spcBef>
              <a:spcAft>
                <a:spcPct val="43750"/>
              </a:spcAft>
            </a:pPr>
            <a:r>
              <a:rPr lang="es-MX" dirty="0"/>
              <a:t>Los códigos de acceso comunes que puedes encontrar incluyen:
200 ? OK. La solicitud fue exitosa.</a:t>
            </a:r>
          </a:p>
          <a:p>
            <a:pPr>
              <a:spcBef>
                <a:spcPct val="43750"/>
              </a:spcBef>
              <a:spcAft>
                <a:spcPct val="43750"/>
              </a:spcAft>
            </a:pPr>
            <a:r>
              <a:rPr lang="es-MX" dirty="0"/>
              <a:t>
204 ? Sin contenido.</a:t>
            </a:r>
          </a:p>
          <a:p>
            <a:pPr>
              <a:spcBef>
                <a:spcPct val="43750"/>
              </a:spcBef>
              <a:spcAft>
                <a:spcPct val="43750"/>
              </a:spcAft>
            </a:pPr>
            <a:r>
              <a:rPr lang="es-MX" dirty="0"/>
              <a:t>
301 ? Trasladado permanentemente.</a:t>
            </a:r>
          </a:p>
          <a:p>
            <a:pPr>
              <a:spcBef>
                <a:spcPct val="43750"/>
              </a:spcBef>
              <a:spcAft>
                <a:spcPct val="43750"/>
              </a:spcAft>
            </a:pPr>
            <a:r>
              <a:rPr lang="es-MX" dirty="0"/>
              <a:t>
400 ? Mala solicitud.</a:t>
            </a:r>
          </a:p>
          <a:p>
            <a:pPr>
              <a:spcBef>
                <a:spcPct val="43750"/>
              </a:spcBef>
              <a:spcAft>
                <a:spcPct val="43750"/>
              </a:spcAft>
            </a:pPr>
            <a:r>
              <a:rPr lang="es-MX" dirty="0"/>
              <a:t>
401 ? No autorizado.</a:t>
            </a:r>
          </a:p>
          <a:p>
            <a:pPr>
              <a:spcBef>
                <a:spcPct val="43750"/>
              </a:spcBef>
              <a:spcAft>
                <a:spcPct val="43750"/>
              </a:spcAft>
            </a:pPr>
            <a:r>
              <a:rPr lang="es-MX" dirty="0"/>
              <a:t>
403 ? Prohibido.</a:t>
            </a:r>
          </a:p>
          <a:p>
            <a:pPr>
              <a:spcBef>
                <a:spcPct val="43750"/>
              </a:spcBef>
              <a:spcAft>
                <a:spcPct val="43750"/>
              </a:spcAft>
            </a:pPr>
            <a:r>
              <a:rPr lang="es-MX" dirty="0"/>
              <a:t>
404 ? No encontrado.</a:t>
            </a:r>
          </a:p>
          <a:p>
            <a:pPr>
              <a:spcBef>
                <a:spcPct val="43750"/>
              </a:spcBef>
              <a:spcAft>
                <a:spcPct val="43750"/>
              </a:spcAft>
            </a:pPr>
            <a:r>
              <a:rPr lang="es-MX" dirty="0"/>
              <a:t>
500 ? Error interno del servidor.
Es útil aprender sobre los códigos de estado para que puedas manejarlos bien en tu código del lado del cliente. Normalmente, un código 200 significa "todo está bien" y que puedes continuar mostrando los resultados de la consulta. También es útil poder clasificar los errores y mostrar los mensajes apropiados para manejarlos.
</a:t>
            </a:r>
            <a:endParaRPr dirty="0"/>
          </a:p>
          <a:p>
            <a:pPr>
              <a:spcBef>
                <a:spcPct val="43750"/>
              </a:spcBef>
              <a:spcAft>
                <a:spcPct val="43750"/>
              </a:spcAft>
            </a:pPr>
            <a:r>
              <a:rPr lang="es-MX" dirty="0"/>
              <a:t>[! Consejo] HTTP </a:t>
            </a:r>
            <a:r>
              <a:rPr lang="es-MX" dirty="0" err="1"/>
              <a:t>Cats</a:t>
            </a:r>
            <a:r>
              <a:rPr lang="es-MX" dirty="0"/>
              <a:t> de </a:t>
            </a:r>
            <a:r>
              <a:rPr lang="es-MX" dirty="0" err="1"/>
              <a:t>Tomomi</a:t>
            </a:r>
            <a:r>
              <a:rPr lang="es-MX" dirty="0"/>
              <a:t> </a:t>
            </a:r>
            <a:r>
              <a:rPr lang="es-MX" dirty="0" err="1"/>
              <a:t>Imura</a:t>
            </a:r>
            <a:r>
              <a:rPr lang="es-MX" dirty="0"/>
              <a:t> es una forma memorable de hacer coincidir los códigos de estado con los errores. ¡Nunca olvidarás que 200 significa OK!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dirty="0"/>
              <a:t>Explicación: La mayoría de las API requieren claves para el acceso, pero algunas están abiertas.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dirty="0"/>
              <a:t>Explicación: La mayoría de las API requieren claves para el acceso, pero algunas están abiertas.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dirty="0"/>
              <a:t>Explicación: El protocolo OAuth 2.0 para </a:t>
            </a:r>
            <a:r>
              <a:rPr lang="es-MX" dirty="0" err="1"/>
              <a:t>Authorization</a:t>
            </a:r>
            <a:r>
              <a:rPr lang="es-MX" dirty="0"/>
              <a:t> </a:t>
            </a:r>
            <a:r>
              <a:rPr lang="es-MX" dirty="0" err="1"/>
              <a:t>Code</a:t>
            </a:r>
            <a:r>
              <a:rPr lang="es-MX" dirty="0"/>
              <a:t> Grant intercambia el token por un código de acceso.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dirty="0"/>
              <a:t>Explicación: El protocolo OAuth 2.0 para </a:t>
            </a:r>
            <a:r>
              <a:rPr lang="es-MX" dirty="0" err="1"/>
              <a:t>Authorization</a:t>
            </a:r>
            <a:r>
              <a:rPr lang="es-MX" dirty="0"/>
              <a:t> </a:t>
            </a:r>
            <a:r>
              <a:rPr lang="es-MX" dirty="0" err="1"/>
              <a:t>Code</a:t>
            </a:r>
            <a:r>
              <a:rPr lang="es-MX" dirty="0"/>
              <a:t> Grant intercambia el token por un código de acceso.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dirty="0"/>
              <a:t>Explicación: Las API tienen muchos usos, incluidos muchos más que los que se enumeran aquí.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dirty="0"/>
              <a:t>Explicación: Las API tienen muchos usos, incluidos muchos más que los que se enumeran aquí.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s-MX" dirty="0"/>
              <a:t>En este módulo, aprendiste qué son las API y cómo crear su propia API y recuperar datos de ella. También aprendiste a descubrir colecciones de museos a través de las API de los museos. Aprendiste sobre las </a:t>
            </a:r>
            <a:r>
              <a:rPr lang="es-MX" dirty="0" err="1"/>
              <a:t>APIs</a:t>
            </a:r>
            <a:r>
              <a:rPr lang="es-MX" dirty="0"/>
              <a:t> que están completamente abiertas y las </a:t>
            </a:r>
            <a:r>
              <a:rPr lang="es-MX" dirty="0" err="1"/>
              <a:t>APIs</a:t>
            </a:r>
            <a:r>
              <a:rPr lang="es-MX" dirty="0"/>
              <a:t> que requieren tokens de acceso. Finalmente, aprendiste sobre varias bibliotecas que te ayudan a acceder y trabajar con </a:t>
            </a:r>
            <a:r>
              <a:rPr lang="es-MX" dirty="0" err="1"/>
              <a:t>APIs</a:t>
            </a:r>
            <a:r>
              <a:rPr lang="es-MX" dirty="0"/>
              <a:t>.</a:t>
            </a:r>
          </a:p>
          <a:p>
            <a:pPr>
              <a:spcBef>
                <a:spcPct val="43750"/>
              </a:spcBef>
              <a:spcAft>
                <a:spcPct val="43750"/>
              </a:spcAft>
            </a:pPr>
            <a:r>
              <a:rPr lang="es-MX" dirty="0"/>
              <a:t>
Un gran siguiente paso sería descubrir las muchas API disponibles para ti. Puedes comenzar con esta lista de API públicas.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s-MX" b="0" i="0" dirty="0">
                <a:solidFill>
                  <a:srgbClr val="C9D1D9"/>
                </a:solidFill>
                <a:effectLst/>
                <a:latin typeface="-apple-system"/>
              </a:rPr>
              <a:t>Te dedicas al desarrollo web y tienes pasión por el mundo del arte. Te encantaría crear una página web para mostrar el arte a través de los siglos. Pero no tienes la seguridad de cuál es la mejor manera de obtener imágenes de piezas de arte para tu página. ¡Es aquí donde entran las </a:t>
            </a:r>
            <a:r>
              <a:rPr lang="es-MX" b="0" i="0" dirty="0" err="1">
                <a:solidFill>
                  <a:srgbClr val="C9D1D9"/>
                </a:solidFill>
                <a:effectLst/>
                <a:latin typeface="-apple-system"/>
              </a:rPr>
              <a:t>APIs</a:t>
            </a:r>
            <a:r>
              <a:rPr lang="es-MX" b="0" i="0" dirty="0">
                <a:solidFill>
                  <a:srgbClr val="C9D1D9"/>
                </a:solidFill>
                <a:effectLst/>
                <a:latin typeface="-apple-system"/>
              </a:rPr>
              <a:t>! En este módulo, aprenderás los conceptos básicos de </a:t>
            </a:r>
            <a:r>
              <a:rPr lang="es-MX" b="0" i="0" dirty="0" err="1">
                <a:solidFill>
                  <a:srgbClr val="C9D1D9"/>
                </a:solidFill>
                <a:effectLst/>
                <a:latin typeface="-apple-system"/>
              </a:rPr>
              <a:t>APIs</a:t>
            </a:r>
            <a:r>
              <a:rPr lang="es-MX" b="0" i="0" dirty="0">
                <a:solidFill>
                  <a:srgbClr val="C9D1D9"/>
                </a:solidFill>
                <a:effectLst/>
                <a:latin typeface="-apple-system"/>
              </a:rPr>
              <a:t> que te ayudarán a obtener imágenes de piezas de arte publicadas por museos alrededor del mundo.</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5000" lnSpcReduction="20000"/>
          </a:bodyPr>
          <a:lstStyle/>
          <a:p>
            <a:pPr algn="just"/>
            <a:r>
              <a:rPr lang="es-MX" dirty="0"/>
              <a:t>¿Qué es una API? Este término parece usarse para muchas cosas diferentes. Comencemos con una definición del acrónimo: "API" significa "interfaz de programación de aplicaciones". Es más fácil pensar en una API como un conjunto de reglas, o un apretón de manos codificado, entre sistemas.</a:t>
            </a:r>
          </a:p>
          <a:p>
            <a:pPr algn="just"/>
            <a:r>
              <a:rPr lang="es-MX" dirty="0"/>
              <a:t>
También puedes pensar en una API como un "fregadero de cocina", como dice </a:t>
            </a:r>
            <a:r>
              <a:rPr lang="es-MX" dirty="0" err="1"/>
              <a:t>Burke</a:t>
            </a:r>
            <a:r>
              <a:rPr lang="es-MX" dirty="0"/>
              <a:t> </a:t>
            </a:r>
            <a:r>
              <a:rPr lang="es-MX" dirty="0" err="1"/>
              <a:t>Holland</a:t>
            </a:r>
            <a:r>
              <a:rPr lang="es-MX" dirty="0"/>
              <a:t>. Un fregadero es una API entre tu, el consumidor de agua, y las tuberías que te la entregan. No necesitas saber mucho sobre la configuración de la tubería. Solo necesitas saber que cuando giras un mango, sale agua y puedes usarla. Una API es una forma conveniente de interactuar entre un usuario y un producto.</a:t>
            </a:r>
          </a:p>
          <a:p>
            <a:pPr algn="just"/>
            <a:r>
              <a:rPr lang="es-MX" dirty="0"/>
              <a:t>
Un ejemplo de una API es la API jQuery. Esta API es un programa que utiliza la biblioteca de jQuery para simplificar la interacción del programador entre un navegador y el DOM, el árbol de objetos que componen una página web. Otro ejemplo es el software que te permite acceder a los programas de otras personas de una manera clara, segura y documentada. Por ejemplo, una API podría permitirte acceder a los horarios de vuelo desde una base de datos de aerolíneas para que puedas usar esos datos en tus propias aplicaciones.</a:t>
            </a:r>
          </a:p>
          <a:p>
            <a:pPr algn="just"/>
            <a:r>
              <a:rPr lang="es-MX" dirty="0"/>
              <a:t>
Fundamentalmente, este apretón de manos entre sistemas te permite construir tus propias aplicaciones con la ayuda de una tecnología que te permite usar fácilmente otros sistemas para mejorar los tuyos.</a:t>
            </a:r>
          </a:p>
          <a:p>
            <a:pPr algn="just"/>
            <a:r>
              <a:rPr lang="es-MX" dirty="0"/>
              <a:t>
Las API se han creado tradicionalmente con una variedad de protocolos, incluido el Protocolo de Simple de Acceso a Objetos basado en XML (SOAP)  y la Transferencia de Estado Representacional (REST). SOAP es una poderosa herramienta para enviar y recibir mensajes entre sistemas. Pero REST, con su capacidad de devolver tanto XML como el popular formato JSON, ha surgido como una forma más comunes de usar servicios web conectados a Internet y llamadas HTTP para enviar y recibir datos de conexiones de terceros.</a:t>
            </a:r>
          </a:p>
          <a:p>
            <a:pPr algn="just"/>
            <a:r>
              <a:rPr lang="es-MX" dirty="0"/>
              <a:t>
Cuando una API u otra interfaz sigue los principios de REST, esa interfaz se conoce como </a:t>
            </a:r>
            <a:r>
              <a:rPr lang="es-MX" dirty="0" err="1"/>
              <a:t>RESTful</a:t>
            </a:r>
            <a:r>
              <a:rPr lang="es-MX" dirty="0"/>
              <a:t>. Usaremos ambos términos de manera flexible en el resto de este módulo a medida que aprenda a crear y usar API </a:t>
            </a:r>
            <a:r>
              <a:rPr lang="es-MX" dirty="0" err="1"/>
              <a:t>RESTful</a:t>
            </a:r>
            <a:r>
              <a:rPr lang="es-MX" dirty="0"/>
              <a:t>.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a:spcBef>
                <a:spcPct val="43750"/>
              </a:spcBef>
              <a:spcAft>
                <a:spcPct val="43750"/>
              </a:spcAft>
            </a:pPr>
            <a:r>
              <a:rPr lang="es-MX" dirty="0"/>
              <a:t>El primer paso cuando investigas el uso de una API de terceros es consultar su documentación. Echa un vistazo a la documentación de la API proporcionada por el museo.</a:t>
            </a:r>
          </a:p>
          <a:p>
            <a:pPr>
              <a:spcBef>
                <a:spcPct val="43750"/>
              </a:spcBef>
              <a:spcAft>
                <a:spcPct val="43750"/>
              </a:spcAft>
            </a:pPr>
            <a:r>
              <a:rPr lang="es-MX" dirty="0"/>
              <a:t>
Otra cosa a considerar son los permisos. Lee los términos de uso de todas las API de terceros que deseas usar para asegurarte de que lo que deseas hacer es aceptable. La </a:t>
            </a:r>
            <a:r>
              <a:rPr lang="es-MX" sz="1200" u="sng" kern="1200" dirty="0">
                <a:solidFill>
                  <a:srgbClr val="00B0F0"/>
                </a:solidFill>
                <a:latin typeface="+mn-lt"/>
                <a:ea typeface="+mn-ea"/>
                <a:cs typeface="+mn-cs"/>
              </a:rPr>
              <a:t>página de Términos y Condiciones </a:t>
            </a:r>
            <a:r>
              <a:rPr lang="es-MX" sz="1200" kern="1200" dirty="0">
                <a:solidFill>
                  <a:schemeClr val="tx1"/>
                </a:solidFill>
                <a:latin typeface="+mn-lt"/>
                <a:ea typeface="+mn-ea"/>
                <a:cs typeface="+mn-cs"/>
              </a:rPr>
              <a:t>del </a:t>
            </a:r>
            <a:r>
              <a:rPr lang="es-MX" dirty="0"/>
              <a:t>Museo </a:t>
            </a:r>
            <a:r>
              <a:rPr lang="es-MX" dirty="0" err="1"/>
              <a:t>Met</a:t>
            </a:r>
            <a:r>
              <a:rPr lang="es-MX" dirty="0"/>
              <a:t> es un buen lugar para comenzar. Debido a que el museo ha adoptado la licencia </a:t>
            </a:r>
            <a:r>
              <a:rPr lang="es-MX" u="sng" dirty="0">
                <a:solidFill>
                  <a:srgbClr val="00B0F0"/>
                </a:solidFill>
              </a:rPr>
              <a:t>Creative </a:t>
            </a:r>
            <a:r>
              <a:rPr lang="es-MX" u="sng" dirty="0" err="1">
                <a:solidFill>
                  <a:srgbClr val="00B0F0"/>
                </a:solidFill>
              </a:rPr>
              <a:t>Commons</a:t>
            </a:r>
            <a:r>
              <a:rPr lang="es-MX" u="sng" dirty="0">
                <a:solidFill>
                  <a:srgbClr val="00B0F0"/>
                </a:solidFill>
              </a:rPr>
              <a:t> Zero</a:t>
            </a:r>
            <a:r>
              <a:rPr lang="es-MX" dirty="0"/>
              <a:t>, no hay derechos de autor sobre el conjunto de datos. Esa licencia hace que trabajar con la API sea más fácil para un usuario ocasional.</a:t>
            </a:r>
          </a:p>
          <a:p>
            <a:pPr>
              <a:spcBef>
                <a:spcPct val="43750"/>
              </a:spcBef>
              <a:spcAft>
                <a:spcPct val="43750"/>
              </a:spcAft>
            </a:pPr>
            <a:r>
              <a:rPr lang="es-MX" dirty="0"/>
              <a:t>
Y no necesitas una clave de API para usar esta API, por lo que puedes acceder a muchos elementos de sus colecciones usando solicitudes GET a través de consultas de URL bien formadas. Al visitar una URL determinada, estás utilizando la API del Museo </a:t>
            </a:r>
            <a:r>
              <a:rPr lang="es-MX" dirty="0" err="1"/>
              <a:t>Met</a:t>
            </a:r>
            <a:r>
              <a:rPr lang="es-MX" dirty="0"/>
              <a:t> desde tu navegador. Este método es la forma más sencilla de usar una API. En una unidad posterior, aprenderás a usar código para llamar a las API.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793498F3-4C0D-433F-8384-DAD61DFCF6CE}" type="datetimeFigureOut">
              <a:rPr lang="en-US" smtClean="0"/>
              <a:t>7/18/2022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97ACADD-AF54-4C98-A553-389228AA8DEF}" type="datetimeFigureOut">
              <a:rPr lang="en-US" smtClean="0"/>
              <a:t>7/18/2022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F0FF834-5573-4785-BD4D-AC853EFA6A38}" type="datetimeFigureOut">
              <a:rPr lang="en-US" smtClean="0"/>
              <a:t>7/18/2022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1E3A174-226C-4CD1-BC0F-C28B64696DDB}" type="datetimeFigureOut">
              <a:rPr lang="en-US" smtClean="0"/>
              <a:t>7/18/2022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15DF5D64-7162-456D-A806-1F512DC22A79}" type="datetimeFigureOut">
              <a:rPr lang="en-US" smtClean="0"/>
              <a:t>7/18/2022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F1168FCB-E5DE-4FEE-A9A0-AD639EC76617}" type="datetimeFigureOut">
              <a:rPr lang="en-US" smtClean="0"/>
              <a:t>7/18/2022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D3481E48-B90F-4110-A568-21D8C43387A4}" type="datetimeFigureOut">
              <a:rPr lang="en-US" smtClean="0"/>
              <a:t>7/18/2022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14083C0B-8665-4643-BC09-74801B4C2EB8}" type="datetimeFigureOut">
              <a:rPr lang="en-US" smtClean="0"/>
              <a:t>7/18/2022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6EDB0ECC-841C-468C-9C75-B76CA7543C62}" type="datetimeFigureOut">
              <a:rPr lang="en-US" smtClean="0"/>
              <a:t>7/18/2022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383050F-C819-4595-B141-A8C96E0681BD}" type="datetimeFigureOut">
              <a:rPr lang="en-US" smtClean="0"/>
              <a:t>7/18/2022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6A1B56DF-1A5C-44B4-95BD-38D34DAAB082}" type="datetimeFigureOut">
              <a:rPr lang="en-US" smtClean="0"/>
              <a:t>7/18/2022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7/18/2022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hyperlink" Target="https://collection.cooperhewitt.org/api?azure-portal=true" TargetMode="External"/><Relationship Id="rId2" Type="http://schemas.openxmlformats.org/officeDocument/2006/relationships/notesSlide" Target="../notesSlides/notesSlide19.xml"/><Relationship Id="rId1" Type="http://schemas.openxmlformats.org/officeDocument/2006/relationships/slideLayout" Target="../slideLayouts/slideLayout20.xml"/><Relationship Id="rId4" Type="http://schemas.openxmlformats.org/officeDocument/2006/relationships/hyperlink" Target="https://collection.cooperhewitt.org/api/oauth2?azure-portal=tru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0.xml"/><Relationship Id="rId1" Type="http://schemas.openxmlformats.org/officeDocument/2006/relationships/slideLayout" Target="../slideLayouts/slideLayout20.xml"/><Relationship Id="rId5" Type="http://schemas.openxmlformats.org/officeDocument/2006/relationships/hyperlink" Target="https://creativecommons.org/licenses/by-nc/3.0/" TargetMode="External"/><Relationship Id="rId4" Type="http://schemas.openxmlformats.org/officeDocument/2006/relationships/hyperlink" Target="http://www.aesdes.org/2020/01/20/aesthetic-exploration-art-nouveau/"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hyperlink" Target="https://http.cat/?azure-portal=true" TargetMode="External"/><Relationship Id="rId2" Type="http://schemas.openxmlformats.org/officeDocument/2006/relationships/notesSlide" Target="../notesSlides/notesSlide24.xml"/><Relationship Id="rId1" Type="http://schemas.openxmlformats.org/officeDocument/2006/relationships/slideLayout" Target="../slideLayouts/slideLayout20.xml"/><Relationship Id="rId6" Type="http://schemas.openxmlformats.org/officeDocument/2006/relationships/hyperlink" Target="https://creativecommons.org/licenses/by-nc-sa/3.0/" TargetMode="External"/><Relationship Id="rId5" Type="http://schemas.openxmlformats.org/officeDocument/2006/relationships/hyperlink" Target="http://boingboing.net/2011/12/14/http-status-cats-by-girliemac.html" TargetMode="External"/><Relationship Id="rId4" Type="http://schemas.openxmlformats.org/officeDocument/2006/relationships/image" Target="../media/image22.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learn/modules/use-apis-discover-museum-art/?WT.mc_id=academic-56423-jelooper" TargetMode="External"/><Relationship Id="rId2" Type="http://schemas.openxmlformats.org/officeDocument/2006/relationships/hyperlink" Target="https://aka.ms/workshopomatic-feedback" TargetMode="Externa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6882384"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Consulta la API del museo Metropolitano</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s-MX" dirty="0"/>
              <a:t>Explora una API</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El primer paso cuando investigas el uso de una API de terceros es consultar su documentación.</a:t>
            </a:r>
            <a:endParaRPr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s-MX" dirty="0"/>
              <a:t>Consulta la API</a:t>
            </a:r>
          </a:p>
        </p:txBody>
      </p:sp>
      <p:sp>
        <p:nvSpPr>
          <p:cNvPr id="3" name="Subtitle"/>
          <p:cNvSpPr>
            <a:spLocks noGrp="1"/>
          </p:cNvSpPr>
          <p:nvPr>
            <p:ph sz="quarter" idx="10"/>
          </p:nvPr>
        </p:nvSpPr>
        <p:spPr>
          <a:xfrm>
            <a:off x="584200" y="1435100"/>
            <a:ext cx="11150600" cy="123110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sz="2500" dirty="0"/>
              <a:t>Los </a:t>
            </a:r>
            <a:r>
              <a:rPr lang="en-US" sz="2500" dirty="0"/>
              <a:t>endpoints </a:t>
            </a:r>
            <a:r>
              <a:rPr lang="es-MX" sz="2500" dirty="0"/>
              <a:t>del </a:t>
            </a:r>
            <a:r>
              <a:rPr lang="es-MX" sz="2500" dirty="0" err="1"/>
              <a:t>Met</a:t>
            </a:r>
            <a:r>
              <a:rPr lang="es-MX" sz="2500" dirty="0"/>
              <a:t>, o las direcciones URL que usarás para consultar objetos, son Objetos, Objeto (para un solo objeto), Departamentos y Búsqueda.
</a:t>
            </a:r>
            <a:endParaRPr sz="2500" dirty="0"/>
          </a:p>
        </p:txBody>
      </p:sp>
      <p:pic>
        <p:nvPicPr>
          <p:cNvPr id="4" name="New picture" descr="Photograph that shows costume armor from the Met."/>
          <p:cNvPicPr/>
          <p:nvPr/>
        </p:nvPicPr>
        <p:blipFill>
          <a:blip r:embed="rId3"/>
          <a:stretch>
            <a:fillRect/>
          </a:stretch>
        </p:blipFill>
        <p:spPr>
          <a:xfrm>
            <a:off x="1553512" y="2517013"/>
            <a:ext cx="3293776" cy="4112514"/>
          </a:xfrm>
          <a:prstGeom prst="rect">
            <a:avLst/>
          </a:prstGeom>
        </p:spPr>
      </p:pic>
      <p:sp>
        <p:nvSpPr>
          <p:cNvPr id="5" name="New shape"/>
          <p:cNvSpPr/>
          <p:nvPr/>
        </p:nvSpPr>
        <p:spPr>
          <a:xfrm>
            <a:off x="6400800" y="3075423"/>
            <a:ext cx="5181600" cy="2995692"/>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lang="es-MX" sz="2800" dirty="0">
                <a:solidFill>
                  <a:srgbClr val="000000"/>
                </a:solidFill>
              </a:rPr>
              <a:t>Este casco de indumentaria fue adquirido por el Museo Metropolitano en 1988 y actualmente se encuentra en el departamento de armas y armaduras.</a:t>
            </a:r>
            <a:endParaRPr sz="2800" dirty="0">
              <a:solidFill>
                <a:srgbClr val="000000"/>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Resumen</a:t>
            </a:r>
            <a:endParaRPr lang="en-US" dirty="0"/>
          </a:p>
        </p:txBody>
      </p:sp>
      <p:sp>
        <p:nvSpPr>
          <p:cNvPr id="3" name="Subtitle"/>
          <p:cNvSpPr>
            <a:spLocks noGrp="1"/>
          </p:cNvSpPr>
          <p:nvPr>
            <p:ph sz="quarter" idx="10"/>
          </p:nvPr>
        </p:nvSpPr>
        <p:spPr>
          <a:xfrm>
            <a:off x="584200" y="1435100"/>
            <a:ext cx="11018838" cy="180972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La API, bien organizada y de fácil acceso, del Museo Metropolitano es un gran lugar para comenzar a imaginar cómo podrías usar una API en tu sitio web.
</a:t>
            </a:r>
            <a:endParaRPr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68823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Estrategias de autenticación</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s-MX" dirty="0"/>
              <a:t>Estrategias de autenticación</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La API del Museo Metropolitano está abierta al público y no requiere autenticación.</a:t>
            </a:r>
            <a:endParaRPr dirty="0"/>
          </a:p>
        </p:txBody>
      </p:sp>
      <p:sp>
        <p:nvSpPr>
          <p:cNvPr id="4" name="New shape"/>
          <p:cNvSpPr/>
          <p:nvPr/>
        </p:nvSpPr>
        <p:spPr>
          <a:xfrm>
            <a:off x="485297" y="4152641"/>
            <a:ext cx="11221405" cy="841256"/>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03200" tIns="203200" rIns="203200" bIns="203200" rtlCol="0" anchor="ctr">
            <a:spAutoFit/>
          </a:bodyPr>
          <a:lstStyle/>
          <a:p>
            <a:pPr algn="ctr">
              <a:spcBef>
                <a:spcPct val="43750"/>
              </a:spcBef>
              <a:spcAft>
                <a:spcPct val="43750"/>
              </a:spcAft>
            </a:pPr>
            <a:r>
              <a:rPr lang="es-MX" sz="2800" dirty="0">
                <a:solidFill>
                  <a:srgbClr val="000000"/>
                </a:solidFill>
              </a:rPr>
              <a:t>Siempre usa la autenticación a través de una conexión HTTPS segura.</a:t>
            </a:r>
            <a:endParaRPr sz="2800" dirty="0">
              <a:solidFill>
                <a:srgbClr val="000000"/>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n-US" dirty="0" err="1"/>
              <a:t>Uso</a:t>
            </a:r>
            <a:r>
              <a:rPr lang="en-US" dirty="0"/>
              <a:t> de </a:t>
            </a:r>
            <a:r>
              <a:rPr lang="en-US" dirty="0" err="1"/>
              <a:t>protocolos</a:t>
            </a:r>
            <a:r>
              <a:rPr lang="en-US" dirty="0"/>
              <a:t> HTTP para </a:t>
            </a:r>
            <a:r>
              <a:rPr lang="en-US" dirty="0" err="1"/>
              <a:t>autenticarse</a:t>
            </a:r>
            <a:endParaRPr lang="en-US" dirty="0"/>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El protocolo HTTP proporciona a los desarrolladores varias estrategias de autenticación, incluidas Basic y </a:t>
            </a:r>
            <a:r>
              <a:rPr lang="es-MX" dirty="0" err="1"/>
              <a:t>Bearer</a:t>
            </a:r>
            <a:r>
              <a:rPr lang="es-MX" dirty="0"/>
              <a:t>.</a:t>
            </a:r>
            <a:endParaRPr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n-US" dirty="0" err="1"/>
              <a:t>Uso</a:t>
            </a:r>
            <a:r>
              <a:rPr lang="en-US" dirty="0"/>
              <a:t> de claves de API para </a:t>
            </a:r>
            <a:r>
              <a:rPr lang="en-US" dirty="0" err="1"/>
              <a:t>autenticarse</a:t>
            </a:r>
            <a:endParaRPr lang="en-US" dirty="0"/>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Las claves de API son comunes en la arquitectura de </a:t>
            </a:r>
            <a:r>
              <a:rPr lang="es-MX" dirty="0" err="1"/>
              <a:t>APIs</a:t>
            </a:r>
            <a:r>
              <a:rPr lang="es-MX" dirty="0"/>
              <a:t>.</a:t>
            </a:r>
            <a:endParaRPr dirty="0"/>
          </a:p>
        </p:txBody>
      </p:sp>
      <p:sp>
        <p:nvSpPr>
          <p:cNvPr id="4" name="New shape"/>
          <p:cNvSpPr/>
          <p:nvPr/>
        </p:nvSpPr>
        <p:spPr>
          <a:xfrm>
            <a:off x="609600" y="3292952"/>
            <a:ext cx="10972800" cy="2133918"/>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lang="es-MX" sz="2800" dirty="0">
                <a:solidFill>
                  <a:srgbClr val="000000"/>
                </a:solidFill>
              </a:rPr>
              <a:t>Consejo: Es una buena idea almacenar tus claves de API en la nube y acceder a ellas a través de una función que llame a una variable de entorno. ¡Pero ese método está fuera del alcance de este tutorial!</a:t>
            </a:r>
            <a:endParaRPr sz="2800" dirty="0">
              <a:solidFill>
                <a:srgbClr val="000000"/>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OAuth</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El uso de una clave de API puede complicarse fácilmente, pero es la forma más común de autenticarse para usar una API.</a:t>
            </a:r>
            <a:endParaRPr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68823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Consulta la API de Cooper Hewitt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a:xfrm>
            <a:off x="8469312" y="5758913"/>
            <a:ext cx="3646487" cy="276999"/>
          </a:xfrm>
        </p:spPr>
        <p:txBody>
          <a:bodyPr/>
          <a:lstStyle>
            <a:lvl1pPr marL="0" indent="0">
              <a:buNone/>
              <a:defRPr sz="1800"/>
            </a:lvl1pPr>
          </a:lstStyle>
          <a:p>
            <a:r>
              <a:rPr lang="es-MX" sz="1800" dirty="0">
                <a:solidFill>
                  <a:schemeClr val="bg1"/>
                </a:solidFill>
              </a:rPr>
              <a:t>Título</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s-MX" dirty="0"/>
              <a:t>Nombre del ponente</a:t>
            </a:r>
          </a:p>
        </p:txBody>
      </p:sp>
      <p:sp>
        <p:nvSpPr>
          <p:cNvPr id="4" name="Title"/>
          <p:cNvSpPr>
            <a:spLocks noGrp="1"/>
          </p:cNvSpPr>
          <p:nvPr>
            <p:ph type="title" hasCustomPrompt="1"/>
          </p:nvPr>
        </p:nvSpPr>
        <p:spPr>
          <a:xfrm>
            <a:off x="584200" y="2425780"/>
            <a:ext cx="6816725" cy="1107996"/>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Explora el mundo del arte usando APIs RESTful</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dirty="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s-MX" dirty="0"/>
              <a:t>Nombre del ponente</a:t>
            </a:r>
          </a:p>
        </p:txBody>
      </p:sp>
      <p:sp>
        <p:nvSpPr>
          <p:cNvPr id="7" name="Text Placeholder 15"/>
          <p:cNvSpPr>
            <a:spLocks noGrp="1"/>
          </p:cNvSpPr>
          <p:nvPr>
            <p:ph type="body" sz="quarter" idx="15" hasCustomPrompt="1"/>
          </p:nvPr>
        </p:nvSpPr>
        <p:spPr>
          <a:xfrm>
            <a:off x="8469313" y="4038600"/>
            <a:ext cx="3646487" cy="276999"/>
          </a:xfrm>
        </p:spPr>
        <p:txBody>
          <a:bodyPr/>
          <a:lstStyle>
            <a:lvl1pPr marL="0" indent="0">
              <a:buNone/>
              <a:defRPr sz="1800"/>
            </a:lvl1pPr>
          </a:lstStyle>
          <a:p>
            <a:r>
              <a:rPr lang="es-MX" sz="1800" dirty="0">
                <a:solidFill>
                  <a:schemeClr val="bg1"/>
                </a:solidFill>
              </a:rPr>
              <a:t>Título</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107996"/>
          </a:xfrm>
        </p:spPr>
        <p:txBody>
          <a:bodyPr/>
          <a:lstStyle>
            <a:lvl1pPr>
              <a:defRPr>
                <a:solidFill>
                  <a:schemeClr val="tx1"/>
                </a:solidFill>
              </a:defRPr>
            </a:lvl1pPr>
          </a:lstStyle>
          <a:p>
            <a:r>
              <a:rPr lang="en-US" dirty="0"/>
              <a:t>Consulta la API de Cooper Hewitt
</a:t>
            </a:r>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Ahora que has descubierto algunas colecciones interesantes en el Museo Metropolitano, echemos un vistazo a una API de museo diferente: la API de Cooper Hewitt.</a:t>
            </a:r>
            <a:endParaRPr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s-MX" dirty="0"/>
              <a:t>Crea un token y una clave</a:t>
            </a:r>
            <a:endParaRPr lang="en-US" dirty="0"/>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Ve a la </a:t>
            </a:r>
            <a:r>
              <a:rPr lang="es-MX" dirty="0">
                <a:hlinkClick r:id="rId3"/>
              </a:rPr>
              <a:t>página de inicio de la API </a:t>
            </a:r>
            <a:r>
              <a:rPr lang="es-MX" dirty="0"/>
              <a:t>y crea una cuenta.
</a:t>
            </a:r>
            <a:endParaRPr dirty="0"/>
          </a:p>
        </p:txBody>
      </p:sp>
      <p:sp>
        <p:nvSpPr>
          <p:cNvPr id="4" name="New shape"/>
          <p:cNvSpPr/>
          <p:nvPr/>
        </p:nvSpPr>
        <p:spPr>
          <a:xfrm>
            <a:off x="609600" y="3077507"/>
            <a:ext cx="10972800" cy="2564805"/>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lang="es-MX" sz="2800" dirty="0">
                <a:solidFill>
                  <a:srgbClr val="000000"/>
                </a:solidFill>
              </a:rPr>
              <a:t>Nota: ¿Por qué crear un token de acceso </a:t>
            </a:r>
            <a:r>
              <a:rPr lang="es-MX" sz="2800" i="1" dirty="0">
                <a:solidFill>
                  <a:srgbClr val="000000"/>
                </a:solidFill>
              </a:rPr>
              <a:t>y</a:t>
            </a:r>
            <a:r>
              <a:rPr lang="es-MX" sz="2800" dirty="0">
                <a:solidFill>
                  <a:srgbClr val="000000"/>
                </a:solidFill>
              </a:rPr>
              <a:t> una clave? Esta API utiliza </a:t>
            </a:r>
            <a:r>
              <a:rPr lang="es-MX" sz="2800" dirty="0">
                <a:solidFill>
                  <a:srgbClr val="000000"/>
                </a:solidFill>
                <a:hlinkClick r:id="rId4"/>
              </a:rPr>
              <a:t>OAuth 2</a:t>
            </a:r>
            <a:r>
              <a:rPr lang="es-MX" sz="2800" dirty="0">
                <a:solidFill>
                  <a:srgbClr val="000000"/>
                </a:solidFill>
              </a:rPr>
              <a:t>, que requiere tokens para supervisar y limitar el acceso a la API. La clave de API funciona con el token de acceso para garantizar que tengas la autoridad para acceder a la API en la manera en que has configurado a través del token.</a:t>
            </a:r>
            <a:endParaRPr sz="2800" dirty="0">
              <a:solidFill>
                <a:srgbClr val="000000"/>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n-US" dirty="0"/>
              <a:t>Consulta la API</a:t>
            </a:r>
          </a:p>
        </p:txBody>
      </p:sp>
      <p:sp>
        <p:nvSpPr>
          <p:cNvPr id="3" name="Subtitle"/>
          <p:cNvSpPr>
            <a:spLocks noGrp="1"/>
          </p:cNvSpPr>
          <p:nvPr>
            <p:ph sz="quarter" idx="10"/>
          </p:nvPr>
        </p:nvSpPr>
        <p:spPr>
          <a:xfrm>
            <a:off x="584200" y="1435100"/>
            <a:ext cx="6197600" cy="17235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Digamos que estás interesado en el Arte Nouveau y quieres ver qué objetos existen en la colección de esa época.</a:t>
            </a:r>
            <a:endParaRPr lang="en-US" dirty="0"/>
          </a:p>
        </p:txBody>
      </p:sp>
      <p:sp>
        <p:nvSpPr>
          <p:cNvPr id="4" name="New shape"/>
          <p:cNvSpPr/>
          <p:nvPr/>
        </p:nvSpPr>
        <p:spPr>
          <a:xfrm>
            <a:off x="609600" y="3506311"/>
            <a:ext cx="6171706" cy="2133918"/>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lang="es-MX" sz="2800" dirty="0">
                <a:solidFill>
                  <a:srgbClr val="000000"/>
                </a:solidFill>
              </a:rPr>
              <a:t>Nota: Para las siguientes consultas, obtén un token de acceso como se indicó anteriormente y pégalo en la consulta donde se especifique.</a:t>
            </a:r>
            <a:endParaRPr lang="en-US" sz="2800" dirty="0">
              <a:solidFill>
                <a:srgbClr val="000000"/>
              </a:solidFill>
            </a:endParaRPr>
          </a:p>
        </p:txBody>
      </p:sp>
      <p:pic>
        <p:nvPicPr>
          <p:cNvPr id="6" name="Picture 5" descr="A picture containing text, fabric&#10;&#10;Description automatically generated">
            <a:extLst>
              <a:ext uri="{FF2B5EF4-FFF2-40B4-BE49-F238E27FC236}">
                <a16:creationId xmlns:a16="http://schemas.microsoft.com/office/drawing/2014/main" id="{6C780D58-C96E-7D44-A02E-8D1981E001E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67600" y="609600"/>
            <a:ext cx="4229100" cy="5638800"/>
          </a:xfrm>
          <a:prstGeom prst="rect">
            <a:avLst/>
          </a:prstGeom>
        </p:spPr>
      </p:pic>
      <p:sp>
        <p:nvSpPr>
          <p:cNvPr id="7" name="TextBox 6">
            <a:extLst>
              <a:ext uri="{FF2B5EF4-FFF2-40B4-BE49-F238E27FC236}">
                <a16:creationId xmlns:a16="http://schemas.microsoft.com/office/drawing/2014/main" id="{5C635F24-0A6C-EB43-88B6-762EDDBCE654}"/>
              </a:ext>
            </a:extLst>
          </p:cNvPr>
          <p:cNvSpPr txBox="1"/>
          <p:nvPr/>
        </p:nvSpPr>
        <p:spPr>
          <a:xfrm>
            <a:off x="7467600" y="6276100"/>
            <a:ext cx="4229100" cy="138499"/>
          </a:xfrm>
          <a:prstGeom prst="rect">
            <a:avLst/>
          </a:prstGeom>
          <a:noFill/>
        </p:spPr>
        <p:txBody>
          <a:bodyPr wrap="square" lIns="0" tIns="0" rIns="0" bIns="0" rtlCol="0">
            <a:spAutoFit/>
          </a:bodyPr>
          <a:lstStyle/>
          <a:p>
            <a:r>
              <a:rPr lang="en-US" sz="900" dirty="0">
                <a:hlinkClick r:id="rId4" tooltip="http://www.aesdes.org/2020/01/20/aesthetic-exploration-art-nouveau/"/>
              </a:rPr>
              <a:t>This Photo</a:t>
            </a:r>
            <a:r>
              <a:rPr lang="en-US" sz="900" dirty="0"/>
              <a:t> of a poster by </a:t>
            </a:r>
            <a:r>
              <a:rPr lang="en-US" sz="900" dirty="0" err="1"/>
              <a:t>Mucha</a:t>
            </a:r>
            <a:r>
              <a:rPr lang="en-US" sz="900" dirty="0"/>
              <a:t> is licensed under </a:t>
            </a:r>
            <a:r>
              <a:rPr lang="en-US" sz="900" dirty="0">
                <a:hlinkClick r:id="rId5" tooltip="https://creativecommons.org/licenses/by-nc/3.0/"/>
              </a:rPr>
              <a:t>CC BY-NC</a:t>
            </a:r>
            <a:endParaRPr lang="en-US" sz="9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68823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Maneja</a:t>
            </a:r>
            <a:r>
              <a:rPr lang="en-US" dirty="0"/>
              <a:t> </a:t>
            </a:r>
            <a:r>
              <a:rPr lang="en-US" dirty="0" err="1"/>
              <a:t>respuestas</a:t>
            </a:r>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n-US" dirty="0" err="1"/>
              <a:t>Maneja</a:t>
            </a:r>
            <a:r>
              <a:rPr lang="en-US" dirty="0"/>
              <a:t> </a:t>
            </a:r>
            <a:r>
              <a:rPr lang="en-US" dirty="0" err="1"/>
              <a:t>respuestas</a:t>
            </a:r>
            <a:endParaRPr lang="en-US" dirty="0"/>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En muchas situaciones, es importante conocer los códigos de estado son enviados de vuelta por una API </a:t>
            </a:r>
            <a:r>
              <a:rPr lang="es-MX" dirty="0" err="1"/>
              <a:t>RESTful</a:t>
            </a:r>
            <a:r>
              <a:rPr lang="es-MX" dirty="0"/>
              <a:t>.</a:t>
            </a:r>
            <a:endParaRPr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n-US" dirty="0" err="1"/>
              <a:t>Prueba</a:t>
            </a:r>
            <a:r>
              <a:rPr lang="en-US" dirty="0"/>
              <a:t> </a:t>
            </a:r>
            <a:r>
              <a:rPr lang="en-US" dirty="0" err="1"/>
              <a:t>una</a:t>
            </a:r>
            <a:r>
              <a:rPr lang="en-US" dirty="0"/>
              <a:t> consulta</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Prueba, por ejemplo, esta consulta en tu navegador: </a:t>
            </a:r>
            <a:r>
              <a:rPr dirty="0"/>
              <a:t>https://api.collection.cooperhewitt.org/rest/?method=cooperhewitt.periods.getList&amp;access_token=xxxxx&amp;page=1&amp;per_page=100.</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n-US" dirty="0" err="1"/>
              <a:t>Comprende</a:t>
            </a:r>
            <a:r>
              <a:rPr lang="en-US" dirty="0"/>
              <a:t> </a:t>
            </a:r>
            <a:r>
              <a:rPr lang="en-US" dirty="0" err="1"/>
              <a:t>los</a:t>
            </a:r>
            <a:r>
              <a:rPr lang="en-US" dirty="0"/>
              <a:t> </a:t>
            </a:r>
            <a:r>
              <a:rPr lang="en-US" dirty="0" err="1"/>
              <a:t>códigos</a:t>
            </a:r>
            <a:r>
              <a:rPr lang="en-US" dirty="0"/>
              <a:t> de </a:t>
            </a:r>
            <a:r>
              <a:rPr lang="en-US" dirty="0" err="1"/>
              <a:t>estado</a:t>
            </a:r>
            <a:endParaRPr lang="en-US" dirty="0"/>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Los códigos de acceso comunes que puede encontrar incluyen:</a:t>
            </a:r>
            <a:endParaRPr dirty="0"/>
          </a:p>
        </p:txBody>
      </p:sp>
      <p:sp>
        <p:nvSpPr>
          <p:cNvPr id="4" name="New shape"/>
          <p:cNvSpPr/>
          <p:nvPr/>
        </p:nvSpPr>
        <p:spPr>
          <a:xfrm>
            <a:off x="609600" y="2264991"/>
            <a:ext cx="5181600" cy="308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dirty="0">
                <a:solidFill>
                  <a:srgbClr val="000000"/>
                </a:solidFill>
              </a:rPr>
              <a:t>200 ? OK. </a:t>
            </a:r>
            <a:r>
              <a:rPr lang="es-MX" dirty="0">
                <a:solidFill>
                  <a:srgbClr val="000000"/>
                </a:solidFill>
              </a:rPr>
              <a:t>La solicitud fue exitosa.
</a:t>
            </a:r>
            <a:r>
              <a:rPr sz="1800" dirty="0">
                <a:solidFill>
                  <a:srgbClr val="000000"/>
                </a:solidFill>
              </a:rPr>
              <a:t>204 ? </a:t>
            </a:r>
            <a:r>
              <a:rPr lang="es-MX" dirty="0">
                <a:solidFill>
                  <a:srgbClr val="000000"/>
                </a:solidFill>
              </a:rPr>
              <a:t>Sin contenido</a:t>
            </a:r>
            <a:r>
              <a:rPr sz="1800" dirty="0">
                <a:solidFill>
                  <a:srgbClr val="000000"/>
                </a:solidFill>
              </a:rPr>
              <a:t>.</a:t>
            </a:r>
          </a:p>
          <a:p>
            <a:pPr marL="381000" indent="-365760">
              <a:spcBef>
                <a:spcPct val="20000"/>
              </a:spcBef>
              <a:spcAft>
                <a:spcPct val="20000"/>
              </a:spcAft>
              <a:buChar char="•"/>
            </a:pPr>
            <a:r>
              <a:rPr sz="1800" dirty="0">
                <a:solidFill>
                  <a:srgbClr val="000000"/>
                </a:solidFill>
              </a:rPr>
              <a:t>301</a:t>
            </a:r>
            <a:r>
              <a:rPr lang="es-MX" sz="1800" dirty="0">
                <a:solidFill>
                  <a:srgbClr val="000000"/>
                </a:solidFill>
              </a:rPr>
              <a:t> ? </a:t>
            </a:r>
            <a:r>
              <a:rPr lang="es-MX" dirty="0">
                <a:solidFill>
                  <a:srgbClr val="000000"/>
                </a:solidFill>
              </a:rPr>
              <a:t>Trasladado</a:t>
            </a:r>
            <a:r>
              <a:rPr lang="es-MX" sz="1800" dirty="0">
                <a:solidFill>
                  <a:srgbClr val="000000"/>
                </a:solidFill>
              </a:rPr>
              <a:t> permanentemente.</a:t>
            </a:r>
            <a:endParaRPr sz="1800" dirty="0">
              <a:solidFill>
                <a:srgbClr val="000000"/>
              </a:solidFill>
            </a:endParaRPr>
          </a:p>
          <a:p>
            <a:pPr marL="381000" indent="-365760">
              <a:spcBef>
                <a:spcPct val="20000"/>
              </a:spcBef>
              <a:spcAft>
                <a:spcPct val="20000"/>
              </a:spcAft>
              <a:buChar char="•"/>
            </a:pPr>
            <a:r>
              <a:rPr sz="1800" dirty="0">
                <a:solidFill>
                  <a:srgbClr val="000000"/>
                </a:solidFill>
              </a:rPr>
              <a:t>400 ? </a:t>
            </a:r>
            <a:r>
              <a:rPr lang="es-MX" dirty="0">
                <a:solidFill>
                  <a:srgbClr val="000000"/>
                </a:solidFill>
              </a:rPr>
              <a:t>Mala solicitud</a:t>
            </a:r>
            <a:r>
              <a:rPr sz="1800" dirty="0">
                <a:solidFill>
                  <a:srgbClr val="000000"/>
                </a:solidFill>
              </a:rPr>
              <a:t>.</a:t>
            </a:r>
          </a:p>
          <a:p>
            <a:pPr marL="381000" indent="-365760">
              <a:spcBef>
                <a:spcPct val="20000"/>
              </a:spcBef>
              <a:spcAft>
                <a:spcPct val="20000"/>
              </a:spcAft>
              <a:buChar char="•"/>
            </a:pPr>
            <a:r>
              <a:rPr sz="1800" dirty="0">
                <a:solidFill>
                  <a:srgbClr val="000000"/>
                </a:solidFill>
              </a:rPr>
              <a:t>401 ?</a:t>
            </a:r>
            <a:r>
              <a:rPr lang="es-MX" sz="1800" dirty="0">
                <a:solidFill>
                  <a:srgbClr val="000000"/>
                </a:solidFill>
              </a:rPr>
              <a:t> No</a:t>
            </a:r>
            <a:r>
              <a:rPr lang="es-MX" dirty="0">
                <a:solidFill>
                  <a:srgbClr val="000000"/>
                </a:solidFill>
              </a:rPr>
              <a:t> autorizado</a:t>
            </a:r>
            <a:r>
              <a:rPr sz="1800" dirty="0">
                <a:solidFill>
                  <a:srgbClr val="000000"/>
                </a:solidFill>
              </a:rPr>
              <a:t>.</a:t>
            </a:r>
          </a:p>
          <a:p>
            <a:pPr marL="381000" indent="-365760">
              <a:spcBef>
                <a:spcPct val="20000"/>
              </a:spcBef>
              <a:spcAft>
                <a:spcPct val="20000"/>
              </a:spcAft>
              <a:buChar char="•"/>
            </a:pPr>
            <a:r>
              <a:rPr sz="1800" dirty="0">
                <a:solidFill>
                  <a:srgbClr val="000000"/>
                </a:solidFill>
              </a:rPr>
              <a:t>403 ? </a:t>
            </a:r>
            <a:r>
              <a:rPr lang="es-MX" dirty="0">
                <a:solidFill>
                  <a:srgbClr val="000000"/>
                </a:solidFill>
              </a:rPr>
              <a:t>Prohibido.
</a:t>
            </a:r>
            <a:r>
              <a:rPr sz="1800" dirty="0">
                <a:solidFill>
                  <a:srgbClr val="000000"/>
                </a:solidFill>
              </a:rPr>
              <a:t>404 ? </a:t>
            </a:r>
            <a:r>
              <a:rPr lang="es-MX" dirty="0">
                <a:solidFill>
                  <a:srgbClr val="000000"/>
                </a:solidFill>
              </a:rPr>
              <a:t>No encontrado.
</a:t>
            </a:r>
            <a:r>
              <a:rPr sz="1800" dirty="0">
                <a:solidFill>
                  <a:srgbClr val="000000"/>
                </a:solidFill>
              </a:rPr>
              <a:t>500 ? </a:t>
            </a:r>
            <a:r>
              <a:rPr lang="es-MX" dirty="0">
                <a:solidFill>
                  <a:srgbClr val="000000"/>
                </a:solidFill>
              </a:rPr>
              <a:t>Error interno del servidor.</a:t>
            </a:r>
            <a:endParaRPr sz="1800" dirty="0">
              <a:solidFill>
                <a:srgbClr val="000000"/>
              </a:solidFill>
            </a:endParaRPr>
          </a:p>
        </p:txBody>
      </p:sp>
      <p:sp>
        <p:nvSpPr>
          <p:cNvPr id="5" name="New shape"/>
          <p:cNvSpPr/>
          <p:nvPr/>
        </p:nvSpPr>
        <p:spPr>
          <a:xfrm>
            <a:off x="749139" y="5548787"/>
            <a:ext cx="10688960" cy="1272143"/>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lang="es-MX" sz="2800" dirty="0">
                <a:solidFill>
                  <a:srgbClr val="000000"/>
                </a:solidFill>
              </a:rPr>
              <a:t>[! Consejo] </a:t>
            </a:r>
            <a:r>
              <a:rPr lang="es-MX" sz="2800" dirty="0">
                <a:solidFill>
                  <a:srgbClr val="000000"/>
                </a:solidFill>
                <a:hlinkClick r:id="rId3"/>
              </a:rPr>
              <a:t>HTTP </a:t>
            </a:r>
            <a:r>
              <a:rPr lang="es-MX" sz="2800" dirty="0" err="1">
                <a:solidFill>
                  <a:srgbClr val="000000"/>
                </a:solidFill>
                <a:hlinkClick r:id="rId3"/>
              </a:rPr>
              <a:t>Cats</a:t>
            </a:r>
            <a:r>
              <a:rPr lang="es-MX" sz="2800" dirty="0">
                <a:solidFill>
                  <a:srgbClr val="000000"/>
                </a:solidFill>
                <a:hlinkClick r:id="rId3"/>
              </a:rPr>
              <a:t> </a:t>
            </a:r>
            <a:r>
              <a:rPr lang="es-MX" sz="2800" dirty="0">
                <a:solidFill>
                  <a:srgbClr val="000000"/>
                </a:solidFill>
              </a:rPr>
              <a:t>de </a:t>
            </a:r>
            <a:r>
              <a:rPr lang="es-MX" sz="2800" dirty="0" err="1">
                <a:solidFill>
                  <a:srgbClr val="000000"/>
                </a:solidFill>
              </a:rPr>
              <a:t>Tomomi</a:t>
            </a:r>
            <a:r>
              <a:rPr lang="es-MX" sz="2800" dirty="0">
                <a:solidFill>
                  <a:srgbClr val="000000"/>
                </a:solidFill>
              </a:rPr>
              <a:t> </a:t>
            </a:r>
            <a:r>
              <a:rPr lang="es-MX" sz="2800" dirty="0" err="1">
                <a:solidFill>
                  <a:srgbClr val="000000"/>
                </a:solidFill>
              </a:rPr>
              <a:t>Imura</a:t>
            </a:r>
            <a:r>
              <a:rPr lang="es-MX" sz="2800" dirty="0">
                <a:solidFill>
                  <a:srgbClr val="000000"/>
                </a:solidFill>
              </a:rPr>
              <a:t> es una forma memorable de hacer coincidir los códigos de estado con los errores.</a:t>
            </a:r>
            <a:endParaRPr sz="2800" dirty="0">
              <a:solidFill>
                <a:srgbClr val="000000"/>
              </a:solidFill>
            </a:endParaRPr>
          </a:p>
        </p:txBody>
      </p:sp>
      <p:pic>
        <p:nvPicPr>
          <p:cNvPr id="7" name="Picture 6" descr="A picture containing text, indoor&#10;&#10;Description automatically generated">
            <a:extLst>
              <a:ext uri="{FF2B5EF4-FFF2-40B4-BE49-F238E27FC236}">
                <a16:creationId xmlns:a16="http://schemas.microsoft.com/office/drawing/2014/main" id="{511877F2-F737-5542-BFBD-E8CB309491E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43800" y="2236134"/>
            <a:ext cx="3608456" cy="2886765"/>
          </a:xfrm>
          <a:prstGeom prst="rect">
            <a:avLst/>
          </a:prstGeom>
        </p:spPr>
      </p:pic>
      <p:sp>
        <p:nvSpPr>
          <p:cNvPr id="8" name="TextBox 7">
            <a:extLst>
              <a:ext uri="{FF2B5EF4-FFF2-40B4-BE49-F238E27FC236}">
                <a16:creationId xmlns:a16="http://schemas.microsoft.com/office/drawing/2014/main" id="{AC827972-40E4-E54F-ACB2-278549ECDBB2}"/>
              </a:ext>
            </a:extLst>
          </p:cNvPr>
          <p:cNvSpPr txBox="1"/>
          <p:nvPr/>
        </p:nvSpPr>
        <p:spPr>
          <a:xfrm>
            <a:off x="3714750" y="5334000"/>
            <a:ext cx="4762500" cy="138499"/>
          </a:xfrm>
          <a:prstGeom prst="rect">
            <a:avLst/>
          </a:prstGeom>
          <a:noFill/>
        </p:spPr>
        <p:txBody>
          <a:bodyPr wrap="square" lIns="0" tIns="0" rIns="0" bIns="0" rtlCol="0">
            <a:spAutoFit/>
          </a:bodyPr>
          <a:lstStyle/>
          <a:p>
            <a:r>
              <a:rPr lang="en-US" sz="900" dirty="0" err="1">
                <a:hlinkClick r:id="rId5" tooltip="http://boingboing.net/2011/12/14/http-status-cats-by-girliemac.html"/>
              </a:rPr>
              <a:t>Esta</a:t>
            </a:r>
            <a:r>
              <a:rPr lang="en-US" sz="900" dirty="0">
                <a:hlinkClick r:id="rId5" tooltip="http://boingboing.net/2011/12/14/http-status-cats-by-girliemac.html"/>
              </a:rPr>
              <a:t> </a:t>
            </a:r>
            <a:r>
              <a:rPr lang="en-US" sz="900" dirty="0" err="1">
                <a:hlinkClick r:id="rId5" tooltip="http://boingboing.net/2011/12/14/http-status-cats-by-girliemac.html"/>
              </a:rPr>
              <a:t>foto</a:t>
            </a:r>
            <a:r>
              <a:rPr lang="en-US" sz="900" dirty="0"/>
              <a:t> de </a:t>
            </a:r>
            <a:r>
              <a:rPr lang="en-US" sz="900" dirty="0" err="1"/>
              <a:t>autor</a:t>
            </a:r>
            <a:r>
              <a:rPr lang="en-US" sz="900" dirty="0"/>
              <a:t> </a:t>
            </a:r>
            <a:r>
              <a:rPr lang="en-US" sz="900" dirty="0" err="1"/>
              <a:t>desconocido</a:t>
            </a:r>
            <a:r>
              <a:rPr lang="en-US" sz="900" dirty="0"/>
              <a:t> </a:t>
            </a:r>
            <a:r>
              <a:rPr lang="en-US" sz="900" dirty="0" err="1"/>
              <a:t>tiene</a:t>
            </a:r>
            <a:r>
              <a:rPr lang="en-US" sz="900" dirty="0"/>
              <a:t> </a:t>
            </a:r>
            <a:r>
              <a:rPr lang="en-US" sz="900" dirty="0" err="1"/>
              <a:t>licencia</a:t>
            </a:r>
            <a:r>
              <a:rPr lang="en-US" sz="900" dirty="0"/>
              <a:t> bajo </a:t>
            </a:r>
            <a:r>
              <a:rPr lang="en-US" sz="900" dirty="0">
                <a:hlinkClick r:id="rId6" tooltip="https://creativecommons.org/licenses/by-nc-sa/3.0/"/>
              </a:rPr>
              <a:t>CC BY-SA-NC</a:t>
            </a:r>
            <a:endParaRPr lang="en-US" sz="9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68823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Comprobación</a:t>
            </a:r>
            <a:r>
              <a:rPr lang="en-US" dirty="0"/>
              <a:t> de </a:t>
            </a:r>
            <a:r>
              <a:rPr lang="en-US" dirty="0" err="1"/>
              <a:t>conocimientos</a:t>
            </a:r>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1</a:t>
            </a:r>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Todas las API requieren claves para el acceso.</a:t>
            </a:r>
            <a:endParaRPr dirty="0"/>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Verdadero</a:t>
            </a:r>
            <a:endParaRPr sz="2500" dirty="0">
              <a:solidFill>
                <a:srgbClr val="000000"/>
              </a:solidFill>
            </a:endParaRPr>
          </a:p>
          <a:p>
            <a:pPr lvl="1" indent="-457200">
              <a:spcAft>
                <a:spcPct val="15000"/>
              </a:spcAft>
              <a:buAutoNum type="alphaUcPeriod"/>
            </a:pPr>
            <a:r>
              <a:rPr lang="es-MX" sz="2500" dirty="0">
                <a:solidFill>
                  <a:srgbClr val="000000"/>
                </a:solidFill>
              </a:rPr>
              <a:t>Falso</a:t>
            </a:r>
            <a:endParaRPr sz="2500" dirty="0">
              <a:solidFill>
                <a:srgbClr val="000000"/>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1</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Todas las API requieren claves para el acceso.
</a:t>
            </a:r>
            <a:endParaRPr dirty="0"/>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Verdadero</a:t>
            </a:r>
            <a:endParaRPr sz="2500" dirty="0">
              <a:solidFill>
                <a:srgbClr val="000000"/>
              </a:solidFill>
            </a:endParaRPr>
          </a:p>
          <a:p>
            <a:pPr lvl="1" indent="-457200">
              <a:spcAft>
                <a:spcPct val="15000"/>
              </a:spcAft>
              <a:buAutoNum type="alphaUcPeriod"/>
            </a:pPr>
            <a:r>
              <a:rPr lang="es-MX" sz="2500" b="1" dirty="0">
                <a:solidFill>
                  <a:srgbClr val="000000"/>
                </a:solidFill>
                <a:highlight>
                  <a:srgbClr val="F0F788"/>
                </a:highlight>
              </a:rPr>
              <a:t>Falso</a:t>
            </a:r>
            <a:endParaRPr sz="2500" b="1" dirty="0">
              <a:solidFill>
                <a:srgbClr val="000000"/>
              </a:solidFill>
              <a:highlight>
                <a:srgbClr val="F0F788"/>
              </a:highlight>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s-MX" dirty="0"/>
              <a:t>Prerrequisitos</a:t>
            </a:r>
          </a:p>
        </p:txBody>
      </p:sp>
      <p:sp>
        <p:nvSpPr>
          <p:cNvPr id="3" name="Subtitle"/>
          <p:cNvSpPr>
            <a:spLocks noGrp="1"/>
          </p:cNvSpPr>
          <p:nvPr>
            <p:ph type="body" sz="quarter" idx="11"/>
          </p:nvPr>
        </p:nvSpPr>
        <p:spPr>
          <a:xfrm>
            <a:off x="4353496" y="2643767"/>
            <a:ext cx="7253288" cy="307777"/>
          </a:xfrm>
        </p:spPr>
        <p:txBody>
          <a:bodyPr anchor="t"/>
          <a:lstStyle>
            <a:lvl1pPr marL="231775" indent="-231775">
              <a:spcAft>
                <a:spcPts val="600"/>
              </a:spcAft>
              <a:buFont typeface="Wingdings" panose="05000000000000000000" pitchFamily="2" charset="2"/>
              <a:buChar char=""/>
              <a:defRPr/>
            </a:lvl1pPr>
          </a:lstStyle>
          <a:p>
            <a:pPr lvl="1"/>
            <a:r>
              <a:rPr lang="es-MX" dirty="0"/>
              <a:t>Un navegador conectado a Internet, como Microsoft Edge</a:t>
            </a:r>
            <a:endParaRPr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2</a:t>
            </a:r>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OAuth utiliza tokens de acceso para realizar la siguiente tarea:</a:t>
            </a:r>
            <a:endParaRPr dirty="0"/>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Obtener un código de autorización
Asegurarse que un usuario ha iniciado sesión
Garantizar la seguridad</a:t>
            </a:r>
            <a:endParaRPr sz="2500" dirty="0">
              <a:solidFill>
                <a:srgbClr val="000000"/>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2</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OAuth utiliza tokens de acceso para realizar la siguiente tarea:
</a:t>
            </a:r>
            <a:endParaRPr dirty="0"/>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b="1" dirty="0">
                <a:solidFill>
                  <a:srgbClr val="000000"/>
                </a:solidFill>
                <a:highlight>
                  <a:srgbClr val="F0F788"/>
                </a:highlight>
              </a:rPr>
              <a:t>Obtener un código de autorización</a:t>
            </a:r>
            <a:endParaRPr sz="2500" b="1" dirty="0">
              <a:solidFill>
                <a:srgbClr val="000000"/>
              </a:solidFill>
              <a:highlight>
                <a:srgbClr val="F0F788"/>
              </a:highlight>
            </a:endParaRPr>
          </a:p>
          <a:p>
            <a:pPr lvl="1" indent="-457200">
              <a:spcAft>
                <a:spcPct val="15000"/>
              </a:spcAft>
              <a:buAutoNum type="alphaUcPeriod"/>
            </a:pPr>
            <a:r>
              <a:rPr lang="es-MX" sz="2500" dirty="0">
                <a:solidFill>
                  <a:srgbClr val="000000"/>
                </a:solidFill>
              </a:rPr>
              <a:t>Asegurarse que un usuario ha iniciado sesión
Garantizar la seguridad</a:t>
            </a:r>
            <a:endParaRPr sz="2500" dirty="0">
              <a:solidFill>
                <a:srgbClr val="000000"/>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3</a:t>
            </a:r>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Las API se pueden usar para lo siguiente:</a:t>
            </a:r>
            <a:endParaRPr dirty="0"/>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Aplicaciones de comercio electrónico
Organizaciones culturales
Transacciones de pago
Todo lo anterior</a:t>
            </a:r>
            <a:endParaRPr sz="2500" dirty="0">
              <a:solidFill>
                <a:srgbClr val="000000"/>
              </a:solidFill>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3</a:t>
            </a:r>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Las API se pueden usar para lo siguiente:</a:t>
            </a:r>
            <a:endParaRPr dirty="0"/>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Aplicaciones de comercio electrónico
Organizaciones culturales</a:t>
            </a:r>
            <a:endParaRPr sz="2500" dirty="0">
              <a:solidFill>
                <a:srgbClr val="000000"/>
              </a:solidFill>
            </a:endParaRPr>
          </a:p>
          <a:p>
            <a:pPr lvl="1" indent="-457200">
              <a:spcAft>
                <a:spcPct val="15000"/>
              </a:spcAft>
              <a:buAutoNum type="alphaUcPeriod"/>
            </a:pPr>
            <a:r>
              <a:rPr lang="es-MX" sz="2500" dirty="0">
                <a:solidFill>
                  <a:srgbClr val="000000"/>
                </a:solidFill>
              </a:rPr>
              <a:t>Transacciones de pago
</a:t>
            </a:r>
            <a:r>
              <a:rPr lang="es-MX" sz="2500" b="1" dirty="0">
                <a:solidFill>
                  <a:srgbClr val="000000"/>
                </a:solidFill>
                <a:highlight>
                  <a:srgbClr val="F0F788"/>
                </a:highlight>
              </a:rPr>
              <a:t>Todo lo anterior</a:t>
            </a:r>
            <a:endParaRPr sz="2500" b="1" dirty="0">
              <a:solidFill>
                <a:srgbClr val="000000"/>
              </a:solidFill>
              <a:highlight>
                <a:srgbClr val="F0F788"/>
              </a:highlight>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Resumen</a:t>
            </a:r>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Resumen</a:t>
            </a:r>
            <a:endParaRPr lang="en-US" dirty="0"/>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En este módulo, aprendiste qué son las API y cómo consultar una de forma segura.</a:t>
            </a:r>
            <a:endParaRPr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D33D6-4FBF-3F45-AE68-458F59C6F836}"/>
              </a:ext>
            </a:extLst>
          </p:cNvPr>
          <p:cNvSpPr txBox="1">
            <a:spLocks/>
          </p:cNvSpPr>
          <p:nvPr/>
        </p:nvSpPr>
        <p:spPr>
          <a:xfrm>
            <a:off x="493678" y="810714"/>
            <a:ext cx="11018520" cy="553998"/>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z="3600" dirty="0">
                <a:latin typeface="+mj-lt"/>
              </a:rPr>
              <a:t>Próximos pasos</a:t>
            </a:r>
          </a:p>
        </p:txBody>
      </p:sp>
      <p:sp>
        <p:nvSpPr>
          <p:cNvPr id="5" name="Content Placeholder 2">
            <a:extLst>
              <a:ext uri="{FF2B5EF4-FFF2-40B4-BE49-F238E27FC236}">
                <a16:creationId xmlns:a16="http://schemas.microsoft.com/office/drawing/2014/main" id="{5433DE5E-2C08-B940-8F56-602313E7210C}"/>
              </a:ext>
            </a:extLst>
          </p:cNvPr>
          <p:cNvSpPr txBox="1">
            <a:spLocks/>
          </p:cNvSpPr>
          <p:nvPr/>
        </p:nvSpPr>
        <p:spPr>
          <a:xfrm>
            <a:off x="513100" y="1995985"/>
            <a:ext cx="4414027"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endParaRPr lang="en-US" sz="2400" dirty="0"/>
          </a:p>
          <a:p>
            <a:pPr>
              <a:lnSpc>
                <a:spcPct val="90000"/>
              </a:lnSpc>
            </a:pPr>
            <a:endParaRPr lang="en-US" sz="2400" dirty="0"/>
          </a:p>
          <a:p>
            <a:pPr>
              <a:lnSpc>
                <a:spcPct val="90000"/>
              </a:lnSpc>
            </a:pPr>
            <a:endParaRPr lang="en-US" sz="2400" dirty="0"/>
          </a:p>
        </p:txBody>
      </p:sp>
      <p:sp>
        <p:nvSpPr>
          <p:cNvPr id="6" name="Rectangle 5">
            <a:extLst>
              <a:ext uri="{FF2B5EF4-FFF2-40B4-BE49-F238E27FC236}">
                <a16:creationId xmlns:a16="http://schemas.microsoft.com/office/drawing/2014/main" id="{FB48FDF8-30BE-B040-AE32-6A8989D5F721}"/>
              </a:ext>
            </a:extLst>
          </p:cNvPr>
          <p:cNvSpPr/>
          <p:nvPr/>
        </p:nvSpPr>
        <p:spPr bwMode="auto">
          <a:xfrm>
            <a:off x="6001415" y="1364712"/>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TextBox 10">
            <a:extLst>
              <a:ext uri="{FF2B5EF4-FFF2-40B4-BE49-F238E27FC236}">
                <a16:creationId xmlns:a16="http://schemas.microsoft.com/office/drawing/2014/main" id="{BDFA5B89-ECF9-6F40-B90A-CAEB3980C3A9}"/>
              </a:ext>
            </a:extLst>
          </p:cNvPr>
          <p:cNvSpPr txBox="1"/>
          <p:nvPr/>
        </p:nvSpPr>
        <p:spPr>
          <a:xfrm>
            <a:off x="6302586" y="1788614"/>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s-MX" sz="2400" dirty="0"/>
              <a:t>Por favor, cuéntanos cómo te ha gustado este taller llenando esta encuesta:</a:t>
            </a:r>
          </a:p>
          <a:p>
            <a:pPr defTabSz="932742">
              <a:spcAft>
                <a:spcPts val="600"/>
              </a:spcAft>
              <a:buSzPct val="90000"/>
            </a:pPr>
            <a:r>
              <a:rPr lang="es-MX" sz="2400" dirty="0"/>
              <a:t>
</a:t>
            </a:r>
            <a:r>
              <a:rPr lang="en-US" sz="2800" dirty="0">
                <a:hlinkClick r:id="rId2"/>
              </a:rPr>
              <a:t>https://aka.ms/workshopomatic-feedback</a:t>
            </a:r>
            <a:endParaRPr lang="en-US" sz="2800" dirty="0"/>
          </a:p>
          <a:p>
            <a:pPr defTabSz="932742">
              <a:spcAft>
                <a:spcPts val="600"/>
              </a:spcAft>
              <a:buSzPct val="90000"/>
            </a:pPr>
            <a:endParaRPr lang="en-US" sz="2800" dirty="0"/>
          </a:p>
        </p:txBody>
      </p:sp>
      <p:sp>
        <p:nvSpPr>
          <p:cNvPr id="8" name="Content Placeholder 2">
            <a:extLst>
              <a:ext uri="{FF2B5EF4-FFF2-40B4-BE49-F238E27FC236}">
                <a16:creationId xmlns:a16="http://schemas.microsoft.com/office/drawing/2014/main" id="{0BCF35B7-C8DD-3D49-B34A-770C8BB77AAB}"/>
              </a:ext>
            </a:extLst>
          </p:cNvPr>
          <p:cNvSpPr txBox="1">
            <a:spLocks/>
          </p:cNvSpPr>
          <p:nvPr/>
        </p:nvSpPr>
        <p:spPr>
          <a:xfrm>
            <a:off x="595706" y="1676400"/>
            <a:ext cx="4248814" cy="1477328"/>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z="2400" dirty="0">
                <a:solidFill>
                  <a:srgbClr val="24292F"/>
                </a:solidFill>
              </a:rPr>
              <a:t>Explore más sobre las formas de crear y usar API completando los </a:t>
            </a:r>
            <a:r>
              <a:rPr lang="es-MX" sz="2400" dirty="0">
                <a:solidFill>
                  <a:srgbClr val="24292F"/>
                </a:solidFill>
                <a:hlinkClick r:id="rId3"/>
              </a:rPr>
              <a:t>otros elementos</a:t>
            </a:r>
            <a:r>
              <a:rPr lang="es-MX" sz="2400" dirty="0">
                <a:solidFill>
                  <a:srgbClr val="24292F"/>
                </a:solidFill>
              </a:rPr>
              <a:t> de este módulo</a:t>
            </a:r>
            <a:endParaRPr lang="en-US" sz="2400" b="0" i="0" dirty="0">
              <a:solidFill>
                <a:srgbClr val="24292F"/>
              </a:solidFill>
              <a:effectLst/>
            </a:endParaRPr>
          </a:p>
        </p:txBody>
      </p:sp>
      <p:sp>
        <p:nvSpPr>
          <p:cNvPr id="9"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Tree>
    <p:extLst>
      <p:ext uri="{BB962C8B-B14F-4D97-AF65-F5344CB8AC3E}">
        <p14:creationId xmlns:p14="http://schemas.microsoft.com/office/powerpoint/2010/main" val="382720475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661993"/>
          </a:xfrm>
        </p:spPr>
        <p:txBody>
          <a:bodyPr anchor="t"/>
          <a:lstStyle>
            <a:lvl1pPr>
              <a:defRPr>
                <a:solidFill>
                  <a:schemeClr val="tx1"/>
                </a:solidFill>
              </a:defRPr>
            </a:lvl1pPr>
          </a:lstStyle>
          <a:p>
            <a:r>
              <a:rPr lang="es-MX" dirty="0"/>
              <a:t>Objetivos de aprendizaje
</a:t>
            </a:r>
          </a:p>
        </p:txBody>
      </p:sp>
      <p:sp>
        <p:nvSpPr>
          <p:cNvPr id="3" name="Subtitle"/>
          <p:cNvSpPr>
            <a:spLocks noGrp="1"/>
          </p:cNvSpPr>
          <p:nvPr>
            <p:ph type="body" sz="quarter" idx="11"/>
          </p:nvPr>
        </p:nvSpPr>
        <p:spPr>
          <a:xfrm>
            <a:off x="4356100" y="2309812"/>
            <a:ext cx="7253288" cy="1661993"/>
          </a:xfrm>
        </p:spPr>
        <p:txBody>
          <a:bodyPr anchor="t"/>
          <a:lstStyle>
            <a:lvl1pPr marL="231775" indent="-231775">
              <a:spcAft>
                <a:spcPts val="600"/>
              </a:spcAft>
              <a:buFont typeface="Wingdings" panose="05000000000000000000" pitchFamily="2" charset="2"/>
              <a:buChar char=""/>
              <a:defRPr/>
            </a:lvl1pPr>
          </a:lstStyle>
          <a:p>
            <a:pPr lvl="1"/>
            <a:r>
              <a:rPr lang="es-MX" dirty="0"/>
              <a:t>Obtendrás información sobre las </a:t>
            </a:r>
            <a:r>
              <a:rPr lang="es-MX" dirty="0" err="1"/>
              <a:t>APIs</a:t>
            </a:r>
            <a:r>
              <a:rPr lang="es-MX" dirty="0"/>
              <a:t> </a:t>
            </a:r>
            <a:r>
              <a:rPr lang="es-MX" dirty="0" err="1"/>
              <a:t>RESTful</a:t>
            </a:r>
            <a:r>
              <a:rPr lang="es-MX" dirty="0"/>
              <a:t>.
Aprenderás varias estrategias para conectarte a </a:t>
            </a:r>
            <a:r>
              <a:rPr lang="es-MX" dirty="0" err="1"/>
              <a:t>APIs</a:t>
            </a:r>
            <a:r>
              <a:rPr lang="es-MX" dirty="0"/>
              <a:t> externas.
Obtendrás información sobre cómo consultar dos API de museo diferentes.</a:t>
            </a:r>
            <a:endParaRPr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Introducción</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588963"/>
            <a:ext cx="4158362" cy="935037"/>
          </a:xfrm>
        </p:spPr>
        <p:txBody>
          <a:bodyPr wrap="square" anchor="b">
            <a:normAutofit/>
          </a:bodyPr>
          <a:lstStyle>
            <a:lvl1pPr>
              <a:defRPr>
                <a:solidFill>
                  <a:schemeClr val="tx1"/>
                </a:solidFill>
              </a:defRPr>
            </a:lvl1pPr>
          </a:lstStyle>
          <a:p>
            <a:r>
              <a:rPr lang="en-US" dirty="0"/>
              <a:t>Introducción</a:t>
            </a:r>
          </a:p>
        </p:txBody>
      </p:sp>
      <p:sp>
        <p:nvSpPr>
          <p:cNvPr id="3" name="Subtitle"/>
          <p:cNvSpPr>
            <a:spLocks noGrp="1"/>
          </p:cNvSpPr>
          <p:nvPr>
            <p:ph type="body" sz="quarter" idx="10"/>
          </p:nvPr>
        </p:nvSpPr>
        <p:spPr>
          <a:xfrm>
            <a:off x="584200" y="2057400"/>
            <a:ext cx="4162425" cy="4211637"/>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lgn="just">
              <a:lnSpc>
                <a:spcPct val="90000"/>
              </a:lnSpc>
            </a:pPr>
            <a:r>
              <a:rPr lang="es-MX" sz="1900" dirty="0"/>
              <a:t>Te dedicas al desarrollo web y tienes pasión por el mundo del arte. Te encantaría crear una página web para mostrar el arte a través de los siglos. Pero no tienes la seguridad de cuál es la mejor manera de obtener imágenes de piezas de arte para tu página. </a:t>
            </a:r>
          </a:p>
          <a:p>
            <a:pPr>
              <a:lnSpc>
                <a:spcPct val="90000"/>
              </a:lnSpc>
            </a:pPr>
            <a:r>
              <a:rPr lang="es-MX" sz="1900" dirty="0"/>
              <a:t>¡Es aquí donde entran las </a:t>
            </a:r>
            <a:r>
              <a:rPr lang="es-MX" sz="1900" dirty="0" err="1"/>
              <a:t>APIs</a:t>
            </a:r>
            <a:r>
              <a:rPr lang="es-MX" sz="1900" dirty="0"/>
              <a:t>! </a:t>
            </a:r>
          </a:p>
          <a:p>
            <a:pPr>
              <a:lnSpc>
                <a:spcPct val="90000"/>
              </a:lnSpc>
            </a:pPr>
            <a:endParaRPr lang="es-MX" sz="1900" dirty="0"/>
          </a:p>
          <a:p>
            <a:pPr algn="just">
              <a:lnSpc>
                <a:spcPct val="90000"/>
              </a:lnSpc>
            </a:pPr>
            <a:r>
              <a:rPr lang="es-MX" sz="1900" dirty="0"/>
              <a:t>En este módulo, aprenderás los conceptos básicos de </a:t>
            </a:r>
            <a:r>
              <a:rPr lang="es-MX" sz="1900" dirty="0" err="1"/>
              <a:t>APIs</a:t>
            </a:r>
            <a:r>
              <a:rPr lang="es-MX" sz="1900" dirty="0"/>
              <a:t> que te ayudarán a obtener imágenes de piezas de arte publicadas por museos alrededor del mundo.</a:t>
            </a:r>
            <a:endParaRPr lang="en-US" sz="1900" dirty="0"/>
          </a:p>
        </p:txBody>
      </p:sp>
      <p:pic>
        <p:nvPicPr>
          <p:cNvPr id="5" name="Picture 4" descr="Colourful paints and brushes">
            <a:extLst>
              <a:ext uri="{FF2B5EF4-FFF2-40B4-BE49-F238E27FC236}">
                <a16:creationId xmlns:a16="http://schemas.microsoft.com/office/drawing/2014/main" id="{9BCFCF1A-2B17-47D6-8B67-6A5A640BB697}"/>
              </a:ext>
            </a:extLst>
          </p:cNvPr>
          <p:cNvPicPr>
            <a:picLocks noChangeAspect="1"/>
          </p:cNvPicPr>
          <p:nvPr/>
        </p:nvPicPr>
        <p:blipFill rotWithShape="1">
          <a:blip r:embed="rId3"/>
          <a:srcRect l="23882" r="9367" b="-1"/>
          <a:stretch/>
        </p:blipFill>
        <p:spPr>
          <a:xfrm>
            <a:off x="5334000" y="10"/>
            <a:ext cx="6858000" cy="6857990"/>
          </a:xfrm>
          <a:prstGeom prst="rect">
            <a:avLst/>
          </a:prstGeom>
          <a:noFill/>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68823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a:t>
            </a:r>
            <a:r>
              <a:rPr lang="en-US" dirty="0" err="1"/>
              <a:t>Qué</a:t>
            </a:r>
            <a:r>
              <a:rPr lang="en-US" dirty="0"/>
              <a:t> es </a:t>
            </a:r>
            <a:r>
              <a:rPr lang="en-US" dirty="0" err="1"/>
              <a:t>una</a:t>
            </a:r>
            <a:r>
              <a:rPr lang="en-US" dirty="0"/>
              <a:t> API?</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s-MX" dirty="0"/>
              <a:t>¿Qué es una API?</a:t>
            </a:r>
          </a:p>
        </p:txBody>
      </p:sp>
      <p:sp>
        <p:nvSpPr>
          <p:cNvPr id="3" name="Subtitle"/>
          <p:cNvSpPr>
            <a:spLocks noGrp="1"/>
          </p:cNvSpPr>
          <p:nvPr>
            <p:ph sz="quarter" idx="10"/>
          </p:nvPr>
        </p:nvSpPr>
        <p:spPr>
          <a:xfrm>
            <a:off x="588263" y="1342644"/>
            <a:ext cx="11018838" cy="3188565"/>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solidFill>
                  <a:srgbClr val="171717"/>
                </a:solidFill>
                <a:latin typeface="Segoe UI" panose="020B0502040204020203" pitchFamily="34" charset="0"/>
              </a:rPr>
              <a:t>¿Qué es una API? Este término suele usarse para muchas cosas diferentes. Comencemos con una definición del acrónimo: "API" significa "interfaz de programación de aplicaciones". Es más fácil pensar en una API como un conjunto de reglas, o un apretón de manos codificado, entre sistemas.
</a:t>
            </a:r>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DC0B-6F63-8F4E-9A8B-122A444A10CF}"/>
              </a:ext>
            </a:extLst>
          </p:cNvPr>
          <p:cNvSpPr>
            <a:spLocks noGrp="1"/>
          </p:cNvSpPr>
          <p:nvPr>
            <p:ph type="title"/>
          </p:nvPr>
        </p:nvSpPr>
        <p:spPr>
          <a:xfrm>
            <a:off x="588263" y="457200"/>
            <a:ext cx="11018520" cy="553998"/>
          </a:xfrm>
        </p:spPr>
        <p:txBody>
          <a:bodyPr wrap="square" anchor="t">
            <a:normAutofit fontScale="90000"/>
          </a:bodyPr>
          <a:lstStyle/>
          <a:p>
            <a:r>
              <a:rPr lang="es-MX" dirty="0"/>
              <a:t>Una API es como un fregadero de cocina
</a:t>
            </a:r>
            <a:endParaRPr lang="en-US" dirty="0"/>
          </a:p>
        </p:txBody>
      </p:sp>
      <p:sp>
        <p:nvSpPr>
          <p:cNvPr id="3" name="Content Placeholder 2">
            <a:extLst>
              <a:ext uri="{FF2B5EF4-FFF2-40B4-BE49-F238E27FC236}">
                <a16:creationId xmlns:a16="http://schemas.microsoft.com/office/drawing/2014/main" id="{C4F1691F-E552-1F4F-BC85-4E52BF77CFD4}"/>
              </a:ext>
            </a:extLst>
          </p:cNvPr>
          <p:cNvSpPr>
            <a:spLocks noGrp="1"/>
          </p:cNvSpPr>
          <p:nvPr>
            <p:ph sz="quarter" idx="12"/>
          </p:nvPr>
        </p:nvSpPr>
        <p:spPr>
          <a:xfrm>
            <a:off x="584200" y="1435100"/>
            <a:ext cx="5211763" cy="4833938"/>
          </a:xfrm>
        </p:spPr>
        <p:txBody>
          <a:bodyPr wrap="square">
            <a:normAutofit lnSpcReduction="10000"/>
          </a:bodyPr>
          <a:lstStyle/>
          <a:p>
            <a:r>
              <a:rPr lang="es-MX" dirty="0"/>
              <a:t>Un fregadero es una API entre tu, el consumidor de agua, y las tuberías que te la entregan. No necesitas saber mucho sobre la configuración de la tubería. Solo necesitas saber que cuando giras un mango, sale agua y puedes usarla. Una API es una forma conveniente de interactuar entre un usuario y un producto.
</a:t>
            </a:r>
            <a:endParaRPr lang="en-US" dirty="0"/>
          </a:p>
        </p:txBody>
      </p:sp>
      <p:pic>
        <p:nvPicPr>
          <p:cNvPr id="5" name="Content Placeholder 4" descr="Person washing hands">
            <a:extLst>
              <a:ext uri="{FF2B5EF4-FFF2-40B4-BE49-F238E27FC236}">
                <a16:creationId xmlns:a16="http://schemas.microsoft.com/office/drawing/2014/main" id="{B376E13D-E221-0146-94E4-6DC9A20995E3}"/>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6389688" y="2112169"/>
            <a:ext cx="5219700" cy="3479800"/>
          </a:xfrm>
        </p:spPr>
      </p:pic>
    </p:spTree>
    <p:extLst>
      <p:ext uri="{BB962C8B-B14F-4D97-AF65-F5344CB8AC3E}">
        <p14:creationId xmlns:p14="http://schemas.microsoft.com/office/powerpoint/2010/main" val="173046014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430</TotalTime>
  <Words>4023</Words>
  <Application>Microsoft Office PowerPoint</Application>
  <PresentationFormat>Panorámica</PresentationFormat>
  <Paragraphs>197</Paragraphs>
  <Slides>37</Slides>
  <Notes>33</Notes>
  <HiddenSlides>0</HiddenSlides>
  <MMClips>0</MMClips>
  <ScaleCrop>false</ScaleCrop>
  <HeadingPairs>
    <vt:vector size="6" baseType="variant">
      <vt:variant>
        <vt:lpstr>Fuentes usadas</vt:lpstr>
      </vt:variant>
      <vt:variant>
        <vt:i4>8</vt:i4>
      </vt:variant>
      <vt:variant>
        <vt:lpstr>Tema</vt:lpstr>
      </vt:variant>
      <vt:variant>
        <vt:i4>4</vt:i4>
      </vt:variant>
      <vt:variant>
        <vt:lpstr>Títulos de diapositiva</vt:lpstr>
      </vt:variant>
      <vt:variant>
        <vt:i4>37</vt:i4>
      </vt:variant>
    </vt:vector>
  </HeadingPairs>
  <TitlesOfParts>
    <vt:vector size="49" baseType="lpstr">
      <vt:lpstr>-apple-system</vt:lpstr>
      <vt:lpstr>Arial</vt:lpstr>
      <vt:lpstr>Calibri</vt:lpstr>
      <vt:lpstr>Consolas</vt:lpstr>
      <vt:lpstr>MetSans</vt:lpstr>
      <vt:lpstr>Segoe UI</vt:lpstr>
      <vt:lpstr>Segoe UI Semibold</vt:lpstr>
      <vt:lpstr>Wingdings</vt:lpstr>
      <vt:lpstr>Office Theme</vt:lpstr>
      <vt:lpstr>Microsoft_Learn_White_Template</vt:lpstr>
      <vt:lpstr> Microsoft_Learn_Light_Gray_Template</vt:lpstr>
      <vt:lpstr> Microsoft_Learn_Black_Template</vt:lpstr>
      <vt:lpstr>Presentación de PowerPoint</vt:lpstr>
      <vt:lpstr>Explora el mundo del arte usando APIs RESTful</vt:lpstr>
      <vt:lpstr>Prerrequisitos</vt:lpstr>
      <vt:lpstr>Objetivos de aprendizaje
</vt:lpstr>
      <vt:lpstr>Introducción</vt:lpstr>
      <vt:lpstr>Introducción</vt:lpstr>
      <vt:lpstr>¿Qué es una API?</vt:lpstr>
      <vt:lpstr>¿Qué es una API?</vt:lpstr>
      <vt:lpstr>Una API es como un fregadero de cocina
</vt:lpstr>
      <vt:lpstr>Consulta la API del museo Metropolitano</vt:lpstr>
      <vt:lpstr>Explora una API</vt:lpstr>
      <vt:lpstr>Consulta la API</vt:lpstr>
      <vt:lpstr>Resumen</vt:lpstr>
      <vt:lpstr>Estrategias de autenticación</vt:lpstr>
      <vt:lpstr>Estrategias de autenticación</vt:lpstr>
      <vt:lpstr>Uso de protocolos HTTP para autenticarse</vt:lpstr>
      <vt:lpstr>Uso de claves de API para autenticarse</vt:lpstr>
      <vt:lpstr>OAuth</vt:lpstr>
      <vt:lpstr>Consulta la API de Cooper Hewitt</vt:lpstr>
      <vt:lpstr>Consulta la API de Cooper Hewitt
</vt:lpstr>
      <vt:lpstr>Crea un token y una clave</vt:lpstr>
      <vt:lpstr>Consulta la API</vt:lpstr>
      <vt:lpstr>Maneja respuestas</vt:lpstr>
      <vt:lpstr>Maneja respuestas</vt:lpstr>
      <vt:lpstr>Prueba una consulta</vt:lpstr>
      <vt:lpstr>Comprende los códigos de estado</vt:lpstr>
      <vt:lpstr>Comprobación de conocimientos</vt:lpstr>
      <vt:lpstr>Pregunta 1</vt:lpstr>
      <vt:lpstr>Pregunta 1</vt:lpstr>
      <vt:lpstr>Pregunta 2</vt:lpstr>
      <vt:lpstr>Pregunta 2</vt:lpstr>
      <vt:lpstr>Pregunta 3</vt:lpstr>
      <vt:lpstr>Pregunta 3</vt:lpstr>
      <vt:lpstr>Resumen</vt:lpstr>
      <vt:lpstr>Resumen</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Bere</dc:creator>
  <cp:lastModifiedBy>BERENICE OSORIO JUAREZ</cp:lastModifiedBy>
  <cp:revision>8</cp:revision>
  <cp:lastPrinted>2022-02-04T16:37:20Z</cp:lastPrinted>
  <dcterms:created xsi:type="dcterms:W3CDTF">2022-02-04T16:37:20Z</dcterms:created>
  <dcterms:modified xsi:type="dcterms:W3CDTF">2022-07-18T23:46:58Z</dcterms:modified>
</cp:coreProperties>
</file>