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41" r:id="rId1"/>
  </p:sldMasterIdLst>
  <p:notesMasterIdLst>
    <p:notesMasterId r:id="rId15"/>
  </p:notesMasterIdLst>
  <p:sldIdLst>
    <p:sldId id="256" r:id="rId2"/>
    <p:sldId id="268" r:id="rId3"/>
    <p:sldId id="257" r:id="rId4"/>
    <p:sldId id="258" r:id="rId5"/>
    <p:sldId id="266" r:id="rId6"/>
    <p:sldId id="260" r:id="rId7"/>
    <p:sldId id="259" r:id="rId8"/>
    <p:sldId id="261" r:id="rId9"/>
    <p:sldId id="262" r:id="rId10"/>
    <p:sldId id="263" r:id="rId11"/>
    <p:sldId id="264" r:id="rId12"/>
    <p:sldId id="267" r:id="rId13"/>
    <p:sldId id="265" r:id="rId14"/>
  </p:sldIdLst>
  <p:sldSz cx="14630400" cy="8229600"/>
  <p:notesSz cx="8229600" cy="14630400"/>
  <p:embeddedFontLst>
    <p:embeddedFont>
      <p:font typeface="Raleway Medium" pitchFamily="2" charset="0"/>
      <p:regular r:id="rId16"/>
    </p:embeddedFon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67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420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922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32157891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6203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15792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0104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463426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5481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269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044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88272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039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307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908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455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66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163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10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6481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774425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9900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748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8890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52157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810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1/15/2025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62922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81063" y="1601033"/>
            <a:ext cx="12868275" cy="1930241"/>
          </a:xfrm>
          <a:prstGeom prst="rect">
            <a:avLst/>
          </a:prstGeom>
          <a:noFill/>
          <a:ln/>
        </p:spPr>
        <p:txBody>
          <a:bodyPr wrap="square" lIns="0" tIns="0" rIns="0" bIns="0" rtlCol="0" anchor="t"/>
          <a:lstStyle/>
          <a:p>
            <a:pPr marL="0" indent="0">
              <a:lnSpc>
                <a:spcPts val="7550"/>
              </a:lnSpc>
              <a:buNone/>
            </a:pPr>
            <a:r>
              <a:rPr lang="en-US" sz="6050" b="1" dirty="0">
                <a:solidFill>
                  <a:srgbClr val="FFE14D"/>
                </a:solidFill>
                <a:latin typeface="Comfortaa Bold" pitchFamily="34" charset="0"/>
                <a:ea typeface="Comfortaa Bold" pitchFamily="34" charset="-122"/>
                <a:cs typeface="Comfortaa Bold" pitchFamily="34" charset="-120"/>
              </a:rPr>
              <a:t>Banking Data Analysis – SQL: A Visual Overview</a:t>
            </a:r>
            <a:endParaRPr lang="en-US" sz="6050" dirty="0"/>
          </a:p>
        </p:txBody>
      </p:sp>
      <p:sp>
        <p:nvSpPr>
          <p:cNvPr id="3" name="Text 1"/>
          <p:cNvSpPr/>
          <p:nvPr/>
        </p:nvSpPr>
        <p:spPr>
          <a:xfrm>
            <a:off x="881063" y="4034790"/>
            <a:ext cx="12868275" cy="805815"/>
          </a:xfrm>
          <a:prstGeom prst="rect">
            <a:avLst/>
          </a:prstGeom>
          <a:noFill/>
          <a:ln/>
        </p:spPr>
        <p:txBody>
          <a:bodyPr wrap="square" lIns="0" tIns="0" rIns="0" bIns="0" rtlCol="0" anchor="t"/>
          <a:lstStyle/>
          <a:p>
            <a:pPr marL="342900" indent="-342900" algn="l">
              <a:lnSpc>
                <a:spcPts val="3150"/>
              </a:lnSpc>
              <a:buSzPct val="100000"/>
              <a:buChar char="•"/>
            </a:pPr>
            <a:r>
              <a:rPr lang="en-US" sz="1950" b="1" dirty="0">
                <a:solidFill>
                  <a:srgbClr val="FFFF00"/>
                </a:solidFill>
                <a:latin typeface="Raleway Medium" pitchFamily="34" charset="0"/>
                <a:ea typeface="Raleway Medium" pitchFamily="34" charset="-122"/>
                <a:cs typeface="Raleway Medium" pitchFamily="34" charset="-120"/>
              </a:rPr>
              <a:t>Data Visualization:</a:t>
            </a:r>
            <a:r>
              <a:rPr lang="en-US" sz="1950" dirty="0">
                <a:solidFill>
                  <a:srgbClr val="FFFF00"/>
                </a:solidFill>
                <a:latin typeface="Raleway Medium" pitchFamily="34" charset="0"/>
                <a:ea typeface="Raleway Medium" pitchFamily="34" charset="-122"/>
                <a:cs typeface="Raleway Medium" pitchFamily="34" charset="-120"/>
              </a:rPr>
              <a:t> </a:t>
            </a:r>
            <a:r>
              <a:rPr lang="en-US" sz="2000" dirty="0">
                <a:solidFill>
                  <a:schemeClr val="bg1"/>
                </a:solidFill>
                <a:latin typeface="Raleway Medium" pitchFamily="34" charset="0"/>
                <a:ea typeface="Raleway Medium" pitchFamily="34" charset="-122"/>
                <a:cs typeface="Raleway Medium" pitchFamily="34" charset="-120"/>
              </a:rPr>
              <a:t>Charts and graphs highlight key findings from our SQL banking data analysis, focusing on inactive customer identification and fraud detection</a:t>
            </a:r>
            <a:r>
              <a:rPr lang="en-US" sz="1950" dirty="0">
                <a:solidFill>
                  <a:srgbClr val="D7D4CC"/>
                </a:solidFill>
                <a:latin typeface="Raleway Medium" pitchFamily="34" charset="0"/>
                <a:ea typeface="Raleway Medium" pitchFamily="34" charset="-122"/>
                <a:cs typeface="Raleway Medium" pitchFamily="34" charset="-120"/>
              </a:rPr>
              <a:t>.</a:t>
            </a:r>
            <a:endParaRPr lang="en-US" sz="1950" dirty="0"/>
          </a:p>
        </p:txBody>
      </p:sp>
      <p:sp>
        <p:nvSpPr>
          <p:cNvPr id="4" name="Text 2"/>
          <p:cNvSpPr/>
          <p:nvPr/>
        </p:nvSpPr>
        <p:spPr>
          <a:xfrm>
            <a:off x="881063" y="4928711"/>
            <a:ext cx="12868275" cy="805815"/>
          </a:xfrm>
          <a:prstGeom prst="rect">
            <a:avLst/>
          </a:prstGeom>
          <a:noFill/>
          <a:ln/>
        </p:spPr>
        <p:txBody>
          <a:bodyPr wrap="square" lIns="0" tIns="0" rIns="0" bIns="0" rtlCol="0" anchor="t"/>
          <a:lstStyle/>
          <a:p>
            <a:pPr marL="342900" indent="-342900" algn="l">
              <a:lnSpc>
                <a:spcPts val="3150"/>
              </a:lnSpc>
              <a:buSzPct val="100000"/>
              <a:buChar char="•"/>
            </a:pPr>
            <a:r>
              <a:rPr lang="en-US" sz="2000" b="1" dirty="0">
                <a:solidFill>
                  <a:srgbClr val="FFFF00"/>
                </a:solidFill>
                <a:latin typeface="Raleway Medium" pitchFamily="34" charset="0"/>
                <a:ea typeface="Raleway Medium" pitchFamily="34" charset="-122"/>
                <a:cs typeface="Raleway Medium" pitchFamily="34" charset="-120"/>
              </a:rPr>
              <a:t>SQL Queries:</a:t>
            </a:r>
            <a:r>
              <a:rPr lang="en-US" sz="2000" dirty="0">
                <a:solidFill>
                  <a:srgbClr val="FFFF00"/>
                </a:solidFill>
                <a:latin typeface="Raleway Medium" pitchFamily="34" charset="0"/>
                <a:ea typeface="Raleway Medium" pitchFamily="34" charset="-122"/>
                <a:cs typeface="Raleway Medium" pitchFamily="34" charset="-120"/>
              </a:rPr>
              <a:t> </a:t>
            </a:r>
            <a:r>
              <a:rPr lang="en-US" sz="2000" dirty="0">
                <a:solidFill>
                  <a:schemeClr val="bg1"/>
                </a:solidFill>
                <a:latin typeface="Raleway Medium" pitchFamily="34" charset="0"/>
                <a:ea typeface="Raleway Medium" pitchFamily="34" charset="-122"/>
                <a:cs typeface="Raleway Medium" pitchFamily="34" charset="-120"/>
              </a:rPr>
              <a:t>SQL extracts insights on monthly transactions, customer deposits, and daily volume, identifying high-value customers and potential fraud.</a:t>
            </a:r>
            <a:endParaRPr lang="en-US" sz="2000" dirty="0">
              <a:solidFill>
                <a:schemeClr val="bg1"/>
              </a:solidFill>
            </a:endParaRPr>
          </a:p>
        </p:txBody>
      </p:sp>
      <p:sp>
        <p:nvSpPr>
          <p:cNvPr id="5" name="Text 3"/>
          <p:cNvSpPr/>
          <p:nvPr/>
        </p:nvSpPr>
        <p:spPr>
          <a:xfrm>
            <a:off x="881063" y="5822633"/>
            <a:ext cx="12868275" cy="805815"/>
          </a:xfrm>
          <a:prstGeom prst="rect">
            <a:avLst/>
          </a:prstGeom>
          <a:noFill/>
          <a:ln/>
        </p:spPr>
        <p:txBody>
          <a:bodyPr wrap="square" lIns="0" tIns="0" rIns="0" bIns="0" rtlCol="0" anchor="t"/>
          <a:lstStyle/>
          <a:p>
            <a:pPr marL="342900" indent="-342900" algn="l">
              <a:lnSpc>
                <a:spcPts val="3150"/>
              </a:lnSpc>
              <a:buSzPct val="100000"/>
              <a:buChar char="•"/>
            </a:pPr>
            <a:r>
              <a:rPr lang="en-US" sz="2000" b="1" dirty="0">
                <a:solidFill>
                  <a:srgbClr val="FFFF00"/>
                </a:solidFill>
                <a:latin typeface="Raleway Medium" pitchFamily="34" charset="0"/>
                <a:ea typeface="Raleway Medium" pitchFamily="34" charset="-122"/>
                <a:cs typeface="Raleway Medium" pitchFamily="34" charset="-120"/>
              </a:rPr>
              <a:t>Key Insights:</a:t>
            </a:r>
            <a:r>
              <a:rPr lang="en-US" sz="2000" dirty="0">
                <a:solidFill>
                  <a:srgbClr val="FFFF00"/>
                </a:solidFill>
                <a:latin typeface="Raleway Medium" pitchFamily="34" charset="0"/>
                <a:ea typeface="Raleway Medium" pitchFamily="34" charset="-122"/>
                <a:cs typeface="Raleway Medium" pitchFamily="34" charset="-120"/>
              </a:rPr>
              <a:t> </a:t>
            </a:r>
            <a:r>
              <a:rPr lang="en-US" sz="2000" dirty="0">
                <a:solidFill>
                  <a:schemeClr val="bg1"/>
                </a:solidFill>
                <a:latin typeface="Raleway Medium" pitchFamily="34" charset="0"/>
                <a:ea typeface="Raleway Medium" pitchFamily="34" charset="-122"/>
                <a:cs typeface="Raleway Medium" pitchFamily="34" charset="-120"/>
              </a:rPr>
              <a:t>Actionable business strategies from our analysis include identifying high-deposit customers, top-performing branches, and transaction trends across age groups.</a:t>
            </a:r>
            <a:endParaRPr lang="en-US" sz="2000"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602">
        <p159:morph option="byObject"/>
      </p:transition>
    </mc:Choice>
    <mc:Fallback>
      <p:transition spd="slow" advTm="56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077739" y="274309"/>
            <a:ext cx="11262729" cy="821424"/>
          </a:xfrm>
          <a:prstGeom prst="rect">
            <a:avLst/>
          </a:prstGeom>
          <a:noFill/>
          <a:ln/>
        </p:spPr>
        <p:txBody>
          <a:bodyPr wrap="none" lIns="0" tIns="0" rIns="0" bIns="0" rtlCol="0" anchor="t"/>
          <a:lstStyle/>
          <a:p>
            <a:pPr marL="0" indent="0">
              <a:lnSpc>
                <a:spcPts val="4300"/>
              </a:lnSpc>
              <a:buNone/>
            </a:pPr>
            <a:r>
              <a:rPr lang="en-US" sz="3450" b="1" dirty="0">
                <a:solidFill>
                  <a:srgbClr val="FFE14D"/>
                </a:solidFill>
                <a:latin typeface="Comfortaa Bold" pitchFamily="34" charset="0"/>
                <a:ea typeface="Comfortaa Bold" pitchFamily="34" charset="-122"/>
                <a:cs typeface="Comfortaa Bold" pitchFamily="34" charset="-120"/>
              </a:rPr>
              <a:t>Q.8 . Transaction Amount by Age Group</a:t>
            </a:r>
            <a:endParaRPr lang="en-US" sz="3450" dirty="0"/>
          </a:p>
        </p:txBody>
      </p:sp>
      <p:sp>
        <p:nvSpPr>
          <p:cNvPr id="3" name="Text 1"/>
          <p:cNvSpPr/>
          <p:nvPr/>
        </p:nvSpPr>
        <p:spPr>
          <a:xfrm>
            <a:off x="693777" y="1591270"/>
            <a:ext cx="2202775" cy="275273"/>
          </a:xfrm>
          <a:prstGeom prst="rect">
            <a:avLst/>
          </a:prstGeom>
          <a:noFill/>
          <a:ln/>
        </p:spPr>
        <p:txBody>
          <a:bodyPr wrap="none" lIns="0" tIns="0" rIns="0" bIns="0" rtlCol="0" anchor="t"/>
          <a:lstStyle/>
          <a:p>
            <a:pPr marL="0" indent="0">
              <a:lnSpc>
                <a:spcPts val="2150"/>
              </a:lnSpc>
              <a:buNone/>
            </a:pPr>
            <a:r>
              <a:rPr lang="en-US" sz="2800" b="1" dirty="0">
                <a:solidFill>
                  <a:srgbClr val="FFE14D"/>
                </a:solidFill>
                <a:latin typeface="Comfortaa Bold" pitchFamily="34" charset="0"/>
                <a:ea typeface="Comfortaa Bold" pitchFamily="34" charset="-122"/>
                <a:cs typeface="Comfortaa Bold" pitchFamily="34" charset="-120"/>
              </a:rPr>
              <a:t>Query :</a:t>
            </a:r>
            <a:endParaRPr lang="en-US" sz="2800" dirty="0"/>
          </a:p>
        </p:txBody>
      </p:sp>
      <p:sp>
        <p:nvSpPr>
          <p:cNvPr id="4" name="Shape 2"/>
          <p:cNvSpPr/>
          <p:nvPr/>
        </p:nvSpPr>
        <p:spPr>
          <a:xfrm>
            <a:off x="693777" y="2089547"/>
            <a:ext cx="6379607" cy="5372100"/>
          </a:xfrm>
          <a:prstGeom prst="roundRect">
            <a:avLst>
              <a:gd name="adj" fmla="val 5536"/>
            </a:avLst>
          </a:prstGeom>
          <a:solidFill>
            <a:srgbClr val="4D4000"/>
          </a:solidFill>
          <a:ln/>
        </p:spPr>
      </p:sp>
      <p:sp>
        <p:nvSpPr>
          <p:cNvPr id="5" name="Shape 3"/>
          <p:cNvSpPr/>
          <p:nvPr/>
        </p:nvSpPr>
        <p:spPr>
          <a:xfrm>
            <a:off x="683895" y="2089547"/>
            <a:ext cx="6399371" cy="5372100"/>
          </a:xfrm>
          <a:prstGeom prst="roundRect">
            <a:avLst>
              <a:gd name="adj" fmla="val 554"/>
            </a:avLst>
          </a:prstGeom>
          <a:solidFill>
            <a:srgbClr val="4D4000"/>
          </a:solidFill>
          <a:ln/>
        </p:spPr>
      </p:sp>
      <p:sp>
        <p:nvSpPr>
          <p:cNvPr id="6" name="Text 4"/>
          <p:cNvSpPr/>
          <p:nvPr/>
        </p:nvSpPr>
        <p:spPr>
          <a:xfrm>
            <a:off x="882134" y="2238137"/>
            <a:ext cx="6002893" cy="5074920"/>
          </a:xfrm>
          <a:prstGeom prst="rect">
            <a:avLst/>
          </a:prstGeom>
          <a:noFill/>
          <a:ln/>
        </p:spPr>
        <p:txBody>
          <a:bodyPr wrap="square" lIns="0" tIns="0" rIns="0" bIns="0" rtlCol="0" anchor="t"/>
          <a:lstStyle/>
          <a:p>
            <a:pPr marL="0" indent="0">
              <a:lnSpc>
                <a:spcPts val="2450"/>
              </a:lnSpc>
              <a:buNone/>
            </a:pPr>
            <a:endParaRPr lang="en-US" sz="2000" dirty="0"/>
          </a:p>
        </p:txBody>
      </p:sp>
      <p:sp>
        <p:nvSpPr>
          <p:cNvPr id="7" name="Text 5"/>
          <p:cNvSpPr/>
          <p:nvPr/>
        </p:nvSpPr>
        <p:spPr>
          <a:xfrm>
            <a:off x="7564637" y="1694985"/>
            <a:ext cx="2103469" cy="543152"/>
          </a:xfrm>
          <a:prstGeom prst="rect">
            <a:avLst/>
          </a:prstGeom>
          <a:noFill/>
          <a:ln/>
        </p:spPr>
        <p:txBody>
          <a:bodyPr wrap="none" lIns="0" tIns="0" rIns="0" bIns="0" rtlCol="0" anchor="t"/>
          <a:lstStyle/>
          <a:p>
            <a:pPr marL="0" indent="0">
              <a:lnSpc>
                <a:spcPts val="2150"/>
              </a:lnSpc>
              <a:buNone/>
            </a:pPr>
            <a:r>
              <a:rPr lang="en-US" sz="3200" b="1" dirty="0">
                <a:solidFill>
                  <a:srgbClr val="FFE14D"/>
                </a:solidFill>
                <a:latin typeface="Comfortaa Bold" pitchFamily="34" charset="0"/>
                <a:ea typeface="Comfortaa Bold" pitchFamily="34" charset="-122"/>
                <a:cs typeface="Comfortaa Bold" pitchFamily="34" charset="-120"/>
              </a:rPr>
              <a:t>Insights :</a:t>
            </a:r>
            <a:endParaRPr lang="en-US" sz="3200" dirty="0"/>
          </a:p>
        </p:txBody>
      </p:sp>
      <p:sp>
        <p:nvSpPr>
          <p:cNvPr id="8" name="Text 6"/>
          <p:cNvSpPr/>
          <p:nvPr/>
        </p:nvSpPr>
        <p:spPr>
          <a:xfrm>
            <a:off x="7524833" y="2399825"/>
            <a:ext cx="6592599" cy="1837637"/>
          </a:xfrm>
          <a:prstGeom prst="rect">
            <a:avLst/>
          </a:prstGeom>
          <a:noFill/>
          <a:ln/>
        </p:spPr>
        <p:txBody>
          <a:bodyPr wrap="square" lIns="0" tIns="0" rIns="0" bIns="0" rtlCol="0" anchor="t"/>
          <a:lstStyle/>
          <a:p>
            <a:pPr marL="0" indent="0">
              <a:lnSpc>
                <a:spcPts val="2450"/>
              </a:lnSpc>
              <a:buNone/>
            </a:pPr>
            <a:r>
              <a:rPr lang="en-US" sz="2400" dirty="0">
                <a:solidFill>
                  <a:schemeClr val="bg1"/>
                </a:solidFill>
                <a:latin typeface="Raleway Medium" pitchFamily="34" charset="0"/>
                <a:ea typeface="Raleway Medium" pitchFamily="34" charset="-122"/>
                <a:cs typeface="Raleway Medium" pitchFamily="34" charset="-120"/>
              </a:rPr>
              <a:t>Analyze transaction volume across different age groups to tailor products and services to specific customer segments. This data can inform marketing campaigns and product development.</a:t>
            </a:r>
            <a:endParaRPr lang="en-US" sz="2400" dirty="0">
              <a:solidFill>
                <a:schemeClr val="bg1"/>
              </a:solidFill>
            </a:endParaRPr>
          </a:p>
        </p:txBody>
      </p:sp>
      <p:pic>
        <p:nvPicPr>
          <p:cNvPr id="9" name="Image 0" descr="preencoded.png"/>
          <p:cNvPicPr>
            <a:picLocks noChangeAspect="1"/>
          </p:cNvPicPr>
          <p:nvPr/>
        </p:nvPicPr>
        <p:blipFill>
          <a:blip r:embed="rId3"/>
          <a:stretch>
            <a:fillRect/>
          </a:stretch>
        </p:blipFill>
        <p:spPr>
          <a:xfrm>
            <a:off x="7642695" y="4594973"/>
            <a:ext cx="5023485" cy="3437096"/>
          </a:xfrm>
          <a:prstGeom prst="rect">
            <a:avLst/>
          </a:prstGeom>
        </p:spPr>
      </p:pic>
      <p:cxnSp>
        <p:nvCxnSpPr>
          <p:cNvPr id="11" name="Straight Connector 10">
            <a:extLst>
              <a:ext uri="{FF2B5EF4-FFF2-40B4-BE49-F238E27FC236}">
                <a16:creationId xmlns:a16="http://schemas.microsoft.com/office/drawing/2014/main" id="{D7D203FB-0E49-A35B-0C9A-B65A47E408C5}"/>
              </a:ext>
            </a:extLst>
          </p:cNvPr>
          <p:cNvCxnSpPr>
            <a:cxnSpLocks/>
          </p:cNvCxnSpPr>
          <p:nvPr/>
        </p:nvCxnSpPr>
        <p:spPr>
          <a:xfrm>
            <a:off x="7304049" y="1505415"/>
            <a:ext cx="0" cy="6179117"/>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6F1EF35-E0AA-304F-AD72-1E62E4C2C6BE}"/>
              </a:ext>
            </a:extLst>
          </p:cNvPr>
          <p:cNvSpPr txBox="1"/>
          <p:nvPr/>
        </p:nvSpPr>
        <p:spPr>
          <a:xfrm>
            <a:off x="693778" y="2238137"/>
            <a:ext cx="6169798" cy="4401205"/>
          </a:xfrm>
          <a:prstGeom prst="rect">
            <a:avLst/>
          </a:prstGeom>
          <a:noFill/>
        </p:spPr>
        <p:txBody>
          <a:bodyPr wrap="square" rtlCol="0">
            <a:spAutoFit/>
          </a:bodyPr>
          <a:lstStyle/>
          <a:p>
            <a:r>
              <a:rPr lang="en-US" sz="2000" dirty="0">
                <a:solidFill>
                  <a:schemeClr val="bg1"/>
                </a:solidFill>
              </a:rPr>
              <a:t>SELECT case When floor((</a:t>
            </a:r>
            <a:r>
              <a:rPr lang="en-US" sz="2000" dirty="0" err="1">
                <a:solidFill>
                  <a:schemeClr val="bg1"/>
                </a:solidFill>
              </a:rPr>
              <a:t>datediff</a:t>
            </a:r>
            <a:r>
              <a:rPr lang="en-US" sz="2000" dirty="0">
                <a:solidFill>
                  <a:schemeClr val="bg1"/>
                </a:solidFill>
              </a:rPr>
              <a:t>(</a:t>
            </a:r>
            <a:r>
              <a:rPr lang="en-US" sz="2000" dirty="0" err="1">
                <a:solidFill>
                  <a:schemeClr val="bg1"/>
                </a:solidFill>
              </a:rPr>
              <a:t>current_date</a:t>
            </a:r>
            <a:r>
              <a:rPr lang="en-US" sz="2000" dirty="0">
                <a:solidFill>
                  <a:schemeClr val="bg1"/>
                </a:solidFill>
              </a:rPr>
              <a:t>(),</a:t>
            </a:r>
            <a:r>
              <a:rPr lang="en-US" sz="2000" dirty="0" err="1">
                <a:solidFill>
                  <a:schemeClr val="bg1"/>
                </a:solidFill>
              </a:rPr>
              <a:t>c.date_of_birth</a:t>
            </a:r>
            <a:r>
              <a:rPr lang="en-US" sz="2000" dirty="0">
                <a:solidFill>
                  <a:schemeClr val="bg1"/>
                </a:solidFill>
              </a:rPr>
              <a:t>)/365)) between 0 and 17 then "0-17" When floor((</a:t>
            </a:r>
            <a:r>
              <a:rPr lang="en-US" sz="2000" dirty="0" err="1">
                <a:solidFill>
                  <a:schemeClr val="bg1"/>
                </a:solidFill>
              </a:rPr>
              <a:t>datediff</a:t>
            </a:r>
            <a:r>
              <a:rPr lang="en-US" sz="2000" dirty="0">
                <a:solidFill>
                  <a:schemeClr val="bg1"/>
                </a:solidFill>
              </a:rPr>
              <a:t>(</a:t>
            </a:r>
            <a:r>
              <a:rPr lang="en-US" sz="2000" dirty="0" err="1">
                <a:solidFill>
                  <a:schemeClr val="bg1"/>
                </a:solidFill>
              </a:rPr>
              <a:t>current_date</a:t>
            </a:r>
            <a:r>
              <a:rPr lang="en-US" sz="2000" dirty="0">
                <a:solidFill>
                  <a:schemeClr val="bg1"/>
                </a:solidFill>
              </a:rPr>
              <a:t>(),</a:t>
            </a:r>
            <a:r>
              <a:rPr lang="en-US" sz="2000" dirty="0" err="1">
                <a:solidFill>
                  <a:schemeClr val="bg1"/>
                </a:solidFill>
              </a:rPr>
              <a:t>c.date_of_birth</a:t>
            </a:r>
            <a:r>
              <a:rPr lang="en-US" sz="2000" dirty="0">
                <a:solidFill>
                  <a:schemeClr val="bg1"/>
                </a:solidFill>
              </a:rPr>
              <a:t>)/365)) between 18 and 30 then "18-30" When floor((</a:t>
            </a:r>
            <a:r>
              <a:rPr lang="en-US" sz="2000" dirty="0" err="1">
                <a:solidFill>
                  <a:schemeClr val="bg1"/>
                </a:solidFill>
              </a:rPr>
              <a:t>datediff</a:t>
            </a:r>
            <a:r>
              <a:rPr lang="en-US" sz="2000" dirty="0">
                <a:solidFill>
                  <a:schemeClr val="bg1"/>
                </a:solidFill>
              </a:rPr>
              <a:t>(</a:t>
            </a:r>
            <a:r>
              <a:rPr lang="en-US" sz="2000" dirty="0" err="1">
                <a:solidFill>
                  <a:schemeClr val="bg1"/>
                </a:solidFill>
              </a:rPr>
              <a:t>current_date</a:t>
            </a:r>
            <a:r>
              <a:rPr lang="en-US" sz="2000" dirty="0">
                <a:solidFill>
                  <a:schemeClr val="bg1"/>
                </a:solidFill>
              </a:rPr>
              <a:t>(),</a:t>
            </a:r>
            <a:r>
              <a:rPr lang="en-US" sz="2000" dirty="0" err="1">
                <a:solidFill>
                  <a:schemeClr val="bg1"/>
                </a:solidFill>
              </a:rPr>
              <a:t>c.date_of_birth</a:t>
            </a:r>
            <a:r>
              <a:rPr lang="en-US" sz="2000" dirty="0">
                <a:solidFill>
                  <a:schemeClr val="bg1"/>
                </a:solidFill>
              </a:rPr>
              <a:t>)/365)) between 31 and 60 then "31-60" else "60+" end as </a:t>
            </a:r>
            <a:r>
              <a:rPr lang="en-US" sz="2000" dirty="0" err="1">
                <a:solidFill>
                  <a:schemeClr val="bg1"/>
                </a:solidFill>
              </a:rPr>
              <a:t>age_group</a:t>
            </a:r>
            <a:r>
              <a:rPr lang="en-US" sz="2000" dirty="0">
                <a:solidFill>
                  <a:schemeClr val="bg1"/>
                </a:solidFill>
              </a:rPr>
              <a:t>, sum(</a:t>
            </a:r>
            <a:r>
              <a:rPr lang="en-US" sz="2000" dirty="0" err="1">
                <a:solidFill>
                  <a:schemeClr val="bg1"/>
                </a:solidFill>
              </a:rPr>
              <a:t>t.amount</a:t>
            </a:r>
            <a:r>
              <a:rPr lang="en-US" sz="2000" dirty="0">
                <a:solidFill>
                  <a:schemeClr val="bg1"/>
                </a:solidFill>
              </a:rPr>
              <a:t>) as </a:t>
            </a:r>
            <a:r>
              <a:rPr lang="en-US" sz="2000" dirty="0" err="1">
                <a:solidFill>
                  <a:schemeClr val="bg1"/>
                </a:solidFill>
              </a:rPr>
              <a:t>total_trans_amt</a:t>
            </a:r>
            <a:r>
              <a:rPr lang="en-US" sz="2000" dirty="0">
                <a:solidFill>
                  <a:schemeClr val="bg1"/>
                </a:solidFill>
              </a:rPr>
              <a:t> from customers c inner join accounts a on </a:t>
            </a:r>
            <a:r>
              <a:rPr lang="en-US" sz="2000" dirty="0" err="1">
                <a:solidFill>
                  <a:schemeClr val="bg1"/>
                </a:solidFill>
              </a:rPr>
              <a:t>c.customer_id</a:t>
            </a:r>
            <a:r>
              <a:rPr lang="en-US" sz="2000" dirty="0">
                <a:solidFill>
                  <a:schemeClr val="bg1"/>
                </a:solidFill>
              </a:rPr>
              <a:t>=</a:t>
            </a:r>
            <a:r>
              <a:rPr lang="en-US" sz="2000" dirty="0" err="1">
                <a:solidFill>
                  <a:schemeClr val="bg1"/>
                </a:solidFill>
              </a:rPr>
              <a:t>a.customer_id</a:t>
            </a:r>
            <a:r>
              <a:rPr lang="en-US" sz="2000" dirty="0">
                <a:solidFill>
                  <a:schemeClr val="bg1"/>
                </a:solidFill>
              </a:rPr>
              <a:t> inner join transactions t on </a:t>
            </a:r>
            <a:r>
              <a:rPr lang="en-US" sz="2000" dirty="0" err="1">
                <a:solidFill>
                  <a:schemeClr val="bg1"/>
                </a:solidFill>
              </a:rPr>
              <a:t>t.account_number</a:t>
            </a:r>
            <a:r>
              <a:rPr lang="en-US" sz="2000" dirty="0">
                <a:solidFill>
                  <a:schemeClr val="bg1"/>
                </a:solidFill>
              </a:rPr>
              <a:t>=</a:t>
            </a:r>
            <a:r>
              <a:rPr lang="en-US" sz="2000" dirty="0" err="1">
                <a:solidFill>
                  <a:schemeClr val="bg1"/>
                </a:solidFill>
              </a:rPr>
              <a:t>a.account_number</a:t>
            </a:r>
            <a:r>
              <a:rPr lang="en-US" sz="2000" dirty="0">
                <a:solidFill>
                  <a:schemeClr val="bg1"/>
                </a:solidFill>
              </a:rPr>
              <a:t> where </a:t>
            </a:r>
            <a:r>
              <a:rPr lang="en-US" sz="2000" dirty="0" err="1">
                <a:solidFill>
                  <a:schemeClr val="bg1"/>
                </a:solidFill>
              </a:rPr>
              <a:t>t.transaction_date</a:t>
            </a:r>
            <a:r>
              <a:rPr lang="en-US" sz="2000" dirty="0">
                <a:solidFill>
                  <a:schemeClr val="bg1"/>
                </a:solidFill>
              </a:rPr>
              <a:t>&gt;=</a:t>
            </a:r>
            <a:r>
              <a:rPr lang="en-US" sz="2000" dirty="0" err="1">
                <a:solidFill>
                  <a:schemeClr val="bg1"/>
                </a:solidFill>
              </a:rPr>
              <a:t>date_sub</a:t>
            </a:r>
            <a:r>
              <a:rPr lang="en-US" sz="2000" dirty="0">
                <a:solidFill>
                  <a:schemeClr val="bg1"/>
                </a:solidFill>
              </a:rPr>
              <a:t>(</a:t>
            </a:r>
            <a:r>
              <a:rPr lang="en-US" sz="2000" dirty="0" err="1">
                <a:solidFill>
                  <a:schemeClr val="bg1"/>
                </a:solidFill>
              </a:rPr>
              <a:t>current_date</a:t>
            </a:r>
            <a:r>
              <a:rPr lang="en-US" sz="2000" dirty="0">
                <a:solidFill>
                  <a:schemeClr val="bg1"/>
                </a:solidFill>
              </a:rPr>
              <a:t>(),interval 1 year) group by </a:t>
            </a:r>
            <a:r>
              <a:rPr lang="en-US" sz="2000" dirty="0" err="1">
                <a:solidFill>
                  <a:schemeClr val="bg1"/>
                </a:solidFill>
              </a:rPr>
              <a:t>age_group</a:t>
            </a:r>
            <a:r>
              <a:rPr lang="en-US" sz="2000" dirty="0">
                <a:solidFill>
                  <a:schemeClr val="bg1"/>
                </a:solidFill>
              </a:rPr>
              <a:t>;</a:t>
            </a:r>
            <a:endParaRPr lang="en-IN" sz="2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2587084" y="294366"/>
            <a:ext cx="12043309" cy="876376"/>
          </a:xfrm>
          <a:prstGeom prst="rect">
            <a:avLst/>
          </a:prstGeom>
          <a:noFill/>
          <a:ln/>
        </p:spPr>
        <p:txBody>
          <a:bodyPr wrap="none" lIns="0" tIns="0" rIns="0" bIns="0" rtlCol="0" anchor="t"/>
          <a:lstStyle/>
          <a:p>
            <a:pPr marL="0" indent="0">
              <a:lnSpc>
                <a:spcPts val="4600"/>
              </a:lnSpc>
              <a:buNone/>
            </a:pPr>
            <a:r>
              <a:rPr lang="en-US" sz="3700" b="1" dirty="0">
                <a:solidFill>
                  <a:srgbClr val="FFE14D"/>
                </a:solidFill>
                <a:latin typeface="Comfortaa Bold" pitchFamily="34" charset="0"/>
                <a:ea typeface="Comfortaa Bold" pitchFamily="34" charset="-122"/>
                <a:cs typeface="Comfortaa Bold" pitchFamily="34" charset="-120"/>
              </a:rPr>
              <a:t>Q.9 . Branch with Highest Average Balance</a:t>
            </a:r>
            <a:endParaRPr lang="en-US" sz="3700" dirty="0"/>
          </a:p>
        </p:txBody>
      </p:sp>
      <p:sp>
        <p:nvSpPr>
          <p:cNvPr id="3" name="Text 1"/>
          <p:cNvSpPr/>
          <p:nvPr/>
        </p:nvSpPr>
        <p:spPr>
          <a:xfrm>
            <a:off x="712709" y="1729747"/>
            <a:ext cx="2353389" cy="294203"/>
          </a:xfrm>
          <a:prstGeom prst="rect">
            <a:avLst/>
          </a:prstGeom>
          <a:noFill/>
          <a:ln/>
        </p:spPr>
        <p:txBody>
          <a:bodyPr wrap="none" lIns="0" tIns="0" rIns="0" bIns="0" rtlCol="0" anchor="t"/>
          <a:lstStyle/>
          <a:p>
            <a:pPr marL="0" indent="0">
              <a:lnSpc>
                <a:spcPts val="2300"/>
              </a:lnSpc>
              <a:buNone/>
            </a:pPr>
            <a:r>
              <a:rPr lang="en-US" sz="2800" b="1" dirty="0">
                <a:solidFill>
                  <a:srgbClr val="FFE14D"/>
                </a:solidFill>
                <a:latin typeface="Comfortaa Bold" pitchFamily="34" charset="0"/>
                <a:ea typeface="Comfortaa Bold" pitchFamily="34" charset="-122"/>
                <a:cs typeface="Comfortaa Bold" pitchFamily="34" charset="-120"/>
              </a:rPr>
              <a:t>Query :</a:t>
            </a:r>
            <a:endParaRPr lang="en-US" sz="2800" dirty="0"/>
          </a:p>
        </p:txBody>
      </p:sp>
      <p:sp>
        <p:nvSpPr>
          <p:cNvPr id="4" name="Shape 2"/>
          <p:cNvSpPr/>
          <p:nvPr/>
        </p:nvSpPr>
        <p:spPr>
          <a:xfrm>
            <a:off x="741284" y="2232660"/>
            <a:ext cx="5246922" cy="2689622"/>
          </a:xfrm>
          <a:prstGeom prst="roundRect">
            <a:avLst>
              <a:gd name="adj" fmla="val 11813"/>
            </a:avLst>
          </a:prstGeom>
          <a:solidFill>
            <a:srgbClr val="4D4000"/>
          </a:solidFill>
          <a:ln/>
        </p:spPr>
      </p:sp>
      <p:sp>
        <p:nvSpPr>
          <p:cNvPr id="5" name="Shape 3"/>
          <p:cNvSpPr/>
          <p:nvPr/>
        </p:nvSpPr>
        <p:spPr>
          <a:xfrm>
            <a:off x="712710" y="2206228"/>
            <a:ext cx="5152832" cy="2109294"/>
          </a:xfrm>
          <a:prstGeom prst="roundRect">
            <a:avLst>
              <a:gd name="adj" fmla="val 1181"/>
            </a:avLst>
          </a:prstGeom>
          <a:solidFill>
            <a:srgbClr val="4D4000"/>
          </a:solidFill>
          <a:ln/>
        </p:spPr>
      </p:sp>
      <p:sp>
        <p:nvSpPr>
          <p:cNvPr id="6" name="Text 4"/>
          <p:cNvSpPr/>
          <p:nvPr/>
        </p:nvSpPr>
        <p:spPr>
          <a:xfrm>
            <a:off x="942618" y="2391489"/>
            <a:ext cx="5045587" cy="2713071"/>
          </a:xfrm>
          <a:prstGeom prst="rect">
            <a:avLst/>
          </a:prstGeom>
          <a:noFill/>
          <a:ln/>
        </p:spPr>
        <p:txBody>
          <a:bodyPr wrap="square" lIns="0" tIns="0" rIns="0" bIns="0" rtlCol="0" anchor="t"/>
          <a:lstStyle/>
          <a:p>
            <a:pPr marL="0" indent="0">
              <a:lnSpc>
                <a:spcPts val="2650"/>
              </a:lnSpc>
              <a:buNone/>
            </a:pPr>
            <a:r>
              <a:rPr lang="en-US" sz="2400" dirty="0">
                <a:solidFill>
                  <a:schemeClr val="bg1"/>
                </a:solidFill>
              </a:rPr>
              <a:t>SELECT </a:t>
            </a:r>
            <a:r>
              <a:rPr lang="en-US" sz="2400" dirty="0" err="1">
                <a:solidFill>
                  <a:schemeClr val="bg1"/>
                </a:solidFill>
              </a:rPr>
              <a:t>branch_id,avg</a:t>
            </a:r>
            <a:r>
              <a:rPr lang="en-US" sz="2400" dirty="0">
                <a:solidFill>
                  <a:schemeClr val="bg1"/>
                </a:solidFill>
              </a:rPr>
              <a:t>(balance) as </a:t>
            </a:r>
            <a:r>
              <a:rPr lang="en-US" sz="2400" dirty="0" err="1">
                <a:solidFill>
                  <a:schemeClr val="bg1"/>
                </a:solidFill>
              </a:rPr>
              <a:t>avg_balance</a:t>
            </a:r>
            <a:r>
              <a:rPr lang="en-US" sz="2400" dirty="0">
                <a:solidFill>
                  <a:schemeClr val="bg1"/>
                </a:solidFill>
              </a:rPr>
              <a:t> from accounts group by </a:t>
            </a:r>
            <a:r>
              <a:rPr lang="en-US" sz="2400" dirty="0" err="1">
                <a:solidFill>
                  <a:schemeClr val="bg1"/>
                </a:solidFill>
              </a:rPr>
              <a:t>branch_id</a:t>
            </a:r>
            <a:r>
              <a:rPr lang="en-US" sz="2400" dirty="0">
                <a:solidFill>
                  <a:schemeClr val="bg1"/>
                </a:solidFill>
              </a:rPr>
              <a:t> order by </a:t>
            </a:r>
            <a:r>
              <a:rPr lang="en-US" sz="2400" dirty="0" err="1">
                <a:solidFill>
                  <a:schemeClr val="bg1"/>
                </a:solidFill>
              </a:rPr>
              <a:t>avg_balance</a:t>
            </a:r>
            <a:r>
              <a:rPr lang="en-US" sz="2400" dirty="0">
                <a:solidFill>
                  <a:schemeClr val="bg1"/>
                </a:solidFill>
              </a:rPr>
              <a:t> desc limit 1;</a:t>
            </a:r>
          </a:p>
        </p:txBody>
      </p:sp>
      <p:sp>
        <p:nvSpPr>
          <p:cNvPr id="7" name="Text 5"/>
          <p:cNvSpPr/>
          <p:nvPr/>
        </p:nvSpPr>
        <p:spPr>
          <a:xfrm>
            <a:off x="7581186" y="1700213"/>
            <a:ext cx="2353389" cy="294203"/>
          </a:xfrm>
          <a:prstGeom prst="rect">
            <a:avLst/>
          </a:prstGeom>
          <a:noFill/>
          <a:ln/>
        </p:spPr>
        <p:txBody>
          <a:bodyPr wrap="none" lIns="0" tIns="0" rIns="0" bIns="0" rtlCol="0" anchor="t"/>
          <a:lstStyle/>
          <a:p>
            <a:pPr marL="0" indent="0">
              <a:lnSpc>
                <a:spcPts val="2300"/>
              </a:lnSpc>
              <a:buNone/>
            </a:pPr>
            <a:r>
              <a:rPr lang="en-US" sz="2800" b="1" dirty="0">
                <a:solidFill>
                  <a:srgbClr val="FFE14D"/>
                </a:solidFill>
                <a:latin typeface="Comfortaa Bold" pitchFamily="34" charset="0"/>
                <a:ea typeface="Comfortaa Bold" pitchFamily="34" charset="-122"/>
                <a:cs typeface="Comfortaa Bold" pitchFamily="34" charset="-120"/>
              </a:rPr>
              <a:t>Application :</a:t>
            </a:r>
            <a:endParaRPr lang="en-US" sz="2800" dirty="0"/>
          </a:p>
        </p:txBody>
      </p:sp>
      <p:sp>
        <p:nvSpPr>
          <p:cNvPr id="8" name="Text 6"/>
          <p:cNvSpPr/>
          <p:nvPr/>
        </p:nvSpPr>
        <p:spPr>
          <a:xfrm>
            <a:off x="7581186" y="2206228"/>
            <a:ext cx="6315551" cy="1355408"/>
          </a:xfrm>
          <a:prstGeom prst="rect">
            <a:avLst/>
          </a:prstGeom>
          <a:noFill/>
          <a:ln/>
        </p:spPr>
        <p:txBody>
          <a:bodyPr wrap="square" lIns="0" tIns="0" rIns="0" bIns="0" rtlCol="0" anchor="t"/>
          <a:lstStyle/>
          <a:p>
            <a:pPr marL="0" indent="0">
              <a:lnSpc>
                <a:spcPts val="2650"/>
              </a:lnSpc>
              <a:buNone/>
            </a:pPr>
            <a:r>
              <a:rPr lang="en-US" sz="2800" dirty="0">
                <a:solidFill>
                  <a:srgbClr val="D7D4CC"/>
                </a:solidFill>
                <a:latin typeface="Raleway Medium" pitchFamily="34" charset="0"/>
                <a:ea typeface="Raleway Medium" pitchFamily="34" charset="-122"/>
                <a:cs typeface="Raleway Medium" pitchFamily="34" charset="-120"/>
              </a:rPr>
              <a:t>Identify high-performing branches based on average account balance. This data can help streamline operations, allocate resources efficiently, and recognize outstanding branches for performance.</a:t>
            </a:r>
            <a:endParaRPr lang="en-US" sz="2800" dirty="0"/>
          </a:p>
        </p:txBody>
      </p:sp>
      <p:pic>
        <p:nvPicPr>
          <p:cNvPr id="9" name="Image 0" descr="preencoded.png"/>
          <p:cNvPicPr>
            <a:picLocks noChangeAspect="1"/>
          </p:cNvPicPr>
          <p:nvPr/>
        </p:nvPicPr>
        <p:blipFill>
          <a:blip r:embed="rId3"/>
          <a:stretch>
            <a:fillRect/>
          </a:stretch>
        </p:blipFill>
        <p:spPr>
          <a:xfrm>
            <a:off x="7581186" y="4594265"/>
            <a:ext cx="5313283" cy="3635335"/>
          </a:xfrm>
          <a:prstGeom prst="rect">
            <a:avLst/>
          </a:prstGeom>
        </p:spPr>
      </p:pic>
      <p:cxnSp>
        <p:nvCxnSpPr>
          <p:cNvPr id="11" name="Straight Connector 10">
            <a:extLst>
              <a:ext uri="{FF2B5EF4-FFF2-40B4-BE49-F238E27FC236}">
                <a16:creationId xmlns:a16="http://schemas.microsoft.com/office/drawing/2014/main" id="{639D800C-FF57-0BF6-A060-A2E1C118A56B}"/>
              </a:ext>
            </a:extLst>
          </p:cNvPr>
          <p:cNvCxnSpPr>
            <a:cxnSpLocks/>
          </p:cNvCxnSpPr>
          <p:nvPr/>
        </p:nvCxnSpPr>
        <p:spPr>
          <a:xfrm>
            <a:off x="7225990" y="1483112"/>
            <a:ext cx="0" cy="683569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3C5D1-032D-8053-C09E-CD8B7DBCB474}"/>
              </a:ext>
            </a:extLst>
          </p:cNvPr>
          <p:cNvSpPr txBox="1"/>
          <p:nvPr/>
        </p:nvSpPr>
        <p:spPr>
          <a:xfrm>
            <a:off x="3546088" y="303533"/>
            <a:ext cx="7281749" cy="1384995"/>
          </a:xfrm>
          <a:prstGeom prst="rect">
            <a:avLst/>
          </a:prstGeom>
          <a:noFill/>
        </p:spPr>
        <p:txBody>
          <a:bodyPr wrap="square" rtlCol="0">
            <a:spAutoFit/>
          </a:bodyPr>
          <a:lstStyle/>
          <a:p>
            <a:r>
              <a:rPr lang="en-US" sz="2800" dirty="0">
                <a:solidFill>
                  <a:srgbClr val="FFFF00"/>
                </a:solidFill>
              </a:rPr>
              <a:t>Q.10 Calculate the average balance per customer at the end of each month in last year</a:t>
            </a:r>
            <a:endParaRPr lang="en-IN" sz="2800" dirty="0">
              <a:solidFill>
                <a:srgbClr val="FFFF00"/>
              </a:solidFill>
            </a:endParaRPr>
          </a:p>
        </p:txBody>
      </p:sp>
      <p:sp>
        <p:nvSpPr>
          <p:cNvPr id="4" name="Shape 3">
            <a:extLst>
              <a:ext uri="{FF2B5EF4-FFF2-40B4-BE49-F238E27FC236}">
                <a16:creationId xmlns:a16="http://schemas.microsoft.com/office/drawing/2014/main" id="{DEC23117-FEC9-1421-CCB5-4D7851E6D9EA}"/>
              </a:ext>
            </a:extLst>
          </p:cNvPr>
          <p:cNvSpPr/>
          <p:nvPr/>
        </p:nvSpPr>
        <p:spPr>
          <a:xfrm>
            <a:off x="479502" y="2948481"/>
            <a:ext cx="6384074" cy="4355567"/>
          </a:xfrm>
          <a:prstGeom prst="roundRect">
            <a:avLst>
              <a:gd name="adj" fmla="val 554"/>
            </a:avLst>
          </a:prstGeom>
          <a:solidFill>
            <a:srgbClr val="4D4000"/>
          </a:solidFill>
          <a:ln/>
        </p:spPr>
      </p:sp>
      <p:sp>
        <p:nvSpPr>
          <p:cNvPr id="6" name="TextBox 5">
            <a:extLst>
              <a:ext uri="{FF2B5EF4-FFF2-40B4-BE49-F238E27FC236}">
                <a16:creationId xmlns:a16="http://schemas.microsoft.com/office/drawing/2014/main" id="{599D1231-9025-342B-33F7-38795CCF899E}"/>
              </a:ext>
            </a:extLst>
          </p:cNvPr>
          <p:cNvSpPr txBox="1"/>
          <p:nvPr/>
        </p:nvSpPr>
        <p:spPr>
          <a:xfrm>
            <a:off x="557561" y="3066585"/>
            <a:ext cx="6306014" cy="3785652"/>
          </a:xfrm>
          <a:prstGeom prst="rect">
            <a:avLst/>
          </a:prstGeom>
          <a:noFill/>
        </p:spPr>
        <p:txBody>
          <a:bodyPr wrap="square" rtlCol="0">
            <a:spAutoFit/>
          </a:bodyPr>
          <a:lstStyle/>
          <a:p>
            <a:r>
              <a:rPr lang="en-US" sz="2400" dirty="0">
                <a:solidFill>
                  <a:schemeClr val="bg1"/>
                </a:solidFill>
              </a:rPr>
              <a:t>SELECT </a:t>
            </a:r>
            <a:r>
              <a:rPr lang="en-US" sz="2400" dirty="0" err="1">
                <a:solidFill>
                  <a:schemeClr val="bg1"/>
                </a:solidFill>
              </a:rPr>
              <a:t>a.customer_id,year</a:t>
            </a:r>
            <a:r>
              <a:rPr lang="en-US" sz="2400" dirty="0">
                <a:solidFill>
                  <a:schemeClr val="bg1"/>
                </a:solidFill>
              </a:rPr>
              <a:t>(</a:t>
            </a:r>
            <a:r>
              <a:rPr lang="en-US" sz="2400" dirty="0" err="1">
                <a:solidFill>
                  <a:schemeClr val="bg1"/>
                </a:solidFill>
              </a:rPr>
              <a:t>t.transaction_date</a:t>
            </a:r>
            <a:r>
              <a:rPr lang="en-US" sz="2400" dirty="0">
                <a:solidFill>
                  <a:schemeClr val="bg1"/>
                </a:solidFill>
              </a:rPr>
              <a:t>) as </a:t>
            </a:r>
            <a:r>
              <a:rPr lang="en-US" sz="2400" dirty="0" err="1">
                <a:solidFill>
                  <a:schemeClr val="bg1"/>
                </a:solidFill>
              </a:rPr>
              <a:t>year,month</a:t>
            </a:r>
            <a:r>
              <a:rPr lang="en-US" sz="2400" dirty="0">
                <a:solidFill>
                  <a:schemeClr val="bg1"/>
                </a:solidFill>
              </a:rPr>
              <a:t>(</a:t>
            </a:r>
            <a:r>
              <a:rPr lang="en-US" sz="2400" dirty="0" err="1">
                <a:solidFill>
                  <a:schemeClr val="bg1"/>
                </a:solidFill>
              </a:rPr>
              <a:t>t.transaction_date</a:t>
            </a:r>
            <a:r>
              <a:rPr lang="en-US" sz="2400" dirty="0">
                <a:solidFill>
                  <a:schemeClr val="bg1"/>
                </a:solidFill>
              </a:rPr>
              <a:t>) as month ,round(avg(</a:t>
            </a:r>
            <a:r>
              <a:rPr lang="en-US" sz="2400" dirty="0" err="1">
                <a:solidFill>
                  <a:schemeClr val="bg1"/>
                </a:solidFill>
              </a:rPr>
              <a:t>a.balance</a:t>
            </a:r>
            <a:r>
              <a:rPr lang="en-US" sz="2400" dirty="0">
                <a:solidFill>
                  <a:schemeClr val="bg1"/>
                </a:solidFill>
              </a:rPr>
              <a:t>),2)as balance from accounts a join transactions t using(</a:t>
            </a:r>
            <a:r>
              <a:rPr lang="en-US" sz="2400" dirty="0" err="1">
                <a:solidFill>
                  <a:schemeClr val="bg1"/>
                </a:solidFill>
              </a:rPr>
              <a:t>account_number</a:t>
            </a:r>
            <a:r>
              <a:rPr lang="en-US" sz="2400" dirty="0">
                <a:solidFill>
                  <a:schemeClr val="bg1"/>
                </a:solidFill>
              </a:rPr>
              <a:t>) where </a:t>
            </a:r>
            <a:r>
              <a:rPr lang="en-US" sz="2400" dirty="0" err="1">
                <a:solidFill>
                  <a:schemeClr val="bg1"/>
                </a:solidFill>
              </a:rPr>
              <a:t>t.transaction_date</a:t>
            </a:r>
            <a:r>
              <a:rPr lang="en-US" sz="2400" dirty="0">
                <a:solidFill>
                  <a:schemeClr val="bg1"/>
                </a:solidFill>
              </a:rPr>
              <a:t>&gt;=</a:t>
            </a:r>
            <a:r>
              <a:rPr lang="en-US" sz="2400" dirty="0" err="1">
                <a:solidFill>
                  <a:schemeClr val="bg1"/>
                </a:solidFill>
              </a:rPr>
              <a:t>date_sub</a:t>
            </a:r>
            <a:r>
              <a:rPr lang="en-US" sz="2400" dirty="0">
                <a:solidFill>
                  <a:schemeClr val="bg1"/>
                </a:solidFill>
              </a:rPr>
              <a:t>(</a:t>
            </a:r>
            <a:r>
              <a:rPr lang="en-US" sz="2400" dirty="0" err="1">
                <a:solidFill>
                  <a:schemeClr val="bg1"/>
                </a:solidFill>
              </a:rPr>
              <a:t>current_date,interval</a:t>
            </a:r>
            <a:r>
              <a:rPr lang="en-US" sz="2400" dirty="0">
                <a:solidFill>
                  <a:schemeClr val="bg1"/>
                </a:solidFill>
              </a:rPr>
              <a:t> 1 year) group by </a:t>
            </a:r>
            <a:r>
              <a:rPr lang="en-US" sz="2400" dirty="0" err="1">
                <a:solidFill>
                  <a:schemeClr val="bg1"/>
                </a:solidFill>
              </a:rPr>
              <a:t>customer_id,year,month</a:t>
            </a:r>
            <a:r>
              <a:rPr lang="en-US" sz="2400" dirty="0">
                <a:solidFill>
                  <a:schemeClr val="bg1"/>
                </a:solidFill>
              </a:rPr>
              <a:t> order by </a:t>
            </a:r>
            <a:r>
              <a:rPr lang="en-US" sz="2400" dirty="0" err="1">
                <a:solidFill>
                  <a:schemeClr val="bg1"/>
                </a:solidFill>
              </a:rPr>
              <a:t>year,month</a:t>
            </a:r>
            <a:r>
              <a:rPr lang="en-US" sz="2400" dirty="0">
                <a:solidFill>
                  <a:schemeClr val="bg1"/>
                </a:solidFill>
              </a:rPr>
              <a:t>;</a:t>
            </a:r>
            <a:endParaRPr lang="en-IN" sz="2400" dirty="0">
              <a:solidFill>
                <a:schemeClr val="bg1"/>
              </a:solidFill>
            </a:endParaRPr>
          </a:p>
        </p:txBody>
      </p:sp>
      <p:sp>
        <p:nvSpPr>
          <p:cNvPr id="8" name="TextBox 7">
            <a:extLst>
              <a:ext uri="{FF2B5EF4-FFF2-40B4-BE49-F238E27FC236}">
                <a16:creationId xmlns:a16="http://schemas.microsoft.com/office/drawing/2014/main" id="{15AC839D-487C-4F48-2FEE-AD11DF8AC0FA}"/>
              </a:ext>
            </a:extLst>
          </p:cNvPr>
          <p:cNvSpPr txBox="1"/>
          <p:nvPr/>
        </p:nvSpPr>
        <p:spPr>
          <a:xfrm>
            <a:off x="769434" y="2283685"/>
            <a:ext cx="3323062" cy="584775"/>
          </a:xfrm>
          <a:prstGeom prst="rect">
            <a:avLst/>
          </a:prstGeom>
          <a:noFill/>
        </p:spPr>
        <p:txBody>
          <a:bodyPr wrap="square" rtlCol="0">
            <a:spAutoFit/>
          </a:bodyPr>
          <a:lstStyle/>
          <a:p>
            <a:r>
              <a:rPr lang="en-IN" sz="3200" dirty="0">
                <a:solidFill>
                  <a:srgbClr val="FFFF00"/>
                </a:solidFill>
              </a:rPr>
              <a:t>Query : </a:t>
            </a:r>
          </a:p>
        </p:txBody>
      </p:sp>
      <p:cxnSp>
        <p:nvCxnSpPr>
          <p:cNvPr id="10" name="Straight Connector 9">
            <a:extLst>
              <a:ext uri="{FF2B5EF4-FFF2-40B4-BE49-F238E27FC236}">
                <a16:creationId xmlns:a16="http://schemas.microsoft.com/office/drawing/2014/main" id="{6B5E74E3-09A1-EDEA-72F2-79034693EF42}"/>
              </a:ext>
            </a:extLst>
          </p:cNvPr>
          <p:cNvCxnSpPr>
            <a:cxnSpLocks/>
          </p:cNvCxnSpPr>
          <p:nvPr/>
        </p:nvCxnSpPr>
        <p:spPr>
          <a:xfrm>
            <a:off x="7359805" y="1706137"/>
            <a:ext cx="0" cy="6523463"/>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85E3BDC-50D1-07BB-04B0-E287B7C17B6C}"/>
              </a:ext>
            </a:extLst>
          </p:cNvPr>
          <p:cNvSpPr txBox="1"/>
          <p:nvPr/>
        </p:nvSpPr>
        <p:spPr>
          <a:xfrm>
            <a:off x="7772400" y="2642839"/>
            <a:ext cx="3055437" cy="584775"/>
          </a:xfrm>
          <a:prstGeom prst="rect">
            <a:avLst/>
          </a:prstGeom>
          <a:noFill/>
        </p:spPr>
        <p:txBody>
          <a:bodyPr wrap="square" rtlCol="0">
            <a:spAutoFit/>
          </a:bodyPr>
          <a:lstStyle/>
          <a:p>
            <a:r>
              <a:rPr lang="en-IN" sz="3200" dirty="0">
                <a:solidFill>
                  <a:srgbClr val="FFFF00"/>
                </a:solidFill>
              </a:rPr>
              <a:t>Analysis : </a:t>
            </a:r>
          </a:p>
        </p:txBody>
      </p:sp>
      <p:sp>
        <p:nvSpPr>
          <p:cNvPr id="17" name="TextBox 16">
            <a:extLst>
              <a:ext uri="{FF2B5EF4-FFF2-40B4-BE49-F238E27FC236}">
                <a16:creationId xmlns:a16="http://schemas.microsoft.com/office/drawing/2014/main" id="{569B5806-5C55-8EA7-C527-67AA447D66DF}"/>
              </a:ext>
            </a:extLst>
          </p:cNvPr>
          <p:cNvSpPr txBox="1"/>
          <p:nvPr/>
        </p:nvSpPr>
        <p:spPr>
          <a:xfrm>
            <a:off x="7633009" y="3477167"/>
            <a:ext cx="4733691" cy="1938992"/>
          </a:xfrm>
          <a:prstGeom prst="rect">
            <a:avLst/>
          </a:prstGeom>
          <a:noFill/>
        </p:spPr>
        <p:txBody>
          <a:bodyPr wrap="square" rtlCol="0">
            <a:spAutoFit/>
          </a:bodyPr>
          <a:lstStyle/>
          <a:p>
            <a:r>
              <a:rPr lang="en-US" sz="2000" dirty="0">
                <a:solidFill>
                  <a:schemeClr val="bg1"/>
                </a:solidFill>
              </a:rPr>
              <a:t>The query highlights monthly average balances for each customer, allowing analysis of saving or spending habits. This helps identify high-value customers and periods of increased or decreased activity</a:t>
            </a:r>
            <a:r>
              <a:rPr lang="en-US" dirty="0"/>
              <a:t>.</a:t>
            </a:r>
            <a:endParaRPr lang="en-IN" dirty="0"/>
          </a:p>
        </p:txBody>
      </p:sp>
    </p:spTree>
    <p:extLst>
      <p:ext uri="{BB962C8B-B14F-4D97-AF65-F5344CB8AC3E}">
        <p14:creationId xmlns:p14="http://schemas.microsoft.com/office/powerpoint/2010/main" val="118856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81063" y="2004060"/>
            <a:ext cx="8809911" cy="699254"/>
          </a:xfrm>
          <a:prstGeom prst="rect">
            <a:avLst/>
          </a:prstGeom>
          <a:noFill/>
          <a:ln/>
        </p:spPr>
        <p:txBody>
          <a:bodyPr wrap="none" lIns="0" tIns="0" rIns="0" bIns="0" rtlCol="0" anchor="t"/>
          <a:lstStyle/>
          <a:p>
            <a:pPr marL="0" indent="0">
              <a:lnSpc>
                <a:spcPts val="5500"/>
              </a:lnSpc>
              <a:buNone/>
            </a:pPr>
            <a:r>
              <a:rPr lang="en-US" sz="4400" b="1" dirty="0">
                <a:solidFill>
                  <a:srgbClr val="FFE14D"/>
                </a:solidFill>
                <a:latin typeface="Comfortaa Bold" pitchFamily="34" charset="0"/>
                <a:ea typeface="Comfortaa Bold" pitchFamily="34" charset="-122"/>
                <a:cs typeface="Comfortaa Bold" pitchFamily="34" charset="-120"/>
              </a:rPr>
              <a:t>Key Takeaways and Next Steps</a:t>
            </a:r>
            <a:endParaRPr lang="en-US" sz="4400" dirty="0"/>
          </a:p>
        </p:txBody>
      </p:sp>
      <p:sp>
        <p:nvSpPr>
          <p:cNvPr id="3" name="Shape 1"/>
          <p:cNvSpPr/>
          <p:nvPr/>
        </p:nvSpPr>
        <p:spPr>
          <a:xfrm>
            <a:off x="713795" y="3255704"/>
            <a:ext cx="4121587" cy="3018592"/>
          </a:xfrm>
          <a:prstGeom prst="roundRect">
            <a:avLst>
              <a:gd name="adj" fmla="val 12511"/>
            </a:avLst>
          </a:prstGeom>
          <a:solidFill>
            <a:srgbClr val="46464A"/>
          </a:solidFill>
          <a:ln/>
        </p:spPr>
      </p:sp>
      <p:sp>
        <p:nvSpPr>
          <p:cNvPr id="4" name="Text 2"/>
          <p:cNvSpPr/>
          <p:nvPr/>
        </p:nvSpPr>
        <p:spPr>
          <a:xfrm>
            <a:off x="1132761" y="3455670"/>
            <a:ext cx="2797373" cy="349687"/>
          </a:xfrm>
          <a:prstGeom prst="rect">
            <a:avLst/>
          </a:prstGeom>
          <a:noFill/>
          <a:ln/>
        </p:spPr>
        <p:txBody>
          <a:bodyPr wrap="none" lIns="0" tIns="0" rIns="0" bIns="0" rtlCol="0" anchor="t"/>
          <a:lstStyle/>
          <a:p>
            <a:pPr marL="0" indent="0" algn="ctr">
              <a:lnSpc>
                <a:spcPts val="2750"/>
              </a:lnSpc>
              <a:buNone/>
            </a:pPr>
            <a:r>
              <a:rPr lang="en-US" sz="2200" b="1" dirty="0">
                <a:solidFill>
                  <a:srgbClr val="FFFF00"/>
                </a:solidFill>
                <a:latin typeface="Comfortaa Bold" pitchFamily="34" charset="0"/>
                <a:ea typeface="Comfortaa Bold" pitchFamily="34" charset="-122"/>
                <a:cs typeface="Comfortaa Bold" pitchFamily="34" charset="-120"/>
              </a:rPr>
              <a:t>Key Findings</a:t>
            </a:r>
            <a:endParaRPr lang="en-US" sz="2200" b="1" dirty="0">
              <a:solidFill>
                <a:srgbClr val="FFFF00"/>
              </a:solidFill>
            </a:endParaRPr>
          </a:p>
        </p:txBody>
      </p:sp>
      <p:sp>
        <p:nvSpPr>
          <p:cNvPr id="5" name="Text 3"/>
          <p:cNvSpPr/>
          <p:nvPr/>
        </p:nvSpPr>
        <p:spPr>
          <a:xfrm>
            <a:off x="1132761" y="3959185"/>
            <a:ext cx="3618190" cy="2014538"/>
          </a:xfrm>
          <a:prstGeom prst="rect">
            <a:avLst/>
          </a:prstGeom>
          <a:noFill/>
          <a:ln/>
        </p:spPr>
        <p:txBody>
          <a:bodyPr wrap="square" lIns="0" tIns="0" rIns="0" bIns="0" rtlCol="0" anchor="t"/>
          <a:lstStyle/>
          <a:p>
            <a:pPr marL="0" indent="0">
              <a:lnSpc>
                <a:spcPts val="3150"/>
              </a:lnSpc>
              <a:buNone/>
            </a:pPr>
            <a:r>
              <a:rPr lang="en-US" sz="1950" dirty="0">
                <a:solidFill>
                  <a:schemeClr val="bg1"/>
                </a:solidFill>
                <a:latin typeface="Raleway Medium" pitchFamily="34" charset="0"/>
                <a:ea typeface="Raleway Medium" pitchFamily="34" charset="-122"/>
                <a:cs typeface="Raleway Medium" pitchFamily="34" charset="-120"/>
              </a:rPr>
              <a:t>Our SQL analysis provided key insights into inactive customers, monthly transaction patterns, and top-performing branches.</a:t>
            </a:r>
            <a:endParaRPr lang="en-US" sz="1950" dirty="0">
              <a:solidFill>
                <a:schemeClr val="bg1"/>
              </a:solidFill>
            </a:endParaRPr>
          </a:p>
        </p:txBody>
      </p:sp>
      <p:sp>
        <p:nvSpPr>
          <p:cNvPr id="6" name="Shape 4"/>
          <p:cNvSpPr/>
          <p:nvPr/>
        </p:nvSpPr>
        <p:spPr>
          <a:xfrm>
            <a:off x="5254347" y="3206829"/>
            <a:ext cx="4121587" cy="3018592"/>
          </a:xfrm>
          <a:prstGeom prst="roundRect">
            <a:avLst>
              <a:gd name="adj" fmla="val 12511"/>
            </a:avLst>
          </a:prstGeom>
          <a:solidFill>
            <a:srgbClr val="46464A"/>
          </a:solidFill>
          <a:ln/>
        </p:spPr>
      </p:sp>
      <p:sp>
        <p:nvSpPr>
          <p:cNvPr id="7" name="Text 5"/>
          <p:cNvSpPr/>
          <p:nvPr/>
        </p:nvSpPr>
        <p:spPr>
          <a:xfrm>
            <a:off x="5506045" y="3458528"/>
            <a:ext cx="3308866" cy="349687"/>
          </a:xfrm>
          <a:prstGeom prst="rect">
            <a:avLst/>
          </a:prstGeom>
          <a:noFill/>
          <a:ln/>
        </p:spPr>
        <p:txBody>
          <a:bodyPr wrap="none" lIns="0" tIns="0" rIns="0" bIns="0" rtlCol="0" anchor="t"/>
          <a:lstStyle/>
          <a:p>
            <a:pPr marL="0" indent="0" algn="ctr">
              <a:lnSpc>
                <a:spcPts val="2750"/>
              </a:lnSpc>
              <a:buNone/>
            </a:pPr>
            <a:r>
              <a:rPr lang="en-US" sz="2200" b="1" dirty="0">
                <a:solidFill>
                  <a:srgbClr val="FFFF00"/>
                </a:solidFill>
                <a:latin typeface="Comfortaa Bold" pitchFamily="34" charset="0"/>
                <a:ea typeface="Comfortaa Bold" pitchFamily="34" charset="-122"/>
                <a:cs typeface="Comfortaa Bold" pitchFamily="34" charset="-120"/>
              </a:rPr>
              <a:t>Improved Engagement</a:t>
            </a:r>
            <a:endParaRPr lang="en-US" sz="2200" b="1" dirty="0">
              <a:solidFill>
                <a:srgbClr val="FFFF00"/>
              </a:solidFill>
            </a:endParaRPr>
          </a:p>
        </p:txBody>
      </p:sp>
      <p:sp>
        <p:nvSpPr>
          <p:cNvPr id="8" name="Text 6"/>
          <p:cNvSpPr/>
          <p:nvPr/>
        </p:nvSpPr>
        <p:spPr>
          <a:xfrm>
            <a:off x="5506045" y="3959185"/>
            <a:ext cx="3618190" cy="2014538"/>
          </a:xfrm>
          <a:prstGeom prst="rect">
            <a:avLst/>
          </a:prstGeom>
          <a:noFill/>
          <a:ln/>
        </p:spPr>
        <p:txBody>
          <a:bodyPr wrap="square" lIns="0" tIns="0" rIns="0" bIns="0" rtlCol="0" anchor="t"/>
          <a:lstStyle/>
          <a:p>
            <a:pPr marL="0" indent="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By targeting efforts based on these findings, we expect improved customer engagement and subsequent growth.</a:t>
            </a:r>
            <a:endParaRPr lang="en-US" sz="1950" dirty="0"/>
          </a:p>
        </p:txBody>
      </p:sp>
      <p:sp>
        <p:nvSpPr>
          <p:cNvPr id="9" name="Shape 7"/>
          <p:cNvSpPr/>
          <p:nvPr/>
        </p:nvSpPr>
        <p:spPr>
          <a:xfrm>
            <a:off x="9649284" y="3255704"/>
            <a:ext cx="4121587" cy="3018592"/>
          </a:xfrm>
          <a:prstGeom prst="roundRect">
            <a:avLst>
              <a:gd name="adj" fmla="val 12511"/>
            </a:avLst>
          </a:prstGeom>
          <a:solidFill>
            <a:srgbClr val="46464A"/>
          </a:solidFill>
          <a:ln/>
        </p:spPr>
      </p:sp>
      <p:sp>
        <p:nvSpPr>
          <p:cNvPr id="10" name="Text 8"/>
          <p:cNvSpPr/>
          <p:nvPr/>
        </p:nvSpPr>
        <p:spPr>
          <a:xfrm>
            <a:off x="9879330" y="3458528"/>
            <a:ext cx="2983944" cy="349687"/>
          </a:xfrm>
          <a:prstGeom prst="rect">
            <a:avLst/>
          </a:prstGeom>
          <a:noFill/>
          <a:ln/>
        </p:spPr>
        <p:txBody>
          <a:bodyPr wrap="none" lIns="0" tIns="0" rIns="0" bIns="0" rtlCol="0" anchor="t"/>
          <a:lstStyle/>
          <a:p>
            <a:pPr marL="0" indent="0" algn="ctr">
              <a:lnSpc>
                <a:spcPts val="2750"/>
              </a:lnSpc>
              <a:buNone/>
            </a:pPr>
            <a:r>
              <a:rPr lang="en-US" sz="2200" dirty="0">
                <a:solidFill>
                  <a:srgbClr val="FFFF00"/>
                </a:solidFill>
                <a:latin typeface="Comfortaa Bold" pitchFamily="34" charset="0"/>
                <a:ea typeface="Comfortaa Bold" pitchFamily="34" charset="-122"/>
                <a:cs typeface="Comfortaa Bold" pitchFamily="34" charset="-120"/>
              </a:rPr>
              <a:t>Better Resource Use</a:t>
            </a:r>
            <a:endParaRPr lang="en-US" sz="2200" dirty="0">
              <a:solidFill>
                <a:srgbClr val="FFFF00"/>
              </a:solidFill>
            </a:endParaRPr>
          </a:p>
        </p:txBody>
      </p:sp>
      <p:sp>
        <p:nvSpPr>
          <p:cNvPr id="11" name="Text 9"/>
          <p:cNvSpPr/>
          <p:nvPr/>
        </p:nvSpPr>
        <p:spPr>
          <a:xfrm>
            <a:off x="9879330" y="3959185"/>
            <a:ext cx="3618190" cy="1611630"/>
          </a:xfrm>
          <a:prstGeom prst="rect">
            <a:avLst/>
          </a:prstGeom>
          <a:noFill/>
          <a:ln/>
        </p:spPr>
        <p:txBody>
          <a:bodyPr wrap="square" lIns="0" tIns="0" rIns="0" bIns="0" rtlCol="0" anchor="t"/>
          <a:lstStyle/>
          <a:p>
            <a:pPr marL="0" indent="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These data-driven decisions will allow us to optimize resource allocation and increase profitability.</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07C303-AE79-F6EC-ADD6-E4DA72A7642F}"/>
              </a:ext>
            </a:extLst>
          </p:cNvPr>
          <p:cNvSpPr txBox="1"/>
          <p:nvPr/>
        </p:nvSpPr>
        <p:spPr>
          <a:xfrm>
            <a:off x="3534937" y="1070517"/>
            <a:ext cx="5084956" cy="707886"/>
          </a:xfrm>
          <a:prstGeom prst="rect">
            <a:avLst/>
          </a:prstGeom>
          <a:noFill/>
        </p:spPr>
        <p:txBody>
          <a:bodyPr wrap="square" rtlCol="0">
            <a:spAutoFit/>
          </a:bodyPr>
          <a:lstStyle/>
          <a:p>
            <a:r>
              <a:rPr lang="en-IN" sz="4000" dirty="0">
                <a:solidFill>
                  <a:srgbClr val="FFFF00"/>
                </a:solidFill>
              </a:rPr>
              <a:t>INTRODUCTION</a:t>
            </a:r>
          </a:p>
        </p:txBody>
      </p:sp>
      <p:sp>
        <p:nvSpPr>
          <p:cNvPr id="5" name="Shape 3">
            <a:extLst>
              <a:ext uri="{FF2B5EF4-FFF2-40B4-BE49-F238E27FC236}">
                <a16:creationId xmlns:a16="http://schemas.microsoft.com/office/drawing/2014/main" id="{8799BD6B-E7BA-4DD5-1BEF-F9D16919C4F1}"/>
              </a:ext>
            </a:extLst>
          </p:cNvPr>
          <p:cNvSpPr/>
          <p:nvPr/>
        </p:nvSpPr>
        <p:spPr>
          <a:xfrm>
            <a:off x="1940312" y="2509025"/>
            <a:ext cx="9054790" cy="4770724"/>
          </a:xfrm>
          <a:prstGeom prst="roundRect">
            <a:avLst>
              <a:gd name="adj" fmla="val 6677"/>
            </a:avLst>
          </a:prstGeom>
          <a:solidFill>
            <a:srgbClr val="4D4000"/>
          </a:solidFill>
          <a:ln/>
        </p:spPr>
      </p:sp>
      <p:sp>
        <p:nvSpPr>
          <p:cNvPr id="12" name="TextBox 11">
            <a:extLst>
              <a:ext uri="{FF2B5EF4-FFF2-40B4-BE49-F238E27FC236}">
                <a16:creationId xmlns:a16="http://schemas.microsoft.com/office/drawing/2014/main" id="{C68BB0BE-E1DC-68D5-1C84-5A0AE8AB39E0}"/>
              </a:ext>
            </a:extLst>
          </p:cNvPr>
          <p:cNvSpPr txBox="1"/>
          <p:nvPr/>
        </p:nvSpPr>
        <p:spPr>
          <a:xfrm>
            <a:off x="2219093" y="2787806"/>
            <a:ext cx="8686800" cy="3970318"/>
          </a:xfrm>
          <a:prstGeom prst="rect">
            <a:avLst/>
          </a:prstGeom>
          <a:noFill/>
        </p:spPr>
        <p:txBody>
          <a:bodyPr wrap="square" rtlCol="0">
            <a:spAutoFit/>
          </a:bodyPr>
          <a:lstStyle/>
          <a:p>
            <a:r>
              <a:rPr lang="en-US" sz="2800" dirty="0">
                <a:solidFill>
                  <a:schemeClr val="bg1"/>
                </a:solidFill>
              </a:rPr>
              <a:t>Welcome to my presentation on bank analysis using SQL. This project aims to provide comprehensive insights into banking data through the effective use of SQL for data extraction, transformation, and analysis. By leveraging SQL's robust querying capabilities, we delve into various aspects of banking operations, from transaction patterns and customer behaviors to financial performance metrics.</a:t>
            </a:r>
            <a:endParaRPr lang="en-IN" sz="2800" dirty="0">
              <a:solidFill>
                <a:schemeClr val="bg1"/>
              </a:solidFill>
            </a:endParaRPr>
          </a:p>
        </p:txBody>
      </p:sp>
      <p:pic>
        <p:nvPicPr>
          <p:cNvPr id="16" name="Picture 15">
            <a:extLst>
              <a:ext uri="{FF2B5EF4-FFF2-40B4-BE49-F238E27FC236}">
                <a16:creationId xmlns:a16="http://schemas.microsoft.com/office/drawing/2014/main" id="{A50877B9-2386-D7EF-5CD5-9EE7CD1B6A7B}"/>
              </a:ext>
            </a:extLst>
          </p:cNvPr>
          <p:cNvPicPr>
            <a:picLocks noChangeAspect="1"/>
          </p:cNvPicPr>
          <p:nvPr/>
        </p:nvPicPr>
        <p:blipFill>
          <a:blip r:embed="rId2"/>
          <a:stretch>
            <a:fillRect/>
          </a:stretch>
        </p:blipFill>
        <p:spPr>
          <a:xfrm>
            <a:off x="7575700" y="428713"/>
            <a:ext cx="2088385" cy="1569838"/>
          </a:xfrm>
          <a:prstGeom prst="rect">
            <a:avLst/>
          </a:prstGeom>
        </p:spPr>
      </p:pic>
    </p:spTree>
    <p:extLst>
      <p:ext uri="{BB962C8B-B14F-4D97-AF65-F5344CB8AC3E}">
        <p14:creationId xmlns:p14="http://schemas.microsoft.com/office/powerpoint/2010/main" val="10824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89570" y="211874"/>
            <a:ext cx="12589727" cy="860392"/>
          </a:xfrm>
          <a:prstGeom prst="rect">
            <a:avLst/>
          </a:prstGeom>
          <a:noFill/>
          <a:ln/>
        </p:spPr>
        <p:txBody>
          <a:bodyPr wrap="none" lIns="0" tIns="0" rIns="0" bIns="0" rtlCol="0" anchor="t"/>
          <a:lstStyle/>
          <a:p>
            <a:pPr marL="0" indent="0">
              <a:lnSpc>
                <a:spcPts val="5500"/>
              </a:lnSpc>
              <a:buNone/>
            </a:pPr>
            <a:r>
              <a:rPr lang="en-US" sz="2000" b="1" dirty="0">
                <a:solidFill>
                  <a:srgbClr val="FFE14D"/>
                </a:solidFill>
                <a:latin typeface="Comfortaa Bold" pitchFamily="34" charset="0"/>
                <a:ea typeface="Comfortaa Bold" pitchFamily="34" charset="-122"/>
              </a:rPr>
              <a:t>Q.1 . Write a query to list all the customers who haven’t made any transaction in the last year how can we make them active again </a:t>
            </a:r>
            <a:endParaRPr lang="en-US" sz="2000" dirty="0"/>
          </a:p>
        </p:txBody>
      </p:sp>
      <p:sp>
        <p:nvSpPr>
          <p:cNvPr id="3" name="Text 1"/>
          <p:cNvSpPr/>
          <p:nvPr/>
        </p:nvSpPr>
        <p:spPr>
          <a:xfrm>
            <a:off x="970157" y="2207941"/>
            <a:ext cx="2708279" cy="511208"/>
          </a:xfrm>
          <a:prstGeom prst="rect">
            <a:avLst/>
          </a:prstGeom>
          <a:noFill/>
          <a:ln/>
        </p:spPr>
        <p:txBody>
          <a:bodyPr wrap="none" lIns="0" tIns="0" rIns="0" bIns="0" rtlCol="0" anchor="t"/>
          <a:lstStyle/>
          <a:p>
            <a:pPr marL="0" indent="0">
              <a:lnSpc>
                <a:spcPts val="2750"/>
              </a:lnSpc>
              <a:buNone/>
            </a:pPr>
            <a:r>
              <a:rPr lang="en-US" sz="2800" b="1" dirty="0">
                <a:solidFill>
                  <a:srgbClr val="FFE14D"/>
                </a:solidFill>
                <a:latin typeface="Comfortaa Bold" pitchFamily="34" charset="0"/>
                <a:ea typeface="Comfortaa Bold" pitchFamily="34" charset="-122"/>
                <a:cs typeface="Comfortaa Bold" pitchFamily="34" charset="-120"/>
              </a:rPr>
              <a:t>Query :</a:t>
            </a:r>
            <a:endParaRPr lang="en-US" sz="2800" dirty="0"/>
          </a:p>
        </p:txBody>
      </p:sp>
      <p:sp>
        <p:nvSpPr>
          <p:cNvPr id="4" name="Shape 2"/>
          <p:cNvSpPr/>
          <p:nvPr/>
        </p:nvSpPr>
        <p:spPr>
          <a:xfrm>
            <a:off x="881063" y="2750582"/>
            <a:ext cx="6127075" cy="4406503"/>
          </a:xfrm>
          <a:prstGeom prst="roundRect">
            <a:avLst>
              <a:gd name="adj" fmla="val 8570"/>
            </a:avLst>
          </a:prstGeom>
          <a:solidFill>
            <a:srgbClr val="4D4000"/>
          </a:solidFill>
          <a:ln/>
        </p:spPr>
      </p:sp>
      <p:sp>
        <p:nvSpPr>
          <p:cNvPr id="5" name="Shape 3"/>
          <p:cNvSpPr/>
          <p:nvPr/>
        </p:nvSpPr>
        <p:spPr>
          <a:xfrm>
            <a:off x="868561" y="2750582"/>
            <a:ext cx="6152078" cy="4406503"/>
          </a:xfrm>
          <a:prstGeom prst="roundRect">
            <a:avLst>
              <a:gd name="adj" fmla="val 857"/>
            </a:avLst>
          </a:prstGeom>
          <a:solidFill>
            <a:srgbClr val="4D4000"/>
          </a:solidFill>
          <a:ln/>
        </p:spPr>
      </p:sp>
      <p:sp>
        <p:nvSpPr>
          <p:cNvPr id="6" name="Text 4"/>
          <p:cNvSpPr/>
          <p:nvPr/>
        </p:nvSpPr>
        <p:spPr>
          <a:xfrm>
            <a:off x="1120259" y="2939296"/>
            <a:ext cx="5648682" cy="4029075"/>
          </a:xfrm>
          <a:prstGeom prst="rect">
            <a:avLst/>
          </a:prstGeom>
          <a:noFill/>
          <a:ln/>
        </p:spPr>
        <p:txBody>
          <a:bodyPr wrap="square" lIns="0" tIns="0" rIns="0" bIns="0" rtlCol="0" anchor="t"/>
          <a:lstStyle/>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SELECT c.customer_id, c.first_name, c.last_name </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FROM customers c</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JOIN accounts a ON c.customer_id = a.customer_id</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LEFT JOIN transactions t ON a.account_number = t.account_number </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WHERE t.transaction_id IS NULL OR </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t.transaction_date &lt; DATE_SUB(CURDATE(), INTERVAL 1 YEAR);</a:t>
            </a:r>
            <a:endParaRPr lang="en-US" sz="1950" dirty="0"/>
          </a:p>
        </p:txBody>
      </p:sp>
      <p:sp>
        <p:nvSpPr>
          <p:cNvPr id="7" name="Text 5"/>
          <p:cNvSpPr/>
          <p:nvPr/>
        </p:nvSpPr>
        <p:spPr>
          <a:xfrm>
            <a:off x="7629882" y="2297151"/>
            <a:ext cx="2797373" cy="256478"/>
          </a:xfrm>
          <a:prstGeom prst="rect">
            <a:avLst/>
          </a:prstGeom>
          <a:noFill/>
          <a:ln/>
        </p:spPr>
        <p:txBody>
          <a:bodyPr wrap="none" lIns="0" tIns="0" rIns="0" bIns="0" rtlCol="0" anchor="t"/>
          <a:lstStyle/>
          <a:p>
            <a:pPr marL="0" indent="0">
              <a:lnSpc>
                <a:spcPts val="2750"/>
              </a:lnSpc>
              <a:buNone/>
            </a:pPr>
            <a:r>
              <a:rPr lang="en-US" sz="3200" b="1" dirty="0">
                <a:solidFill>
                  <a:srgbClr val="FFE14D"/>
                </a:solidFill>
                <a:latin typeface="Comfortaa Bold" pitchFamily="34" charset="0"/>
                <a:ea typeface="Comfortaa Bold" pitchFamily="34" charset="-122"/>
                <a:cs typeface="Comfortaa Bold" pitchFamily="34" charset="-120"/>
              </a:rPr>
              <a:t>Action :</a:t>
            </a:r>
            <a:endParaRPr lang="en-US" sz="3200" dirty="0"/>
          </a:p>
        </p:txBody>
      </p:sp>
      <p:sp>
        <p:nvSpPr>
          <p:cNvPr id="8" name="Text 6"/>
          <p:cNvSpPr/>
          <p:nvPr/>
        </p:nvSpPr>
        <p:spPr>
          <a:xfrm>
            <a:off x="7629882" y="2719149"/>
            <a:ext cx="6127075" cy="1611630"/>
          </a:xfrm>
          <a:prstGeom prst="rect">
            <a:avLst/>
          </a:prstGeom>
          <a:noFill/>
          <a:ln/>
        </p:spPr>
        <p:txBody>
          <a:bodyPr wrap="square" lIns="0" tIns="0" rIns="0" bIns="0" rtlCol="0" anchor="t"/>
          <a:lstStyle/>
          <a:p>
            <a:pPr marL="0" indent="0">
              <a:lnSpc>
                <a:spcPts val="3150"/>
              </a:lnSpc>
              <a:buNone/>
            </a:pPr>
            <a:r>
              <a:rPr lang="en-US" sz="2000" dirty="0">
                <a:solidFill>
                  <a:schemeClr val="bg1"/>
                </a:solidFill>
                <a:latin typeface="Raleway Medium" pitchFamily="34" charset="0"/>
                <a:ea typeface="Raleway Medium" pitchFamily="34" charset="-122"/>
                <a:cs typeface="Raleway Medium" pitchFamily="34" charset="-120"/>
              </a:rPr>
              <a:t>Reach out to inactive customers with personalized offers and incentives. This could include targeted marketing campaigns, fee waivers, or exclusive product promotions.</a:t>
            </a:r>
            <a:endParaRPr lang="en-US" sz="2000" dirty="0">
              <a:solidFill>
                <a:schemeClr val="bg1"/>
              </a:solidFill>
            </a:endParaRPr>
          </a:p>
        </p:txBody>
      </p:sp>
      <p:cxnSp>
        <p:nvCxnSpPr>
          <p:cNvPr id="11" name="Straight Connector 10">
            <a:extLst>
              <a:ext uri="{FF2B5EF4-FFF2-40B4-BE49-F238E27FC236}">
                <a16:creationId xmlns:a16="http://schemas.microsoft.com/office/drawing/2014/main" id="{888A34DE-ABE9-4FBA-9428-87C97C5148FC}"/>
              </a:ext>
            </a:extLst>
          </p:cNvPr>
          <p:cNvCxnSpPr/>
          <p:nvPr/>
        </p:nvCxnSpPr>
        <p:spPr>
          <a:xfrm>
            <a:off x="7315200" y="1237785"/>
            <a:ext cx="0" cy="699181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13264"/>
    </mc:Choice>
    <mc:Fallback>
      <p:transition spd="slow" advTm="132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00723" y="390293"/>
            <a:ext cx="8809462" cy="1299680"/>
          </a:xfrm>
          <a:prstGeom prst="rect">
            <a:avLst/>
          </a:prstGeom>
          <a:noFill/>
          <a:ln/>
        </p:spPr>
        <p:txBody>
          <a:bodyPr wrap="none" lIns="0" tIns="0" rIns="0" bIns="0" rtlCol="0" anchor="t"/>
          <a:lstStyle/>
          <a:p>
            <a:pPr marL="0" indent="0">
              <a:lnSpc>
                <a:spcPts val="5500"/>
              </a:lnSpc>
              <a:buNone/>
            </a:pPr>
            <a:r>
              <a:rPr lang="en-US" sz="3200" b="1" dirty="0">
                <a:solidFill>
                  <a:srgbClr val="FFE14D"/>
                </a:solidFill>
                <a:latin typeface="Comfortaa Bold" pitchFamily="34" charset="0"/>
                <a:ea typeface="Comfortaa Bold" pitchFamily="34" charset="-122"/>
              </a:rPr>
              <a:t>Q.2 Summarize total transaction account per account per month </a:t>
            </a:r>
            <a:endParaRPr lang="en-US" sz="3200" dirty="0"/>
          </a:p>
        </p:txBody>
      </p:sp>
      <p:sp>
        <p:nvSpPr>
          <p:cNvPr id="3" name="Text 1"/>
          <p:cNvSpPr/>
          <p:nvPr/>
        </p:nvSpPr>
        <p:spPr>
          <a:xfrm>
            <a:off x="881063" y="2475571"/>
            <a:ext cx="2797373" cy="445032"/>
          </a:xfrm>
          <a:prstGeom prst="rect">
            <a:avLst/>
          </a:prstGeom>
          <a:noFill/>
          <a:ln/>
        </p:spPr>
        <p:txBody>
          <a:bodyPr wrap="none" lIns="0" tIns="0" rIns="0" bIns="0" rtlCol="0" anchor="t"/>
          <a:lstStyle/>
          <a:p>
            <a:pPr marL="0" indent="0">
              <a:lnSpc>
                <a:spcPts val="2750"/>
              </a:lnSpc>
              <a:buNone/>
            </a:pPr>
            <a:r>
              <a:rPr lang="en-US" sz="3200" b="1" dirty="0">
                <a:solidFill>
                  <a:srgbClr val="FFE14D"/>
                </a:solidFill>
                <a:latin typeface="Comfortaa Bold" pitchFamily="34" charset="0"/>
                <a:ea typeface="Comfortaa Bold" pitchFamily="34" charset="-122"/>
                <a:cs typeface="Comfortaa Bold" pitchFamily="34" charset="-120"/>
              </a:rPr>
              <a:t>Query :</a:t>
            </a:r>
            <a:endParaRPr lang="en-US" sz="3200" dirty="0"/>
          </a:p>
        </p:txBody>
      </p:sp>
      <p:sp>
        <p:nvSpPr>
          <p:cNvPr id="4" name="Shape 2"/>
          <p:cNvSpPr/>
          <p:nvPr/>
        </p:nvSpPr>
        <p:spPr>
          <a:xfrm>
            <a:off x="881063" y="2952036"/>
            <a:ext cx="6127075" cy="4003596"/>
          </a:xfrm>
          <a:prstGeom prst="roundRect">
            <a:avLst>
              <a:gd name="adj" fmla="val 9433"/>
            </a:avLst>
          </a:prstGeom>
          <a:solidFill>
            <a:srgbClr val="4D4000"/>
          </a:solidFill>
          <a:ln/>
        </p:spPr>
      </p:sp>
      <p:sp>
        <p:nvSpPr>
          <p:cNvPr id="5" name="Shape 3"/>
          <p:cNvSpPr/>
          <p:nvPr/>
        </p:nvSpPr>
        <p:spPr>
          <a:xfrm>
            <a:off x="868561" y="2952036"/>
            <a:ext cx="6152078" cy="4003596"/>
          </a:xfrm>
          <a:prstGeom prst="roundRect">
            <a:avLst>
              <a:gd name="adj" fmla="val 943"/>
            </a:avLst>
          </a:prstGeom>
          <a:solidFill>
            <a:srgbClr val="4D4000"/>
          </a:solidFill>
          <a:ln/>
        </p:spPr>
      </p:sp>
      <p:sp>
        <p:nvSpPr>
          <p:cNvPr id="6" name="Text 4"/>
          <p:cNvSpPr/>
          <p:nvPr/>
        </p:nvSpPr>
        <p:spPr>
          <a:xfrm>
            <a:off x="1120259" y="3140750"/>
            <a:ext cx="5648682" cy="3626168"/>
          </a:xfrm>
          <a:prstGeom prst="rect">
            <a:avLst/>
          </a:prstGeom>
          <a:noFill/>
          <a:ln/>
        </p:spPr>
        <p:txBody>
          <a:bodyPr wrap="square" lIns="0" tIns="0" rIns="0" bIns="0" rtlCol="0" anchor="t"/>
          <a:lstStyle/>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SELECT account_number, YEAR(transaction_date) AS year, </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MONTH(transaction_date) AS month, SUM(amount) AS total_amt</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FROM transactions t </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GROUP BY account_number, YEAR(transaction_date), MONTH(transaction_date)</a:t>
            </a:r>
            <a:endParaRPr lang="en-US" sz="1950" dirty="0"/>
          </a:p>
          <a:p>
            <a:pPr marL="0" indent="0">
              <a:lnSpc>
                <a:spcPts val="3150"/>
              </a:lnSpc>
              <a:buNone/>
            </a:pPr>
            <a:r>
              <a:rPr lang="en-US" sz="1950" dirty="0">
                <a:solidFill>
                  <a:srgbClr val="D7D4CC"/>
                </a:solidFill>
                <a:highlight>
                  <a:srgbClr val="4D4000"/>
                </a:highlight>
                <a:latin typeface="Consolas Medium" pitchFamily="34" charset="0"/>
                <a:ea typeface="Consolas Medium" pitchFamily="34" charset="-122"/>
                <a:cs typeface="Consolas Medium" pitchFamily="34" charset="-120"/>
              </a:rPr>
              <a:t>ORDER BY account_number, year, month;</a:t>
            </a:r>
            <a:endParaRPr lang="en-US" sz="1950" dirty="0"/>
          </a:p>
        </p:txBody>
      </p:sp>
      <p:sp>
        <p:nvSpPr>
          <p:cNvPr id="7" name="Text 5"/>
          <p:cNvSpPr/>
          <p:nvPr/>
        </p:nvSpPr>
        <p:spPr>
          <a:xfrm>
            <a:off x="7643487" y="2475571"/>
            <a:ext cx="2797367" cy="193334"/>
          </a:xfrm>
          <a:prstGeom prst="rect">
            <a:avLst/>
          </a:prstGeom>
          <a:noFill/>
          <a:ln/>
        </p:spPr>
        <p:txBody>
          <a:bodyPr wrap="none" lIns="0" tIns="0" rIns="0" bIns="0" rtlCol="0" anchor="t"/>
          <a:lstStyle/>
          <a:p>
            <a:pPr marL="0" indent="0">
              <a:lnSpc>
                <a:spcPts val="2750"/>
              </a:lnSpc>
              <a:buNone/>
            </a:pPr>
            <a:r>
              <a:rPr lang="en-US" sz="3200" b="1" dirty="0">
                <a:solidFill>
                  <a:srgbClr val="FFE14D"/>
                </a:solidFill>
                <a:latin typeface="Comfortaa Bold" pitchFamily="34" charset="0"/>
                <a:ea typeface="Comfortaa Bold" pitchFamily="34" charset="-122"/>
                <a:cs typeface="Comfortaa Bold" pitchFamily="34" charset="-120"/>
              </a:rPr>
              <a:t>Analysis :</a:t>
            </a:r>
            <a:endParaRPr lang="en-US" sz="3200" dirty="0"/>
          </a:p>
        </p:txBody>
      </p:sp>
      <p:sp>
        <p:nvSpPr>
          <p:cNvPr id="8" name="Text 6"/>
          <p:cNvSpPr/>
          <p:nvPr/>
        </p:nvSpPr>
        <p:spPr>
          <a:xfrm>
            <a:off x="7629882" y="2920603"/>
            <a:ext cx="6127075" cy="1611630"/>
          </a:xfrm>
          <a:prstGeom prst="rect">
            <a:avLst/>
          </a:prstGeom>
          <a:noFill/>
          <a:ln/>
        </p:spPr>
        <p:txBody>
          <a:bodyPr wrap="square" lIns="0" tIns="0" rIns="0" bIns="0" rtlCol="0" anchor="t"/>
          <a:lstStyle/>
          <a:p>
            <a:pPr marL="0" indent="0">
              <a:lnSpc>
                <a:spcPts val="3150"/>
              </a:lnSpc>
              <a:buNone/>
            </a:pPr>
            <a:r>
              <a:rPr lang="en-US" sz="2400" dirty="0">
                <a:solidFill>
                  <a:schemeClr val="bg1"/>
                </a:solidFill>
                <a:latin typeface="Raleway Medium" pitchFamily="34" charset="0"/>
                <a:ea typeface="Raleway Medium" pitchFamily="34" charset="-122"/>
                <a:cs typeface="Raleway Medium" pitchFamily="34" charset="-120"/>
              </a:rPr>
              <a:t>Analyze trends in monthly transaction volume, identifying peak periods and potential seasonal patterns. This data helps optimize resource allocation and marketing strategies</a:t>
            </a:r>
            <a:r>
              <a:rPr lang="en-US" sz="1950" dirty="0">
                <a:solidFill>
                  <a:schemeClr val="bg1"/>
                </a:solidFill>
                <a:latin typeface="Raleway Medium" pitchFamily="34" charset="0"/>
                <a:ea typeface="Raleway Medium" pitchFamily="34" charset="-122"/>
                <a:cs typeface="Raleway Medium" pitchFamily="34" charset="-120"/>
              </a:rPr>
              <a:t>.</a:t>
            </a:r>
            <a:endParaRPr lang="en-US" sz="1950" dirty="0">
              <a:solidFill>
                <a:schemeClr val="bg1"/>
              </a:solidFill>
            </a:endParaRPr>
          </a:p>
        </p:txBody>
      </p:sp>
      <p:cxnSp>
        <p:nvCxnSpPr>
          <p:cNvPr id="10" name="Straight Connector 9">
            <a:extLst>
              <a:ext uri="{FF2B5EF4-FFF2-40B4-BE49-F238E27FC236}">
                <a16:creationId xmlns:a16="http://schemas.microsoft.com/office/drawing/2014/main" id="{5086240A-6DCC-C822-90B6-CD35D44C8A53}"/>
              </a:ext>
            </a:extLst>
          </p:cNvPr>
          <p:cNvCxnSpPr/>
          <p:nvPr/>
        </p:nvCxnSpPr>
        <p:spPr>
          <a:xfrm>
            <a:off x="7315200" y="1226634"/>
            <a:ext cx="0" cy="700296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23AE0-D783-A937-99C6-F22414DDEB59}"/>
              </a:ext>
            </a:extLst>
          </p:cNvPr>
          <p:cNvSpPr txBox="1"/>
          <p:nvPr/>
        </p:nvSpPr>
        <p:spPr>
          <a:xfrm>
            <a:off x="278781" y="289933"/>
            <a:ext cx="11867680" cy="1200329"/>
          </a:xfrm>
          <a:prstGeom prst="rect">
            <a:avLst/>
          </a:prstGeom>
          <a:noFill/>
        </p:spPr>
        <p:txBody>
          <a:bodyPr wrap="square" rtlCol="0">
            <a:spAutoFit/>
          </a:bodyPr>
          <a:lstStyle/>
          <a:p>
            <a:r>
              <a:rPr lang="en-IN" sz="3600" dirty="0">
                <a:solidFill>
                  <a:srgbClr val="FFFF00"/>
                </a:solidFill>
              </a:rPr>
              <a:t>Q.3. </a:t>
            </a:r>
            <a:r>
              <a:rPr lang="en-US" sz="3600" dirty="0">
                <a:solidFill>
                  <a:srgbClr val="FFFF00"/>
                </a:solidFill>
              </a:rPr>
              <a:t>Rank branches based on the total amount of deposits made in the last quarter</a:t>
            </a:r>
            <a:r>
              <a:rPr lang="en-US" sz="3600" dirty="0"/>
              <a:t>. </a:t>
            </a:r>
            <a:endParaRPr lang="en-IN" sz="3600" dirty="0">
              <a:solidFill>
                <a:srgbClr val="FFFF00"/>
              </a:solidFill>
            </a:endParaRPr>
          </a:p>
        </p:txBody>
      </p:sp>
      <p:sp>
        <p:nvSpPr>
          <p:cNvPr id="4" name="Shape 4">
            <a:extLst>
              <a:ext uri="{FF2B5EF4-FFF2-40B4-BE49-F238E27FC236}">
                <a16:creationId xmlns:a16="http://schemas.microsoft.com/office/drawing/2014/main" id="{D5221C28-92D0-46D9-33E3-E487B2ABB6FE}"/>
              </a:ext>
            </a:extLst>
          </p:cNvPr>
          <p:cNvSpPr/>
          <p:nvPr/>
        </p:nvSpPr>
        <p:spPr>
          <a:xfrm>
            <a:off x="680225" y="3278458"/>
            <a:ext cx="6242655" cy="3735660"/>
          </a:xfrm>
          <a:prstGeom prst="roundRect">
            <a:avLst>
              <a:gd name="adj" fmla="val 943"/>
            </a:avLst>
          </a:prstGeom>
          <a:solidFill>
            <a:srgbClr val="4D4000"/>
          </a:solidFill>
          <a:ln/>
        </p:spPr>
      </p:sp>
      <p:sp>
        <p:nvSpPr>
          <p:cNvPr id="6" name="TextBox 5">
            <a:extLst>
              <a:ext uri="{FF2B5EF4-FFF2-40B4-BE49-F238E27FC236}">
                <a16:creationId xmlns:a16="http://schemas.microsoft.com/office/drawing/2014/main" id="{5D202EE8-7A23-443E-8E20-433C90A1E45E}"/>
              </a:ext>
            </a:extLst>
          </p:cNvPr>
          <p:cNvSpPr txBox="1"/>
          <p:nvPr/>
        </p:nvSpPr>
        <p:spPr>
          <a:xfrm>
            <a:off x="680225" y="3278458"/>
            <a:ext cx="6183350" cy="3046988"/>
          </a:xfrm>
          <a:prstGeom prst="rect">
            <a:avLst/>
          </a:prstGeom>
          <a:noFill/>
        </p:spPr>
        <p:txBody>
          <a:bodyPr wrap="square" rtlCol="0">
            <a:spAutoFit/>
          </a:bodyPr>
          <a:lstStyle/>
          <a:p>
            <a:r>
              <a:rPr lang="en-IN" sz="2400" dirty="0">
                <a:solidFill>
                  <a:schemeClr val="bg1"/>
                </a:solidFill>
              </a:rPr>
              <a:t>SELECT </a:t>
            </a:r>
            <a:r>
              <a:rPr lang="en-IN" sz="2400" dirty="0" err="1">
                <a:solidFill>
                  <a:schemeClr val="bg1"/>
                </a:solidFill>
              </a:rPr>
              <a:t>a.branch_id,sum</a:t>
            </a:r>
            <a:r>
              <a:rPr lang="en-IN" sz="2400" dirty="0">
                <a:solidFill>
                  <a:schemeClr val="bg1"/>
                </a:solidFill>
              </a:rPr>
              <a:t>(</a:t>
            </a:r>
            <a:r>
              <a:rPr lang="en-IN" sz="2400" dirty="0" err="1">
                <a:solidFill>
                  <a:schemeClr val="bg1"/>
                </a:solidFill>
              </a:rPr>
              <a:t>t.amount</a:t>
            </a:r>
            <a:r>
              <a:rPr lang="en-IN" sz="2400" dirty="0">
                <a:solidFill>
                  <a:schemeClr val="bg1"/>
                </a:solidFill>
              </a:rPr>
              <a:t>) , </a:t>
            </a:r>
            <a:r>
              <a:rPr lang="en-IN" sz="2400" dirty="0" err="1">
                <a:solidFill>
                  <a:schemeClr val="bg1"/>
                </a:solidFill>
              </a:rPr>
              <a:t>dense_rank</a:t>
            </a:r>
            <a:r>
              <a:rPr lang="en-IN" sz="2400" dirty="0">
                <a:solidFill>
                  <a:schemeClr val="bg1"/>
                </a:solidFill>
              </a:rPr>
              <a:t>() over(order by sum(</a:t>
            </a:r>
            <a:r>
              <a:rPr lang="en-IN" sz="2400" dirty="0" err="1">
                <a:solidFill>
                  <a:schemeClr val="bg1"/>
                </a:solidFill>
              </a:rPr>
              <a:t>t.amount</a:t>
            </a:r>
            <a:r>
              <a:rPr lang="en-IN" sz="2400" dirty="0">
                <a:solidFill>
                  <a:schemeClr val="bg1"/>
                </a:solidFill>
              </a:rPr>
              <a:t>) </a:t>
            </a:r>
            <a:r>
              <a:rPr lang="en-IN" sz="2400" dirty="0" err="1">
                <a:solidFill>
                  <a:schemeClr val="bg1"/>
                </a:solidFill>
              </a:rPr>
              <a:t>desc</a:t>
            </a:r>
            <a:r>
              <a:rPr lang="en-IN" sz="2400" dirty="0">
                <a:solidFill>
                  <a:schemeClr val="bg1"/>
                </a:solidFill>
              </a:rPr>
              <a:t>) as </a:t>
            </a:r>
            <a:r>
              <a:rPr lang="en-IN" sz="2400" dirty="0" err="1">
                <a:solidFill>
                  <a:schemeClr val="bg1"/>
                </a:solidFill>
              </a:rPr>
              <a:t>branch_rank</a:t>
            </a:r>
            <a:r>
              <a:rPr lang="en-IN" sz="2400" dirty="0">
                <a:solidFill>
                  <a:schemeClr val="bg1"/>
                </a:solidFill>
              </a:rPr>
              <a:t> from accounts a inner join transactions t using(</a:t>
            </a:r>
            <a:r>
              <a:rPr lang="en-IN" sz="2400" dirty="0" err="1">
                <a:solidFill>
                  <a:schemeClr val="bg1"/>
                </a:solidFill>
              </a:rPr>
              <a:t>account_number</a:t>
            </a:r>
            <a:r>
              <a:rPr lang="en-IN" sz="2400" dirty="0">
                <a:solidFill>
                  <a:schemeClr val="bg1"/>
                </a:solidFill>
              </a:rPr>
              <a:t>) where </a:t>
            </a:r>
            <a:r>
              <a:rPr lang="en-IN" sz="2400" dirty="0" err="1">
                <a:solidFill>
                  <a:schemeClr val="bg1"/>
                </a:solidFill>
              </a:rPr>
              <a:t>t.transaction_type</a:t>
            </a:r>
            <a:r>
              <a:rPr lang="en-IN" sz="2400" dirty="0">
                <a:solidFill>
                  <a:schemeClr val="bg1"/>
                </a:solidFill>
              </a:rPr>
              <a:t>="Deposit" and </a:t>
            </a:r>
            <a:r>
              <a:rPr lang="en-IN" sz="2400" dirty="0" err="1">
                <a:solidFill>
                  <a:schemeClr val="bg1"/>
                </a:solidFill>
              </a:rPr>
              <a:t>t.transaction_date</a:t>
            </a:r>
            <a:r>
              <a:rPr lang="en-IN" sz="2400" dirty="0">
                <a:solidFill>
                  <a:schemeClr val="bg1"/>
                </a:solidFill>
              </a:rPr>
              <a:t>&gt;=</a:t>
            </a:r>
            <a:r>
              <a:rPr lang="en-IN" sz="2400" dirty="0" err="1">
                <a:solidFill>
                  <a:schemeClr val="bg1"/>
                </a:solidFill>
              </a:rPr>
              <a:t>date_sub</a:t>
            </a:r>
            <a:r>
              <a:rPr lang="en-IN" sz="2400" dirty="0">
                <a:solidFill>
                  <a:schemeClr val="bg1"/>
                </a:solidFill>
              </a:rPr>
              <a:t>(</a:t>
            </a:r>
            <a:r>
              <a:rPr lang="en-IN" sz="2400" dirty="0" err="1">
                <a:solidFill>
                  <a:schemeClr val="bg1"/>
                </a:solidFill>
              </a:rPr>
              <a:t>current_date</a:t>
            </a:r>
            <a:r>
              <a:rPr lang="en-IN" sz="2400" dirty="0">
                <a:solidFill>
                  <a:schemeClr val="bg1"/>
                </a:solidFill>
              </a:rPr>
              <a:t>(),interval 3 month) group by </a:t>
            </a:r>
            <a:r>
              <a:rPr lang="en-IN" sz="2400" dirty="0" err="1">
                <a:solidFill>
                  <a:schemeClr val="bg1"/>
                </a:solidFill>
              </a:rPr>
              <a:t>a.branch_id</a:t>
            </a:r>
            <a:r>
              <a:rPr lang="en-IN" sz="2400" dirty="0">
                <a:solidFill>
                  <a:schemeClr val="bg1"/>
                </a:solidFill>
              </a:rPr>
              <a:t> order by </a:t>
            </a:r>
            <a:r>
              <a:rPr lang="en-IN" sz="2400" dirty="0" err="1">
                <a:solidFill>
                  <a:schemeClr val="bg1"/>
                </a:solidFill>
              </a:rPr>
              <a:t>branch_rank</a:t>
            </a:r>
            <a:r>
              <a:rPr lang="en-IN" sz="2400" dirty="0">
                <a:solidFill>
                  <a:schemeClr val="bg1"/>
                </a:solidFill>
              </a:rPr>
              <a:t>;</a:t>
            </a:r>
          </a:p>
        </p:txBody>
      </p:sp>
      <p:cxnSp>
        <p:nvCxnSpPr>
          <p:cNvPr id="8" name="Straight Connector 7">
            <a:extLst>
              <a:ext uri="{FF2B5EF4-FFF2-40B4-BE49-F238E27FC236}">
                <a16:creationId xmlns:a16="http://schemas.microsoft.com/office/drawing/2014/main" id="{6923EDCE-7A65-2433-CCDA-59CE20CFA381}"/>
              </a:ext>
            </a:extLst>
          </p:cNvPr>
          <p:cNvCxnSpPr>
            <a:cxnSpLocks/>
          </p:cNvCxnSpPr>
          <p:nvPr/>
        </p:nvCxnSpPr>
        <p:spPr>
          <a:xfrm>
            <a:off x="7593980" y="1918010"/>
            <a:ext cx="0" cy="631159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FD7BFC9-130F-1EFB-6D34-ACD9D4474115}"/>
              </a:ext>
            </a:extLst>
          </p:cNvPr>
          <p:cNvSpPr txBox="1"/>
          <p:nvPr/>
        </p:nvSpPr>
        <p:spPr>
          <a:xfrm>
            <a:off x="680225" y="2616082"/>
            <a:ext cx="3791417" cy="523220"/>
          </a:xfrm>
          <a:prstGeom prst="rect">
            <a:avLst/>
          </a:prstGeom>
          <a:noFill/>
        </p:spPr>
        <p:txBody>
          <a:bodyPr wrap="square" rtlCol="0">
            <a:spAutoFit/>
          </a:bodyPr>
          <a:lstStyle/>
          <a:p>
            <a:r>
              <a:rPr lang="en-IN" sz="2800" dirty="0">
                <a:solidFill>
                  <a:srgbClr val="FFFF00"/>
                </a:solidFill>
              </a:rPr>
              <a:t>Query :</a:t>
            </a:r>
          </a:p>
        </p:txBody>
      </p:sp>
      <p:sp>
        <p:nvSpPr>
          <p:cNvPr id="12" name="TextBox 11">
            <a:extLst>
              <a:ext uri="{FF2B5EF4-FFF2-40B4-BE49-F238E27FC236}">
                <a16:creationId xmlns:a16="http://schemas.microsoft.com/office/drawing/2014/main" id="{9E7DE1BE-0F3F-84A7-FE9B-2D17A13BCE6A}"/>
              </a:ext>
            </a:extLst>
          </p:cNvPr>
          <p:cNvSpPr txBox="1"/>
          <p:nvPr/>
        </p:nvSpPr>
        <p:spPr>
          <a:xfrm>
            <a:off x="8146975" y="2776653"/>
            <a:ext cx="2803520" cy="523220"/>
          </a:xfrm>
          <a:prstGeom prst="rect">
            <a:avLst/>
          </a:prstGeom>
          <a:noFill/>
        </p:spPr>
        <p:txBody>
          <a:bodyPr wrap="square" rtlCol="0">
            <a:spAutoFit/>
          </a:bodyPr>
          <a:lstStyle/>
          <a:p>
            <a:r>
              <a:rPr lang="en-IN" sz="2800" dirty="0">
                <a:solidFill>
                  <a:srgbClr val="FFFF00"/>
                </a:solidFill>
              </a:rPr>
              <a:t>Analysis : </a:t>
            </a:r>
          </a:p>
        </p:txBody>
      </p:sp>
      <p:sp>
        <p:nvSpPr>
          <p:cNvPr id="18" name="TextBox 17">
            <a:extLst>
              <a:ext uri="{FF2B5EF4-FFF2-40B4-BE49-F238E27FC236}">
                <a16:creationId xmlns:a16="http://schemas.microsoft.com/office/drawing/2014/main" id="{DC66389E-C50C-E0A4-F41C-F21B44C502A8}"/>
              </a:ext>
            </a:extLst>
          </p:cNvPr>
          <p:cNvSpPr txBox="1"/>
          <p:nvPr/>
        </p:nvSpPr>
        <p:spPr>
          <a:xfrm>
            <a:off x="8146975" y="3319479"/>
            <a:ext cx="4219726" cy="1938992"/>
          </a:xfrm>
          <a:prstGeom prst="rect">
            <a:avLst/>
          </a:prstGeom>
          <a:noFill/>
        </p:spPr>
        <p:txBody>
          <a:bodyPr wrap="square" rtlCol="0">
            <a:spAutoFit/>
          </a:bodyPr>
          <a:lstStyle/>
          <a:p>
            <a:r>
              <a:rPr lang="en-US" sz="2000" dirty="0">
                <a:solidFill>
                  <a:schemeClr val="bg1"/>
                </a:solidFill>
              </a:rPr>
              <a:t>The ranking highlights branch performance in terms of deposit activity over the last quarter, offering insights into customer trust and regional financial behavior.</a:t>
            </a:r>
            <a:endParaRPr lang="en-IN" sz="2000" dirty="0">
              <a:solidFill>
                <a:schemeClr val="bg1"/>
              </a:solidFill>
            </a:endParaRPr>
          </a:p>
        </p:txBody>
      </p:sp>
    </p:spTree>
    <p:extLst>
      <p:ext uri="{BB962C8B-B14F-4D97-AF65-F5344CB8AC3E}">
        <p14:creationId xmlns:p14="http://schemas.microsoft.com/office/powerpoint/2010/main" val="352238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24468" y="379142"/>
            <a:ext cx="7905288" cy="98722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rPr>
              <a:t>Q.4 . </a:t>
            </a:r>
            <a:r>
              <a:rPr lang="en-US" sz="2800" dirty="0">
                <a:solidFill>
                  <a:srgbClr val="FFFF00"/>
                </a:solidFill>
              </a:rPr>
              <a:t>Find the name of the customer who has deposited the highest amount</a:t>
            </a:r>
          </a:p>
        </p:txBody>
      </p:sp>
      <p:sp>
        <p:nvSpPr>
          <p:cNvPr id="3" name="Text 1"/>
          <p:cNvSpPr/>
          <p:nvPr/>
        </p:nvSpPr>
        <p:spPr>
          <a:xfrm>
            <a:off x="865108" y="1984296"/>
            <a:ext cx="2746534" cy="343257"/>
          </a:xfrm>
          <a:prstGeom prst="rect">
            <a:avLst/>
          </a:prstGeom>
          <a:noFill/>
          <a:ln/>
        </p:spPr>
        <p:txBody>
          <a:bodyPr wrap="none" lIns="0" tIns="0" rIns="0" bIns="0" rtlCol="0" anchor="t"/>
          <a:lstStyle/>
          <a:p>
            <a:pPr marL="0" indent="0">
              <a:lnSpc>
                <a:spcPts val="2700"/>
              </a:lnSpc>
              <a:buNone/>
            </a:pPr>
            <a:r>
              <a:rPr lang="en-US" sz="3200" b="1" dirty="0">
                <a:solidFill>
                  <a:srgbClr val="FFE14D"/>
                </a:solidFill>
                <a:latin typeface="Comfortaa Bold" pitchFamily="34" charset="0"/>
                <a:ea typeface="Comfortaa Bold" pitchFamily="34" charset="-122"/>
                <a:cs typeface="Comfortaa Bold" pitchFamily="34" charset="-120"/>
              </a:rPr>
              <a:t>Query : </a:t>
            </a:r>
            <a:endParaRPr lang="en-US" sz="3200" dirty="0"/>
          </a:p>
        </p:txBody>
      </p:sp>
      <p:sp>
        <p:nvSpPr>
          <p:cNvPr id="4" name="Shape 2"/>
          <p:cNvSpPr/>
          <p:nvPr/>
        </p:nvSpPr>
        <p:spPr>
          <a:xfrm>
            <a:off x="865108" y="2605564"/>
            <a:ext cx="6148626" cy="3138607"/>
          </a:xfrm>
          <a:prstGeom prst="roundRect">
            <a:avLst>
              <a:gd name="adj" fmla="val 11814"/>
            </a:avLst>
          </a:prstGeom>
          <a:solidFill>
            <a:srgbClr val="4D4000"/>
          </a:solidFill>
          <a:ln/>
        </p:spPr>
      </p:sp>
      <p:sp>
        <p:nvSpPr>
          <p:cNvPr id="5" name="Shape 3"/>
          <p:cNvSpPr/>
          <p:nvPr/>
        </p:nvSpPr>
        <p:spPr>
          <a:xfrm>
            <a:off x="512961" y="2605564"/>
            <a:ext cx="6513038" cy="3951353"/>
          </a:xfrm>
          <a:prstGeom prst="roundRect">
            <a:avLst>
              <a:gd name="adj" fmla="val 0"/>
            </a:avLst>
          </a:prstGeom>
          <a:solidFill>
            <a:srgbClr val="4D4000"/>
          </a:solidFill>
          <a:ln/>
        </p:spPr>
      </p:sp>
      <p:sp>
        <p:nvSpPr>
          <p:cNvPr id="6" name="Text 4"/>
          <p:cNvSpPr/>
          <p:nvPr/>
        </p:nvSpPr>
        <p:spPr>
          <a:xfrm>
            <a:off x="1100018" y="2790944"/>
            <a:ext cx="5678805" cy="2767846"/>
          </a:xfrm>
          <a:prstGeom prst="rect">
            <a:avLst/>
          </a:prstGeom>
          <a:noFill/>
          <a:ln/>
        </p:spPr>
        <p:txBody>
          <a:bodyPr wrap="square" lIns="0" tIns="0" rIns="0" bIns="0" rtlCol="0" anchor="t"/>
          <a:lstStyle/>
          <a:p>
            <a:pPr marL="0" indent="0">
              <a:lnSpc>
                <a:spcPts val="3100"/>
              </a:lnSpc>
              <a:buNone/>
            </a:pPr>
            <a:endParaRPr lang="en-US" sz="1900" dirty="0"/>
          </a:p>
        </p:txBody>
      </p:sp>
      <p:sp>
        <p:nvSpPr>
          <p:cNvPr id="7" name="Text 5"/>
          <p:cNvSpPr/>
          <p:nvPr/>
        </p:nvSpPr>
        <p:spPr>
          <a:xfrm>
            <a:off x="7624286" y="1984296"/>
            <a:ext cx="2746534" cy="343257"/>
          </a:xfrm>
          <a:prstGeom prst="rect">
            <a:avLst/>
          </a:prstGeom>
          <a:noFill/>
          <a:ln/>
        </p:spPr>
        <p:txBody>
          <a:bodyPr wrap="none" lIns="0" tIns="0" rIns="0" bIns="0" rtlCol="0" anchor="t"/>
          <a:lstStyle/>
          <a:p>
            <a:pPr marL="0" indent="0">
              <a:lnSpc>
                <a:spcPts val="2700"/>
              </a:lnSpc>
              <a:buNone/>
            </a:pPr>
            <a:r>
              <a:rPr lang="en-US" sz="3200" b="1" dirty="0">
                <a:solidFill>
                  <a:srgbClr val="FFE14D"/>
                </a:solidFill>
                <a:latin typeface="Comfortaa Bold" pitchFamily="34" charset="0"/>
                <a:ea typeface="Comfortaa Bold" pitchFamily="34" charset="-122"/>
                <a:cs typeface="Comfortaa Bold" pitchFamily="34" charset="-120"/>
              </a:rPr>
              <a:t>Significance :</a:t>
            </a:r>
            <a:endParaRPr lang="en-US" sz="3200" dirty="0"/>
          </a:p>
        </p:txBody>
      </p:sp>
      <p:sp>
        <p:nvSpPr>
          <p:cNvPr id="8" name="Text 6"/>
          <p:cNvSpPr/>
          <p:nvPr/>
        </p:nvSpPr>
        <p:spPr>
          <a:xfrm>
            <a:off x="7624286" y="2574727"/>
            <a:ext cx="5710714" cy="1581626"/>
          </a:xfrm>
          <a:prstGeom prst="rect">
            <a:avLst/>
          </a:prstGeom>
          <a:noFill/>
          <a:ln/>
        </p:spPr>
        <p:txBody>
          <a:bodyPr wrap="square" lIns="0" tIns="0" rIns="0" bIns="0" rtlCol="0" anchor="t"/>
          <a:lstStyle/>
          <a:p>
            <a:pPr>
              <a:lnSpc>
                <a:spcPts val="3100"/>
              </a:lnSpc>
            </a:pPr>
            <a:r>
              <a:rPr lang="en-US" sz="2000" dirty="0">
                <a:solidFill>
                  <a:schemeClr val="bg1"/>
                </a:solidFill>
                <a:latin typeface="Raleway Medium" pitchFamily="34" charset="0"/>
                <a:ea typeface="Raleway Medium" pitchFamily="34" charset="-122"/>
                <a:cs typeface="Raleway Medium" pitchFamily="34" charset="-120"/>
              </a:rPr>
              <a:t>Understanding the customer with the highest deposit allows for targeted rewards programs or personalized service offerings.</a:t>
            </a:r>
            <a:endParaRPr lang="en-US" sz="2000" dirty="0">
              <a:solidFill>
                <a:schemeClr val="bg1"/>
              </a:solidFill>
            </a:endParaRPr>
          </a:p>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a:t>
            </a:r>
            <a:endParaRPr lang="en-US" sz="1900" dirty="0"/>
          </a:p>
        </p:txBody>
      </p:sp>
      <p:cxnSp>
        <p:nvCxnSpPr>
          <p:cNvPr id="13" name="Straight Connector 12">
            <a:extLst>
              <a:ext uri="{FF2B5EF4-FFF2-40B4-BE49-F238E27FC236}">
                <a16:creationId xmlns:a16="http://schemas.microsoft.com/office/drawing/2014/main" id="{5A6A8901-BC5A-51C9-BC4D-0ABB504B567F}"/>
              </a:ext>
            </a:extLst>
          </p:cNvPr>
          <p:cNvCxnSpPr/>
          <p:nvPr/>
        </p:nvCxnSpPr>
        <p:spPr>
          <a:xfrm>
            <a:off x="7315200" y="1366362"/>
            <a:ext cx="0" cy="7353892"/>
          </a:xfrm>
          <a:prstGeom prst="line">
            <a:avLst/>
          </a:prstGeom>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D9BE52AB-71BD-AA43-90A7-3105757C5028}"/>
              </a:ext>
            </a:extLst>
          </p:cNvPr>
          <p:cNvSpPr txBox="1"/>
          <p:nvPr/>
        </p:nvSpPr>
        <p:spPr>
          <a:xfrm>
            <a:off x="493078" y="2605564"/>
            <a:ext cx="6513038" cy="3046988"/>
          </a:xfrm>
          <a:prstGeom prst="rect">
            <a:avLst/>
          </a:prstGeom>
          <a:noFill/>
        </p:spPr>
        <p:txBody>
          <a:bodyPr wrap="square" rtlCol="0">
            <a:spAutoFit/>
          </a:bodyPr>
          <a:lstStyle/>
          <a:p>
            <a:r>
              <a:rPr lang="en-IN" sz="2400" dirty="0">
                <a:solidFill>
                  <a:schemeClr val="bg1"/>
                </a:solidFill>
              </a:rPr>
              <a:t>SELECT </a:t>
            </a:r>
            <a:r>
              <a:rPr lang="en-IN" sz="2400" dirty="0" err="1">
                <a:solidFill>
                  <a:schemeClr val="bg1"/>
                </a:solidFill>
              </a:rPr>
              <a:t>concat</a:t>
            </a:r>
            <a:r>
              <a:rPr lang="en-IN" sz="2400" dirty="0">
                <a:solidFill>
                  <a:schemeClr val="bg1"/>
                </a:solidFill>
              </a:rPr>
              <a:t>(</a:t>
            </a:r>
            <a:r>
              <a:rPr lang="en-IN" sz="2400" dirty="0" err="1">
                <a:solidFill>
                  <a:schemeClr val="bg1"/>
                </a:solidFill>
              </a:rPr>
              <a:t>c.first_name</a:t>
            </a:r>
            <a:r>
              <a:rPr lang="en-IN" sz="2400" dirty="0">
                <a:solidFill>
                  <a:schemeClr val="bg1"/>
                </a:solidFill>
              </a:rPr>
              <a:t>," ",</a:t>
            </a:r>
            <a:r>
              <a:rPr lang="en-IN" sz="2400" dirty="0" err="1">
                <a:solidFill>
                  <a:schemeClr val="bg1"/>
                </a:solidFill>
              </a:rPr>
              <a:t>c.last_name</a:t>
            </a:r>
            <a:r>
              <a:rPr lang="en-IN" sz="2400" dirty="0">
                <a:solidFill>
                  <a:schemeClr val="bg1"/>
                </a:solidFill>
              </a:rPr>
              <a:t>) as </a:t>
            </a:r>
            <a:r>
              <a:rPr lang="en-IN" sz="2400" dirty="0" err="1">
                <a:solidFill>
                  <a:schemeClr val="bg1"/>
                </a:solidFill>
              </a:rPr>
              <a:t>full_name</a:t>
            </a:r>
            <a:r>
              <a:rPr lang="en-IN" sz="2400" dirty="0">
                <a:solidFill>
                  <a:schemeClr val="bg1"/>
                </a:solidFill>
              </a:rPr>
              <a:t>, </a:t>
            </a:r>
            <a:r>
              <a:rPr lang="en-IN" sz="2400" dirty="0" err="1">
                <a:solidFill>
                  <a:schemeClr val="bg1"/>
                </a:solidFill>
              </a:rPr>
              <a:t>t.amount</a:t>
            </a:r>
            <a:r>
              <a:rPr lang="en-IN" sz="2400" dirty="0">
                <a:solidFill>
                  <a:schemeClr val="bg1"/>
                </a:solidFill>
              </a:rPr>
              <a:t> from customers c inner join accounts a on </a:t>
            </a:r>
            <a:r>
              <a:rPr lang="en-IN" sz="2400" dirty="0" err="1">
                <a:solidFill>
                  <a:schemeClr val="bg1"/>
                </a:solidFill>
              </a:rPr>
              <a:t>c.customer_id</a:t>
            </a:r>
            <a:r>
              <a:rPr lang="en-IN" sz="2400" dirty="0">
                <a:solidFill>
                  <a:schemeClr val="bg1"/>
                </a:solidFill>
              </a:rPr>
              <a:t>=</a:t>
            </a:r>
            <a:r>
              <a:rPr lang="en-IN" sz="2400" dirty="0" err="1">
                <a:solidFill>
                  <a:schemeClr val="bg1"/>
                </a:solidFill>
              </a:rPr>
              <a:t>a.customer_id</a:t>
            </a:r>
            <a:r>
              <a:rPr lang="en-IN" sz="2400" dirty="0">
                <a:solidFill>
                  <a:schemeClr val="bg1"/>
                </a:solidFill>
              </a:rPr>
              <a:t> inner join transactions t on </a:t>
            </a:r>
            <a:r>
              <a:rPr lang="en-IN" sz="2400" dirty="0" err="1">
                <a:solidFill>
                  <a:schemeClr val="bg1"/>
                </a:solidFill>
              </a:rPr>
              <a:t>t.account_number</a:t>
            </a:r>
            <a:r>
              <a:rPr lang="en-IN" sz="2400" dirty="0">
                <a:solidFill>
                  <a:schemeClr val="bg1"/>
                </a:solidFill>
              </a:rPr>
              <a:t>=</a:t>
            </a:r>
            <a:r>
              <a:rPr lang="en-IN" sz="2400" dirty="0" err="1">
                <a:solidFill>
                  <a:schemeClr val="bg1"/>
                </a:solidFill>
              </a:rPr>
              <a:t>a.account_number</a:t>
            </a:r>
            <a:r>
              <a:rPr lang="en-IN" sz="2400" dirty="0">
                <a:solidFill>
                  <a:schemeClr val="bg1"/>
                </a:solidFill>
              </a:rPr>
              <a:t> where </a:t>
            </a:r>
            <a:r>
              <a:rPr lang="en-IN" sz="2400" dirty="0" err="1">
                <a:solidFill>
                  <a:schemeClr val="bg1"/>
                </a:solidFill>
              </a:rPr>
              <a:t>t.transaction_type</a:t>
            </a:r>
            <a:r>
              <a:rPr lang="en-IN" sz="2400" dirty="0">
                <a:solidFill>
                  <a:schemeClr val="bg1"/>
                </a:solidFill>
              </a:rPr>
              <a:t>="Deposit" order by </a:t>
            </a:r>
            <a:r>
              <a:rPr lang="en-IN" sz="2400" dirty="0" err="1">
                <a:solidFill>
                  <a:schemeClr val="bg1"/>
                </a:solidFill>
              </a:rPr>
              <a:t>t.amount</a:t>
            </a:r>
            <a:r>
              <a:rPr lang="en-IN" sz="2400" dirty="0">
                <a:solidFill>
                  <a:schemeClr val="bg1"/>
                </a:solidFill>
              </a:rPr>
              <a:t> </a:t>
            </a:r>
            <a:r>
              <a:rPr lang="en-IN" sz="2400" dirty="0" err="1">
                <a:solidFill>
                  <a:schemeClr val="bg1"/>
                </a:solidFill>
              </a:rPr>
              <a:t>desc</a:t>
            </a:r>
            <a:r>
              <a:rPr lang="en-IN" sz="2400" dirty="0">
                <a:solidFill>
                  <a:schemeClr val="bg1"/>
                </a:solidFill>
              </a:rPr>
              <a:t> limit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22662" y="412595"/>
            <a:ext cx="15154509" cy="1087355"/>
          </a:xfrm>
          <a:prstGeom prst="rect">
            <a:avLst/>
          </a:prstGeom>
          <a:noFill/>
          <a:ln/>
        </p:spPr>
        <p:txBody>
          <a:bodyPr wrap="none" lIns="0" tIns="0" rIns="0" bIns="0" rtlCol="0" anchor="t"/>
          <a:lstStyle/>
          <a:p>
            <a:pPr marL="0" indent="0">
              <a:lnSpc>
                <a:spcPts val="4450"/>
              </a:lnSpc>
              <a:buNone/>
            </a:pPr>
            <a:r>
              <a:rPr lang="en-US" sz="2800" b="1" dirty="0">
                <a:solidFill>
                  <a:srgbClr val="FFE14D"/>
                </a:solidFill>
                <a:latin typeface="Comfortaa Bold" pitchFamily="34" charset="0"/>
                <a:ea typeface="Comfortaa Bold" pitchFamily="34" charset="-122"/>
              </a:rPr>
              <a:t>Q.5 </a:t>
            </a:r>
            <a:r>
              <a:rPr lang="en-US" sz="2800" b="1" dirty="0">
                <a:solidFill>
                  <a:srgbClr val="FFFF00"/>
                </a:solidFill>
                <a:latin typeface="Comfortaa Bold" pitchFamily="34" charset="0"/>
                <a:ea typeface="Comfortaa Bold" pitchFamily="34" charset="-122"/>
              </a:rPr>
              <a:t>. </a:t>
            </a:r>
            <a:r>
              <a:rPr lang="en-US" sz="2000" b="1" dirty="0">
                <a:solidFill>
                  <a:srgbClr val="FFFF00"/>
                </a:solidFill>
                <a:latin typeface="Comfortaa Bold" pitchFamily="34" charset="0"/>
                <a:ea typeface="Comfortaa Bold" pitchFamily="34" charset="-122"/>
              </a:rPr>
              <a:t>A</a:t>
            </a:r>
            <a:r>
              <a:rPr lang="en-US" sz="2000" dirty="0">
                <a:solidFill>
                  <a:srgbClr val="FFFF00"/>
                </a:solidFill>
              </a:rPr>
              <a:t>ccounts that have made more than two transactions in a single day, which could indicate fraudulent activity</a:t>
            </a:r>
          </a:p>
        </p:txBody>
      </p:sp>
      <p:pic>
        <p:nvPicPr>
          <p:cNvPr id="3" name="Image 0" descr="preencoded.png"/>
          <p:cNvPicPr>
            <a:picLocks noChangeAspect="1"/>
          </p:cNvPicPr>
          <p:nvPr/>
        </p:nvPicPr>
        <p:blipFill>
          <a:blip r:embed="rId3"/>
          <a:stretch>
            <a:fillRect/>
          </a:stretch>
        </p:blipFill>
        <p:spPr>
          <a:xfrm>
            <a:off x="7638586" y="4862254"/>
            <a:ext cx="4482790" cy="2835007"/>
          </a:xfrm>
          <a:prstGeom prst="rect">
            <a:avLst/>
          </a:prstGeom>
        </p:spPr>
      </p:pic>
      <p:sp>
        <p:nvSpPr>
          <p:cNvPr id="4" name="Text 1"/>
          <p:cNvSpPr/>
          <p:nvPr/>
        </p:nvSpPr>
        <p:spPr>
          <a:xfrm>
            <a:off x="719614" y="5784175"/>
            <a:ext cx="6344841" cy="328970"/>
          </a:xfrm>
          <a:prstGeom prst="rect">
            <a:avLst/>
          </a:prstGeom>
          <a:noFill/>
          <a:ln/>
        </p:spPr>
        <p:txBody>
          <a:bodyPr wrap="none" lIns="0" tIns="0" rIns="0" bIns="0" rtlCol="0" anchor="t"/>
          <a:lstStyle/>
          <a:p>
            <a:pPr marL="0" indent="0">
              <a:lnSpc>
                <a:spcPts val="2550"/>
              </a:lnSpc>
              <a:buNone/>
            </a:pPr>
            <a:endParaRPr lang="en-US" sz="1600" dirty="0"/>
          </a:p>
        </p:txBody>
      </p:sp>
      <p:sp>
        <p:nvSpPr>
          <p:cNvPr id="5" name="Text 2"/>
          <p:cNvSpPr/>
          <p:nvPr/>
        </p:nvSpPr>
        <p:spPr>
          <a:xfrm>
            <a:off x="579864" y="2130881"/>
            <a:ext cx="1962614" cy="440271"/>
          </a:xfrm>
          <a:prstGeom prst="rect">
            <a:avLst/>
          </a:prstGeom>
          <a:noFill/>
          <a:ln/>
        </p:spPr>
        <p:txBody>
          <a:bodyPr wrap="none" lIns="0" tIns="0" rIns="0" bIns="0" rtlCol="0" anchor="t"/>
          <a:lstStyle/>
          <a:p>
            <a:pPr marL="0" indent="0">
              <a:lnSpc>
                <a:spcPts val="2200"/>
              </a:lnSpc>
              <a:buNone/>
            </a:pPr>
            <a:r>
              <a:rPr lang="en-US" sz="3600" b="1" dirty="0">
                <a:solidFill>
                  <a:srgbClr val="FFE14D"/>
                </a:solidFill>
                <a:latin typeface="Comfortaa Bold" pitchFamily="34" charset="0"/>
                <a:ea typeface="Comfortaa Bold" pitchFamily="34" charset="-122"/>
                <a:cs typeface="Comfortaa Bold" pitchFamily="34" charset="-120"/>
              </a:rPr>
              <a:t>Query :</a:t>
            </a:r>
            <a:endParaRPr lang="en-US" sz="3600" dirty="0"/>
          </a:p>
        </p:txBody>
      </p:sp>
      <p:sp>
        <p:nvSpPr>
          <p:cNvPr id="7" name="Shape 4"/>
          <p:cNvSpPr/>
          <p:nvPr/>
        </p:nvSpPr>
        <p:spPr>
          <a:xfrm>
            <a:off x="261223" y="2776654"/>
            <a:ext cx="5827343" cy="3858322"/>
          </a:xfrm>
          <a:prstGeom prst="roundRect">
            <a:avLst>
              <a:gd name="adj" fmla="val 2613"/>
            </a:avLst>
          </a:prstGeom>
          <a:solidFill>
            <a:srgbClr val="4D4000"/>
          </a:solidFill>
          <a:ln/>
        </p:spPr>
      </p:sp>
      <p:sp>
        <p:nvSpPr>
          <p:cNvPr id="9" name="Text 6"/>
          <p:cNvSpPr/>
          <p:nvPr/>
        </p:nvSpPr>
        <p:spPr>
          <a:xfrm>
            <a:off x="7638586" y="2040673"/>
            <a:ext cx="3200399" cy="1032053"/>
          </a:xfrm>
          <a:prstGeom prst="rect">
            <a:avLst/>
          </a:prstGeom>
          <a:noFill/>
          <a:ln/>
        </p:spPr>
        <p:txBody>
          <a:bodyPr wrap="none" lIns="0" tIns="0" rIns="0" bIns="0" rtlCol="0" anchor="t"/>
          <a:lstStyle/>
          <a:p>
            <a:pPr marL="0" indent="0">
              <a:lnSpc>
                <a:spcPts val="2200"/>
              </a:lnSpc>
              <a:buNone/>
            </a:pPr>
            <a:r>
              <a:rPr lang="en-US" sz="4000" dirty="0">
                <a:solidFill>
                  <a:srgbClr val="FFFF00"/>
                </a:solidFill>
              </a:rPr>
              <a:t>Action :</a:t>
            </a:r>
          </a:p>
        </p:txBody>
      </p:sp>
      <p:sp>
        <p:nvSpPr>
          <p:cNvPr id="10" name="Text 7"/>
          <p:cNvSpPr/>
          <p:nvPr/>
        </p:nvSpPr>
        <p:spPr>
          <a:xfrm>
            <a:off x="7984273" y="869796"/>
            <a:ext cx="5609063" cy="1032053"/>
          </a:xfrm>
          <a:prstGeom prst="rect">
            <a:avLst/>
          </a:prstGeom>
          <a:noFill/>
          <a:ln/>
        </p:spPr>
        <p:txBody>
          <a:bodyPr wrap="square" lIns="0" tIns="0" rIns="0" bIns="0" rtlCol="0" anchor="t"/>
          <a:lstStyle/>
          <a:p>
            <a:pPr marL="0" indent="0">
              <a:lnSpc>
                <a:spcPts val="2550"/>
              </a:lnSpc>
              <a:buNone/>
            </a:pPr>
            <a:endParaRPr lang="en-US" sz="2000" dirty="0">
              <a:solidFill>
                <a:schemeClr val="bg1"/>
              </a:solidFill>
            </a:endParaRPr>
          </a:p>
        </p:txBody>
      </p:sp>
      <p:sp>
        <p:nvSpPr>
          <p:cNvPr id="12" name="TextBox 11">
            <a:extLst>
              <a:ext uri="{FF2B5EF4-FFF2-40B4-BE49-F238E27FC236}">
                <a16:creationId xmlns:a16="http://schemas.microsoft.com/office/drawing/2014/main" id="{B5A3EEF2-0BAA-EBBD-9B42-06D8C1EE0058}"/>
              </a:ext>
            </a:extLst>
          </p:cNvPr>
          <p:cNvSpPr txBox="1"/>
          <p:nvPr/>
        </p:nvSpPr>
        <p:spPr>
          <a:xfrm>
            <a:off x="457200" y="2955071"/>
            <a:ext cx="6184463" cy="2835007"/>
          </a:xfrm>
          <a:prstGeom prst="rect">
            <a:avLst/>
          </a:prstGeom>
          <a:noFill/>
        </p:spPr>
        <p:txBody>
          <a:bodyPr wrap="square" rtlCol="0">
            <a:spAutoFit/>
          </a:bodyPr>
          <a:lstStyle/>
          <a:p>
            <a:pPr marL="0" indent="0">
              <a:lnSpc>
                <a:spcPts val="3100"/>
              </a:lnSpc>
              <a:buNone/>
            </a:pP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SELECT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a.account_number</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AS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fraud_accounts</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COUNT(</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t.transaction_id</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AS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no_of_transactions</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DAY(</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t.transaction_date</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AS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single_day</a:t>
            </a:r>
            <a:endParaRPr lang="en-US" sz="1800" dirty="0"/>
          </a:p>
          <a:p>
            <a:pPr marL="0" indent="0">
              <a:lnSpc>
                <a:spcPts val="3100"/>
              </a:lnSpc>
              <a:buNone/>
            </a:pP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FROM accounts a INNER JOIN transactions t </a:t>
            </a:r>
            <a:endParaRPr lang="en-US" sz="1800" dirty="0"/>
          </a:p>
          <a:p>
            <a:pPr marL="0" indent="0">
              <a:lnSpc>
                <a:spcPts val="3100"/>
              </a:lnSpc>
              <a:buNone/>
            </a:pP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USING(</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account_number</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a:t>
            </a:r>
            <a:endParaRPr lang="en-US" sz="1800" dirty="0"/>
          </a:p>
          <a:p>
            <a:pPr marL="0" indent="0">
              <a:lnSpc>
                <a:spcPts val="3100"/>
              </a:lnSpc>
              <a:buNone/>
            </a:pP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GROUP BY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fraud_accounts</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single_day</a:t>
            </a:r>
            <a:endParaRPr lang="en-US" sz="1800" dirty="0"/>
          </a:p>
          <a:p>
            <a:pPr marL="0" indent="0">
              <a:lnSpc>
                <a:spcPts val="3100"/>
              </a:lnSpc>
              <a:buNone/>
            </a:pP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HAVING </a:t>
            </a:r>
            <a:r>
              <a:rPr lang="en-US" sz="1800" dirty="0" err="1">
                <a:solidFill>
                  <a:srgbClr val="D7D4CC"/>
                </a:solidFill>
                <a:highlight>
                  <a:srgbClr val="4D4000"/>
                </a:highlight>
                <a:latin typeface="Consolas Medium" pitchFamily="34" charset="0"/>
                <a:ea typeface="Consolas Medium" pitchFamily="34" charset="-122"/>
                <a:cs typeface="Consolas Medium" pitchFamily="34" charset="-120"/>
              </a:rPr>
              <a:t>no_of_transactions</a:t>
            </a:r>
            <a:r>
              <a:rPr lang="en-US" sz="1800" dirty="0">
                <a:solidFill>
                  <a:srgbClr val="D7D4CC"/>
                </a:solidFill>
                <a:highlight>
                  <a:srgbClr val="4D4000"/>
                </a:highlight>
                <a:latin typeface="Consolas Medium" pitchFamily="34" charset="0"/>
                <a:ea typeface="Consolas Medium" pitchFamily="34" charset="-122"/>
                <a:cs typeface="Consolas Medium" pitchFamily="34" charset="-120"/>
              </a:rPr>
              <a:t> &gt; 2;</a:t>
            </a:r>
            <a:endParaRPr lang="en-US" sz="1800" dirty="0"/>
          </a:p>
        </p:txBody>
      </p:sp>
      <p:cxnSp>
        <p:nvCxnSpPr>
          <p:cNvPr id="14" name="Straight Connector 13">
            <a:extLst>
              <a:ext uri="{FF2B5EF4-FFF2-40B4-BE49-F238E27FC236}">
                <a16:creationId xmlns:a16="http://schemas.microsoft.com/office/drawing/2014/main" id="{C9E08C66-737B-B043-FEDD-46CD9FFB0BD9}"/>
              </a:ext>
            </a:extLst>
          </p:cNvPr>
          <p:cNvCxnSpPr/>
          <p:nvPr/>
        </p:nvCxnSpPr>
        <p:spPr>
          <a:xfrm flipH="1">
            <a:off x="6880302" y="1315844"/>
            <a:ext cx="78059" cy="6835697"/>
          </a:xfrm>
          <a:prstGeom prst="line">
            <a:avLst/>
          </a:prstGeom>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6BA6CF93-AA21-34EE-350B-448FFAF663EB}"/>
              </a:ext>
            </a:extLst>
          </p:cNvPr>
          <p:cNvSpPr txBox="1"/>
          <p:nvPr/>
        </p:nvSpPr>
        <p:spPr>
          <a:xfrm>
            <a:off x="7433398" y="2571151"/>
            <a:ext cx="4933303" cy="2078907"/>
          </a:xfrm>
          <a:prstGeom prst="rect">
            <a:avLst/>
          </a:prstGeom>
          <a:noFill/>
        </p:spPr>
        <p:txBody>
          <a:bodyPr wrap="square" rtlCol="0">
            <a:spAutoFit/>
          </a:bodyPr>
          <a:lstStyle/>
          <a:p>
            <a:pPr marL="0" indent="0">
              <a:lnSpc>
                <a:spcPts val="3100"/>
              </a:lnSpc>
              <a:buNone/>
            </a:pPr>
            <a:r>
              <a:rPr lang="en-US" dirty="0">
                <a:solidFill>
                  <a:schemeClr val="bg1"/>
                </a:solidFill>
                <a:latin typeface="Raleway Medium" pitchFamily="34" charset="0"/>
                <a:ea typeface="Raleway Medium" pitchFamily="34" charset="-122"/>
                <a:cs typeface="Raleway Medium" pitchFamily="34" charset="-120"/>
              </a:rPr>
              <a:t>Accounts flagged for potential fraud require further investigation. Analyze transaction patterns and contact customers for clarification. Consider implementing fraud detection systems.</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264753" y="413652"/>
            <a:ext cx="7651790" cy="732086"/>
          </a:xfrm>
          <a:prstGeom prst="rect">
            <a:avLst/>
          </a:prstGeom>
          <a:noFill/>
          <a:ln/>
        </p:spPr>
        <p:txBody>
          <a:bodyPr wrap="none" lIns="0" tIns="0" rIns="0" bIns="0" rtlCol="0" anchor="t"/>
          <a:lstStyle/>
          <a:p>
            <a:pPr marL="0" indent="0">
              <a:lnSpc>
                <a:spcPts val="4000"/>
              </a:lnSpc>
              <a:buNone/>
            </a:pPr>
            <a:r>
              <a:rPr lang="en-US" sz="3200" b="1" dirty="0">
                <a:solidFill>
                  <a:srgbClr val="FFE14D"/>
                </a:solidFill>
                <a:latin typeface="Comfortaa Bold" pitchFamily="34" charset="0"/>
                <a:ea typeface="Comfortaa Bold" pitchFamily="34" charset="-122"/>
                <a:cs typeface="Comfortaa Bold" pitchFamily="34" charset="-120"/>
              </a:rPr>
              <a:t>Q.6 . Average Transactions Per Customer</a:t>
            </a:r>
            <a:endParaRPr lang="en-US" sz="3200" dirty="0"/>
          </a:p>
        </p:txBody>
      </p:sp>
      <p:sp>
        <p:nvSpPr>
          <p:cNvPr id="3" name="Text 1"/>
          <p:cNvSpPr/>
          <p:nvPr/>
        </p:nvSpPr>
        <p:spPr>
          <a:xfrm>
            <a:off x="644247" y="1772126"/>
            <a:ext cx="2045375" cy="255627"/>
          </a:xfrm>
          <a:prstGeom prst="rect">
            <a:avLst/>
          </a:prstGeom>
          <a:noFill/>
          <a:ln/>
        </p:spPr>
        <p:txBody>
          <a:bodyPr wrap="none" lIns="0" tIns="0" rIns="0" bIns="0" rtlCol="0" anchor="t"/>
          <a:lstStyle/>
          <a:p>
            <a:pPr marL="0" indent="0">
              <a:lnSpc>
                <a:spcPts val="2000"/>
              </a:lnSpc>
              <a:buNone/>
            </a:pPr>
            <a:r>
              <a:rPr lang="en-US" sz="3600" b="1" dirty="0">
                <a:solidFill>
                  <a:srgbClr val="FFE14D"/>
                </a:solidFill>
                <a:latin typeface="Comfortaa Bold" pitchFamily="34" charset="0"/>
                <a:ea typeface="Comfortaa Bold" pitchFamily="34" charset="-122"/>
                <a:cs typeface="Comfortaa Bold" pitchFamily="34" charset="-120"/>
              </a:rPr>
              <a:t>Query</a:t>
            </a:r>
            <a:endParaRPr lang="en-US" sz="3600" dirty="0"/>
          </a:p>
        </p:txBody>
      </p:sp>
      <p:sp>
        <p:nvSpPr>
          <p:cNvPr id="4" name="Shape 2"/>
          <p:cNvSpPr/>
          <p:nvPr/>
        </p:nvSpPr>
        <p:spPr>
          <a:xfrm>
            <a:off x="644247" y="2234803"/>
            <a:ext cx="6446401" cy="4987052"/>
          </a:xfrm>
          <a:prstGeom prst="roundRect">
            <a:avLst>
              <a:gd name="adj" fmla="val 5537"/>
            </a:avLst>
          </a:prstGeom>
          <a:solidFill>
            <a:srgbClr val="4D4000"/>
          </a:solidFill>
          <a:ln/>
        </p:spPr>
      </p:sp>
      <p:sp>
        <p:nvSpPr>
          <p:cNvPr id="5" name="Shape 3"/>
          <p:cNvSpPr/>
          <p:nvPr/>
        </p:nvSpPr>
        <p:spPr>
          <a:xfrm>
            <a:off x="635079" y="2234803"/>
            <a:ext cx="6464737" cy="4987052"/>
          </a:xfrm>
          <a:prstGeom prst="roundRect">
            <a:avLst>
              <a:gd name="adj" fmla="val 554"/>
            </a:avLst>
          </a:prstGeom>
          <a:solidFill>
            <a:srgbClr val="4D4000"/>
          </a:solidFill>
          <a:ln/>
        </p:spPr>
      </p:sp>
      <p:sp>
        <p:nvSpPr>
          <p:cNvPr id="6" name="Text 4"/>
          <p:cNvSpPr/>
          <p:nvPr/>
        </p:nvSpPr>
        <p:spPr>
          <a:xfrm>
            <a:off x="819150" y="2372797"/>
            <a:ext cx="6096595" cy="4711065"/>
          </a:xfrm>
          <a:prstGeom prst="rect">
            <a:avLst/>
          </a:prstGeom>
          <a:noFill/>
          <a:ln/>
        </p:spPr>
        <p:txBody>
          <a:bodyPr wrap="square" lIns="0" tIns="0" rIns="0" bIns="0" rtlCol="0" anchor="t"/>
          <a:lstStyle/>
          <a:p>
            <a:pPr marL="0" indent="0">
              <a:lnSpc>
                <a:spcPts val="2300"/>
              </a:lnSpc>
              <a:buNone/>
            </a:pPr>
            <a:r>
              <a:rPr lang="en-US" sz="2000" dirty="0">
                <a:solidFill>
                  <a:schemeClr val="bg1"/>
                </a:solidFill>
              </a:rPr>
              <a:t>SELECT </a:t>
            </a:r>
            <a:r>
              <a:rPr lang="en-US" sz="2000" dirty="0" err="1">
                <a:solidFill>
                  <a:schemeClr val="bg1"/>
                </a:solidFill>
              </a:rPr>
              <a:t>a.customer_id</a:t>
            </a:r>
            <a:r>
              <a:rPr lang="en-US" sz="2000" dirty="0">
                <a:solidFill>
                  <a:schemeClr val="bg1"/>
                </a:solidFill>
              </a:rPr>
              <a:t>, </a:t>
            </a:r>
            <a:r>
              <a:rPr lang="en-US" sz="2000" dirty="0" err="1">
                <a:solidFill>
                  <a:schemeClr val="bg1"/>
                </a:solidFill>
              </a:rPr>
              <a:t>a.account_number</a:t>
            </a:r>
            <a:r>
              <a:rPr lang="en-US" sz="2000" dirty="0">
                <a:solidFill>
                  <a:schemeClr val="bg1"/>
                </a:solidFill>
              </a:rPr>
              <a:t>, YEAR(</a:t>
            </a:r>
            <a:r>
              <a:rPr lang="en-US" sz="2000" dirty="0" err="1">
                <a:solidFill>
                  <a:schemeClr val="bg1"/>
                </a:solidFill>
              </a:rPr>
              <a:t>t.transaction_date</a:t>
            </a:r>
            <a:r>
              <a:rPr lang="en-US" sz="2000" dirty="0">
                <a:solidFill>
                  <a:schemeClr val="bg1"/>
                </a:solidFill>
              </a:rPr>
              <a:t>) AS </a:t>
            </a:r>
            <a:r>
              <a:rPr lang="en-US" sz="2000" dirty="0" err="1">
                <a:solidFill>
                  <a:schemeClr val="bg1"/>
                </a:solidFill>
              </a:rPr>
              <a:t>transaction_year</a:t>
            </a:r>
            <a:r>
              <a:rPr lang="en-US" sz="2000" dirty="0">
                <a:solidFill>
                  <a:schemeClr val="bg1"/>
                </a:solidFill>
              </a:rPr>
              <a:t>, MONTH(</a:t>
            </a:r>
            <a:r>
              <a:rPr lang="en-US" sz="2000" dirty="0" err="1">
                <a:solidFill>
                  <a:schemeClr val="bg1"/>
                </a:solidFill>
              </a:rPr>
              <a:t>t.transaction_date</a:t>
            </a:r>
            <a:r>
              <a:rPr lang="en-US" sz="2000" dirty="0">
                <a:solidFill>
                  <a:schemeClr val="bg1"/>
                </a:solidFill>
              </a:rPr>
              <a:t>) AS </a:t>
            </a:r>
            <a:r>
              <a:rPr lang="en-US" sz="2000" dirty="0" err="1">
                <a:solidFill>
                  <a:schemeClr val="bg1"/>
                </a:solidFill>
              </a:rPr>
              <a:t>transaction_month</a:t>
            </a:r>
            <a:r>
              <a:rPr lang="en-US" sz="2000" dirty="0">
                <a:solidFill>
                  <a:schemeClr val="bg1"/>
                </a:solidFill>
              </a:rPr>
              <a:t>, COUNT(</a:t>
            </a:r>
            <a:r>
              <a:rPr lang="en-US" sz="2000" dirty="0" err="1">
                <a:solidFill>
                  <a:schemeClr val="bg1"/>
                </a:solidFill>
              </a:rPr>
              <a:t>t.transaction_id</a:t>
            </a:r>
            <a:r>
              <a:rPr lang="en-US" sz="2000" dirty="0">
                <a:solidFill>
                  <a:schemeClr val="bg1"/>
                </a:solidFill>
              </a:rPr>
              <a:t>) AS </a:t>
            </a:r>
            <a:r>
              <a:rPr lang="en-US" sz="2000" dirty="0" err="1">
                <a:solidFill>
                  <a:schemeClr val="bg1"/>
                </a:solidFill>
              </a:rPr>
              <a:t>num_transactions</a:t>
            </a:r>
            <a:r>
              <a:rPr lang="en-US" sz="2000" dirty="0">
                <a:solidFill>
                  <a:schemeClr val="bg1"/>
                </a:solidFill>
              </a:rPr>
              <a:t> FROM accounts a</a:t>
            </a:r>
          </a:p>
          <a:p>
            <a:pPr marL="0" indent="0">
              <a:lnSpc>
                <a:spcPts val="2300"/>
              </a:lnSpc>
              <a:buNone/>
            </a:pPr>
            <a:r>
              <a:rPr lang="en-US" sz="2000" dirty="0">
                <a:solidFill>
                  <a:schemeClr val="bg1"/>
                </a:solidFill>
              </a:rPr>
              <a:t> INNER JOIN transactions t ON </a:t>
            </a:r>
            <a:r>
              <a:rPr lang="en-US" sz="2000" dirty="0" err="1">
                <a:solidFill>
                  <a:schemeClr val="bg1"/>
                </a:solidFill>
              </a:rPr>
              <a:t>a.account_number</a:t>
            </a:r>
            <a:r>
              <a:rPr lang="en-US" sz="2000" dirty="0">
                <a:solidFill>
                  <a:schemeClr val="bg1"/>
                </a:solidFill>
              </a:rPr>
              <a:t> = </a:t>
            </a:r>
            <a:r>
              <a:rPr lang="en-US" sz="2000" dirty="0" err="1">
                <a:solidFill>
                  <a:schemeClr val="bg1"/>
                </a:solidFill>
              </a:rPr>
              <a:t>t.account_number</a:t>
            </a:r>
            <a:r>
              <a:rPr lang="en-US" sz="2000" dirty="0">
                <a:solidFill>
                  <a:schemeClr val="bg1"/>
                </a:solidFill>
              </a:rPr>
              <a:t> </a:t>
            </a:r>
          </a:p>
          <a:p>
            <a:pPr marL="0" indent="0">
              <a:lnSpc>
                <a:spcPts val="2300"/>
              </a:lnSpc>
              <a:buNone/>
            </a:pPr>
            <a:r>
              <a:rPr lang="en-US" sz="2000" dirty="0">
                <a:solidFill>
                  <a:schemeClr val="bg1"/>
                </a:solidFill>
              </a:rPr>
              <a:t>WHERE </a:t>
            </a:r>
            <a:r>
              <a:rPr lang="en-US" sz="2000" dirty="0" err="1">
                <a:solidFill>
                  <a:schemeClr val="bg1"/>
                </a:solidFill>
              </a:rPr>
              <a:t>t.transaction_date</a:t>
            </a:r>
            <a:r>
              <a:rPr lang="en-US" sz="2000" dirty="0">
                <a:solidFill>
                  <a:schemeClr val="bg1"/>
                </a:solidFill>
              </a:rPr>
              <a:t> &gt;= DATE_SUB(CURRENT_DATE(), INTERVAL 1 YEAR) GROUP BY </a:t>
            </a:r>
            <a:r>
              <a:rPr lang="en-US" sz="2000" dirty="0" err="1">
                <a:solidFill>
                  <a:schemeClr val="bg1"/>
                </a:solidFill>
              </a:rPr>
              <a:t>a.customer_id</a:t>
            </a:r>
            <a:r>
              <a:rPr lang="en-US" sz="2000" dirty="0">
                <a:solidFill>
                  <a:schemeClr val="bg1"/>
                </a:solidFill>
              </a:rPr>
              <a:t>, </a:t>
            </a:r>
            <a:r>
              <a:rPr lang="en-US" sz="2000" dirty="0" err="1">
                <a:solidFill>
                  <a:schemeClr val="bg1"/>
                </a:solidFill>
              </a:rPr>
              <a:t>a.account_number</a:t>
            </a:r>
            <a:r>
              <a:rPr lang="en-US" sz="2000" dirty="0">
                <a:solidFill>
                  <a:schemeClr val="bg1"/>
                </a:solidFill>
              </a:rPr>
              <a:t>, YEAR(</a:t>
            </a:r>
            <a:r>
              <a:rPr lang="en-US" sz="2000" dirty="0" err="1">
                <a:solidFill>
                  <a:schemeClr val="bg1"/>
                </a:solidFill>
              </a:rPr>
              <a:t>t.transaction_date</a:t>
            </a:r>
            <a:r>
              <a:rPr lang="en-US" sz="2000" dirty="0">
                <a:solidFill>
                  <a:schemeClr val="bg1"/>
                </a:solidFill>
              </a:rPr>
              <a:t>), MONTH(</a:t>
            </a:r>
            <a:r>
              <a:rPr lang="en-US" sz="2000" dirty="0" err="1">
                <a:solidFill>
                  <a:schemeClr val="bg1"/>
                </a:solidFill>
              </a:rPr>
              <a:t>t.transaction_date</a:t>
            </a:r>
            <a:r>
              <a:rPr lang="en-US" sz="2000" dirty="0">
                <a:solidFill>
                  <a:schemeClr val="bg1"/>
                </a:solidFill>
              </a:rPr>
              <a:t>) ) SELECT </a:t>
            </a:r>
            <a:r>
              <a:rPr lang="en-US" sz="2000" dirty="0" err="1">
                <a:solidFill>
                  <a:schemeClr val="bg1"/>
                </a:solidFill>
              </a:rPr>
              <a:t>customer_id</a:t>
            </a:r>
            <a:r>
              <a:rPr lang="en-US" sz="2000" dirty="0">
                <a:solidFill>
                  <a:schemeClr val="bg1"/>
                </a:solidFill>
              </a:rPr>
              <a:t>, </a:t>
            </a:r>
            <a:r>
              <a:rPr lang="en-US" sz="2000" dirty="0" err="1">
                <a:solidFill>
                  <a:schemeClr val="bg1"/>
                </a:solidFill>
              </a:rPr>
              <a:t>account_number</a:t>
            </a:r>
            <a:r>
              <a:rPr lang="en-US" sz="2000" dirty="0">
                <a:solidFill>
                  <a:schemeClr val="bg1"/>
                </a:solidFill>
              </a:rPr>
              <a:t>, ROUND(AVG(</a:t>
            </a:r>
            <a:r>
              <a:rPr lang="en-US" sz="2000" dirty="0" err="1">
                <a:solidFill>
                  <a:schemeClr val="bg1"/>
                </a:solidFill>
              </a:rPr>
              <a:t>num_transactions</a:t>
            </a:r>
            <a:r>
              <a:rPr lang="en-US" sz="2000" dirty="0">
                <a:solidFill>
                  <a:schemeClr val="bg1"/>
                </a:solidFill>
              </a:rPr>
              <a:t>), 2) AS </a:t>
            </a:r>
            <a:r>
              <a:rPr lang="en-US" sz="2000" dirty="0" err="1">
                <a:solidFill>
                  <a:schemeClr val="bg1"/>
                </a:solidFill>
              </a:rPr>
              <a:t>avg_month_trans</a:t>
            </a:r>
            <a:r>
              <a:rPr lang="en-US" sz="2000" dirty="0">
                <a:solidFill>
                  <a:schemeClr val="bg1"/>
                </a:solidFill>
              </a:rPr>
              <a:t> FROM </a:t>
            </a:r>
            <a:r>
              <a:rPr lang="en-US" sz="2000" dirty="0" err="1">
                <a:solidFill>
                  <a:schemeClr val="bg1"/>
                </a:solidFill>
              </a:rPr>
              <a:t>MonthlyTransactions</a:t>
            </a:r>
            <a:r>
              <a:rPr lang="en-US" sz="2000" dirty="0">
                <a:solidFill>
                  <a:schemeClr val="bg1"/>
                </a:solidFill>
              </a:rPr>
              <a:t> GROUP BY </a:t>
            </a:r>
            <a:r>
              <a:rPr lang="en-US" sz="2000" dirty="0" err="1">
                <a:solidFill>
                  <a:schemeClr val="bg1"/>
                </a:solidFill>
              </a:rPr>
              <a:t>customer_id</a:t>
            </a:r>
            <a:r>
              <a:rPr lang="en-US" sz="2000" dirty="0">
                <a:solidFill>
                  <a:schemeClr val="bg1"/>
                </a:solidFill>
              </a:rPr>
              <a:t>, </a:t>
            </a:r>
            <a:r>
              <a:rPr lang="en-US" sz="2000" dirty="0" err="1">
                <a:solidFill>
                  <a:schemeClr val="bg1"/>
                </a:solidFill>
              </a:rPr>
              <a:t>account_number</a:t>
            </a:r>
            <a:r>
              <a:rPr lang="en-US" sz="2000" dirty="0">
                <a:solidFill>
                  <a:schemeClr val="bg1"/>
                </a:solidFill>
              </a:rPr>
              <a:t> ORDER BY </a:t>
            </a:r>
            <a:r>
              <a:rPr lang="en-US" sz="2000" dirty="0" err="1">
                <a:solidFill>
                  <a:schemeClr val="bg1"/>
                </a:solidFill>
              </a:rPr>
              <a:t>avg_month_trans</a:t>
            </a:r>
            <a:r>
              <a:rPr lang="en-US" sz="2000" dirty="0">
                <a:solidFill>
                  <a:schemeClr val="bg1"/>
                </a:solidFill>
              </a:rPr>
              <a:t> DESC</a:t>
            </a:r>
          </a:p>
        </p:txBody>
      </p:sp>
      <p:sp>
        <p:nvSpPr>
          <p:cNvPr id="7" name="Text 5"/>
          <p:cNvSpPr/>
          <p:nvPr/>
        </p:nvSpPr>
        <p:spPr>
          <a:xfrm>
            <a:off x="8006576" y="1772126"/>
            <a:ext cx="2531326" cy="462677"/>
          </a:xfrm>
          <a:prstGeom prst="rect">
            <a:avLst/>
          </a:prstGeom>
          <a:noFill/>
          <a:ln/>
        </p:spPr>
        <p:txBody>
          <a:bodyPr wrap="none" lIns="0" tIns="0" rIns="0" bIns="0" rtlCol="0" anchor="t"/>
          <a:lstStyle/>
          <a:p>
            <a:pPr marL="0" indent="0">
              <a:lnSpc>
                <a:spcPts val="2000"/>
              </a:lnSpc>
              <a:buNone/>
            </a:pPr>
            <a:r>
              <a:rPr lang="en-US" sz="2800" b="1" dirty="0">
                <a:solidFill>
                  <a:srgbClr val="FFE14D"/>
                </a:solidFill>
                <a:latin typeface="Comfortaa Bold" pitchFamily="34" charset="0"/>
                <a:ea typeface="Comfortaa Bold" pitchFamily="34" charset="-122"/>
                <a:cs typeface="Comfortaa Bold" pitchFamily="34" charset="-120"/>
              </a:rPr>
              <a:t>Interpretation :</a:t>
            </a:r>
            <a:endParaRPr lang="en-US" sz="2800" dirty="0"/>
          </a:p>
        </p:txBody>
      </p:sp>
      <p:sp>
        <p:nvSpPr>
          <p:cNvPr id="8" name="Text 6"/>
          <p:cNvSpPr/>
          <p:nvPr/>
        </p:nvSpPr>
        <p:spPr>
          <a:xfrm>
            <a:off x="8006576" y="2372796"/>
            <a:ext cx="5475248" cy="2154599"/>
          </a:xfrm>
          <a:prstGeom prst="rect">
            <a:avLst/>
          </a:prstGeom>
          <a:noFill/>
          <a:ln/>
        </p:spPr>
        <p:txBody>
          <a:bodyPr wrap="square" lIns="0" tIns="0" rIns="0" bIns="0" rtlCol="0" anchor="t"/>
          <a:lstStyle/>
          <a:p>
            <a:pPr marL="0" indent="0">
              <a:lnSpc>
                <a:spcPts val="2300"/>
              </a:lnSpc>
              <a:buNone/>
            </a:pPr>
            <a:r>
              <a:rPr lang="en-US" sz="2800" dirty="0">
                <a:solidFill>
                  <a:srgbClr val="D7D4CC"/>
                </a:solidFill>
                <a:latin typeface="Raleway Medium" pitchFamily="34" charset="0"/>
                <a:ea typeface="Raleway Medium" pitchFamily="34" charset="-122"/>
                <a:cs typeface="Raleway Medium" pitchFamily="34" charset="-120"/>
              </a:rPr>
              <a:t>Compare customer activity levels to identify trends and potential areas for improvement. This data can inform marketing campaigns and customer engagement initiatives.</a:t>
            </a:r>
            <a:endParaRPr lang="en-US" sz="2800" dirty="0"/>
          </a:p>
        </p:txBody>
      </p:sp>
      <p:cxnSp>
        <p:nvCxnSpPr>
          <p:cNvPr id="12" name="Straight Connector 11">
            <a:extLst>
              <a:ext uri="{FF2B5EF4-FFF2-40B4-BE49-F238E27FC236}">
                <a16:creationId xmlns:a16="http://schemas.microsoft.com/office/drawing/2014/main" id="{56B30450-2FFA-B208-C7F0-A66D96EF3263}"/>
              </a:ext>
            </a:extLst>
          </p:cNvPr>
          <p:cNvCxnSpPr/>
          <p:nvPr/>
        </p:nvCxnSpPr>
        <p:spPr>
          <a:xfrm>
            <a:off x="7538224" y="1226634"/>
            <a:ext cx="0" cy="7002966"/>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111190" y="412595"/>
            <a:ext cx="8597589" cy="810177"/>
          </a:xfrm>
          <a:prstGeom prst="rect">
            <a:avLst/>
          </a:prstGeom>
          <a:noFill/>
          <a:ln/>
        </p:spPr>
        <p:txBody>
          <a:bodyPr wrap="none" lIns="0" tIns="0" rIns="0" bIns="0" rtlCol="0" anchor="t"/>
          <a:lstStyle/>
          <a:p>
            <a:pPr marL="0" indent="0">
              <a:lnSpc>
                <a:spcPts val="4800"/>
              </a:lnSpc>
              <a:buNone/>
            </a:pPr>
            <a:r>
              <a:rPr lang="en-US" sz="3850" b="1" dirty="0">
                <a:solidFill>
                  <a:srgbClr val="FFE14D"/>
                </a:solidFill>
                <a:latin typeface="Comfortaa Bold" pitchFamily="34" charset="0"/>
                <a:ea typeface="Comfortaa Bold" pitchFamily="34" charset="-122"/>
                <a:cs typeface="Comfortaa Bold" pitchFamily="34" charset="-120"/>
              </a:rPr>
              <a:t>Q.7. Daily Transaction Volume</a:t>
            </a:r>
            <a:endParaRPr lang="en-US" sz="3850" dirty="0"/>
          </a:p>
        </p:txBody>
      </p:sp>
      <p:sp>
        <p:nvSpPr>
          <p:cNvPr id="3" name="Text 1"/>
          <p:cNvSpPr/>
          <p:nvPr/>
        </p:nvSpPr>
        <p:spPr>
          <a:xfrm>
            <a:off x="774144" y="1775579"/>
            <a:ext cx="2457926" cy="390167"/>
          </a:xfrm>
          <a:prstGeom prst="rect">
            <a:avLst/>
          </a:prstGeom>
          <a:noFill/>
          <a:ln/>
        </p:spPr>
        <p:txBody>
          <a:bodyPr wrap="none" lIns="0" tIns="0" rIns="0" bIns="0" rtlCol="0" anchor="t"/>
          <a:lstStyle/>
          <a:p>
            <a:pPr marL="0" indent="0">
              <a:lnSpc>
                <a:spcPts val="2400"/>
              </a:lnSpc>
              <a:buNone/>
            </a:pPr>
            <a:r>
              <a:rPr lang="en-US" sz="3200" b="1" dirty="0">
                <a:solidFill>
                  <a:srgbClr val="FFE14D"/>
                </a:solidFill>
                <a:latin typeface="Comfortaa Bold" pitchFamily="34" charset="0"/>
                <a:ea typeface="Comfortaa Bold" pitchFamily="34" charset="-122"/>
                <a:cs typeface="Comfortaa Bold" pitchFamily="34" charset="-120"/>
              </a:rPr>
              <a:t>Query :</a:t>
            </a:r>
            <a:endParaRPr lang="en-US" sz="3200" dirty="0"/>
          </a:p>
        </p:txBody>
      </p:sp>
      <p:sp>
        <p:nvSpPr>
          <p:cNvPr id="4" name="Shape 2"/>
          <p:cNvSpPr/>
          <p:nvPr/>
        </p:nvSpPr>
        <p:spPr>
          <a:xfrm>
            <a:off x="774144" y="2331601"/>
            <a:ext cx="6271260" cy="2808684"/>
          </a:xfrm>
          <a:prstGeom prst="roundRect">
            <a:avLst>
              <a:gd name="adj" fmla="val 11814"/>
            </a:avLst>
          </a:prstGeom>
          <a:solidFill>
            <a:srgbClr val="4D4000"/>
          </a:solidFill>
          <a:ln/>
        </p:spPr>
      </p:sp>
      <p:sp>
        <p:nvSpPr>
          <p:cNvPr id="5" name="Shape 3"/>
          <p:cNvSpPr/>
          <p:nvPr/>
        </p:nvSpPr>
        <p:spPr>
          <a:xfrm>
            <a:off x="763191" y="2331600"/>
            <a:ext cx="6271260" cy="3444731"/>
          </a:xfrm>
          <a:prstGeom prst="roundRect">
            <a:avLst>
              <a:gd name="adj" fmla="val 1181"/>
            </a:avLst>
          </a:prstGeom>
          <a:solidFill>
            <a:srgbClr val="4D4000"/>
          </a:solidFill>
          <a:ln/>
        </p:spPr>
      </p:sp>
      <p:sp>
        <p:nvSpPr>
          <p:cNvPr id="6" name="Text 4"/>
          <p:cNvSpPr/>
          <p:nvPr/>
        </p:nvSpPr>
        <p:spPr>
          <a:xfrm>
            <a:off x="984290" y="2497455"/>
            <a:ext cx="5850969" cy="2476976"/>
          </a:xfrm>
          <a:prstGeom prst="rect">
            <a:avLst/>
          </a:prstGeom>
          <a:noFill/>
          <a:ln/>
        </p:spPr>
        <p:txBody>
          <a:bodyPr wrap="square" lIns="0" tIns="0" rIns="0" bIns="0" rtlCol="0" anchor="t"/>
          <a:lstStyle/>
          <a:p>
            <a:pPr marL="0" indent="0">
              <a:lnSpc>
                <a:spcPts val="2750"/>
              </a:lnSpc>
              <a:buNone/>
            </a:pPr>
            <a:r>
              <a:rPr lang="en-US" sz="2400" dirty="0">
                <a:solidFill>
                  <a:schemeClr val="bg1"/>
                </a:solidFill>
              </a:rPr>
              <a:t>SELECT date(</a:t>
            </a:r>
            <a:r>
              <a:rPr lang="en-US" sz="2400" dirty="0" err="1">
                <a:solidFill>
                  <a:schemeClr val="bg1"/>
                </a:solidFill>
              </a:rPr>
              <a:t>transaction_date</a:t>
            </a:r>
            <a:r>
              <a:rPr lang="en-US" sz="2400" dirty="0">
                <a:solidFill>
                  <a:schemeClr val="bg1"/>
                </a:solidFill>
              </a:rPr>
              <a:t>) as </a:t>
            </a:r>
            <a:r>
              <a:rPr lang="en-US" sz="2400" dirty="0" err="1">
                <a:solidFill>
                  <a:schemeClr val="bg1"/>
                </a:solidFill>
              </a:rPr>
              <a:t>transaction_day,round</a:t>
            </a:r>
            <a:r>
              <a:rPr lang="en-US" sz="2400" dirty="0">
                <a:solidFill>
                  <a:schemeClr val="bg1"/>
                </a:solidFill>
              </a:rPr>
              <a:t>(sum(amount),3) as </a:t>
            </a:r>
            <a:r>
              <a:rPr lang="en-US" sz="2400" dirty="0" err="1">
                <a:solidFill>
                  <a:schemeClr val="bg1"/>
                </a:solidFill>
              </a:rPr>
              <a:t>Transactions_volume</a:t>
            </a:r>
            <a:r>
              <a:rPr lang="en-US" sz="2400" dirty="0">
                <a:solidFill>
                  <a:schemeClr val="bg1"/>
                </a:solidFill>
              </a:rPr>
              <a:t> from transactions where </a:t>
            </a:r>
            <a:r>
              <a:rPr lang="en-US" sz="2400" dirty="0" err="1">
                <a:solidFill>
                  <a:schemeClr val="bg1"/>
                </a:solidFill>
              </a:rPr>
              <a:t>transaction_date</a:t>
            </a:r>
            <a:r>
              <a:rPr lang="en-US" sz="2400" dirty="0">
                <a:solidFill>
                  <a:schemeClr val="bg1"/>
                </a:solidFill>
              </a:rPr>
              <a:t>&gt;=</a:t>
            </a:r>
            <a:r>
              <a:rPr lang="en-US" sz="2400" dirty="0" err="1">
                <a:solidFill>
                  <a:schemeClr val="bg1"/>
                </a:solidFill>
              </a:rPr>
              <a:t>date_sub</a:t>
            </a:r>
            <a:r>
              <a:rPr lang="en-US" sz="2400" dirty="0">
                <a:solidFill>
                  <a:schemeClr val="bg1"/>
                </a:solidFill>
              </a:rPr>
              <a:t>(</a:t>
            </a:r>
            <a:r>
              <a:rPr lang="en-US" sz="2400" dirty="0" err="1">
                <a:solidFill>
                  <a:schemeClr val="bg1"/>
                </a:solidFill>
              </a:rPr>
              <a:t>current_date</a:t>
            </a:r>
            <a:r>
              <a:rPr lang="en-US" sz="2400" dirty="0">
                <a:solidFill>
                  <a:schemeClr val="bg1"/>
                </a:solidFill>
              </a:rPr>
              <a:t>(),interval 1 month) group by </a:t>
            </a:r>
            <a:r>
              <a:rPr lang="en-US" sz="2400" dirty="0" err="1">
                <a:solidFill>
                  <a:schemeClr val="bg1"/>
                </a:solidFill>
              </a:rPr>
              <a:t>transaction_day</a:t>
            </a:r>
            <a:r>
              <a:rPr lang="en-US" sz="2400" dirty="0">
                <a:solidFill>
                  <a:schemeClr val="bg1"/>
                </a:solidFill>
              </a:rPr>
              <a:t> order by </a:t>
            </a:r>
            <a:r>
              <a:rPr lang="en-US" sz="2400" dirty="0" err="1">
                <a:solidFill>
                  <a:schemeClr val="bg1"/>
                </a:solidFill>
              </a:rPr>
              <a:t>transaction_day</a:t>
            </a:r>
            <a:r>
              <a:rPr lang="en-US" sz="2400" dirty="0">
                <a:solidFill>
                  <a:schemeClr val="bg1"/>
                </a:solidFill>
              </a:rPr>
              <a:t>;</a:t>
            </a:r>
          </a:p>
        </p:txBody>
      </p:sp>
      <p:sp>
        <p:nvSpPr>
          <p:cNvPr id="7" name="Text 5"/>
          <p:cNvSpPr/>
          <p:nvPr/>
        </p:nvSpPr>
        <p:spPr>
          <a:xfrm>
            <a:off x="7592616" y="1775579"/>
            <a:ext cx="2457926" cy="307181"/>
          </a:xfrm>
          <a:prstGeom prst="rect">
            <a:avLst/>
          </a:prstGeom>
          <a:noFill/>
          <a:ln/>
        </p:spPr>
        <p:txBody>
          <a:bodyPr wrap="none" lIns="0" tIns="0" rIns="0" bIns="0" rtlCol="0" anchor="t"/>
          <a:lstStyle/>
          <a:p>
            <a:pPr marL="0" indent="0">
              <a:lnSpc>
                <a:spcPts val="2400"/>
              </a:lnSpc>
              <a:buNone/>
            </a:pPr>
            <a:r>
              <a:rPr lang="en-US" sz="2800" b="1" dirty="0">
                <a:solidFill>
                  <a:srgbClr val="FFE14D"/>
                </a:solidFill>
                <a:latin typeface="Comfortaa Bold" pitchFamily="34" charset="0"/>
                <a:ea typeface="Comfortaa Bold" pitchFamily="34" charset="-122"/>
                <a:cs typeface="Comfortaa Bold" pitchFamily="34" charset="-120"/>
              </a:rPr>
              <a:t>Application :</a:t>
            </a:r>
            <a:endParaRPr lang="en-US" sz="2800" dirty="0"/>
          </a:p>
        </p:txBody>
      </p:sp>
      <p:sp>
        <p:nvSpPr>
          <p:cNvPr id="8" name="Text 6"/>
          <p:cNvSpPr/>
          <p:nvPr/>
        </p:nvSpPr>
        <p:spPr>
          <a:xfrm>
            <a:off x="7592616" y="2303859"/>
            <a:ext cx="6271260" cy="1061561"/>
          </a:xfrm>
          <a:prstGeom prst="rect">
            <a:avLst/>
          </a:prstGeom>
          <a:noFill/>
          <a:ln/>
        </p:spPr>
        <p:txBody>
          <a:bodyPr wrap="square" lIns="0" tIns="0" rIns="0" bIns="0" rtlCol="0" anchor="t"/>
          <a:lstStyle/>
          <a:p>
            <a:pPr marL="0" indent="0">
              <a:lnSpc>
                <a:spcPts val="2750"/>
              </a:lnSpc>
              <a:buNone/>
            </a:pPr>
            <a:r>
              <a:rPr lang="en-US" sz="2800" dirty="0">
                <a:solidFill>
                  <a:srgbClr val="D7D4CC"/>
                </a:solidFill>
                <a:latin typeface="Raleway Medium" pitchFamily="34" charset="0"/>
                <a:ea typeface="Raleway Medium" pitchFamily="34" charset="-122"/>
                <a:cs typeface="Raleway Medium" pitchFamily="34" charset="-120"/>
              </a:rPr>
              <a:t>Analyze daily transaction volume to identify potential patterns and anticipate peaks in demand. This data can help optimize staffing levels and cash flow management</a:t>
            </a:r>
            <a:r>
              <a:rPr lang="en-US" sz="1700" dirty="0">
                <a:solidFill>
                  <a:srgbClr val="D7D4CC"/>
                </a:solidFill>
                <a:latin typeface="Raleway Medium" pitchFamily="34" charset="0"/>
                <a:ea typeface="Raleway Medium" pitchFamily="34" charset="-122"/>
                <a:cs typeface="Raleway Medium" pitchFamily="34" charset="-120"/>
              </a:rPr>
              <a:t>.</a:t>
            </a:r>
            <a:endParaRPr lang="en-US" sz="1700" dirty="0"/>
          </a:p>
        </p:txBody>
      </p:sp>
      <p:pic>
        <p:nvPicPr>
          <p:cNvPr id="9" name="Image 0" descr="preencoded.png"/>
          <p:cNvPicPr>
            <a:picLocks noChangeAspect="1"/>
          </p:cNvPicPr>
          <p:nvPr/>
        </p:nvPicPr>
        <p:blipFill>
          <a:blip r:embed="rId3"/>
          <a:stretch>
            <a:fillRect/>
          </a:stretch>
        </p:blipFill>
        <p:spPr>
          <a:xfrm>
            <a:off x="7861609" y="4535409"/>
            <a:ext cx="5326943" cy="3644720"/>
          </a:xfrm>
          <a:prstGeom prst="rect">
            <a:avLst/>
          </a:prstGeom>
        </p:spPr>
      </p:pic>
      <p:cxnSp>
        <p:nvCxnSpPr>
          <p:cNvPr id="11" name="Straight Connector 10">
            <a:extLst>
              <a:ext uri="{FF2B5EF4-FFF2-40B4-BE49-F238E27FC236}">
                <a16:creationId xmlns:a16="http://schemas.microsoft.com/office/drawing/2014/main" id="{B955B8F6-F452-0231-F4F0-86785C906F8D}"/>
              </a:ext>
            </a:extLst>
          </p:cNvPr>
          <p:cNvCxnSpPr>
            <a:cxnSpLocks/>
          </p:cNvCxnSpPr>
          <p:nvPr/>
        </p:nvCxnSpPr>
        <p:spPr>
          <a:xfrm>
            <a:off x="7277100" y="1349298"/>
            <a:ext cx="0" cy="702526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TotalTime>
  <Words>1528</Words>
  <Application>Microsoft Office PowerPoint</Application>
  <PresentationFormat>Custom</PresentationFormat>
  <Paragraphs>89</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Comfortaa Bold</vt:lpstr>
      <vt:lpstr>Arial</vt:lpstr>
      <vt:lpstr>Consolas Medium</vt:lpstr>
      <vt:lpstr>Wingdings 3</vt:lpstr>
      <vt:lpstr>Trebuchet MS</vt:lpstr>
      <vt:lpstr>Raleway Medium</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Aryan Kakade</cp:lastModifiedBy>
  <cp:revision>4</cp:revision>
  <dcterms:created xsi:type="dcterms:W3CDTF">2025-01-15T15:06:00Z</dcterms:created>
  <dcterms:modified xsi:type="dcterms:W3CDTF">2025-01-15T18:51:53Z</dcterms:modified>
</cp:coreProperties>
</file>