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8" r:id="rId3"/>
    <p:sldId id="259" r:id="rId4"/>
    <p:sldId id="265" r:id="rId5"/>
    <p:sldId id="266" r:id="rId6"/>
    <p:sldId id="267" r:id="rId7"/>
    <p:sldId id="268" r:id="rId8"/>
    <p:sldId id="269" r:id="rId9"/>
    <p:sldId id="260" r:id="rId10"/>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11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solidFill>
            <a:schemeClr val="tx1">
              <a:lumMod val="95000"/>
              <a:lumOff val="5000"/>
            </a:schemeClr>
          </a:solidFill>
          <a:ln w="12700">
            <a:miter lim="400000"/>
          </a:ln>
        </p:spPr>
        <p:txBody>
          <a:bodyPr lIns="45719" rIns="45719" anchor="ctr"/>
          <a:lstStyle/>
          <a:p>
            <a:endParaRPr/>
          </a:p>
        </p:txBody>
      </p:sp>
      <p:sp>
        <p:nvSpPr>
          <p:cNvPr id="110" name="Shape 55"/>
          <p:cNvSpPr/>
          <p:nvPr/>
        </p:nvSpPr>
        <p:spPr>
          <a:xfrm>
            <a:off x="537899" y="1895175"/>
            <a:ext cx="3953102" cy="72324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IN" dirty="0"/>
              <a:t>Adidas</a:t>
            </a:r>
            <a:endParaRPr dirty="0"/>
          </a:p>
        </p:txBody>
      </p:sp>
      <p:sp>
        <p:nvSpPr>
          <p:cNvPr id="111" name="Shape 56"/>
          <p:cNvSpPr/>
          <p:nvPr/>
        </p:nvSpPr>
        <p:spPr>
          <a:xfrm>
            <a:off x="537900" y="3315475"/>
            <a:ext cx="5550600" cy="110796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pPr marL="342900" indent="-342900">
              <a:buFont typeface="Arial" panose="020B0604020202020204" pitchFamily="34" charset="0"/>
              <a:buChar char="•"/>
            </a:pPr>
            <a:r>
              <a:rPr lang="en-US" b="0" i="0" dirty="0">
                <a:solidFill>
                  <a:srgbClr val="D1D5DB"/>
                </a:solidFill>
                <a:effectLst/>
                <a:latin typeface="Times New Roman" panose="02020603050405020304" pitchFamily="18" charset="0"/>
                <a:cs typeface="Times New Roman" panose="02020603050405020304" pitchFamily="18" charset="0"/>
              </a:rPr>
              <a:t>The objective of the project was to analyze the dataset to gain insights into various aspects of Adidas sales</a:t>
            </a:r>
            <a:endParaRPr lang="en-IN" dirty="0">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0" y="5384"/>
            <a:ext cx="9191402" cy="840000"/>
          </a:xfrm>
          <a:prstGeom prst="rect">
            <a:avLst/>
          </a:prstGeom>
          <a:solidFill>
            <a:schemeClr val="tx1">
              <a:lumMod val="95000"/>
              <a:lumOff val="5000"/>
            </a:schemeClr>
          </a:soli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Introduction</a:t>
            </a:r>
          </a:p>
        </p:txBody>
      </p:sp>
      <p:sp>
        <p:nvSpPr>
          <p:cNvPr id="124" name="Shape 73"/>
          <p:cNvSpPr/>
          <p:nvPr/>
        </p:nvSpPr>
        <p:spPr>
          <a:xfrm>
            <a:off x="205025" y="1133750"/>
            <a:ext cx="3834315" cy="2993479"/>
          </a:xfrm>
          <a:prstGeom prst="rect">
            <a:avLst/>
          </a:prstGeom>
          <a:ln/>
          <a:extLst>
            <a:ext uri="{C572A759-6A51-4108-AA02-DFA0A04FC94B}">
              <ma14:wrappingTextBoxFlag xmlns:ma14="http://schemas.microsoft.com/office/mac/drawingml/2011/main" xmlns="" val="1"/>
            </a:ext>
          </a:extLst>
        </p:spPr>
        <p:style>
          <a:lnRef idx="3">
            <a:schemeClr val="lt1"/>
          </a:lnRef>
          <a:fillRef idx="1">
            <a:schemeClr val="dk1"/>
          </a:fillRef>
          <a:effectRef idx="1">
            <a:schemeClr val="dk1"/>
          </a:effectRef>
          <a:fontRef idx="minor">
            <a:schemeClr val="lt1"/>
          </a:fontRef>
        </p:style>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600" dirty="0">
                <a:latin typeface="Times New Roman" panose="02020603050405020304" pitchFamily="18" charset="0"/>
                <a:cs typeface="Times New Roman" panose="02020603050405020304" pitchFamily="18" charset="0"/>
              </a:rPr>
              <a:t>Welcome to the analysis of the Adidas sales dataset, where we find precious insights into sales trends, performance, and marketplace dynamics. In this presentation, we can explore the key elements driving Adidas's sales success and perceive areas of possibility for further increase. Via reading this dataset, we aim to offer actionable insights which could tell strategic decision-making and force enterprise performance.</a:t>
            </a:r>
            <a:endParaRPr sz="1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984FAA7-16E0-78F7-2FAB-0779203998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1384" y="972134"/>
            <a:ext cx="4962616" cy="3680221"/>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solidFill>
            <a:schemeClr val="tx1">
              <a:lumMod val="95000"/>
              <a:lumOff val="5000"/>
            </a:schemeClr>
          </a:soli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Product Wise Sales</a:t>
            </a:r>
            <a:endParaRPr dirty="0"/>
          </a:p>
        </p:txBody>
      </p:sp>
      <p:sp>
        <p:nvSpPr>
          <p:cNvPr id="132" name="Shape 81"/>
          <p:cNvSpPr/>
          <p:nvPr/>
        </p:nvSpPr>
        <p:spPr>
          <a:xfrm>
            <a:off x="205025" y="983205"/>
            <a:ext cx="8565600" cy="112027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800" dirty="0"/>
              <a:t>The pie chart visually showcases the distribution of sales "Product Wise", offering treasured insights into the relative weightage of each product class.</a:t>
            </a:r>
            <a:endParaRPr sz="1800" dirty="0"/>
          </a:p>
        </p:txBody>
      </p:sp>
      <p:sp>
        <p:nvSpPr>
          <p:cNvPr id="133" name="Shape 82"/>
          <p:cNvSpPr/>
          <p:nvPr/>
        </p:nvSpPr>
        <p:spPr>
          <a:xfrm>
            <a:off x="205025" y="2266159"/>
            <a:ext cx="4134600" cy="2144016"/>
          </a:xfrm>
          <a:prstGeom prst="rect">
            <a:avLst/>
          </a:prstGeom>
          <a:ln/>
          <a:extLst>
            <a:ext uri="{C572A759-6A51-4108-AA02-DFA0A04FC94B}">
              <ma14:wrappingTextBoxFlag xmlns:ma14="http://schemas.microsoft.com/office/mac/drawingml/2011/main" xmlns="" val="1"/>
            </a:ext>
          </a:extLst>
        </p:spPr>
        <p:style>
          <a:lnRef idx="3">
            <a:schemeClr val="lt1"/>
          </a:lnRef>
          <a:fillRef idx="1">
            <a:schemeClr val="dk1"/>
          </a:fillRef>
          <a:effectRef idx="1">
            <a:schemeClr val="dk1"/>
          </a:effectRef>
          <a:fontRef idx="minor">
            <a:schemeClr val="lt1"/>
          </a:fontRef>
        </p:style>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sz="1600" dirty="0">
                <a:latin typeface="Times New Roman" panose="02020603050405020304" pitchFamily="18" charset="0"/>
                <a:cs typeface="Times New Roman" panose="02020603050405020304" pitchFamily="18" charset="0"/>
              </a:rPr>
              <a:t>The sales distribution in the Adidas dataset reveals that Men's Street holds the highest share (</a:t>
            </a:r>
            <a:r>
              <a:rPr lang="en-US" sz="1600" dirty="0">
                <a:highlight>
                  <a:srgbClr val="808000"/>
                </a:highlight>
                <a:latin typeface="Times New Roman" panose="02020603050405020304" pitchFamily="18" charset="0"/>
                <a:cs typeface="Times New Roman" panose="02020603050405020304" pitchFamily="18" charset="0"/>
              </a:rPr>
              <a:t>23%</a:t>
            </a:r>
            <a:r>
              <a:rPr lang="en-US" sz="1600" dirty="0">
                <a:latin typeface="Times New Roman" panose="02020603050405020304" pitchFamily="18" charset="0"/>
                <a:cs typeface="Times New Roman" panose="02020603050405020304" pitchFamily="18" charset="0"/>
              </a:rPr>
              <a:t>), followed closely by Women's Apparel (</a:t>
            </a:r>
            <a:r>
              <a:rPr lang="en-US" sz="1600" dirty="0">
                <a:highlight>
                  <a:srgbClr val="808000"/>
                </a:highlight>
                <a:latin typeface="Times New Roman" panose="02020603050405020304" pitchFamily="18" charset="0"/>
                <a:cs typeface="Times New Roman" panose="02020603050405020304" pitchFamily="18" charset="0"/>
              </a:rPr>
              <a:t>20%</a:t>
            </a:r>
            <a:r>
              <a:rPr lang="en-US" sz="1600" dirty="0">
                <a:latin typeface="Times New Roman" panose="02020603050405020304" pitchFamily="18" charset="0"/>
                <a:cs typeface="Times New Roman" panose="02020603050405020304" pitchFamily="18" charset="0"/>
              </a:rPr>
              <a:t>) and Men's Athletic (</a:t>
            </a:r>
            <a:r>
              <a:rPr lang="en-US" sz="1600" dirty="0">
                <a:highlight>
                  <a:srgbClr val="808000"/>
                </a:highlight>
                <a:latin typeface="Times New Roman" panose="02020603050405020304" pitchFamily="18" charset="0"/>
                <a:cs typeface="Times New Roman" panose="02020603050405020304" pitchFamily="18" charset="0"/>
              </a:rPr>
              <a:t>17%)</a:t>
            </a:r>
            <a:r>
              <a:rPr lang="en-US" sz="1600" dirty="0">
                <a:latin typeface="Times New Roman" panose="02020603050405020304" pitchFamily="18" charset="0"/>
                <a:cs typeface="Times New Roman" panose="02020603050405020304" pitchFamily="18" charset="0"/>
              </a:rPr>
              <a:t>. Women's Street, Men's Apparel, and Women's Athletic categories also contribute significantly (</a:t>
            </a:r>
            <a:r>
              <a:rPr lang="en-US" sz="1600" dirty="0">
                <a:highlight>
                  <a:srgbClr val="808000"/>
                </a:highlight>
                <a:latin typeface="Times New Roman" panose="02020603050405020304" pitchFamily="18" charset="0"/>
                <a:cs typeface="Times New Roman" panose="02020603050405020304" pitchFamily="18" charset="0"/>
              </a:rPr>
              <a:t>14% </a:t>
            </a:r>
            <a:r>
              <a:rPr lang="en-US" sz="1600" dirty="0">
                <a:latin typeface="Times New Roman" panose="02020603050405020304" pitchFamily="18" charset="0"/>
                <a:cs typeface="Times New Roman" panose="02020603050405020304" pitchFamily="18" charset="0"/>
              </a:rPr>
              <a:t>each).</a:t>
            </a:r>
            <a:endParaRPr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DDDE2DB-9D6B-CEE3-5F5F-3C04657B5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0509" y="2003385"/>
            <a:ext cx="3948466" cy="2572619"/>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solidFill>
            <a:schemeClr val="tx1">
              <a:lumMod val="95000"/>
              <a:lumOff val="5000"/>
            </a:schemeClr>
          </a:soli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Top 7 Sales and Units Sold by State</a:t>
            </a:r>
            <a:endParaRPr dirty="0"/>
          </a:p>
        </p:txBody>
      </p:sp>
      <p:sp>
        <p:nvSpPr>
          <p:cNvPr id="132" name="Shape 81"/>
          <p:cNvSpPr/>
          <p:nvPr/>
        </p:nvSpPr>
        <p:spPr>
          <a:xfrm>
            <a:off x="205025" y="983205"/>
            <a:ext cx="8565600" cy="101633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600" dirty="0"/>
              <a:t>This chart visualizes Adidas' sales across states, highlighting key regions driving sales and market penetration, and providing valuable insights into their market reach.</a:t>
            </a:r>
            <a:endParaRPr sz="1600" dirty="0"/>
          </a:p>
        </p:txBody>
      </p:sp>
      <p:sp>
        <p:nvSpPr>
          <p:cNvPr id="133" name="Shape 82"/>
          <p:cNvSpPr/>
          <p:nvPr/>
        </p:nvSpPr>
        <p:spPr>
          <a:xfrm>
            <a:off x="205025" y="2266159"/>
            <a:ext cx="4134600" cy="2070406"/>
          </a:xfrm>
          <a:prstGeom prst="rect">
            <a:avLst/>
          </a:prstGeom>
          <a:ln/>
          <a:extLst>
            <a:ext uri="{C572A759-6A51-4108-AA02-DFA0A04FC94B}">
              <ma14:wrappingTextBoxFlag xmlns="" xmlns:ma14="http://schemas.microsoft.com/office/mac/drawingml/2011/main" val="1"/>
            </a:ext>
          </a:extLst>
        </p:spPr>
        <p:style>
          <a:lnRef idx="3">
            <a:schemeClr val="lt1"/>
          </a:lnRef>
          <a:fillRef idx="1">
            <a:schemeClr val="dk1"/>
          </a:fillRef>
          <a:effectRef idx="1">
            <a:schemeClr val="dk1"/>
          </a:effectRef>
          <a:fontRef idx="minor">
            <a:schemeClr val="lt1"/>
          </a:fontRef>
        </p:style>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sz="1800" dirty="0">
                <a:latin typeface="Times New Roman" panose="02020603050405020304" pitchFamily="18" charset="0"/>
                <a:cs typeface="Times New Roman" panose="02020603050405020304" pitchFamily="18" charset="0"/>
              </a:rPr>
              <a:t>The top 7 states with the very best sales and units sold for Adidas products are New York, California, Florida, Texas, South Carolina, Washington, and North Carolina, reflecting robust demand and recognition across those areas.</a:t>
            </a:r>
            <a:endParaRPr sz="1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D48884E-4C38-9E4E-69C7-C06FC5C3FB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3817" y="2266159"/>
            <a:ext cx="4045158" cy="2070406"/>
          </a:xfrm>
          <a:prstGeom prst="rect">
            <a:avLst/>
          </a:prstGeom>
        </p:spPr>
      </p:pic>
    </p:spTree>
    <p:extLst>
      <p:ext uri="{BB962C8B-B14F-4D97-AF65-F5344CB8AC3E}">
        <p14:creationId xmlns:p14="http://schemas.microsoft.com/office/powerpoint/2010/main" val="92258556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solidFill>
            <a:schemeClr val="tx1">
              <a:lumMod val="95000"/>
              <a:lumOff val="5000"/>
            </a:schemeClr>
          </a:soli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Top 7 Sales and Units Sold by City</a:t>
            </a:r>
            <a:endParaRPr dirty="0"/>
          </a:p>
        </p:txBody>
      </p:sp>
      <p:sp>
        <p:nvSpPr>
          <p:cNvPr id="132" name="Shape 81"/>
          <p:cNvSpPr/>
          <p:nvPr/>
        </p:nvSpPr>
        <p:spPr>
          <a:xfrm>
            <a:off x="205025" y="983205"/>
            <a:ext cx="8565600" cy="73318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600" dirty="0"/>
              <a:t>This ranking exhibits the pinnacle 7 towns for Adidas income and units sold, with New York securing the coveted Rank 1 position.</a:t>
            </a:r>
            <a:endParaRPr sz="1600" dirty="0"/>
          </a:p>
        </p:txBody>
      </p:sp>
      <p:sp>
        <p:nvSpPr>
          <p:cNvPr id="133" name="Shape 82"/>
          <p:cNvSpPr/>
          <p:nvPr/>
        </p:nvSpPr>
        <p:spPr>
          <a:xfrm>
            <a:off x="205025" y="2266159"/>
            <a:ext cx="4134600" cy="2285850"/>
          </a:xfrm>
          <a:prstGeom prst="rect">
            <a:avLst/>
          </a:prstGeom>
          <a:ln/>
          <a:extLst>
            <a:ext uri="{C572A759-6A51-4108-AA02-DFA0A04FC94B}">
              <ma14:wrappingTextBoxFlag xmlns:ma14="http://schemas.microsoft.com/office/mac/drawingml/2011/main" xmlns="" val="1"/>
            </a:ext>
          </a:extLst>
        </p:spPr>
        <p:style>
          <a:lnRef idx="3">
            <a:schemeClr val="lt1"/>
          </a:lnRef>
          <a:fillRef idx="1">
            <a:schemeClr val="dk1"/>
          </a:fillRef>
          <a:effectRef idx="1">
            <a:schemeClr val="dk1"/>
          </a:effectRef>
          <a:fontRef idx="minor">
            <a:schemeClr val="lt1"/>
          </a:fontRef>
        </p:style>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sz="2000" b="0" i="0" dirty="0">
                <a:solidFill>
                  <a:srgbClr val="D1D5DB"/>
                </a:solidFill>
                <a:effectLst/>
                <a:latin typeface="Times New Roman" panose="02020603050405020304" pitchFamily="18" charset="0"/>
                <a:cs typeface="Times New Roman" panose="02020603050405020304" pitchFamily="18" charset="0"/>
              </a:rPr>
              <a:t>New York leads the pack as the city with the highest sales and units sold, followed by San Francisco, Miami, and others, highlighting their contribution to Adidas' market success.</a:t>
            </a:r>
            <a:endParaRPr sz="1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BD45C00-0D87-5AAE-AD8E-21D94F1256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6881" y="2266158"/>
            <a:ext cx="3772094" cy="2285850"/>
          </a:xfrm>
          <a:prstGeom prst="rect">
            <a:avLst/>
          </a:prstGeom>
        </p:spPr>
      </p:pic>
    </p:spTree>
    <p:extLst>
      <p:ext uri="{BB962C8B-B14F-4D97-AF65-F5344CB8AC3E}">
        <p14:creationId xmlns:p14="http://schemas.microsoft.com/office/powerpoint/2010/main" val="399854161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solidFill>
            <a:schemeClr val="tx1">
              <a:lumMod val="95000"/>
              <a:lumOff val="5000"/>
            </a:schemeClr>
          </a:soli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Sales By Retailers</a:t>
            </a:r>
            <a:endParaRPr dirty="0"/>
          </a:p>
        </p:txBody>
      </p:sp>
      <p:sp>
        <p:nvSpPr>
          <p:cNvPr id="132" name="Shape 81"/>
          <p:cNvSpPr/>
          <p:nvPr/>
        </p:nvSpPr>
        <p:spPr>
          <a:xfrm>
            <a:off x="205025" y="983205"/>
            <a:ext cx="8565600" cy="73318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600" dirty="0"/>
              <a:t>This analysis unveils the retail landscape, West Gear conquers the sales realm with an impressive lead, followed closely by Foot Locker.</a:t>
            </a:r>
          </a:p>
        </p:txBody>
      </p:sp>
      <p:sp>
        <p:nvSpPr>
          <p:cNvPr id="133" name="Shape 82"/>
          <p:cNvSpPr/>
          <p:nvPr/>
        </p:nvSpPr>
        <p:spPr>
          <a:xfrm>
            <a:off x="205025" y="2059596"/>
            <a:ext cx="4134600" cy="1925944"/>
          </a:xfrm>
          <a:prstGeom prst="rect">
            <a:avLst/>
          </a:prstGeom>
          <a:ln/>
          <a:extLst>
            <a:ext uri="{C572A759-6A51-4108-AA02-DFA0A04FC94B}">
              <ma14:wrappingTextBoxFlag xmlns="" xmlns:ma14="http://schemas.microsoft.com/office/mac/drawingml/2011/main" val="1"/>
            </a:ext>
          </a:extLst>
        </p:spPr>
        <p:style>
          <a:lnRef idx="3">
            <a:schemeClr val="lt1"/>
          </a:lnRef>
          <a:fillRef idx="1">
            <a:schemeClr val="dk1"/>
          </a:fillRef>
          <a:effectRef idx="1">
            <a:schemeClr val="dk1"/>
          </a:effectRef>
          <a:fontRef idx="minor">
            <a:schemeClr val="lt1"/>
          </a:fontRef>
        </p:style>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sz="2000" b="0" i="0" dirty="0">
                <a:solidFill>
                  <a:srgbClr val="D1D5DB"/>
                </a:solidFill>
                <a:effectLst/>
                <a:latin typeface="Times New Roman" panose="02020603050405020304" pitchFamily="18" charset="0"/>
                <a:cs typeface="Times New Roman" panose="02020603050405020304" pitchFamily="18" charset="0"/>
              </a:rPr>
              <a:t>West Gear emerges as the leading retailer with the highest sales, followed by Foot Locker, Sports Direct, Kobl's, Amazon, and Walmart, reflecting their pivotal roles.</a:t>
            </a:r>
            <a:endParaRPr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FB39228-B957-05E3-7941-7CD009360D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4357" y="2059596"/>
            <a:ext cx="3514719" cy="2698975"/>
          </a:xfrm>
          <a:prstGeom prst="rect">
            <a:avLst/>
          </a:prstGeom>
        </p:spPr>
      </p:pic>
    </p:spTree>
    <p:extLst>
      <p:ext uri="{BB962C8B-B14F-4D97-AF65-F5344CB8AC3E}">
        <p14:creationId xmlns:p14="http://schemas.microsoft.com/office/powerpoint/2010/main" val="395916618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solidFill>
            <a:schemeClr val="tx1">
              <a:lumMod val="95000"/>
              <a:lumOff val="5000"/>
            </a:schemeClr>
          </a:soli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Sales and Units Sold by Region</a:t>
            </a:r>
            <a:endParaRPr dirty="0"/>
          </a:p>
        </p:txBody>
      </p:sp>
      <p:sp>
        <p:nvSpPr>
          <p:cNvPr id="132" name="Shape 81"/>
          <p:cNvSpPr/>
          <p:nvPr/>
        </p:nvSpPr>
        <p:spPr>
          <a:xfrm>
            <a:off x="205025" y="983205"/>
            <a:ext cx="8565600" cy="4500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600" dirty="0"/>
              <a:t>The West takes the lead, trailed by the Northeast, Southeast, South, and Midwest.</a:t>
            </a:r>
          </a:p>
        </p:txBody>
      </p:sp>
      <p:sp>
        <p:nvSpPr>
          <p:cNvPr id="133" name="Shape 82"/>
          <p:cNvSpPr/>
          <p:nvPr/>
        </p:nvSpPr>
        <p:spPr>
          <a:xfrm>
            <a:off x="205025" y="2059596"/>
            <a:ext cx="4134600" cy="2279887"/>
          </a:xfrm>
          <a:prstGeom prst="rect">
            <a:avLst/>
          </a:prstGeom>
          <a:ln/>
          <a:extLst>
            <a:ext uri="{C572A759-6A51-4108-AA02-DFA0A04FC94B}">
              <ma14:wrappingTextBoxFlag xmlns:ma14="http://schemas.microsoft.com/office/mac/drawingml/2011/main" xmlns="" val="1"/>
            </a:ext>
          </a:extLst>
        </p:spPr>
        <p:style>
          <a:lnRef idx="3">
            <a:schemeClr val="lt1"/>
          </a:lnRef>
          <a:fillRef idx="1">
            <a:schemeClr val="dk1"/>
          </a:fillRef>
          <a:effectRef idx="1">
            <a:schemeClr val="dk1"/>
          </a:effectRef>
          <a:fontRef idx="minor">
            <a:schemeClr val="lt1"/>
          </a:fontRef>
        </p:style>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sz="2000" dirty="0">
                <a:latin typeface="Times New Roman" panose="02020603050405020304" pitchFamily="18" charset="0"/>
                <a:cs typeface="Times New Roman" panose="02020603050405020304" pitchFamily="18" charset="0"/>
              </a:rPr>
              <a:t>In the west region, the percentage is high in each sale and unit bought, the Northeast follows closely in the back, even as the Southeast, South, and Midwest regions contribute to Adidas' terrific national overall performance.</a:t>
            </a:r>
            <a:endParaRPr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DC620E1-945D-6AD4-E832-25770031B3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1861" y="2059595"/>
            <a:ext cx="3227114" cy="2279887"/>
          </a:xfrm>
          <a:prstGeom prst="rect">
            <a:avLst/>
          </a:prstGeom>
        </p:spPr>
      </p:pic>
    </p:spTree>
    <p:extLst>
      <p:ext uri="{BB962C8B-B14F-4D97-AF65-F5344CB8AC3E}">
        <p14:creationId xmlns:p14="http://schemas.microsoft.com/office/powerpoint/2010/main" val="94644648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solidFill>
            <a:schemeClr val="tx1">
              <a:lumMod val="95000"/>
              <a:lumOff val="5000"/>
            </a:schemeClr>
          </a:soli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CONCLUSION</a:t>
            </a:r>
          </a:p>
        </p:txBody>
      </p:sp>
      <p:sp>
        <p:nvSpPr>
          <p:cNvPr id="133" name="Shape 82"/>
          <p:cNvSpPr/>
          <p:nvPr/>
        </p:nvSpPr>
        <p:spPr>
          <a:xfrm>
            <a:off x="196505" y="932133"/>
            <a:ext cx="8750990" cy="4128983"/>
          </a:xfrm>
          <a:prstGeom prst="rect">
            <a:avLst/>
          </a:prstGeom>
          <a:ln/>
          <a:extLst>
            <a:ext uri="{C572A759-6A51-4108-AA02-DFA0A04FC94B}">
              <ma14:wrappingTextBoxFlag xmlns=""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400" dirty="0">
                <a:latin typeface="Times New Roman" panose="02020603050405020304" pitchFamily="18" charset="0"/>
                <a:cs typeface="Times New Roman" panose="02020603050405020304" pitchFamily="18" charset="0"/>
              </a:rPr>
              <a:t>In conclusion, the Adidas dataset uncovers captivating sales trends. Men's Street, Women's Apparel, and Men's Athletic dominate, while Women's Street, Men's Apparel, and Women's Athletic show significant potential.</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New York, California, Florida, Texas, South Carolina, Washington, and North Carolina rise as hotspots, ready to focus on promoting and extending methodologies.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The big apple, California, Florida, Texas, South Carolina, Washington, and North Carolina turn out to be hotspots, ripe for centered marketing and enlargement strategies.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West Equip takes the lead among retailers, but collaborations with Foot Locker, Sports Coordinate, Kobl's, Amazon, and Walmart offer undiscovered potential for more extensive reach.</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To move forward execution in underperforming regions, customized approaches are key. Analyzing client inclinations, lifting brand permeability, and actualizing localized promoting campaigns will impel Adidas to capture more of the Northeast, Southeast, South, and Midwest markets. This custom-fitted technique guarantees across-the-nation victory and proceeded deals development.</a:t>
            </a:r>
            <a:endParaRPr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845363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6"/>
            <a:ext cx="9191402" cy="5162975"/>
          </a:xfrm>
          <a:prstGeom prst="rect">
            <a:avLst/>
          </a:prstGeom>
          <a:solidFill>
            <a:schemeClr val="tx1"/>
          </a:solidFill>
          <a:ln w="12700">
            <a:miter lim="400000"/>
          </a:ln>
        </p:spPr>
        <p:txBody>
          <a:bodyPr lIns="45719" rIns="45719" anchor="ctr"/>
          <a:lstStyle/>
          <a:p>
            <a:endParaRPr sz="2800" dirty="0"/>
          </a:p>
        </p:txBody>
      </p:sp>
      <p:sp>
        <p:nvSpPr>
          <p:cNvPr id="140" name="Shape 89"/>
          <p:cNvSpPr/>
          <p:nvPr/>
        </p:nvSpPr>
        <p:spPr>
          <a:xfrm>
            <a:off x="205025" y="263974"/>
            <a:ext cx="8565600" cy="80018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pPr algn="ctr"/>
            <a:r>
              <a:rPr lang="en-IN" sz="4000" dirty="0"/>
              <a:t>THANK YOU</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126</TotalTime>
  <Words>626</Words>
  <Application>Microsoft Office PowerPoint</Application>
  <PresentationFormat>On-screen Show (16:9)</PresentationFormat>
  <Paragraphs>30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Open Sans</vt:lpstr>
      <vt:lpstr>Open Sans Extrabold</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Kumar</dc:creator>
  <cp:lastModifiedBy>aadi7473@gmail.com</cp:lastModifiedBy>
  <cp:revision>3</cp:revision>
  <dcterms:modified xsi:type="dcterms:W3CDTF">2023-07-11T21:31:59Z</dcterms:modified>
</cp:coreProperties>
</file>