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58" r:id="rId3"/>
    <p:sldId id="263" r:id="rId4"/>
    <p:sldId id="264" r:id="rId5"/>
    <p:sldId id="265" r:id="rId6"/>
    <p:sldId id="266" r:id="rId7"/>
    <p:sldId id="330" r:id="rId8"/>
    <p:sldId id="331" r:id="rId9"/>
    <p:sldId id="267" r:id="rId10"/>
    <p:sldId id="270" r:id="rId11"/>
    <p:sldId id="271" r:id="rId12"/>
    <p:sldId id="272" r:id="rId13"/>
    <p:sldId id="273" r:id="rId14"/>
    <p:sldId id="275" r:id="rId15"/>
    <p:sldId id="276" r:id="rId16"/>
    <p:sldId id="278" r:id="rId17"/>
    <p:sldId id="279" r:id="rId18"/>
    <p:sldId id="280" r:id="rId19"/>
    <p:sldId id="282" r:id="rId20"/>
    <p:sldId id="283" r:id="rId21"/>
    <p:sldId id="284" r:id="rId22"/>
    <p:sldId id="285" r:id="rId23"/>
    <p:sldId id="288" r:id="rId24"/>
    <p:sldId id="290" r:id="rId25"/>
    <p:sldId id="291" r:id="rId26"/>
    <p:sldId id="292" r:id="rId27"/>
    <p:sldId id="299" r:id="rId28"/>
    <p:sldId id="293" r:id="rId29"/>
    <p:sldId id="294" r:id="rId30"/>
    <p:sldId id="295" r:id="rId31"/>
    <p:sldId id="296" r:id="rId32"/>
    <p:sldId id="297" r:id="rId33"/>
    <p:sldId id="298" r:id="rId34"/>
    <p:sldId id="332" r:id="rId35"/>
    <p:sldId id="300" r:id="rId36"/>
    <p:sldId id="303" r:id="rId37"/>
    <p:sldId id="304" r:id="rId38"/>
    <p:sldId id="306" r:id="rId39"/>
    <p:sldId id="307" r:id="rId40"/>
    <p:sldId id="310" r:id="rId41"/>
    <p:sldId id="311" r:id="rId42"/>
    <p:sldId id="31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D9AA9-0A59-4270-BEED-5C0EA8EA0169}" type="datetimeFigureOut">
              <a:rPr lang="en-US" smtClean="0"/>
              <a:t>20-Nov-16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812D0-884D-4D5A-B67F-8E38F895594F}" type="slidenum">
              <a:rPr lang="en-US" smtClean="0"/>
              <a:t>‹#›</a:t>
            </a:fld>
            <a:endParaRPr lang="en-US"/>
          </a:p>
        </p:txBody>
      </p:sp>
    </p:spTree>
    <p:extLst>
      <p:ext uri="{BB962C8B-B14F-4D97-AF65-F5344CB8AC3E}">
        <p14:creationId xmlns:p14="http://schemas.microsoft.com/office/powerpoint/2010/main" val="1193807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7812D0-884D-4D5A-B67F-8E38F895594F}" type="slidenum">
              <a:rPr lang="en-US" smtClean="0"/>
              <a:t>1</a:t>
            </a:fld>
            <a:endParaRPr lang="en-US"/>
          </a:p>
        </p:txBody>
      </p:sp>
    </p:spTree>
    <p:extLst>
      <p:ext uri="{BB962C8B-B14F-4D97-AF65-F5344CB8AC3E}">
        <p14:creationId xmlns:p14="http://schemas.microsoft.com/office/powerpoint/2010/main" val="110503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8D238B-D5FB-4842-8225-3128EA77FE83}" type="slidenum">
              <a:rPr lang="en-US" altLang="en-US"/>
              <a:pPr/>
              <a:t>29</a:t>
            </a:fld>
            <a:endParaRPr lang="en-US" alt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28301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9431F4-12F5-4DA2-8FA9-AE24B53BD9A5}" type="slidenum">
              <a:rPr lang="en-US" altLang="en-US"/>
              <a:pPr/>
              <a:t>30</a:t>
            </a:fld>
            <a:endParaRPr lang="en-US" alt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6222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B00CC-71FD-468E-B40B-2BD46023FC74}" type="slidenum">
              <a:rPr lang="en-US" altLang="en-US"/>
              <a:pPr/>
              <a:t>31</a:t>
            </a:fld>
            <a:endParaRPr lang="en-US" alt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23456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800DA-0525-499B-9E0A-C93E2B90F7F1}" type="slidenum">
              <a:rPr lang="en-US" altLang="en-US"/>
              <a:pPr/>
              <a:t>32</a:t>
            </a:fld>
            <a:endParaRPr lang="en-US" alt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31890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CD572-64FD-4E23-AFA5-1E41E467D4BC}" type="slidenum">
              <a:rPr lang="en-US" altLang="en-US"/>
              <a:pPr/>
              <a:t>33</a:t>
            </a:fld>
            <a:endParaRPr lang="en-US" alt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44259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4C96F-387A-46D4-835A-EB56556C0062}" type="slidenum">
              <a:rPr lang="en-US" altLang="en-US"/>
              <a:pPr/>
              <a:t>34</a:t>
            </a:fld>
            <a:endParaRPr lang="en-US" alt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21223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9DFAB-CA27-4D14-B8E0-1A993ED3FCA1}" type="slidenum">
              <a:rPr lang="en-US" altLang="en-US"/>
              <a:pPr/>
              <a:t>35</a:t>
            </a:fld>
            <a:endParaRPr lang="en-US" altLang="en-US"/>
          </a:p>
        </p:txBody>
      </p:sp>
      <p:sp>
        <p:nvSpPr>
          <p:cNvPr id="1247234" name="Rectangle 2"/>
          <p:cNvSpPr>
            <a:spLocks noGrp="1" noRot="1" noChangeAspect="1" noChangeArrowheads="1" noTextEdit="1"/>
          </p:cNvSpPr>
          <p:nvPr>
            <p:ph type="sldImg"/>
          </p:nvPr>
        </p:nvSpPr>
        <p:spPr>
          <a:ln/>
        </p:spPr>
      </p:sp>
      <p:sp>
        <p:nvSpPr>
          <p:cNvPr id="1247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1624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0347C6-9825-4049-8C74-4A4B11A96E7B}" type="slidenum">
              <a:rPr lang="en-US" altLang="en-US"/>
              <a:pPr/>
              <a:t>36</a:t>
            </a:fld>
            <a:endParaRPr lang="en-US" alt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5457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99CF7B-BD63-4511-AEFC-061D92CF50D6}" type="slidenum">
              <a:rPr lang="en-US" altLang="en-US"/>
              <a:pPr/>
              <a:t>37</a:t>
            </a:fld>
            <a:endParaRPr lang="en-US" alt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4870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199499-138B-4782-95C4-5DF4E21C8BE7}" type="slidenum">
              <a:rPr lang="en-US" altLang="en-US"/>
              <a:pPr/>
              <a:t>38</a:t>
            </a:fld>
            <a:endParaRPr lang="en-US" alt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4214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7D757-245F-4275-BC42-C40DB03D724D}" type="slidenum">
              <a:rPr lang="en-US" altLang="en-US"/>
              <a:pPr/>
              <a:t>21</a:t>
            </a:fld>
            <a:endParaRPr lang="en-US" alt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03455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9B6C3-F8DF-4267-8D9C-FECD8F6DC138}" type="slidenum">
              <a:rPr lang="en-US" altLang="en-US"/>
              <a:pPr/>
              <a:t>39</a:t>
            </a:fld>
            <a:endParaRPr lang="en-US" altLang="en-US"/>
          </a:p>
        </p:txBody>
      </p:sp>
      <p:sp>
        <p:nvSpPr>
          <p:cNvPr id="1177602" name="Rectangle 2"/>
          <p:cNvSpPr>
            <a:spLocks noGrp="1" noRot="1" noChangeAspect="1" noChangeArrowheads="1" noTextEdit="1"/>
          </p:cNvSpPr>
          <p:nvPr>
            <p:ph type="sldImg"/>
          </p:nvPr>
        </p:nvSpPr>
        <p:spPr>
          <a:ln/>
        </p:spPr>
      </p:sp>
      <p:sp>
        <p:nvSpPr>
          <p:cNvPr id="1177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6553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989FDD-A890-40E4-84D8-0DF38FF5650D}" type="slidenum">
              <a:rPr lang="en-US" altLang="en-US"/>
              <a:pPr/>
              <a:t>40</a:t>
            </a:fld>
            <a:endParaRPr lang="en-US" alt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6259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E1053-3655-417B-9935-2F2A931DC4A9}" type="slidenum">
              <a:rPr lang="en-US" altLang="en-US"/>
              <a:pPr/>
              <a:t>41</a:t>
            </a:fld>
            <a:endParaRPr lang="en-US" alt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8996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7595F2-0F5B-44D8-9758-6A79E1E870BD}" type="slidenum">
              <a:rPr lang="en-US" altLang="en-US"/>
              <a:pPr/>
              <a:t>42</a:t>
            </a:fld>
            <a:endParaRPr lang="en-US" altLang="en-US"/>
          </a:p>
        </p:txBody>
      </p:sp>
      <p:sp>
        <p:nvSpPr>
          <p:cNvPr id="1183746" name="Rectangle 2"/>
          <p:cNvSpPr>
            <a:spLocks noGrp="1" noRot="1" noChangeAspect="1" noChangeArrowheads="1" noTextEdit="1"/>
          </p:cNvSpPr>
          <p:nvPr>
            <p:ph type="sldImg"/>
          </p:nvPr>
        </p:nvSpPr>
        <p:spPr>
          <a:ln/>
        </p:spPr>
      </p:sp>
      <p:sp>
        <p:nvSpPr>
          <p:cNvPr id="1183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187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EE8C9F-7DFA-4590-B319-F07F386C8B97}" type="slidenum">
              <a:rPr lang="en-US" altLang="en-US"/>
              <a:pPr/>
              <a:t>22</a:t>
            </a:fld>
            <a:endParaRPr lang="en-US" alt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1782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96BC5D-6817-4125-B982-498917B2BA09}" type="slidenum">
              <a:rPr lang="en-US" altLang="en-US"/>
              <a:pPr/>
              <a:t>23</a:t>
            </a:fld>
            <a:endParaRPr lang="en-US" alt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76041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DC773-B1F7-45D1-8DD2-1948906A13C0}" type="slidenum">
              <a:rPr lang="en-US" altLang="en-US"/>
              <a:pPr/>
              <a:t>24</a:t>
            </a:fld>
            <a:endParaRPr lang="en-US" alt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667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45540-D4C7-4BAE-B9B6-76177C31B995}" type="slidenum">
              <a:rPr lang="en-US" altLang="en-US"/>
              <a:pPr/>
              <a:t>25</a:t>
            </a:fld>
            <a:endParaRPr lang="en-US" altLang="en-US"/>
          </a:p>
        </p:txBody>
      </p:sp>
      <p:sp>
        <p:nvSpPr>
          <p:cNvPr id="1245186" name="Rectangle 2"/>
          <p:cNvSpPr>
            <a:spLocks noGrp="1" noRot="1" noChangeAspect="1" noChangeArrowheads="1" noTextEdit="1"/>
          </p:cNvSpPr>
          <p:nvPr>
            <p:ph type="sldImg"/>
          </p:nvPr>
        </p:nvSpPr>
        <p:spPr>
          <a:ln/>
        </p:spPr>
      </p:sp>
      <p:sp>
        <p:nvSpPr>
          <p:cNvPr id="1245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226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1649F-B0EA-41B5-B256-FF7080AE70C5}" type="slidenum">
              <a:rPr lang="en-US" altLang="en-US"/>
              <a:pPr/>
              <a:t>26</a:t>
            </a:fld>
            <a:endParaRPr lang="en-US" alt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7468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4C96F-387A-46D4-835A-EB56556C0062}" type="slidenum">
              <a:rPr lang="en-US" altLang="en-US"/>
              <a:pPr/>
              <a:t>27</a:t>
            </a:fld>
            <a:endParaRPr lang="en-US" alt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8698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630C5-236A-48E3-B1B8-4BE069D51886}" type="slidenum">
              <a:rPr lang="en-US" altLang="en-US"/>
              <a:pPr/>
              <a:t>28</a:t>
            </a:fld>
            <a:endParaRPr lang="en-US" alt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194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1B78B79-8B53-4C2A-A175-A6D8C491D0C2}"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20" name="Footer Placeholder 19"/>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dirty="0">
              <a:solidFill>
                <a:prstClr val="black"/>
              </a:solidFill>
            </a:endParaRPr>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dirty="0">
              <a:solidFill>
                <a:prstClr val="black"/>
              </a:solidFill>
            </a:endParaRPr>
          </a:p>
        </p:txBody>
      </p:sp>
    </p:spTree>
    <p:extLst>
      <p:ext uri="{BB962C8B-B14F-4D97-AF65-F5344CB8AC3E}">
        <p14:creationId xmlns:p14="http://schemas.microsoft.com/office/powerpoint/2010/main" val="172187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B5D61B-B490-41FD-A689-AB8EB6927332}"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01318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32B9CF-1737-4CF2-BC01-316F93288775}"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988527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197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9"/>
          <p:cNvSpPr>
            <a:spLocks noGrp="1"/>
          </p:cNvSpPr>
          <p:nvPr>
            <p:ph type="dt" sz="half" idx="10"/>
          </p:nvPr>
        </p:nvSpPr>
        <p:spPr/>
        <p:txBody>
          <a:bodyPr/>
          <a:lstStyle>
            <a:lvl1pPr>
              <a:defRPr/>
            </a:lvl1pPr>
          </a:lstStyle>
          <a:p>
            <a:pPr>
              <a:defRPr/>
            </a:pPr>
            <a:fld id="{10699048-2C62-4FC4-A24D-C07D0238F15B}" type="datetime1">
              <a:rPr lang="en-US" smtClean="0">
                <a:solidFill>
                  <a:srgbClr val="E7DEC9">
                    <a:shade val="50000"/>
                    <a:satMod val="200000"/>
                  </a:srgbClr>
                </a:solidFill>
              </a:rPr>
              <a:t>20-Nov-16</a:t>
            </a:fld>
            <a:endParaRPr lang="en-US">
              <a:solidFill>
                <a:srgbClr val="E7DEC9">
                  <a:shade val="50000"/>
                  <a:satMod val="20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E7DEC9">
                  <a:shade val="50000"/>
                  <a:satMod val="20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E558C139-5ADA-4E8A-8DD2-36ADB1AC93C5}"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83300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F7C842-8552-41BA-AC27-70754672F263}"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202663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2DDC2F8-DA6B-489C-9872-8488B4B3E76C}"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dirty="0">
              <a:solidFill>
                <a:prstClr val="black"/>
              </a:solidFill>
            </a:endParaRPr>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dirty="0">
              <a:solidFill>
                <a:prstClr val="black"/>
              </a:solidFill>
            </a:endParaRPr>
          </a:p>
        </p:txBody>
      </p:sp>
    </p:spTree>
    <p:extLst>
      <p:ext uri="{BB962C8B-B14F-4D97-AF65-F5344CB8AC3E}">
        <p14:creationId xmlns:p14="http://schemas.microsoft.com/office/powerpoint/2010/main" val="4080729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9EAE74-BE06-42E9-8C09-E0EF857BE2DA}"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237798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43583B-2CD4-4254-8A81-2B68A590186B}"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38639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7A2560-597C-4739-82C5-D915A313F7A6}"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89320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2" name="Date Placeholder 1"/>
          <p:cNvSpPr>
            <a:spLocks noGrp="1"/>
          </p:cNvSpPr>
          <p:nvPr>
            <p:ph type="dt" sz="half" idx="10"/>
          </p:nvPr>
        </p:nvSpPr>
        <p:spPr/>
        <p:txBody>
          <a:bodyPr/>
          <a:lstStyle>
            <a:extLst/>
          </a:lstStyle>
          <a:p>
            <a:fld id="{DD8E3CF6-1AEC-4193-8E1E-96C79A82F7E2}"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Tree>
    <p:extLst>
      <p:ext uri="{BB962C8B-B14F-4D97-AF65-F5344CB8AC3E}">
        <p14:creationId xmlns:p14="http://schemas.microsoft.com/office/powerpoint/2010/main" val="341794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E7E9C5-DBF2-4F13-B269-CC22FA9761EC}"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37298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E782156-58CF-4652-911C-670388BDDEA5}"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dirty="0">
              <a:solidFill>
                <a:prstClr val="black"/>
              </a:solidFill>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67932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28F99CC-AE7B-4D50-A11B-94E7E8416B40}" type="datetime1">
              <a:rPr lang="en-US" smtClean="0">
                <a:solidFill>
                  <a:srgbClr val="E7DEC9">
                    <a:shade val="50000"/>
                    <a:satMod val="200000"/>
                  </a:srgbClr>
                </a:solidFill>
              </a:rPr>
              <a:t>20-Nov-16</a:t>
            </a:fld>
            <a:endParaRPr lang="en-US" dirty="0">
              <a:solidFill>
                <a:srgbClr val="E7DEC9">
                  <a:shade val="50000"/>
                  <a:satMod val="200000"/>
                </a:srgbClr>
              </a:solidFill>
            </a:endParaRP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solidFill>
                <a:srgbClr val="E7DEC9">
                  <a:shade val="50000"/>
                  <a:satMod val="200000"/>
                </a:srgbClr>
              </a:solidFill>
            </a:endParaRP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Tree>
    <p:extLst>
      <p:ext uri="{BB962C8B-B14F-4D97-AF65-F5344CB8AC3E}">
        <p14:creationId xmlns:p14="http://schemas.microsoft.com/office/powerpoint/2010/main" val="2934935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0.wmf"/></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a:t>
            </a:r>
            <a:r>
              <a:rPr lang="en-US" dirty="0" smtClean="0"/>
              <a:t>- 6</a:t>
            </a:r>
            <a:endParaRPr lang="en-US" dirty="0"/>
          </a:p>
        </p:txBody>
      </p:sp>
      <p:sp>
        <p:nvSpPr>
          <p:cNvPr id="3" name="Subtitle 2"/>
          <p:cNvSpPr>
            <a:spLocks noGrp="1"/>
          </p:cNvSpPr>
          <p:nvPr>
            <p:ph idx="1"/>
          </p:nvPr>
        </p:nvSpPr>
        <p:spPr/>
        <p:txBody>
          <a:bodyPr>
            <a:normAutofit/>
          </a:bodyPr>
          <a:lstStyle/>
          <a:p>
            <a:pPr marL="82296" indent="0">
              <a:buNone/>
            </a:pPr>
            <a:r>
              <a:rPr lang="en-US" sz="3600" dirty="0" smtClean="0">
                <a:solidFill>
                  <a:schemeClr val="accent2">
                    <a:lumMod val="75000"/>
                  </a:schemeClr>
                </a:solidFill>
              </a:rPr>
              <a:t>Transport Layer</a:t>
            </a:r>
          </a:p>
          <a:p>
            <a:pPr marL="82296" indent="0">
              <a:buNone/>
            </a:pPr>
            <a:endParaRPr lang="en-US" sz="3600" dirty="0">
              <a:solidFill>
                <a:schemeClr val="accent2">
                  <a:lumMod val="75000"/>
                </a:schemeClr>
              </a:solidFill>
            </a:endParaRPr>
          </a:p>
          <a:p>
            <a:pPr marL="82296" indent="0">
              <a:buNone/>
            </a:pPr>
            <a:endParaRPr lang="en-US" sz="3600" dirty="0" smtClean="0"/>
          </a:p>
          <a:p>
            <a:pPr marL="82296" indent="0">
              <a:buNone/>
            </a:pPr>
            <a:endParaRPr lang="en-US" sz="3600" dirty="0"/>
          </a:p>
          <a:p>
            <a:pPr marL="82296" indent="0">
              <a:buNone/>
            </a:pPr>
            <a:endParaRPr lang="en-US" sz="3600" dirty="0"/>
          </a:p>
          <a:p>
            <a:pPr marL="82296" indent="0" algn="just">
              <a:buNone/>
            </a:pPr>
            <a:r>
              <a:rPr lang="en-US" sz="3600" dirty="0"/>
              <a:t>						</a:t>
            </a:r>
            <a:r>
              <a:rPr lang="en-US" sz="2400" dirty="0"/>
              <a:t>Prachi Shah</a:t>
            </a:r>
          </a:p>
          <a:p>
            <a:pPr marL="82296" indent="0" algn="just">
              <a:buNone/>
            </a:pPr>
            <a:r>
              <a:rPr lang="en-US" sz="2400" dirty="0"/>
              <a:t>				     		IT Dept.</a:t>
            </a:r>
          </a:p>
          <a:p>
            <a:pPr marL="82296" indent="0" algn="just">
              <a:buNone/>
            </a:pPr>
            <a:r>
              <a:rPr lang="en-US" sz="2400" dirty="0"/>
              <a:t>						BVM</a:t>
            </a:r>
          </a:p>
        </p:txBody>
      </p:sp>
    </p:spTree>
    <p:extLst>
      <p:ext uri="{BB962C8B-B14F-4D97-AF65-F5344CB8AC3E}">
        <p14:creationId xmlns:p14="http://schemas.microsoft.com/office/powerpoint/2010/main" val="341214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Elements of Transport Protocols</a:t>
            </a:r>
          </a:p>
        </p:txBody>
      </p:sp>
      <p:sp>
        <p:nvSpPr>
          <p:cNvPr id="18435" name="Rectangle 3"/>
          <p:cNvSpPr>
            <a:spLocks noGrp="1" noChangeArrowheads="1"/>
          </p:cNvSpPr>
          <p:nvPr>
            <p:ph type="body" idx="1"/>
          </p:nvPr>
        </p:nvSpPr>
        <p:spPr>
          <a:xfrm>
            <a:off x="1914144" y="1417638"/>
            <a:ext cx="7466012" cy="4957762"/>
          </a:xfrm>
        </p:spPr>
        <p:txBody>
          <a:bodyPr/>
          <a:lstStyle/>
          <a:p>
            <a:pPr>
              <a:buFontTx/>
              <a:buChar char="•"/>
            </a:pPr>
            <a:r>
              <a:rPr lang="en-US" altLang="en-US" dirty="0"/>
              <a:t>Addressing</a:t>
            </a:r>
          </a:p>
          <a:p>
            <a:pPr>
              <a:buFontTx/>
              <a:buChar char="•"/>
            </a:pPr>
            <a:r>
              <a:rPr lang="en-US" altLang="en-US" dirty="0"/>
              <a:t>Connection Establishment</a:t>
            </a:r>
          </a:p>
          <a:p>
            <a:pPr>
              <a:buFontTx/>
              <a:buChar char="•"/>
            </a:pPr>
            <a:r>
              <a:rPr lang="en-US" altLang="en-US" dirty="0"/>
              <a:t>Connection Release</a:t>
            </a:r>
          </a:p>
          <a:p>
            <a:pPr>
              <a:buFontTx/>
              <a:buChar char="•"/>
            </a:pPr>
            <a:r>
              <a:rPr lang="en-US" altLang="en-US" dirty="0"/>
              <a:t>Flow Control and Buffering</a:t>
            </a:r>
          </a:p>
          <a:p>
            <a:pPr>
              <a:buFontTx/>
              <a:buChar char="•"/>
            </a:pPr>
            <a:r>
              <a:rPr lang="en-US" altLang="en-US" dirty="0"/>
              <a:t>Multiplexing</a:t>
            </a:r>
          </a:p>
          <a:p>
            <a:pPr>
              <a:buFontTx/>
              <a:buChar char="•"/>
            </a:pPr>
            <a:r>
              <a:rPr lang="en-US" altLang="en-US" dirty="0"/>
              <a:t>Crash Recovery</a:t>
            </a:r>
          </a:p>
          <a:p>
            <a:pPr>
              <a:buFontTx/>
              <a:buChar char="•"/>
            </a:pPr>
            <a:endParaRPr lang="en-US" altLang="en-US" dirty="0"/>
          </a:p>
        </p:txBody>
      </p:sp>
    </p:spTree>
    <p:extLst>
      <p:ext uri="{BB962C8B-B14F-4D97-AF65-F5344CB8AC3E}">
        <p14:creationId xmlns:p14="http://schemas.microsoft.com/office/powerpoint/2010/main" val="3680359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690446" y="351911"/>
            <a:ext cx="4873022" cy="1143000"/>
          </a:xfrm>
        </p:spPr>
        <p:txBody>
          <a:bodyPr/>
          <a:lstStyle/>
          <a:p>
            <a:r>
              <a:rPr lang="en-US" altLang="en-US" dirty="0"/>
              <a:t>Transport Protocol</a:t>
            </a:r>
          </a:p>
        </p:txBody>
      </p:sp>
      <p:sp>
        <p:nvSpPr>
          <p:cNvPr id="19459" name="Rectangle 3"/>
          <p:cNvSpPr>
            <a:spLocks noGrp="1" noChangeArrowheads="1"/>
          </p:cNvSpPr>
          <p:nvPr>
            <p:ph type="body" idx="1"/>
          </p:nvPr>
        </p:nvSpPr>
        <p:spPr>
          <a:xfrm>
            <a:off x="3114676" y="5257800"/>
            <a:ext cx="7553325" cy="838200"/>
          </a:xfrm>
        </p:spPr>
        <p:txBody>
          <a:bodyPr>
            <a:normAutofit fontScale="92500" lnSpcReduction="20000"/>
          </a:bodyPr>
          <a:lstStyle/>
          <a:p>
            <a:pPr>
              <a:lnSpc>
                <a:spcPct val="90000"/>
              </a:lnSpc>
              <a:buFontTx/>
              <a:buNone/>
            </a:pPr>
            <a:r>
              <a:rPr lang="en-US" altLang="en-US">
                <a:solidFill>
                  <a:schemeClr val="accent2"/>
                </a:solidFill>
              </a:rPr>
              <a:t>(a)</a:t>
            </a:r>
            <a:r>
              <a:rPr lang="en-US" altLang="en-US"/>
              <a:t> Environment of the data link layer.</a:t>
            </a:r>
          </a:p>
          <a:p>
            <a:pPr>
              <a:lnSpc>
                <a:spcPct val="90000"/>
              </a:lnSpc>
              <a:buFontTx/>
              <a:buNone/>
            </a:pPr>
            <a:r>
              <a:rPr lang="en-US" altLang="en-US">
                <a:solidFill>
                  <a:schemeClr val="accent2"/>
                </a:solidFill>
              </a:rPr>
              <a:t>(b)</a:t>
            </a:r>
            <a:r>
              <a:rPr lang="en-US" altLang="en-US"/>
              <a:t> Environment of the transport layer.</a:t>
            </a:r>
          </a:p>
        </p:txBody>
      </p:sp>
      <p:pic>
        <p:nvPicPr>
          <p:cNvPr id="19461" name="Picture 5" descr="6-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76" y="1809750"/>
            <a:ext cx="8412163"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470333" y="154781"/>
            <a:ext cx="3417710" cy="1143000"/>
          </a:xfrm>
        </p:spPr>
        <p:txBody>
          <a:bodyPr/>
          <a:lstStyle/>
          <a:p>
            <a:r>
              <a:rPr lang="en-US" altLang="en-US" dirty="0"/>
              <a:t>Addressing</a:t>
            </a:r>
          </a:p>
        </p:txBody>
      </p:sp>
      <p:sp>
        <p:nvSpPr>
          <p:cNvPr id="20483" name="Rectangle 3"/>
          <p:cNvSpPr>
            <a:spLocks noGrp="1" noChangeArrowheads="1"/>
          </p:cNvSpPr>
          <p:nvPr>
            <p:ph type="body" idx="1"/>
          </p:nvPr>
        </p:nvSpPr>
        <p:spPr>
          <a:xfrm>
            <a:off x="1295958" y="1477962"/>
            <a:ext cx="9997440" cy="4800600"/>
          </a:xfrm>
        </p:spPr>
        <p:txBody>
          <a:bodyPr/>
          <a:lstStyle/>
          <a:p>
            <a:pPr algn="ctr">
              <a:buFontTx/>
              <a:buNone/>
            </a:pPr>
            <a:r>
              <a:rPr lang="en-US" altLang="en-US" dirty="0"/>
              <a:t>TSAPs, NSAPs and transport connections.</a:t>
            </a:r>
          </a:p>
        </p:txBody>
      </p:sp>
      <p:pic>
        <p:nvPicPr>
          <p:cNvPr id="20485" name="Picture 5" descr="6-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682" y="2290762"/>
            <a:ext cx="4799013" cy="398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580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86683" y="0"/>
            <a:ext cx="6019242" cy="1143000"/>
          </a:xfrm>
        </p:spPr>
        <p:txBody>
          <a:bodyPr/>
          <a:lstStyle/>
          <a:p>
            <a:r>
              <a:rPr lang="en-US" altLang="en-US" dirty="0"/>
              <a:t>Connection Establishment</a:t>
            </a:r>
          </a:p>
        </p:txBody>
      </p:sp>
      <p:sp>
        <p:nvSpPr>
          <p:cNvPr id="21507" name="Rectangle 3"/>
          <p:cNvSpPr>
            <a:spLocks noGrp="1" noChangeArrowheads="1"/>
          </p:cNvSpPr>
          <p:nvPr>
            <p:ph type="body" idx="1"/>
          </p:nvPr>
        </p:nvSpPr>
        <p:spPr>
          <a:xfrm>
            <a:off x="3029229" y="5649912"/>
            <a:ext cx="6881812" cy="838200"/>
          </a:xfrm>
        </p:spPr>
        <p:txBody>
          <a:bodyPr>
            <a:normAutofit fontScale="77500" lnSpcReduction="20000"/>
          </a:bodyPr>
          <a:lstStyle/>
          <a:p>
            <a:pPr algn="ctr">
              <a:buFontTx/>
              <a:buNone/>
            </a:pPr>
            <a:r>
              <a:rPr lang="en-US" altLang="en-US" dirty="0"/>
              <a:t>How a user process in host 1 establishes a connection with a time-of-day server in host 2.</a:t>
            </a:r>
          </a:p>
        </p:txBody>
      </p:sp>
      <p:pic>
        <p:nvPicPr>
          <p:cNvPr id="21509" name="Picture 5" descr="6-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229" y="1143000"/>
            <a:ext cx="6534150" cy="420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48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t>Connection </a:t>
            </a:r>
            <a:r>
              <a:rPr lang="en-US" altLang="en-US" dirty="0" smtClean="0"/>
              <a:t>Establishment</a:t>
            </a:r>
            <a:endParaRPr lang="en-US" altLang="en-US" dirty="0"/>
          </a:p>
        </p:txBody>
      </p:sp>
      <p:sp>
        <p:nvSpPr>
          <p:cNvPr id="23557" name="Text Box 5"/>
          <p:cNvSpPr txBox="1">
            <a:spLocks noChangeArrowheads="1"/>
          </p:cNvSpPr>
          <p:nvPr/>
        </p:nvSpPr>
        <p:spPr bwMode="auto">
          <a:xfrm>
            <a:off x="1914144" y="4797425"/>
            <a:ext cx="83661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accent2"/>
              </a:buClr>
            </a:pPr>
            <a:r>
              <a:rPr lang="en-US" altLang="en-US" sz="2400" dirty="0">
                <a:latin typeface="Times New Roman" panose="02020603050405020304" pitchFamily="18" charset="0"/>
              </a:rPr>
              <a:t>Three protocol scenarios for establishing a connection using a three-way handshake.  CR denotes CONNECTION REQUEST.  </a:t>
            </a:r>
            <a:br>
              <a:rPr lang="en-US" altLang="en-US" sz="2400" dirty="0">
                <a:latin typeface="Times New Roman" panose="02020603050405020304" pitchFamily="18" charset="0"/>
              </a:rPr>
            </a:br>
            <a:r>
              <a:rPr lang="en-US" altLang="en-US" sz="2400" dirty="0">
                <a:solidFill>
                  <a:schemeClr val="accent2"/>
                </a:solidFill>
                <a:latin typeface="Times New Roman" panose="02020603050405020304" pitchFamily="18" charset="0"/>
              </a:rPr>
              <a:t>(a)</a:t>
            </a:r>
            <a:r>
              <a:rPr lang="en-US" altLang="en-US" sz="2400" dirty="0">
                <a:latin typeface="Times New Roman" panose="02020603050405020304" pitchFamily="18" charset="0"/>
              </a:rPr>
              <a:t> Normal operation, </a:t>
            </a:r>
            <a:br>
              <a:rPr lang="en-US" altLang="en-US" sz="2400" dirty="0">
                <a:latin typeface="Times New Roman" panose="02020603050405020304" pitchFamily="18" charset="0"/>
              </a:rPr>
            </a:br>
            <a:r>
              <a:rPr lang="en-US" altLang="en-US" sz="2400" dirty="0">
                <a:solidFill>
                  <a:schemeClr val="accent2"/>
                </a:solidFill>
                <a:latin typeface="Times New Roman" panose="02020603050405020304" pitchFamily="18" charset="0"/>
              </a:rPr>
              <a:t>(b)</a:t>
            </a:r>
            <a:r>
              <a:rPr lang="en-US" altLang="en-US" sz="2400" dirty="0">
                <a:latin typeface="Times New Roman" panose="02020603050405020304" pitchFamily="18" charset="0"/>
              </a:rPr>
              <a:t> Old CONNECTION REQUEST appearing out of nowhere.  </a:t>
            </a:r>
            <a:br>
              <a:rPr lang="en-US" altLang="en-US" sz="2400" dirty="0">
                <a:latin typeface="Times New Roman" panose="02020603050405020304" pitchFamily="18" charset="0"/>
              </a:rPr>
            </a:br>
            <a:r>
              <a:rPr lang="en-US" altLang="en-US" sz="2400" dirty="0">
                <a:solidFill>
                  <a:schemeClr val="accent2"/>
                </a:solidFill>
                <a:latin typeface="Times New Roman" panose="02020603050405020304" pitchFamily="18" charset="0"/>
              </a:rPr>
              <a:t>(c)</a:t>
            </a:r>
            <a:r>
              <a:rPr lang="en-US" altLang="en-US" sz="2400" dirty="0">
                <a:latin typeface="Times New Roman" panose="02020603050405020304" pitchFamily="18" charset="0"/>
              </a:rPr>
              <a:t> Duplicate CONNECTION REQUEST and duplicate ACK.</a:t>
            </a:r>
          </a:p>
        </p:txBody>
      </p:sp>
      <p:pic>
        <p:nvPicPr>
          <p:cNvPr id="23558" name="Picture 6" descr="6-11"/>
          <p:cNvPicPr>
            <a:picLocks noChangeAspect="1" noChangeArrowheads="1"/>
          </p:cNvPicPr>
          <p:nvPr/>
        </p:nvPicPr>
        <p:blipFill>
          <a:blip r:embed="rId2" cstate="print">
            <a:extLst>
              <a:ext uri="{28A0092B-C50C-407E-A947-70E740481C1C}">
                <a14:useLocalDpi xmlns:a14="http://schemas.microsoft.com/office/drawing/2010/main" val="0"/>
              </a:ext>
            </a:extLst>
          </a:blip>
          <a:srcRect b="49911"/>
          <a:stretch>
            <a:fillRect/>
          </a:stretch>
        </p:blipFill>
        <p:spPr bwMode="auto">
          <a:xfrm>
            <a:off x="1914144" y="1385543"/>
            <a:ext cx="5729916" cy="2825849"/>
          </a:xfrm>
          <a:prstGeom prst="rect">
            <a:avLst/>
          </a:prstGeom>
          <a:noFill/>
          <a:extLst>
            <a:ext uri="{909E8E84-426E-40DD-AFC4-6F175D3DCCD1}">
              <a14:hiddenFill xmlns:a14="http://schemas.microsoft.com/office/drawing/2010/main">
                <a:solidFill>
                  <a:srgbClr val="FFFFFF"/>
                </a:solidFill>
              </a14:hiddenFill>
            </a:ext>
          </a:extLst>
        </p:spPr>
      </p:pic>
      <p:pic>
        <p:nvPicPr>
          <p:cNvPr id="23559" name="Picture 7" descr="6-11"/>
          <p:cNvPicPr>
            <a:picLocks noChangeAspect="1" noChangeArrowheads="1"/>
          </p:cNvPicPr>
          <p:nvPr/>
        </p:nvPicPr>
        <p:blipFill>
          <a:blip r:embed="rId2" cstate="print">
            <a:extLst>
              <a:ext uri="{28A0092B-C50C-407E-A947-70E740481C1C}">
                <a14:useLocalDpi xmlns:a14="http://schemas.microsoft.com/office/drawing/2010/main" val="0"/>
              </a:ext>
            </a:extLst>
          </a:blip>
          <a:srcRect l="22681" t="49484" r="21422"/>
          <a:stretch>
            <a:fillRect/>
          </a:stretch>
        </p:blipFill>
        <p:spPr bwMode="auto">
          <a:xfrm>
            <a:off x="7950849" y="1282512"/>
            <a:ext cx="3175849" cy="282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415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Connection Release</a:t>
            </a:r>
          </a:p>
        </p:txBody>
      </p:sp>
      <p:sp>
        <p:nvSpPr>
          <p:cNvPr id="24579" name="Rectangle 3"/>
          <p:cNvSpPr>
            <a:spLocks noGrp="1" noChangeArrowheads="1"/>
          </p:cNvSpPr>
          <p:nvPr>
            <p:ph type="body" idx="1"/>
          </p:nvPr>
        </p:nvSpPr>
        <p:spPr>
          <a:xfrm>
            <a:off x="1524000" y="6019800"/>
            <a:ext cx="9144000" cy="838200"/>
          </a:xfrm>
        </p:spPr>
        <p:txBody>
          <a:bodyPr/>
          <a:lstStyle/>
          <a:p>
            <a:pPr algn="ctr">
              <a:buFontTx/>
              <a:buNone/>
            </a:pPr>
            <a:r>
              <a:rPr lang="en-US" altLang="en-US"/>
              <a:t>Abrupt disconnection with loss of data.</a:t>
            </a:r>
          </a:p>
        </p:txBody>
      </p:sp>
      <p:pic>
        <p:nvPicPr>
          <p:cNvPr id="24581" name="Picture 5" descr="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514" y="1395414"/>
            <a:ext cx="3971925" cy="401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245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14144" y="0"/>
            <a:ext cx="9997440" cy="1143000"/>
          </a:xfrm>
        </p:spPr>
        <p:txBody>
          <a:bodyPr/>
          <a:lstStyle/>
          <a:p>
            <a:r>
              <a:rPr lang="en-US" altLang="en-US" dirty="0"/>
              <a:t>Connection </a:t>
            </a:r>
            <a:r>
              <a:rPr lang="en-US" altLang="en-US" dirty="0" smtClean="0"/>
              <a:t>Release</a:t>
            </a:r>
            <a:endParaRPr lang="en-US" altLang="en-US" dirty="0"/>
          </a:p>
        </p:txBody>
      </p:sp>
      <p:sp>
        <p:nvSpPr>
          <p:cNvPr id="26627" name="Rectangle 3"/>
          <p:cNvSpPr>
            <a:spLocks noGrp="1" noChangeArrowheads="1"/>
          </p:cNvSpPr>
          <p:nvPr>
            <p:ph type="body" idx="1"/>
          </p:nvPr>
        </p:nvSpPr>
        <p:spPr>
          <a:xfrm>
            <a:off x="1914144" y="1062507"/>
            <a:ext cx="9997440" cy="4800600"/>
          </a:xfrm>
        </p:spPr>
        <p:txBody>
          <a:bodyPr>
            <a:normAutofit/>
          </a:bodyPr>
          <a:lstStyle/>
          <a:p>
            <a:pPr>
              <a:buFontTx/>
              <a:buNone/>
            </a:pPr>
            <a:r>
              <a:rPr lang="en-US" altLang="en-US" sz="2800" dirty="0"/>
              <a:t>Four protocol scenarios for releasing a connection.  </a:t>
            </a:r>
            <a:endParaRPr lang="en-US" altLang="en-US" sz="2800" dirty="0" smtClean="0"/>
          </a:p>
          <a:p>
            <a:pPr>
              <a:buFontTx/>
              <a:buNone/>
            </a:pPr>
            <a:r>
              <a:rPr lang="en-US" altLang="en-US" sz="2800" dirty="0" smtClean="0">
                <a:solidFill>
                  <a:schemeClr val="accent2"/>
                </a:solidFill>
              </a:rPr>
              <a:t>(a)</a:t>
            </a:r>
            <a:r>
              <a:rPr lang="en-US" altLang="en-US" sz="2800" dirty="0" smtClean="0"/>
              <a:t> Normal </a:t>
            </a:r>
            <a:r>
              <a:rPr lang="en-US" altLang="en-US" sz="2800" dirty="0"/>
              <a:t>case of a three-way handshake.  </a:t>
            </a:r>
            <a:endParaRPr lang="en-US" altLang="en-US" sz="2800" dirty="0" smtClean="0"/>
          </a:p>
          <a:p>
            <a:pPr>
              <a:buFontTx/>
              <a:buNone/>
            </a:pPr>
            <a:r>
              <a:rPr lang="en-US" altLang="en-US" sz="2800" dirty="0" smtClean="0">
                <a:solidFill>
                  <a:schemeClr val="accent2"/>
                </a:solidFill>
              </a:rPr>
              <a:t>(</a:t>
            </a:r>
            <a:r>
              <a:rPr lang="en-US" altLang="en-US" sz="2800" dirty="0">
                <a:solidFill>
                  <a:schemeClr val="accent2"/>
                </a:solidFill>
              </a:rPr>
              <a:t>b)</a:t>
            </a:r>
            <a:r>
              <a:rPr lang="en-US" altLang="en-US" sz="2800" dirty="0"/>
              <a:t> final ACK lost.</a:t>
            </a:r>
          </a:p>
        </p:txBody>
      </p:sp>
      <p:pic>
        <p:nvPicPr>
          <p:cNvPr id="26629" name="Picture 5" descr="6-14"/>
          <p:cNvPicPr>
            <a:picLocks noChangeAspect="1" noChangeArrowheads="1"/>
          </p:cNvPicPr>
          <p:nvPr/>
        </p:nvPicPr>
        <p:blipFill>
          <a:blip r:embed="rId2">
            <a:extLst>
              <a:ext uri="{28A0092B-C50C-407E-A947-70E740481C1C}">
                <a14:useLocalDpi xmlns:a14="http://schemas.microsoft.com/office/drawing/2010/main" val="0"/>
              </a:ext>
            </a:extLst>
          </a:blip>
          <a:srcRect b="51152"/>
          <a:stretch>
            <a:fillRect/>
          </a:stretch>
        </p:blipFill>
        <p:spPr bwMode="auto">
          <a:xfrm>
            <a:off x="2637619" y="2671740"/>
            <a:ext cx="7748588" cy="407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882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68499" y="0"/>
            <a:ext cx="9997440" cy="1143000"/>
          </a:xfrm>
        </p:spPr>
        <p:txBody>
          <a:bodyPr/>
          <a:lstStyle/>
          <a:p>
            <a:r>
              <a:rPr lang="en-US" altLang="en-US" dirty="0"/>
              <a:t>Connection </a:t>
            </a:r>
            <a:r>
              <a:rPr lang="en-US" altLang="en-US" dirty="0" smtClean="0"/>
              <a:t>Release</a:t>
            </a:r>
            <a:endParaRPr lang="en-US" altLang="en-US" dirty="0"/>
          </a:p>
        </p:txBody>
      </p:sp>
      <p:sp>
        <p:nvSpPr>
          <p:cNvPr id="27651" name="Rectangle 3"/>
          <p:cNvSpPr>
            <a:spLocks noGrp="1" noChangeArrowheads="1"/>
          </p:cNvSpPr>
          <p:nvPr>
            <p:ph type="body" idx="1"/>
          </p:nvPr>
        </p:nvSpPr>
        <p:spPr>
          <a:xfrm>
            <a:off x="1968499" y="1262834"/>
            <a:ext cx="8137525" cy="1015486"/>
          </a:xfrm>
        </p:spPr>
        <p:txBody>
          <a:bodyPr>
            <a:noAutofit/>
          </a:bodyPr>
          <a:lstStyle/>
          <a:p>
            <a:pPr>
              <a:buFontTx/>
              <a:buNone/>
            </a:pPr>
            <a:r>
              <a:rPr lang="en-US" altLang="en-US" sz="2800" dirty="0">
                <a:solidFill>
                  <a:schemeClr val="accent2"/>
                </a:solidFill>
              </a:rPr>
              <a:t>(c)</a:t>
            </a:r>
            <a:r>
              <a:rPr lang="en-US" altLang="en-US" sz="2800" dirty="0"/>
              <a:t> Response lost.  </a:t>
            </a:r>
            <a:endParaRPr lang="en-US" altLang="en-US" sz="2800" dirty="0" smtClean="0"/>
          </a:p>
          <a:p>
            <a:pPr>
              <a:buFontTx/>
              <a:buNone/>
            </a:pPr>
            <a:r>
              <a:rPr lang="en-US" altLang="en-US" sz="2800" dirty="0" smtClean="0">
                <a:solidFill>
                  <a:schemeClr val="accent2"/>
                </a:solidFill>
              </a:rPr>
              <a:t>(</a:t>
            </a:r>
            <a:r>
              <a:rPr lang="en-US" altLang="en-US" sz="2800" dirty="0">
                <a:solidFill>
                  <a:schemeClr val="accent2"/>
                </a:solidFill>
              </a:rPr>
              <a:t>d)</a:t>
            </a:r>
            <a:r>
              <a:rPr lang="en-US" altLang="en-US" sz="2800" dirty="0"/>
              <a:t>  Response lost and subsequent DRs lost.</a:t>
            </a:r>
          </a:p>
        </p:txBody>
      </p:sp>
      <p:sp>
        <p:nvSpPr>
          <p:cNvPr id="27652" name="Text Box 4"/>
          <p:cNvSpPr txBox="1">
            <a:spLocks noChangeArrowheads="1"/>
          </p:cNvSpPr>
          <p:nvPr/>
        </p:nvSpPr>
        <p:spPr bwMode="auto">
          <a:xfrm>
            <a:off x="4645025" y="2830513"/>
            <a:ext cx="1392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6-14, c,d</a:t>
            </a:r>
          </a:p>
        </p:txBody>
      </p:sp>
      <p:pic>
        <p:nvPicPr>
          <p:cNvPr id="27653" name="Picture 5" descr="6-14"/>
          <p:cNvPicPr>
            <a:picLocks noChangeAspect="1" noChangeArrowheads="1"/>
          </p:cNvPicPr>
          <p:nvPr/>
        </p:nvPicPr>
        <p:blipFill>
          <a:blip r:embed="rId2">
            <a:extLst>
              <a:ext uri="{28A0092B-C50C-407E-A947-70E740481C1C}">
                <a14:useLocalDpi xmlns:a14="http://schemas.microsoft.com/office/drawing/2010/main" val="0"/>
              </a:ext>
            </a:extLst>
          </a:blip>
          <a:srcRect t="50192"/>
          <a:stretch>
            <a:fillRect/>
          </a:stretch>
        </p:blipFill>
        <p:spPr bwMode="auto">
          <a:xfrm>
            <a:off x="2298129" y="2398154"/>
            <a:ext cx="7967663" cy="426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95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Flow Control and Buffering</a:t>
            </a:r>
          </a:p>
        </p:txBody>
      </p:sp>
      <p:pic>
        <p:nvPicPr>
          <p:cNvPr id="28677" name="Picture 5" descr="6-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946" y="1604428"/>
            <a:ext cx="5832475" cy="3349625"/>
          </a:xfrm>
          <a:prstGeom prst="rect">
            <a:avLst/>
          </a:prstGeom>
          <a:noFill/>
          <a:extLst>
            <a:ext uri="{909E8E84-426E-40DD-AFC4-6F175D3DCCD1}">
              <a14:hiddenFill xmlns:a14="http://schemas.microsoft.com/office/drawing/2010/main">
                <a:solidFill>
                  <a:srgbClr val="FFFFFF"/>
                </a:solidFill>
              </a14:hiddenFill>
            </a:ext>
          </a:extLst>
        </p:spPr>
      </p:pic>
      <p:sp>
        <p:nvSpPr>
          <p:cNvPr id="28678" name="Text Box 6"/>
          <p:cNvSpPr txBox="1">
            <a:spLocks noChangeArrowheads="1"/>
          </p:cNvSpPr>
          <p:nvPr/>
        </p:nvSpPr>
        <p:spPr bwMode="auto">
          <a:xfrm>
            <a:off x="1909764" y="5329239"/>
            <a:ext cx="87582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solidFill>
                  <a:schemeClr val="accent2"/>
                </a:solidFill>
                <a:latin typeface="Times New Roman" panose="02020603050405020304" pitchFamily="18" charset="0"/>
              </a:rPr>
              <a:t>(a)</a:t>
            </a:r>
            <a:r>
              <a:rPr lang="en-US" altLang="en-US" sz="2400">
                <a:latin typeface="Times New Roman" panose="02020603050405020304" pitchFamily="18" charset="0"/>
              </a:rPr>
              <a:t>  Chained fixed-size buffers.   </a:t>
            </a:r>
            <a:r>
              <a:rPr lang="en-US" altLang="en-US" sz="2400">
                <a:solidFill>
                  <a:schemeClr val="accent2"/>
                </a:solidFill>
                <a:latin typeface="Times New Roman" panose="02020603050405020304" pitchFamily="18" charset="0"/>
              </a:rPr>
              <a:t>(b)</a:t>
            </a:r>
            <a:r>
              <a:rPr lang="en-US" altLang="en-US" sz="2400">
                <a:latin typeface="Times New Roman" panose="02020603050405020304" pitchFamily="18" charset="0"/>
              </a:rPr>
              <a:t>  Chained variable-sized buffers.  </a:t>
            </a:r>
            <a:br>
              <a:rPr lang="en-US" altLang="en-US" sz="2400">
                <a:latin typeface="Times New Roman" panose="02020603050405020304" pitchFamily="18" charset="0"/>
              </a:rPr>
            </a:br>
            <a:r>
              <a:rPr lang="en-US" altLang="en-US" sz="2400">
                <a:solidFill>
                  <a:schemeClr val="accent2"/>
                </a:solidFill>
                <a:latin typeface="Times New Roman" panose="02020603050405020304" pitchFamily="18" charset="0"/>
              </a:rPr>
              <a:t>(c)</a:t>
            </a:r>
            <a:r>
              <a:rPr lang="en-US" altLang="en-US" sz="2400">
                <a:latin typeface="Times New Roman" panose="02020603050405020304" pitchFamily="18" charset="0"/>
              </a:rPr>
              <a:t>  One large circular buffer per connection.</a:t>
            </a:r>
          </a:p>
        </p:txBody>
      </p:sp>
    </p:spTree>
    <p:extLst>
      <p:ext uri="{BB962C8B-B14F-4D97-AF65-F5344CB8AC3E}">
        <p14:creationId xmlns:p14="http://schemas.microsoft.com/office/powerpoint/2010/main" val="2376271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92949" y="230456"/>
            <a:ext cx="3636651" cy="1143000"/>
          </a:xfrm>
        </p:spPr>
        <p:txBody>
          <a:bodyPr/>
          <a:lstStyle/>
          <a:p>
            <a:r>
              <a:rPr lang="en-US" altLang="en-US" dirty="0"/>
              <a:t>Multiplexing</a:t>
            </a:r>
          </a:p>
        </p:txBody>
      </p:sp>
      <p:sp>
        <p:nvSpPr>
          <p:cNvPr id="29699" name="Rectangle 3"/>
          <p:cNvSpPr>
            <a:spLocks noGrp="1" noChangeArrowheads="1"/>
          </p:cNvSpPr>
          <p:nvPr>
            <p:ph type="body" idx="1"/>
          </p:nvPr>
        </p:nvSpPr>
        <p:spPr/>
        <p:txBody>
          <a:bodyPr/>
          <a:lstStyle/>
          <a:p>
            <a:pPr algn="ctr">
              <a:buFontTx/>
              <a:buNone/>
            </a:pPr>
            <a:r>
              <a:rPr lang="en-US" altLang="en-US">
                <a:solidFill>
                  <a:schemeClr val="accent2"/>
                </a:solidFill>
              </a:rPr>
              <a:t>(a)</a:t>
            </a:r>
            <a:r>
              <a:rPr lang="en-US" altLang="en-US"/>
              <a:t> Upward multiplexing.    </a:t>
            </a:r>
            <a:r>
              <a:rPr lang="en-US" altLang="en-US">
                <a:solidFill>
                  <a:schemeClr val="accent2"/>
                </a:solidFill>
              </a:rPr>
              <a:t>(b)</a:t>
            </a:r>
            <a:r>
              <a:rPr lang="en-US" altLang="en-US"/>
              <a:t> Downward multiplexing.</a:t>
            </a:r>
          </a:p>
        </p:txBody>
      </p:sp>
      <p:pic>
        <p:nvPicPr>
          <p:cNvPr id="29701" name="Picture 5" descr="6-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489" y="2442112"/>
            <a:ext cx="7440613" cy="361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60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685" y="-120201"/>
            <a:ext cx="9997440" cy="1143000"/>
          </a:xfrm>
        </p:spPr>
        <p:txBody>
          <a:bodyPr>
            <a:normAutofit/>
          </a:bodyPr>
          <a:lstStyle/>
          <a:p>
            <a:r>
              <a:rPr lang="en-US" sz="4000" u="sng" dirty="0" smtClean="0"/>
              <a:t>Contents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18853696"/>
              </p:ext>
            </p:extLst>
          </p:nvPr>
        </p:nvGraphicFramePr>
        <p:xfrm>
          <a:off x="1643685" y="1293254"/>
          <a:ext cx="9509760" cy="4385198"/>
        </p:xfrm>
        <a:graphic>
          <a:graphicData uri="http://schemas.openxmlformats.org/drawingml/2006/table">
            <a:tbl>
              <a:tblPr firstRow="1" bandRow="1">
                <a:tableStyleId>{5940675A-B579-460E-94D1-54222C63F5DA}</a:tableStyleId>
              </a:tblPr>
              <a:tblGrid>
                <a:gridCol w="457200"/>
                <a:gridCol w="5943600"/>
                <a:gridCol w="3108960"/>
              </a:tblGrid>
              <a:tr h="577159">
                <a:tc>
                  <a:txBody>
                    <a:bodyPr/>
                    <a:lstStyle/>
                    <a:p>
                      <a:pPr marL="82296" indent="0" algn="l">
                        <a:buFont typeface="+mj-lt"/>
                        <a:buNone/>
                      </a:pPr>
                      <a:r>
                        <a:rPr lang="en-US" sz="2000" dirty="0" smtClean="0"/>
                        <a:t>1.</a:t>
                      </a:r>
                    </a:p>
                  </a:txBody>
                  <a:tcPr anchor="ctr"/>
                </a:tc>
                <a:tc>
                  <a:txBody>
                    <a:bodyPr/>
                    <a:lstStyle/>
                    <a:p>
                      <a:pPr marL="82296" marR="0" lvl="0" indent="0" algn="l" defTabSz="914400" rtl="0" eaLnBrk="1" fontAlgn="auto" latinLnBrk="0" hangingPunct="1">
                        <a:lnSpc>
                          <a:spcPct val="100000"/>
                        </a:lnSpc>
                        <a:spcBef>
                          <a:spcPts val="0"/>
                        </a:spcBef>
                        <a:spcAft>
                          <a:spcPts val="0"/>
                        </a:spcAft>
                        <a:buClrTx/>
                        <a:buSzTx/>
                        <a:buFont typeface="+mj-lt"/>
                        <a:buNone/>
                        <a:tabLst/>
                        <a:defRPr/>
                      </a:pPr>
                      <a:r>
                        <a:rPr lang="en-US" sz="2000" dirty="0" smtClean="0"/>
                        <a:t>The transport service: </a:t>
                      </a:r>
                    </a:p>
                    <a:p>
                      <a:pPr marL="82296" marR="0" lvl="0" indent="0" algn="l" defTabSz="914400" rtl="0" eaLnBrk="1" fontAlgn="auto" latinLnBrk="0" hangingPunct="1">
                        <a:lnSpc>
                          <a:spcPct val="100000"/>
                        </a:lnSpc>
                        <a:spcBef>
                          <a:spcPts val="0"/>
                        </a:spcBef>
                        <a:spcAft>
                          <a:spcPts val="0"/>
                        </a:spcAft>
                        <a:buClrTx/>
                        <a:buSzTx/>
                        <a:buFont typeface="+mj-lt"/>
                        <a:buNone/>
                        <a:tabLst/>
                        <a:defRPr/>
                      </a:pPr>
                      <a:r>
                        <a:rPr lang="en-US" sz="2000" dirty="0" smtClean="0"/>
                        <a:t>Services provided to the upper layers, </a:t>
                      </a:r>
                    </a:p>
                    <a:p>
                      <a:pPr marL="82296" marR="0" lvl="0" indent="0" algn="l" defTabSz="914400" rtl="0" eaLnBrk="1" fontAlgn="auto" latinLnBrk="0" hangingPunct="1">
                        <a:lnSpc>
                          <a:spcPct val="100000"/>
                        </a:lnSpc>
                        <a:spcBef>
                          <a:spcPts val="0"/>
                        </a:spcBef>
                        <a:spcAft>
                          <a:spcPts val="0"/>
                        </a:spcAft>
                        <a:buClrTx/>
                        <a:buSzTx/>
                        <a:buFont typeface="+mj-lt"/>
                        <a:buNone/>
                        <a:tabLst/>
                        <a:defRPr/>
                      </a:pPr>
                      <a:r>
                        <a:rPr lang="en-US" sz="2000" dirty="0" smtClean="0"/>
                        <a:t>Transport service primitives, </a:t>
                      </a:r>
                      <a:r>
                        <a:rPr kumimoji="0" lang="en-US" sz="2000" b="0" i="0" u="none" strike="noStrike" kern="1200" baseline="0" dirty="0" smtClean="0">
                          <a:solidFill>
                            <a:schemeClr val="tx1"/>
                          </a:solidFill>
                          <a:latin typeface="+mn-lt"/>
                          <a:ea typeface="+mn-ea"/>
                          <a:cs typeface="+mn-cs"/>
                        </a:rPr>
                        <a:t>Socket</a:t>
                      </a:r>
                    </a:p>
                  </a:txBody>
                  <a:tcPr anchor="ctr"/>
                </a:tc>
                <a:tc>
                  <a:txBody>
                    <a:bodyPr/>
                    <a:lstStyle/>
                    <a:p>
                      <a:pPr algn="l"/>
                      <a:r>
                        <a:rPr lang="en-US" sz="2000" dirty="0" smtClean="0"/>
                        <a:t>[</a:t>
                      </a:r>
                      <a:r>
                        <a:rPr lang="en-US" sz="2000" dirty="0" err="1" smtClean="0"/>
                        <a:t>Tenanbaum</a:t>
                      </a:r>
                      <a:r>
                        <a:rPr lang="en-US" sz="2000" dirty="0" smtClean="0"/>
                        <a:t> 6.1]</a:t>
                      </a:r>
                      <a:endParaRPr lang="en-US" sz="2000" dirty="0"/>
                    </a:p>
                  </a:txBody>
                  <a:tcPr anchor="ctr"/>
                </a:tc>
              </a:tr>
              <a:tr h="576072">
                <a:tc>
                  <a:txBody>
                    <a:bodyPr/>
                    <a:lstStyle/>
                    <a:p>
                      <a:pPr marL="82296" marR="0" lvl="0" indent="0" algn="l" defTabSz="914400" rtl="0" eaLnBrk="1" fontAlgn="auto" latinLnBrk="0" hangingPunct="1">
                        <a:lnSpc>
                          <a:spcPct val="100000"/>
                        </a:lnSpc>
                        <a:spcBef>
                          <a:spcPts val="0"/>
                        </a:spcBef>
                        <a:spcAft>
                          <a:spcPts val="0"/>
                        </a:spcAft>
                        <a:buClrTx/>
                        <a:buSzTx/>
                        <a:buFont typeface="+mj-lt"/>
                        <a:buNone/>
                        <a:tabLst/>
                        <a:defRPr/>
                      </a:pPr>
                      <a:r>
                        <a:rPr lang="en-US" sz="2000" dirty="0" smtClean="0"/>
                        <a:t>2.</a:t>
                      </a:r>
                      <a:endParaRPr lang="en-US" sz="2000" dirty="0"/>
                    </a:p>
                  </a:txBody>
                  <a:tcPr anchor="ctr"/>
                </a:tc>
                <a:tc>
                  <a:txBody>
                    <a:bodyPr/>
                    <a:lstStyle/>
                    <a:p>
                      <a:pPr marL="82296"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2000" b="0" i="0" u="none" strike="noStrike" kern="1200" baseline="0" dirty="0" smtClean="0">
                          <a:solidFill>
                            <a:schemeClr val="tx1"/>
                          </a:solidFill>
                          <a:latin typeface="+mn-lt"/>
                          <a:ea typeface="+mn-ea"/>
                          <a:cs typeface="+mn-cs"/>
                        </a:rPr>
                        <a:t>Elements of transport protocols: </a:t>
                      </a:r>
                    </a:p>
                    <a:p>
                      <a:pPr marL="82296"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2000" b="0" i="0" u="none" strike="noStrike" kern="1200" baseline="0" dirty="0" smtClean="0">
                          <a:solidFill>
                            <a:schemeClr val="tx1"/>
                          </a:solidFill>
                          <a:latin typeface="+mn-lt"/>
                          <a:ea typeface="+mn-ea"/>
                          <a:cs typeface="+mn-cs"/>
                        </a:rPr>
                        <a:t>Addressing, </a:t>
                      </a:r>
                    </a:p>
                    <a:p>
                      <a:pPr marL="82296"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2000" b="0" i="0" u="none" strike="noStrike" kern="1200" baseline="0" dirty="0" smtClean="0">
                          <a:solidFill>
                            <a:schemeClr val="tx1"/>
                          </a:solidFill>
                          <a:latin typeface="+mn-lt"/>
                          <a:ea typeface="+mn-ea"/>
                          <a:cs typeface="+mn-cs"/>
                        </a:rPr>
                        <a:t>Connection establishment, </a:t>
                      </a:r>
                    </a:p>
                    <a:p>
                      <a:pPr marL="82296"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2000" b="0" i="0" u="none" strike="noStrike" kern="1200" baseline="0" dirty="0" smtClean="0">
                          <a:solidFill>
                            <a:schemeClr val="tx1"/>
                          </a:solidFill>
                          <a:latin typeface="+mn-lt"/>
                          <a:ea typeface="+mn-ea"/>
                          <a:cs typeface="+mn-cs"/>
                        </a:rPr>
                        <a:t>Connection release, </a:t>
                      </a:r>
                    </a:p>
                    <a:p>
                      <a:pPr marL="82296"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2000" b="0" i="0" u="none" strike="noStrike" kern="1200" baseline="0" dirty="0" smtClean="0">
                          <a:solidFill>
                            <a:schemeClr val="tx1"/>
                          </a:solidFill>
                          <a:latin typeface="+mn-lt"/>
                          <a:ea typeface="+mn-ea"/>
                          <a:cs typeface="+mn-cs"/>
                        </a:rPr>
                        <a:t>Flow control, </a:t>
                      </a:r>
                    </a:p>
                    <a:p>
                      <a:pPr marL="82296"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2000" b="0" i="0" u="none" strike="noStrike" kern="1200" baseline="0" dirty="0" smtClean="0">
                          <a:solidFill>
                            <a:schemeClr val="tx1"/>
                          </a:solidFill>
                          <a:latin typeface="+mn-lt"/>
                          <a:ea typeface="+mn-ea"/>
                          <a:cs typeface="+mn-cs"/>
                        </a:rPr>
                        <a:t>Multiplexing, </a:t>
                      </a:r>
                    </a:p>
                    <a:p>
                      <a:pPr marL="82296"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2000" b="0" i="0" u="none" strike="noStrike" kern="1200" baseline="0" dirty="0" smtClean="0">
                          <a:solidFill>
                            <a:schemeClr val="tx1"/>
                          </a:solidFill>
                          <a:latin typeface="+mn-lt"/>
                          <a:ea typeface="+mn-ea"/>
                          <a:cs typeface="+mn-cs"/>
                        </a:rPr>
                        <a:t>Crash recovery</a:t>
                      </a:r>
                    </a:p>
                  </a:txBody>
                  <a:tcPr anchor="ctr"/>
                </a:tc>
                <a:tc>
                  <a:txBody>
                    <a:bodyPr/>
                    <a:lstStyle/>
                    <a:p>
                      <a:pPr marL="82296" marR="0" lvl="0" indent="0" algn="l" defTabSz="914400" rtl="0" eaLnBrk="1" fontAlgn="auto" latinLnBrk="0" hangingPunct="1">
                        <a:lnSpc>
                          <a:spcPct val="100000"/>
                        </a:lnSpc>
                        <a:spcBef>
                          <a:spcPts val="0"/>
                        </a:spcBef>
                        <a:spcAft>
                          <a:spcPts val="0"/>
                        </a:spcAft>
                        <a:buClrTx/>
                        <a:buSzTx/>
                        <a:buFont typeface="+mj-lt"/>
                        <a:buNone/>
                        <a:tabLst/>
                        <a:defRPr/>
                      </a:pPr>
                      <a:r>
                        <a:rPr lang="en-US" sz="2000" dirty="0" smtClean="0"/>
                        <a:t>[</a:t>
                      </a:r>
                      <a:r>
                        <a:rPr lang="en-US" sz="2000" dirty="0" err="1" smtClean="0"/>
                        <a:t>Tenanbaum</a:t>
                      </a:r>
                      <a:r>
                        <a:rPr lang="en-US" sz="2000" dirty="0" smtClean="0"/>
                        <a:t> 6.2]</a:t>
                      </a:r>
                    </a:p>
                  </a:txBody>
                  <a:tcPr anchor="ctr"/>
                </a:tc>
              </a:tr>
              <a:tr h="5771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3.</a:t>
                      </a:r>
                      <a:endParaRPr 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The transport protocol :  UDP</a:t>
                      </a:r>
                      <a:endParaRPr lang="en-US"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a:t>
                      </a:r>
                      <a:r>
                        <a:rPr kumimoji="0" lang="en-US" sz="2000" b="0" i="0" u="none" strike="noStrike" kern="1200" cap="none" spc="0" normalizeH="0" baseline="0" noProof="0" dirty="0" err="1" smtClean="0">
                          <a:ln>
                            <a:noFill/>
                          </a:ln>
                          <a:solidFill>
                            <a:prstClr val="black"/>
                          </a:solidFill>
                          <a:effectLst/>
                          <a:uLnTx/>
                          <a:uFillTx/>
                          <a:latin typeface="+mn-lt"/>
                          <a:ea typeface="+mn-ea"/>
                          <a:cs typeface="+mn-cs"/>
                        </a:rPr>
                        <a:t>Forouzan</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23.2]</a:t>
                      </a:r>
                    </a:p>
                  </a:txBody>
                  <a:tcPr anchor="ctr"/>
                </a:tc>
              </a:tr>
              <a:tr h="5771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4.</a:t>
                      </a:r>
                      <a:endParaRPr lang="en-US" sz="2000" dirty="0"/>
                    </a:p>
                  </a:txBody>
                  <a:tcPr anchor="ctr"/>
                </a:tc>
                <a:tc>
                  <a:txBody>
                    <a:bodyPr/>
                    <a:lstStyle/>
                    <a:p>
                      <a:pPr marL="82296" indent="0" algn="l">
                        <a:buFont typeface="+mj-lt"/>
                        <a:buNone/>
                      </a:pPr>
                      <a:r>
                        <a:rPr lang="en-US" sz="2000" dirty="0" smtClean="0"/>
                        <a:t>The transport protocol :  TCP</a:t>
                      </a:r>
                      <a:endParaRPr 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a:t>
                      </a:r>
                      <a:r>
                        <a:rPr kumimoji="0" lang="en-US" sz="2000" b="0" i="0" u="none" strike="noStrike" kern="1200" cap="none" spc="0" normalizeH="0" baseline="0" noProof="0" dirty="0" err="1" smtClean="0">
                          <a:ln>
                            <a:noFill/>
                          </a:ln>
                          <a:solidFill>
                            <a:prstClr val="black"/>
                          </a:solidFill>
                          <a:effectLst/>
                          <a:uLnTx/>
                          <a:uFillTx/>
                          <a:latin typeface="+mn-lt"/>
                          <a:ea typeface="+mn-ea"/>
                          <a:cs typeface="+mn-cs"/>
                        </a:rPr>
                        <a:t>Forouzan</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23.3]</a:t>
                      </a:r>
                      <a:endParaRPr lang="en-US" sz="2000" dirty="0" smtClean="0"/>
                    </a:p>
                  </a:txBody>
                  <a:tcPr anchor="ctr"/>
                </a:tc>
              </a:tr>
            </a:tbl>
          </a:graphicData>
        </a:graphic>
      </p:graphicFrame>
    </p:spTree>
    <p:extLst>
      <p:ext uri="{BB962C8B-B14F-4D97-AF65-F5344CB8AC3E}">
        <p14:creationId xmlns:p14="http://schemas.microsoft.com/office/powerpoint/2010/main" val="172324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76326" y="245795"/>
            <a:ext cx="4023017" cy="1143000"/>
          </a:xfrm>
        </p:spPr>
        <p:txBody>
          <a:bodyPr/>
          <a:lstStyle/>
          <a:p>
            <a:r>
              <a:rPr lang="en-US" altLang="en-US" dirty="0"/>
              <a:t>Crash Recovery</a:t>
            </a:r>
          </a:p>
        </p:txBody>
      </p:sp>
      <p:sp>
        <p:nvSpPr>
          <p:cNvPr id="31747" name="Rectangle 3"/>
          <p:cNvSpPr>
            <a:spLocks noGrp="1" noChangeArrowheads="1"/>
          </p:cNvSpPr>
          <p:nvPr>
            <p:ph type="body" idx="1"/>
          </p:nvPr>
        </p:nvSpPr>
        <p:spPr/>
        <p:txBody>
          <a:bodyPr/>
          <a:lstStyle/>
          <a:p>
            <a:pPr algn="ctr">
              <a:buFontTx/>
              <a:buNone/>
            </a:pPr>
            <a:r>
              <a:rPr lang="en-US" altLang="en-US"/>
              <a:t>Different combinations of client and server strategy.</a:t>
            </a:r>
          </a:p>
        </p:txBody>
      </p:sp>
      <p:pic>
        <p:nvPicPr>
          <p:cNvPr id="31751" name="Picture 7" descr="6-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216" y="2472789"/>
            <a:ext cx="7615238"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865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6226"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1076227" name="Text Box 3"/>
          <p:cNvSpPr txBox="1">
            <a:spLocks noChangeArrowheads="1"/>
          </p:cNvSpPr>
          <p:nvPr/>
        </p:nvSpPr>
        <p:spPr bwMode="auto">
          <a:xfrm>
            <a:off x="1752600" y="406400"/>
            <a:ext cx="74483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effectLst>
                  <a:outerShdw blurRad="38100" dist="38100" dir="2700000" algn="tl">
                    <a:srgbClr val="C0C0C0"/>
                  </a:outerShdw>
                </a:effectLst>
                <a:latin typeface="Times" panose="02020603050405020304" pitchFamily="18" charset="0"/>
              </a:rPr>
              <a:t>23-2   USER DATAGRAM PROTOCOL (UDP)</a:t>
            </a:r>
          </a:p>
        </p:txBody>
      </p:sp>
      <p:sp>
        <p:nvSpPr>
          <p:cNvPr id="107622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1076229" name="Rectangle 5"/>
          <p:cNvSpPr>
            <a:spLocks noChangeArrowheads="1"/>
          </p:cNvSpPr>
          <p:nvPr/>
        </p:nvSpPr>
        <p:spPr bwMode="auto">
          <a:xfrm>
            <a:off x="1828800" y="1676401"/>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User Datagram Protocol (UDP) is called a connectionless, unreliable transport protocol. It does not add anything to the services of IP except to provide process-to-process communication instead of host-to-host communication. </a:t>
            </a:r>
          </a:p>
        </p:txBody>
      </p:sp>
      <p:sp>
        <p:nvSpPr>
          <p:cNvPr id="1076230" name="Rectangle 6"/>
          <p:cNvSpPr>
            <a:spLocks noChangeArrowheads="1"/>
          </p:cNvSpPr>
          <p:nvPr/>
        </p:nvSpPr>
        <p:spPr bwMode="auto">
          <a:xfrm>
            <a:off x="1828800" y="4438650"/>
            <a:ext cx="670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Well-Known Ports for UDP</a:t>
            </a:r>
            <a:r>
              <a:rPr lang="fr-FR" altLang="en-US" sz="2400">
                <a:solidFill>
                  <a:srgbClr val="0033CC"/>
                </a:solidFill>
                <a:latin typeface="Times New Roman" panose="02020603050405020304" pitchFamily="18" charset="0"/>
              </a:rPr>
              <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User Datagram</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Checksum</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UDP Operation</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Use of UDP</a:t>
            </a:r>
          </a:p>
        </p:txBody>
      </p:sp>
      <p:sp>
        <p:nvSpPr>
          <p:cNvPr id="1076231" name="Text Box 7"/>
          <p:cNvSpPr txBox="1">
            <a:spLocks noChangeArrowheads="1"/>
          </p:cNvSpPr>
          <p:nvPr/>
        </p:nvSpPr>
        <p:spPr bwMode="auto">
          <a:xfrm>
            <a:off x="1841501" y="39624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748248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Text Box 2"/>
          <p:cNvSpPr txBox="1">
            <a:spLocks noChangeArrowheads="1"/>
          </p:cNvSpPr>
          <p:nvPr/>
        </p:nvSpPr>
        <p:spPr bwMode="auto">
          <a:xfrm>
            <a:off x="2286000" y="76200"/>
            <a:ext cx="518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23.1  </a:t>
            </a:r>
            <a:r>
              <a:rPr lang="en-US" altLang="en-US" sz="2000" i="1">
                <a:latin typeface="Times New Roman" panose="02020603050405020304" pitchFamily="18" charset="0"/>
              </a:rPr>
              <a:t>Well-known ports used with UDP</a:t>
            </a:r>
          </a:p>
        </p:txBody>
      </p:sp>
      <p:grpSp>
        <p:nvGrpSpPr>
          <p:cNvPr id="1231878" name="Group 6"/>
          <p:cNvGrpSpPr>
            <a:grpSpLocks/>
          </p:cNvGrpSpPr>
          <p:nvPr/>
        </p:nvGrpSpPr>
        <p:grpSpPr bwMode="auto">
          <a:xfrm>
            <a:off x="2197100" y="533400"/>
            <a:ext cx="7708900" cy="5867400"/>
            <a:chOff x="184" y="978"/>
            <a:chExt cx="5391" cy="4328"/>
          </a:xfrm>
        </p:grpSpPr>
        <p:pic>
          <p:nvPicPr>
            <p:cNvPr id="12318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 y="978"/>
              <a:ext cx="5391" cy="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18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 y="2160"/>
              <a:ext cx="5369" cy="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3450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6" name="Text Box 4"/>
          <p:cNvSpPr txBox="1">
            <a:spLocks noChangeArrowheads="1"/>
          </p:cNvSpPr>
          <p:nvPr/>
        </p:nvSpPr>
        <p:spPr bwMode="auto">
          <a:xfrm>
            <a:off x="1828801" y="381000"/>
            <a:ext cx="4132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23.9  </a:t>
            </a:r>
            <a:r>
              <a:rPr lang="en-US" altLang="en-US" sz="2000" i="1">
                <a:latin typeface="Times New Roman" panose="02020603050405020304" pitchFamily="18" charset="0"/>
              </a:rPr>
              <a:t>User datagram format</a:t>
            </a:r>
          </a:p>
        </p:txBody>
      </p:sp>
      <p:sp>
        <p:nvSpPr>
          <p:cNvPr id="109875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87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083" y="1238250"/>
            <a:ext cx="7065962"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a:spLocks noChangeArrowheads="1"/>
          </p:cNvSpPr>
          <p:nvPr/>
        </p:nvSpPr>
        <p:spPr bwMode="auto">
          <a:xfrm>
            <a:off x="1676400" y="5511224"/>
            <a:ext cx="87630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i="1" u="sng" dirty="0" smtClean="0"/>
              <a:t>Note</a:t>
            </a:r>
            <a:r>
              <a:rPr lang="en-US" altLang="en-US" sz="3200" dirty="0" smtClean="0"/>
              <a:t>:   UDP length =  </a:t>
            </a:r>
            <a:r>
              <a:rPr lang="en-US" altLang="en-US" sz="3200" dirty="0"/>
              <a:t>IP length – IP </a:t>
            </a:r>
            <a:r>
              <a:rPr lang="en-US" altLang="en-US" sz="3200" dirty="0" smtClean="0"/>
              <a:t>header’s length</a:t>
            </a:r>
            <a:endParaRPr lang="en-US" altLang="en-US" sz="3200" dirty="0"/>
          </a:p>
        </p:txBody>
      </p:sp>
    </p:spTree>
    <p:extLst>
      <p:ext uri="{BB962C8B-B14F-4D97-AF65-F5344CB8AC3E}">
        <p14:creationId xmlns:p14="http://schemas.microsoft.com/office/powerpoint/2010/main" val="1773911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4" name="Text Box 4"/>
          <p:cNvSpPr txBox="1">
            <a:spLocks noChangeArrowheads="1"/>
          </p:cNvSpPr>
          <p:nvPr/>
        </p:nvSpPr>
        <p:spPr bwMode="auto">
          <a:xfrm>
            <a:off x="1828800" y="381000"/>
            <a:ext cx="615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23.10  </a:t>
            </a:r>
            <a:r>
              <a:rPr lang="en-US" altLang="en-US" sz="2000" i="1">
                <a:latin typeface="Times New Roman" panose="02020603050405020304" pitchFamily="18" charset="0"/>
              </a:rPr>
              <a:t>Pseudoheader for checksum calculation</a:t>
            </a:r>
          </a:p>
        </p:txBody>
      </p:sp>
      <p:sp>
        <p:nvSpPr>
          <p:cNvPr id="110080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08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150" y="1447801"/>
            <a:ext cx="59880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580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9" name="Rectangle 9"/>
          <p:cNvSpPr>
            <a:spLocks noChangeArrowheads="1"/>
          </p:cNvSpPr>
          <p:nvPr/>
        </p:nvSpPr>
        <p:spPr bwMode="auto">
          <a:xfrm>
            <a:off x="1752600" y="11430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Figure 23.11 shows the checksum calculation for a very small user datagram with only 7 bytes of data. Because the number of bytes of data is odd, padding is added for checksum calculation. The pseudoheader as well as the padding will be dropped when the user datagram is delivered to IP.</a:t>
            </a:r>
          </a:p>
        </p:txBody>
      </p:sp>
      <p:sp>
        <p:nvSpPr>
          <p:cNvPr id="1244170" name="Text Box 10"/>
          <p:cNvSpPr txBox="1">
            <a:spLocks noChangeArrowheads="1"/>
          </p:cNvSpPr>
          <p:nvPr/>
        </p:nvSpPr>
        <p:spPr bwMode="auto">
          <a:xfrm>
            <a:off x="2667000" y="0"/>
            <a:ext cx="1454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solidFill>
                  <a:schemeClr val="hlink"/>
                </a:solidFill>
                <a:latin typeface="Times New Roman" panose="02020603050405020304" pitchFamily="18" charset="0"/>
              </a:rPr>
              <a:t>Example 23.2</a:t>
            </a:r>
          </a:p>
        </p:txBody>
      </p:sp>
    </p:spTree>
    <p:extLst>
      <p:ext uri="{BB962C8B-B14F-4D97-AF65-F5344CB8AC3E}">
        <p14:creationId xmlns:p14="http://schemas.microsoft.com/office/powerpoint/2010/main" val="1185540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2" name="Text Box 4"/>
          <p:cNvSpPr txBox="1">
            <a:spLocks noChangeArrowheads="1"/>
          </p:cNvSpPr>
          <p:nvPr/>
        </p:nvSpPr>
        <p:spPr bwMode="auto">
          <a:xfrm>
            <a:off x="1828801" y="381000"/>
            <a:ext cx="766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23.11  </a:t>
            </a:r>
            <a:r>
              <a:rPr lang="en-US" altLang="en-US" sz="2000" i="1">
                <a:latin typeface="Times New Roman" panose="02020603050405020304" pitchFamily="18" charset="0"/>
              </a:rPr>
              <a:t>Checksum calculation of a simple UDP user datagram</a:t>
            </a:r>
          </a:p>
        </p:txBody>
      </p:sp>
      <p:sp>
        <p:nvSpPr>
          <p:cNvPr id="110285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2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38" y="1557338"/>
            <a:ext cx="8564562" cy="393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57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48376" y="24845"/>
            <a:ext cx="9997440" cy="1143000"/>
          </a:xfrm>
        </p:spPr>
        <p:txBody>
          <a:bodyPr>
            <a:normAutofit/>
          </a:bodyPr>
          <a:lstStyle/>
          <a:p>
            <a:r>
              <a:rPr lang="en-US" sz="4000" dirty="0" smtClean="0"/>
              <a:t>UDP Operations &amp; Uses</a:t>
            </a:r>
            <a:endParaRPr lang="en-US" sz="4000" dirty="0"/>
          </a:p>
        </p:txBody>
      </p:sp>
      <p:sp>
        <p:nvSpPr>
          <p:cNvPr id="1170441" name="Line 9"/>
          <p:cNvSpPr>
            <a:spLocks noChangeShapeType="1"/>
          </p:cNvSpPr>
          <p:nvPr/>
        </p:nvSpPr>
        <p:spPr bwMode="auto">
          <a:xfrm>
            <a:off x="1940350" y="1092224"/>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0442" name="Line 10"/>
          <p:cNvSpPr>
            <a:spLocks noChangeShapeType="1"/>
          </p:cNvSpPr>
          <p:nvPr/>
        </p:nvSpPr>
        <p:spPr bwMode="auto">
          <a:xfrm>
            <a:off x="1880394" y="6487867"/>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0443" name="Rectangle 11"/>
          <p:cNvSpPr>
            <a:spLocks noChangeArrowheads="1"/>
          </p:cNvSpPr>
          <p:nvPr/>
        </p:nvSpPr>
        <p:spPr bwMode="auto">
          <a:xfrm>
            <a:off x="1956594" y="1217637"/>
            <a:ext cx="8077200" cy="5262979"/>
          </a:xfrm>
          <a:prstGeom prst="rect">
            <a:avLst/>
          </a:prstGeom>
          <a:noFill/>
          <a:ln>
            <a:noFill/>
          </a:ln>
          <a:effectLst/>
          <a:extLst/>
        </p:spPr>
        <p:txBody>
          <a:bodyPr>
            <a:spAutoFit/>
          </a:bodyPr>
          <a:lstStyle/>
          <a:p>
            <a:pPr algn="just"/>
            <a:r>
              <a:rPr lang="en-US" altLang="en-US" sz="2400" b="1" u="sng" dirty="0" smtClean="0"/>
              <a:t>Operations:</a:t>
            </a:r>
          </a:p>
          <a:p>
            <a:pPr marL="457200" indent="-457200" algn="just">
              <a:buFont typeface="Arial" panose="020B0604020202020204" pitchFamily="34" charset="0"/>
              <a:buChar char="•"/>
            </a:pPr>
            <a:r>
              <a:rPr lang="en-US" altLang="en-US" sz="2400" dirty="0" smtClean="0"/>
              <a:t>Connectionless Services – can send only short messages</a:t>
            </a:r>
          </a:p>
          <a:p>
            <a:pPr marL="457200" indent="-457200" algn="just">
              <a:buFont typeface="Arial" panose="020B0604020202020204" pitchFamily="34" charset="0"/>
              <a:buChar char="•"/>
            </a:pPr>
            <a:r>
              <a:rPr lang="en-US" altLang="en-US" sz="2400" dirty="0" smtClean="0"/>
              <a:t>No Flow and Error Control</a:t>
            </a:r>
          </a:p>
          <a:p>
            <a:pPr marL="457200" indent="-457200" algn="just">
              <a:buFont typeface="Arial" panose="020B0604020202020204" pitchFamily="34" charset="0"/>
              <a:buChar char="•"/>
            </a:pPr>
            <a:r>
              <a:rPr lang="en-US" altLang="en-US" sz="2400" dirty="0" smtClean="0"/>
              <a:t>Encapsulation and Decapsulation</a:t>
            </a:r>
          </a:p>
          <a:p>
            <a:pPr marL="457200" indent="-457200" algn="just">
              <a:buFont typeface="Arial" panose="020B0604020202020204" pitchFamily="34" charset="0"/>
              <a:buChar char="•"/>
            </a:pPr>
            <a:r>
              <a:rPr lang="en-US" altLang="en-US" sz="2400" dirty="0" smtClean="0"/>
              <a:t>Queuing</a:t>
            </a:r>
          </a:p>
          <a:p>
            <a:pPr algn="just"/>
            <a:endParaRPr lang="en-US" altLang="en-US" sz="1200" dirty="0"/>
          </a:p>
          <a:p>
            <a:pPr algn="just"/>
            <a:r>
              <a:rPr lang="en-US" altLang="en-US" sz="2400" b="1" u="sng" dirty="0" smtClean="0"/>
              <a:t>Uses:</a:t>
            </a:r>
          </a:p>
          <a:p>
            <a:pPr marL="457200" indent="-457200" algn="just">
              <a:buFont typeface="Arial" panose="020B0604020202020204" pitchFamily="34" charset="0"/>
              <a:buChar char="•"/>
            </a:pPr>
            <a:r>
              <a:rPr lang="en-US" sz="2400" dirty="0"/>
              <a:t>F</a:t>
            </a:r>
            <a:r>
              <a:rPr lang="en-US" sz="2400" dirty="0" smtClean="0"/>
              <a:t>or </a:t>
            </a:r>
            <a:r>
              <a:rPr lang="en-US" sz="2400" dirty="0"/>
              <a:t>a process that requires simple request-response </a:t>
            </a:r>
            <a:r>
              <a:rPr lang="en-US" sz="2400" dirty="0" smtClean="0"/>
              <a:t>communication</a:t>
            </a:r>
            <a:endParaRPr lang="en-US" sz="2800" dirty="0"/>
          </a:p>
          <a:p>
            <a:pPr marL="457200" indent="-457200" algn="just">
              <a:buFont typeface="Arial" panose="020B0604020202020204" pitchFamily="34" charset="0"/>
              <a:buChar char="•"/>
            </a:pPr>
            <a:r>
              <a:rPr lang="en-US" sz="2400" dirty="0" smtClean="0"/>
              <a:t>For </a:t>
            </a:r>
            <a:r>
              <a:rPr lang="en-US" sz="2400" dirty="0"/>
              <a:t>a process with internal flow and error control </a:t>
            </a:r>
            <a:r>
              <a:rPr lang="en-US" sz="2400" dirty="0" smtClean="0"/>
              <a:t>mechanisms</a:t>
            </a:r>
          </a:p>
          <a:p>
            <a:pPr marL="457200" indent="-457200" algn="just">
              <a:buFont typeface="Arial" panose="020B0604020202020204" pitchFamily="34" charset="0"/>
              <a:buChar char="•"/>
            </a:pPr>
            <a:r>
              <a:rPr lang="en-US" sz="2400" dirty="0" smtClean="0"/>
              <a:t>For multicasting</a:t>
            </a:r>
          </a:p>
          <a:p>
            <a:pPr marL="457200" indent="-457200" algn="just">
              <a:buFont typeface="Arial" panose="020B0604020202020204" pitchFamily="34" charset="0"/>
              <a:buChar char="•"/>
            </a:pPr>
            <a:r>
              <a:rPr lang="en-US" sz="2400" dirty="0"/>
              <a:t>F</a:t>
            </a:r>
            <a:r>
              <a:rPr lang="en-US" sz="2400" dirty="0" smtClean="0"/>
              <a:t>or </a:t>
            </a:r>
            <a:r>
              <a:rPr lang="en-US" sz="2400" dirty="0"/>
              <a:t>management </a:t>
            </a:r>
            <a:r>
              <a:rPr lang="en-US" sz="2400" dirty="0" smtClean="0"/>
              <a:t>processes</a:t>
            </a:r>
          </a:p>
          <a:p>
            <a:pPr marL="457200" indent="-457200" algn="just">
              <a:buFont typeface="Arial" panose="020B0604020202020204" pitchFamily="34" charset="0"/>
              <a:buChar char="•"/>
            </a:pPr>
            <a:r>
              <a:rPr lang="en-US" sz="2400" dirty="0" smtClean="0"/>
              <a:t>For </a:t>
            </a:r>
            <a:r>
              <a:rPr lang="en-US" sz="2400" dirty="0"/>
              <a:t>some route updating protocols</a:t>
            </a:r>
            <a:endParaRPr lang="en-US" sz="2400" dirty="0" smtClean="0"/>
          </a:p>
        </p:txBody>
      </p:sp>
    </p:spTree>
    <p:extLst>
      <p:ext uri="{BB962C8B-B14F-4D97-AF65-F5344CB8AC3E}">
        <p14:creationId xmlns:p14="http://schemas.microsoft.com/office/powerpoint/2010/main" val="3735665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89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900" name="Text Box 4"/>
          <p:cNvSpPr txBox="1">
            <a:spLocks noChangeArrowheads="1"/>
          </p:cNvSpPr>
          <p:nvPr/>
        </p:nvSpPr>
        <p:spPr bwMode="auto">
          <a:xfrm>
            <a:off x="1828800" y="381000"/>
            <a:ext cx="361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23.12  </a:t>
            </a:r>
            <a:r>
              <a:rPr lang="en-US" altLang="en-US" sz="2000" i="1">
                <a:latin typeface="Times New Roman" panose="02020603050405020304" pitchFamily="18" charset="0"/>
              </a:rPr>
              <a:t>Queues in UDP</a:t>
            </a:r>
          </a:p>
        </p:txBody>
      </p:sp>
      <p:sp>
        <p:nvSpPr>
          <p:cNvPr id="110490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49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600200"/>
            <a:ext cx="7523163"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3990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8274"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1078275" name="Text Box 3"/>
          <p:cNvSpPr txBox="1">
            <a:spLocks noChangeArrowheads="1"/>
          </p:cNvSpPr>
          <p:nvPr/>
        </p:nvSpPr>
        <p:spPr bwMode="auto">
          <a:xfrm>
            <a:off x="1752600" y="406400"/>
            <a:ext cx="18244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effectLst>
                  <a:outerShdw blurRad="38100" dist="38100" dir="2700000" algn="tl">
                    <a:srgbClr val="C0C0C0"/>
                  </a:outerShdw>
                </a:effectLst>
                <a:latin typeface="Times" panose="02020603050405020304" pitchFamily="18" charset="0"/>
              </a:rPr>
              <a:t>23-3   TCP</a:t>
            </a:r>
          </a:p>
        </p:txBody>
      </p:sp>
      <p:sp>
        <p:nvSpPr>
          <p:cNvPr id="1078277" name="Rectangle 5"/>
          <p:cNvSpPr>
            <a:spLocks noChangeArrowheads="1"/>
          </p:cNvSpPr>
          <p:nvPr/>
        </p:nvSpPr>
        <p:spPr bwMode="auto">
          <a:xfrm>
            <a:off x="1635617" y="2054999"/>
            <a:ext cx="903238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3600" i="1" dirty="0">
                <a:effectLst>
                  <a:outerShdw blurRad="38100" dist="38100" dir="2700000" algn="tl">
                    <a:srgbClr val="C0C0C0"/>
                  </a:outerShdw>
                </a:effectLst>
                <a:latin typeface="Times New Roman" panose="02020603050405020304" pitchFamily="18" charset="0"/>
              </a:rPr>
              <a:t>TCP is a connection-oriented protocol; it creates a virtual connection between two TCPs to send data. In addition, TCP uses flow and error control mechanisms at the transport level. </a:t>
            </a:r>
          </a:p>
        </p:txBody>
      </p:sp>
    </p:spTree>
    <p:extLst>
      <p:ext uri="{BB962C8B-B14F-4D97-AF65-F5344CB8AC3E}">
        <p14:creationId xmlns:p14="http://schemas.microsoft.com/office/powerpoint/2010/main" val="2035647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Services Provided to the Upper Layers</a:t>
            </a:r>
          </a:p>
        </p:txBody>
      </p:sp>
      <p:sp>
        <p:nvSpPr>
          <p:cNvPr id="9219" name="Rectangle 3"/>
          <p:cNvSpPr>
            <a:spLocks noGrp="1" noChangeArrowheads="1"/>
          </p:cNvSpPr>
          <p:nvPr>
            <p:ph type="body" idx="1"/>
          </p:nvPr>
        </p:nvSpPr>
        <p:spPr>
          <a:xfrm>
            <a:off x="1311380" y="1306132"/>
            <a:ext cx="9997440" cy="4800600"/>
          </a:xfrm>
        </p:spPr>
        <p:txBody>
          <a:bodyPr/>
          <a:lstStyle/>
          <a:p>
            <a:pPr algn="ctr">
              <a:buFontTx/>
              <a:buNone/>
            </a:pPr>
            <a:r>
              <a:rPr lang="en-US" altLang="en-US" dirty="0"/>
              <a:t>The network, transport, and application layers.</a:t>
            </a:r>
          </a:p>
        </p:txBody>
      </p:sp>
      <p:pic>
        <p:nvPicPr>
          <p:cNvPr id="9221" name="Picture 5" descr="6-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331" y="2260891"/>
            <a:ext cx="7221538" cy="366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431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Text Box 2"/>
          <p:cNvSpPr txBox="1">
            <a:spLocks noChangeArrowheads="1"/>
          </p:cNvSpPr>
          <p:nvPr/>
        </p:nvSpPr>
        <p:spPr bwMode="auto">
          <a:xfrm>
            <a:off x="2438400" y="76200"/>
            <a:ext cx="4933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23.2  </a:t>
            </a:r>
            <a:r>
              <a:rPr lang="en-US" altLang="en-US" sz="2000" i="1" dirty="0">
                <a:latin typeface="Times New Roman" panose="02020603050405020304" pitchFamily="18" charset="0"/>
              </a:rPr>
              <a:t>Well-known ports used by TCP</a:t>
            </a:r>
          </a:p>
        </p:txBody>
      </p:sp>
      <p:pic>
        <p:nvPicPr>
          <p:cNvPr id="1233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57200"/>
            <a:ext cx="6535738" cy="588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4770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8" name="Text Box 4"/>
          <p:cNvSpPr txBox="1">
            <a:spLocks noChangeArrowheads="1"/>
          </p:cNvSpPr>
          <p:nvPr/>
        </p:nvSpPr>
        <p:spPr bwMode="auto">
          <a:xfrm>
            <a:off x="1828801" y="381000"/>
            <a:ext cx="3586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23.13  </a:t>
            </a:r>
            <a:r>
              <a:rPr lang="en-US" altLang="en-US" sz="2000" i="1">
                <a:latin typeface="Times New Roman" panose="02020603050405020304" pitchFamily="18" charset="0"/>
              </a:rPr>
              <a:t>Stream delivery</a:t>
            </a:r>
          </a:p>
        </p:txBody>
      </p:sp>
      <p:sp>
        <p:nvSpPr>
          <p:cNvPr id="110694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69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828800"/>
            <a:ext cx="7843838"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2743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6" name="Text Box 4"/>
          <p:cNvSpPr txBox="1">
            <a:spLocks noChangeArrowheads="1"/>
          </p:cNvSpPr>
          <p:nvPr/>
        </p:nvSpPr>
        <p:spPr bwMode="auto">
          <a:xfrm>
            <a:off x="1828801" y="381000"/>
            <a:ext cx="5110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23.14  </a:t>
            </a:r>
            <a:r>
              <a:rPr lang="en-US" altLang="en-US" sz="2000" i="1">
                <a:latin typeface="Times New Roman" panose="02020603050405020304" pitchFamily="18" charset="0"/>
              </a:rPr>
              <a:t>Sending and receiving buffers</a:t>
            </a:r>
          </a:p>
        </p:txBody>
      </p:sp>
      <p:sp>
        <p:nvSpPr>
          <p:cNvPr id="110899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8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4" y="1127126"/>
            <a:ext cx="7888287"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664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4" name="Text Box 4"/>
          <p:cNvSpPr txBox="1">
            <a:spLocks noChangeArrowheads="1"/>
          </p:cNvSpPr>
          <p:nvPr/>
        </p:nvSpPr>
        <p:spPr bwMode="auto">
          <a:xfrm>
            <a:off x="1828800" y="381000"/>
            <a:ext cx="346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23.15  </a:t>
            </a:r>
            <a:r>
              <a:rPr lang="en-US" altLang="en-US" sz="2000" i="1">
                <a:latin typeface="Times New Roman" panose="02020603050405020304" pitchFamily="18" charset="0"/>
              </a:rPr>
              <a:t>TCP segments</a:t>
            </a:r>
          </a:p>
        </p:txBody>
      </p:sp>
      <p:sp>
        <p:nvSpPr>
          <p:cNvPr id="111104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10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964" y="1279526"/>
            <a:ext cx="8428037"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0938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5"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6"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7"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8"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9"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40"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41" name="Line 9"/>
          <p:cNvSpPr>
            <a:spLocks noChangeShapeType="1"/>
          </p:cNvSpPr>
          <p:nvPr/>
        </p:nvSpPr>
        <p:spPr bwMode="auto">
          <a:xfrm>
            <a:off x="1940350" y="1092224"/>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0442" name="Line 10"/>
          <p:cNvSpPr>
            <a:spLocks noChangeShapeType="1"/>
          </p:cNvSpPr>
          <p:nvPr/>
        </p:nvSpPr>
        <p:spPr bwMode="auto">
          <a:xfrm>
            <a:off x="1880394" y="6487867"/>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0443" name="Rectangle 11"/>
          <p:cNvSpPr>
            <a:spLocks noChangeArrowheads="1"/>
          </p:cNvSpPr>
          <p:nvPr/>
        </p:nvSpPr>
        <p:spPr bwMode="auto">
          <a:xfrm>
            <a:off x="1956594" y="1217637"/>
            <a:ext cx="8077200" cy="5170646"/>
          </a:xfrm>
          <a:prstGeom prst="rect">
            <a:avLst/>
          </a:prstGeom>
          <a:noFill/>
          <a:ln>
            <a:noFill/>
          </a:ln>
          <a:effectLst/>
          <a:extLst/>
        </p:spPr>
        <p:txBody>
          <a:bodyPr>
            <a:spAutoFit/>
          </a:bodyPr>
          <a:lstStyle/>
          <a:p>
            <a:pPr marL="457200" indent="-457200" algn="just">
              <a:buFont typeface="Arial" panose="020B0604020202020204" pitchFamily="34" charset="0"/>
              <a:buChar char="•"/>
            </a:pPr>
            <a:r>
              <a:rPr lang="en-US" altLang="en-US" sz="3000" dirty="0"/>
              <a:t>The bytes of data being transferred in each connection are numbered by TCP.</a:t>
            </a:r>
          </a:p>
          <a:p>
            <a:pPr marL="457200" indent="-457200" algn="just">
              <a:buFont typeface="Arial" panose="020B0604020202020204" pitchFamily="34" charset="0"/>
              <a:buChar char="•"/>
            </a:pPr>
            <a:r>
              <a:rPr lang="en-US" altLang="en-US" sz="3000" dirty="0"/>
              <a:t>The numbering starts with a randomly generated number</a:t>
            </a:r>
            <a:r>
              <a:rPr lang="en-US" altLang="en-US" sz="3000" dirty="0" smtClean="0"/>
              <a:t>.</a:t>
            </a:r>
          </a:p>
          <a:p>
            <a:pPr marL="457200" indent="-457200" algn="just">
              <a:buFont typeface="Arial" panose="020B0604020202020204" pitchFamily="34" charset="0"/>
              <a:buChar char="•"/>
            </a:pPr>
            <a:r>
              <a:rPr lang="en-US" altLang="en-US" sz="3000" dirty="0"/>
              <a:t>The value in the sequence number field of a segment defines the number of the first data byte contained in that segment</a:t>
            </a:r>
            <a:r>
              <a:rPr lang="en-US" altLang="en-US" sz="3000" dirty="0" smtClean="0"/>
              <a:t>. </a:t>
            </a:r>
          </a:p>
          <a:p>
            <a:pPr marL="457200" indent="-457200" algn="just">
              <a:buFont typeface="Arial" panose="020B0604020202020204" pitchFamily="34" charset="0"/>
              <a:buChar char="•"/>
            </a:pPr>
            <a:r>
              <a:rPr lang="en-US" altLang="en-US" sz="3000" dirty="0" smtClean="0"/>
              <a:t>The </a:t>
            </a:r>
            <a:r>
              <a:rPr lang="en-US" altLang="en-US" sz="3000" dirty="0"/>
              <a:t>value of the acknowledgment field in a segment </a:t>
            </a:r>
            <a:r>
              <a:rPr lang="en-US" altLang="en-US" sz="3000" dirty="0" smtClean="0"/>
              <a:t>defines the </a:t>
            </a:r>
            <a:r>
              <a:rPr lang="en-US" altLang="en-US" sz="3000" dirty="0"/>
              <a:t>number of the next byte a party expects to receive</a:t>
            </a:r>
            <a:r>
              <a:rPr lang="en-US" altLang="en-US" sz="3000" dirty="0" smtClean="0"/>
              <a:t>. The </a:t>
            </a:r>
            <a:r>
              <a:rPr lang="en-US" altLang="en-US" sz="3000" dirty="0"/>
              <a:t>acknowledgment number is cumulative</a:t>
            </a:r>
            <a:r>
              <a:rPr lang="en-US" altLang="en-US" sz="3000" dirty="0" smtClean="0"/>
              <a:t>.</a:t>
            </a:r>
            <a:endParaRPr lang="en-US" altLang="en-US" sz="3000" dirty="0"/>
          </a:p>
        </p:txBody>
      </p:sp>
      <p:sp>
        <p:nvSpPr>
          <p:cNvPr id="2" name="Title 1"/>
          <p:cNvSpPr>
            <a:spLocks noGrp="1"/>
          </p:cNvSpPr>
          <p:nvPr>
            <p:ph type="title"/>
          </p:nvPr>
        </p:nvSpPr>
        <p:spPr>
          <a:xfrm>
            <a:off x="2970213" y="107951"/>
            <a:ext cx="6856368" cy="1001016"/>
          </a:xfrm>
        </p:spPr>
        <p:txBody>
          <a:bodyPr>
            <a:normAutofit/>
          </a:bodyPr>
          <a:lstStyle/>
          <a:p>
            <a:r>
              <a:rPr lang="en-US" sz="3600" dirty="0" smtClean="0"/>
              <a:t>TCP Features – </a:t>
            </a:r>
            <a:r>
              <a:rPr lang="en-US" sz="3600" i="1" dirty="0" smtClean="0"/>
              <a:t>Numbering System</a:t>
            </a:r>
            <a:endParaRPr lang="en-US" sz="3600" dirty="0"/>
          </a:p>
        </p:txBody>
      </p:sp>
    </p:spTree>
    <p:extLst>
      <p:ext uri="{BB962C8B-B14F-4D97-AF65-F5344CB8AC3E}">
        <p14:creationId xmlns:p14="http://schemas.microsoft.com/office/powerpoint/2010/main" val="9062674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7" name="Rectangle 9"/>
          <p:cNvSpPr>
            <a:spLocks noChangeArrowheads="1"/>
          </p:cNvSpPr>
          <p:nvPr/>
        </p:nvSpPr>
        <p:spPr bwMode="auto">
          <a:xfrm>
            <a:off x="1752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following shows the sequence number for each segment:</a:t>
            </a:r>
          </a:p>
        </p:txBody>
      </p:sp>
      <p:sp>
        <p:nvSpPr>
          <p:cNvPr id="1246218" name="Text Box 10"/>
          <p:cNvSpPr txBox="1">
            <a:spLocks noChangeArrowheads="1"/>
          </p:cNvSpPr>
          <p:nvPr/>
        </p:nvSpPr>
        <p:spPr bwMode="auto">
          <a:xfrm>
            <a:off x="2667000" y="0"/>
            <a:ext cx="1454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23.3</a:t>
            </a:r>
          </a:p>
        </p:txBody>
      </p:sp>
      <p:pic>
        <p:nvPicPr>
          <p:cNvPr id="12462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2724150"/>
            <a:ext cx="8666162" cy="17716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839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2" name="Text Box 4"/>
          <p:cNvSpPr txBox="1">
            <a:spLocks noChangeArrowheads="1"/>
          </p:cNvSpPr>
          <p:nvPr/>
        </p:nvSpPr>
        <p:spPr bwMode="auto">
          <a:xfrm>
            <a:off x="1828801" y="381000"/>
            <a:ext cx="413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23.16  </a:t>
            </a:r>
            <a:r>
              <a:rPr lang="en-US" altLang="en-US" sz="2000" i="1">
                <a:latin typeface="Times New Roman" panose="02020603050405020304" pitchFamily="18" charset="0"/>
              </a:rPr>
              <a:t>TCP segment format</a:t>
            </a:r>
          </a:p>
        </p:txBody>
      </p:sp>
      <p:sp>
        <p:nvSpPr>
          <p:cNvPr id="111309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30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43001"/>
            <a:ext cx="8775700"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5205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40" name="Text Box 4"/>
          <p:cNvSpPr txBox="1">
            <a:spLocks noChangeArrowheads="1"/>
          </p:cNvSpPr>
          <p:nvPr/>
        </p:nvSpPr>
        <p:spPr bwMode="auto">
          <a:xfrm>
            <a:off x="4552156" y="119131"/>
            <a:ext cx="329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schemeClr val="folHlink"/>
                </a:solidFill>
                <a:latin typeface="Times New Roman" panose="02020603050405020304" pitchFamily="18" charset="0"/>
              </a:rPr>
              <a:t>Figure 23.17  </a:t>
            </a:r>
            <a:r>
              <a:rPr lang="en-US" altLang="en-US" sz="2000" i="1" dirty="0" smtClean="0">
                <a:latin typeface="Times New Roman" panose="02020603050405020304" pitchFamily="18" charset="0"/>
              </a:rPr>
              <a:t>Control </a:t>
            </a:r>
            <a:r>
              <a:rPr lang="en-US" altLang="en-US" sz="2000" i="1" dirty="0">
                <a:latin typeface="Times New Roman" panose="02020603050405020304" pitchFamily="18" charset="0"/>
              </a:rPr>
              <a:t>field</a:t>
            </a:r>
          </a:p>
        </p:txBody>
      </p:sp>
      <p:pic>
        <p:nvPicPr>
          <p:cNvPr id="11151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952" y="695572"/>
            <a:ext cx="848360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Line 2"/>
          <p:cNvSpPr>
            <a:spLocks noChangeShapeType="1"/>
          </p:cNvSpPr>
          <p:nvPr/>
        </p:nvSpPr>
        <p:spPr bwMode="auto">
          <a:xfrm>
            <a:off x="1402080" y="2700270"/>
            <a:ext cx="1078992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2"/>
          <p:cNvSpPr txBox="1">
            <a:spLocks noChangeArrowheads="1"/>
          </p:cNvSpPr>
          <p:nvPr/>
        </p:nvSpPr>
        <p:spPr bwMode="auto">
          <a:xfrm>
            <a:off x="3325018" y="3008313"/>
            <a:ext cx="574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23.3  </a:t>
            </a:r>
            <a:r>
              <a:rPr lang="en-US" altLang="en-US" sz="2000" i="1" dirty="0">
                <a:latin typeface="Times New Roman" panose="02020603050405020304" pitchFamily="18" charset="0"/>
              </a:rPr>
              <a:t>Description of flags in the control field</a:t>
            </a:r>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400" y="3465513"/>
            <a:ext cx="7010400" cy="33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446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8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88" name="Text Box 4"/>
          <p:cNvSpPr txBox="1">
            <a:spLocks noChangeArrowheads="1"/>
          </p:cNvSpPr>
          <p:nvPr/>
        </p:nvSpPr>
        <p:spPr bwMode="auto">
          <a:xfrm>
            <a:off x="1828800" y="381000"/>
            <a:ext cx="783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23.18  </a:t>
            </a:r>
            <a:r>
              <a:rPr lang="en-US" altLang="en-US" sz="2000" i="1">
                <a:latin typeface="Times New Roman" panose="02020603050405020304" pitchFamily="18" charset="0"/>
              </a:rPr>
              <a:t>Connection establishment using three-way handshaking</a:t>
            </a:r>
          </a:p>
        </p:txBody>
      </p:sp>
      <p:sp>
        <p:nvSpPr>
          <p:cNvPr id="111718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71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1143000"/>
            <a:ext cx="6672262"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7046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79"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0"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1"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2"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3"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4"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5" name="Line 9"/>
          <p:cNvSpPr>
            <a:spLocks noChangeShapeType="1"/>
          </p:cNvSpPr>
          <p:nvPr/>
        </p:nvSpPr>
        <p:spPr bwMode="auto">
          <a:xfrm>
            <a:off x="1966914" y="1791236"/>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6586" name="Line 10"/>
          <p:cNvSpPr>
            <a:spLocks noChangeShapeType="1"/>
          </p:cNvSpPr>
          <p:nvPr/>
        </p:nvSpPr>
        <p:spPr bwMode="auto">
          <a:xfrm>
            <a:off x="1966914" y="5007921"/>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6587" name="Rectangle 11"/>
          <p:cNvSpPr>
            <a:spLocks noChangeArrowheads="1"/>
          </p:cNvSpPr>
          <p:nvPr/>
        </p:nvSpPr>
        <p:spPr bwMode="auto">
          <a:xfrm>
            <a:off x="1966914" y="1859150"/>
            <a:ext cx="8077200" cy="3046988"/>
          </a:xfrm>
          <a:prstGeom prst="rect">
            <a:avLst/>
          </a:prstGeom>
          <a:noFill/>
          <a:ln>
            <a:noFill/>
          </a:ln>
          <a:effectLst/>
          <a:extLst/>
        </p:spPr>
        <p:txBody>
          <a:bodyPr>
            <a:spAutoFit/>
          </a:bodyPr>
          <a:lstStyle/>
          <a:p>
            <a:pPr marL="457200" indent="-457200" algn="just">
              <a:buFont typeface="Arial" panose="020B0604020202020204" pitchFamily="34" charset="0"/>
              <a:buChar char="•"/>
            </a:pPr>
            <a:r>
              <a:rPr lang="en-US" altLang="en-US" sz="3200" dirty="0"/>
              <a:t>A SYN segment cannot carry data, but it consumes one sequence number</a:t>
            </a:r>
            <a:r>
              <a:rPr lang="en-US" altLang="en-US" sz="3200" dirty="0" smtClean="0"/>
              <a:t>.</a:t>
            </a:r>
          </a:p>
          <a:p>
            <a:pPr marL="457200" indent="-457200" algn="just">
              <a:buFont typeface="Arial" panose="020B0604020202020204" pitchFamily="34" charset="0"/>
              <a:buChar char="•"/>
            </a:pPr>
            <a:r>
              <a:rPr lang="en-US" altLang="en-US" sz="3200" dirty="0"/>
              <a:t>A SYN + ACK segment </a:t>
            </a:r>
            <a:r>
              <a:rPr lang="en-US" altLang="en-US" sz="3200" dirty="0" smtClean="0"/>
              <a:t>cannot carry </a:t>
            </a:r>
            <a:r>
              <a:rPr lang="en-US" altLang="en-US" sz="3200" dirty="0"/>
              <a:t>data, but does </a:t>
            </a:r>
            <a:r>
              <a:rPr lang="en-US" altLang="en-US" sz="3200" dirty="0" smtClean="0"/>
              <a:t>consume one sequence </a:t>
            </a:r>
            <a:r>
              <a:rPr lang="en-US" altLang="en-US" sz="3200" dirty="0"/>
              <a:t>number.</a:t>
            </a:r>
          </a:p>
          <a:p>
            <a:pPr marL="457200" indent="-457200" algn="just">
              <a:buFont typeface="Arial" panose="020B0604020202020204" pitchFamily="34" charset="0"/>
              <a:buChar char="•"/>
            </a:pPr>
            <a:r>
              <a:rPr lang="en-US" altLang="en-US" sz="3200" dirty="0"/>
              <a:t>An ACK segment, if carrying no data, consumes no sequence number</a:t>
            </a:r>
            <a:r>
              <a:rPr lang="en-US" altLang="en-US" sz="3200" dirty="0" smtClean="0"/>
              <a:t>.</a:t>
            </a:r>
            <a:endParaRPr lang="en-US" altLang="en-US" sz="3200" dirty="0"/>
          </a:p>
        </p:txBody>
      </p:sp>
    </p:spTree>
    <p:extLst>
      <p:ext uri="{BB962C8B-B14F-4D97-AF65-F5344CB8AC3E}">
        <p14:creationId xmlns:p14="http://schemas.microsoft.com/office/powerpoint/2010/main" val="1456936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76475" y="243961"/>
            <a:ext cx="8710926" cy="1143000"/>
          </a:xfrm>
        </p:spPr>
        <p:txBody>
          <a:bodyPr/>
          <a:lstStyle/>
          <a:p>
            <a:r>
              <a:rPr lang="en-US" altLang="en-US"/>
              <a:t>Transport Service Primitives</a:t>
            </a:r>
          </a:p>
        </p:txBody>
      </p:sp>
      <p:sp>
        <p:nvSpPr>
          <p:cNvPr id="10243" name="Rectangle 3"/>
          <p:cNvSpPr>
            <a:spLocks noGrp="1" noChangeArrowheads="1"/>
          </p:cNvSpPr>
          <p:nvPr>
            <p:ph type="body" idx="1"/>
          </p:nvPr>
        </p:nvSpPr>
        <p:spPr>
          <a:xfrm>
            <a:off x="1678546" y="5664557"/>
            <a:ext cx="9144000" cy="838200"/>
          </a:xfrm>
        </p:spPr>
        <p:txBody>
          <a:bodyPr/>
          <a:lstStyle/>
          <a:p>
            <a:pPr algn="ctr">
              <a:buFontTx/>
              <a:buNone/>
            </a:pPr>
            <a:r>
              <a:rPr lang="en-US" altLang="en-US" dirty="0"/>
              <a:t>The primitives for a simple transport service.</a:t>
            </a:r>
          </a:p>
        </p:txBody>
      </p:sp>
      <p:pic>
        <p:nvPicPr>
          <p:cNvPr id="10245" name="Picture 5" descr="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780" y="2181761"/>
            <a:ext cx="10642431" cy="2506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709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923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9236" name="Text Box 4"/>
          <p:cNvSpPr txBox="1">
            <a:spLocks noChangeArrowheads="1"/>
          </p:cNvSpPr>
          <p:nvPr/>
        </p:nvSpPr>
        <p:spPr bwMode="auto">
          <a:xfrm>
            <a:off x="1828801" y="381000"/>
            <a:ext cx="336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23.19  </a:t>
            </a:r>
            <a:r>
              <a:rPr lang="en-US" altLang="en-US" sz="2000" i="1">
                <a:latin typeface="Times New Roman" panose="02020603050405020304" pitchFamily="18" charset="0"/>
              </a:rPr>
              <a:t>Data transfer</a:t>
            </a:r>
          </a:p>
        </p:txBody>
      </p:sp>
      <p:sp>
        <p:nvSpPr>
          <p:cNvPr id="111923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923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3788" y="1143000"/>
            <a:ext cx="4214812" cy="48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9449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128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1284" name="Text Box 4"/>
          <p:cNvSpPr txBox="1">
            <a:spLocks noChangeArrowheads="1"/>
          </p:cNvSpPr>
          <p:nvPr/>
        </p:nvSpPr>
        <p:spPr bwMode="auto">
          <a:xfrm>
            <a:off x="1828800" y="381000"/>
            <a:ext cx="762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23.20  </a:t>
            </a:r>
            <a:r>
              <a:rPr lang="en-US" altLang="en-US" sz="2000" i="1" dirty="0">
                <a:latin typeface="Times New Roman" panose="02020603050405020304" pitchFamily="18" charset="0"/>
              </a:rPr>
              <a:t>Connection termination using three-way handshaking</a:t>
            </a:r>
          </a:p>
        </p:txBody>
      </p:sp>
      <p:sp>
        <p:nvSpPr>
          <p:cNvPr id="112128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12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050" y="1157288"/>
            <a:ext cx="6864350"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3156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2729"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2730" name="Line 10"/>
          <p:cNvSpPr>
            <a:spLocks noChangeShapeType="1"/>
          </p:cNvSpPr>
          <p:nvPr/>
        </p:nvSpPr>
        <p:spPr bwMode="auto">
          <a:xfrm>
            <a:off x="1966914" y="5251629"/>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2731" name="Rectangle 11"/>
          <p:cNvSpPr>
            <a:spLocks noChangeArrowheads="1"/>
          </p:cNvSpPr>
          <p:nvPr/>
        </p:nvSpPr>
        <p:spPr bwMode="auto">
          <a:xfrm>
            <a:off x="2019300" y="2759076"/>
            <a:ext cx="8077200" cy="2400657"/>
          </a:xfrm>
          <a:prstGeom prst="rect">
            <a:avLst/>
          </a:prstGeom>
          <a:noFill/>
          <a:ln>
            <a:noFill/>
          </a:ln>
          <a:effectLst/>
          <a:extLst/>
        </p:spPr>
        <p:txBody>
          <a:bodyPr>
            <a:spAutoFit/>
          </a:bodyPr>
          <a:lstStyle/>
          <a:p>
            <a:pPr marL="285750" indent="-285750" algn="just">
              <a:buFont typeface="Arial" panose="020B0604020202020204" pitchFamily="34" charset="0"/>
              <a:buChar char="•"/>
            </a:pPr>
            <a:r>
              <a:rPr lang="en-US" altLang="en-US" sz="3000" dirty="0"/>
              <a:t>The FIN segment consumes one sequence number if it does </a:t>
            </a:r>
            <a:r>
              <a:rPr lang="en-US" altLang="en-US" sz="3000" dirty="0" smtClean="0"/>
              <a:t>not </a:t>
            </a:r>
            <a:r>
              <a:rPr lang="en-US" altLang="en-US" sz="3000" dirty="0"/>
              <a:t>carry data</a:t>
            </a:r>
            <a:r>
              <a:rPr lang="en-US" altLang="en-US" sz="3000" dirty="0" smtClean="0"/>
              <a:t>.</a:t>
            </a:r>
          </a:p>
          <a:p>
            <a:pPr marL="285750" indent="-285750" algn="just">
              <a:buFont typeface="Arial" panose="020B0604020202020204" pitchFamily="34" charset="0"/>
              <a:buChar char="•"/>
            </a:pPr>
            <a:endParaRPr lang="en-US" altLang="en-US" sz="3000" dirty="0" smtClean="0"/>
          </a:p>
          <a:p>
            <a:pPr marL="285750" indent="-285750" algn="just">
              <a:buFont typeface="Arial" panose="020B0604020202020204" pitchFamily="34" charset="0"/>
              <a:buChar char="•"/>
            </a:pPr>
            <a:r>
              <a:rPr lang="en-US" altLang="en-US" sz="3000" dirty="0"/>
              <a:t>The FIN + ACK segment consumes </a:t>
            </a:r>
            <a:r>
              <a:rPr lang="en-US" altLang="en-US" sz="3000" dirty="0" smtClean="0"/>
              <a:t>one </a:t>
            </a:r>
            <a:r>
              <a:rPr lang="en-US" altLang="en-US" sz="3000" dirty="0"/>
              <a:t>sequence number if it </a:t>
            </a:r>
            <a:r>
              <a:rPr lang="en-US" altLang="en-US" sz="3000" dirty="0" smtClean="0"/>
              <a:t>does </a:t>
            </a:r>
            <a:r>
              <a:rPr lang="en-US" altLang="en-US" sz="3000" dirty="0"/>
              <a:t>not carry data</a:t>
            </a:r>
            <a:r>
              <a:rPr lang="en-US" altLang="en-US" sz="3000" dirty="0" smtClean="0"/>
              <a:t>.</a:t>
            </a:r>
            <a:endParaRPr lang="en-US" altLang="en-US" sz="3000" dirty="0"/>
          </a:p>
        </p:txBody>
      </p:sp>
      <p:grpSp>
        <p:nvGrpSpPr>
          <p:cNvPr id="1182732" name="Group 12"/>
          <p:cNvGrpSpPr>
            <a:grpSpLocks/>
          </p:cNvGrpSpPr>
          <p:nvPr/>
        </p:nvGrpSpPr>
        <p:grpSpPr bwMode="auto">
          <a:xfrm>
            <a:off x="1981200" y="1981200"/>
            <a:ext cx="1143000" cy="566738"/>
            <a:chOff x="1200" y="1248"/>
            <a:chExt cx="720" cy="357"/>
          </a:xfrm>
        </p:grpSpPr>
        <p:pic>
          <p:nvPicPr>
            <p:cNvPr id="118273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273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3715270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Transport Service Primitives (2)</a:t>
            </a:r>
          </a:p>
        </p:txBody>
      </p:sp>
      <p:sp>
        <p:nvSpPr>
          <p:cNvPr id="11267" name="Rectangle 3"/>
          <p:cNvSpPr>
            <a:spLocks noGrp="1" noChangeArrowheads="1"/>
          </p:cNvSpPr>
          <p:nvPr>
            <p:ph type="body" idx="1"/>
          </p:nvPr>
        </p:nvSpPr>
        <p:spPr/>
        <p:txBody>
          <a:bodyPr/>
          <a:lstStyle/>
          <a:p>
            <a:pPr algn="ctr">
              <a:buFontTx/>
              <a:buNone/>
            </a:pPr>
            <a:r>
              <a:rPr lang="en-US" altLang="en-US"/>
              <a:t>The nesting of TPDUs, packets, and frames.</a:t>
            </a:r>
          </a:p>
        </p:txBody>
      </p:sp>
      <p:pic>
        <p:nvPicPr>
          <p:cNvPr id="11269" name="Picture 5" descr="6-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254" y="2777007"/>
            <a:ext cx="84232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846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36739" y="40482"/>
            <a:ext cx="9997440" cy="1143000"/>
          </a:xfrm>
        </p:spPr>
        <p:txBody>
          <a:bodyPr/>
          <a:lstStyle/>
          <a:p>
            <a:r>
              <a:rPr lang="en-US" altLang="en-US" dirty="0"/>
              <a:t>Transport Service Primitives (3)</a:t>
            </a:r>
          </a:p>
        </p:txBody>
      </p:sp>
      <p:sp>
        <p:nvSpPr>
          <p:cNvPr id="13316" name="Text Box 4"/>
          <p:cNvSpPr txBox="1">
            <a:spLocks noChangeArrowheads="1"/>
          </p:cNvSpPr>
          <p:nvPr/>
        </p:nvSpPr>
        <p:spPr bwMode="auto">
          <a:xfrm>
            <a:off x="1442434" y="5533039"/>
            <a:ext cx="105477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400" dirty="0">
                <a:latin typeface="Times New Roman" panose="02020603050405020304" pitchFamily="18" charset="0"/>
              </a:rPr>
              <a:t>A state diagram for a simple connection management scheme.  Transitions labeled in italics are caused by packet arrivals.  The solid lines show the client's state sequence.   The dashed lines show the server's state sequence. </a:t>
            </a:r>
          </a:p>
        </p:txBody>
      </p:sp>
      <p:pic>
        <p:nvPicPr>
          <p:cNvPr id="13318" name="Picture 6" descr="6-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1052" y="1041815"/>
            <a:ext cx="5570296" cy="434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208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6705600" cy="990600"/>
          </a:xfrm>
        </p:spPr>
        <p:txBody>
          <a:bodyPr/>
          <a:lstStyle/>
          <a:p>
            <a:r>
              <a:rPr lang="en-US" dirty="0" smtClean="0"/>
              <a:t>Network Socket</a:t>
            </a:r>
            <a:endParaRPr lang="en-US" dirty="0"/>
          </a:p>
        </p:txBody>
      </p:sp>
      <p:sp>
        <p:nvSpPr>
          <p:cNvPr id="3" name="Content Placeholder 2"/>
          <p:cNvSpPr>
            <a:spLocks noGrp="1"/>
          </p:cNvSpPr>
          <p:nvPr>
            <p:ph idx="1"/>
          </p:nvPr>
        </p:nvSpPr>
        <p:spPr>
          <a:xfrm>
            <a:off x="1498242" y="938010"/>
            <a:ext cx="10170017" cy="5919989"/>
          </a:xfrm>
        </p:spPr>
        <p:txBody>
          <a:bodyPr>
            <a:noAutofit/>
          </a:bodyPr>
          <a:lstStyle/>
          <a:p>
            <a:pPr algn="just"/>
            <a:r>
              <a:rPr lang="en-US" sz="2400" dirty="0"/>
              <a:t>A </a:t>
            </a:r>
            <a:r>
              <a:rPr lang="en-US" sz="2400" b="1" dirty="0"/>
              <a:t>network socket</a:t>
            </a:r>
            <a:r>
              <a:rPr lang="en-US" sz="2400" dirty="0"/>
              <a:t> is an endpoint of an </a:t>
            </a:r>
            <a:r>
              <a:rPr lang="en-US" sz="2400" b="1" dirty="0"/>
              <a:t>inter-process communication flow</a:t>
            </a:r>
            <a:r>
              <a:rPr lang="en-US" sz="2400" dirty="0"/>
              <a:t> across a computer network. Today, most communication between computers is based on the </a:t>
            </a:r>
            <a:r>
              <a:rPr lang="en-US" sz="2400" b="1" dirty="0"/>
              <a:t>Internet Protocol</a:t>
            </a:r>
            <a:r>
              <a:rPr lang="en-US" sz="2400" dirty="0"/>
              <a:t>; therefore most network sockets are </a:t>
            </a:r>
            <a:r>
              <a:rPr lang="en-US" sz="2400" b="1" dirty="0"/>
              <a:t>Internet sockets</a:t>
            </a:r>
            <a:r>
              <a:rPr lang="en-US" sz="2400" dirty="0"/>
              <a:t>.</a:t>
            </a:r>
          </a:p>
          <a:p>
            <a:pPr algn="just"/>
            <a:endParaRPr lang="en-US" sz="2400" dirty="0"/>
          </a:p>
          <a:p>
            <a:pPr algn="just"/>
            <a:r>
              <a:rPr lang="en-US" sz="2400" dirty="0"/>
              <a:t>A </a:t>
            </a:r>
            <a:r>
              <a:rPr lang="en-US" sz="2400" b="1" dirty="0"/>
              <a:t>socket API</a:t>
            </a:r>
            <a:r>
              <a:rPr lang="en-US" sz="2400" dirty="0"/>
              <a:t> is an application programming interface(API), usually provided by the </a:t>
            </a:r>
            <a:r>
              <a:rPr lang="en-US" sz="2400" b="1" dirty="0"/>
              <a:t>operating system</a:t>
            </a:r>
            <a:r>
              <a:rPr lang="en-US" sz="2400" dirty="0"/>
              <a:t>, that allows application programs </a:t>
            </a:r>
            <a:r>
              <a:rPr lang="en-US" sz="2400" b="1" dirty="0"/>
              <a:t>to control and use network sockets.</a:t>
            </a:r>
            <a:r>
              <a:rPr lang="en-US" sz="2400" dirty="0"/>
              <a:t> Internet socket APIs are usually based on the </a:t>
            </a:r>
            <a:r>
              <a:rPr lang="en-US" sz="2400" b="1" dirty="0">
                <a:solidFill>
                  <a:srgbClr val="FF0000"/>
                </a:solidFill>
              </a:rPr>
              <a:t>Berkeley sockets</a:t>
            </a:r>
            <a:r>
              <a:rPr lang="en-US" sz="2400" dirty="0"/>
              <a:t> standard.</a:t>
            </a:r>
          </a:p>
          <a:p>
            <a:pPr algn="just"/>
            <a:endParaRPr lang="en-US" sz="2400" dirty="0"/>
          </a:p>
          <a:p>
            <a:pPr algn="just"/>
            <a:r>
              <a:rPr lang="en-US" sz="2400" dirty="0"/>
              <a:t>A </a:t>
            </a:r>
            <a:r>
              <a:rPr lang="en-US" sz="2400" b="1" dirty="0"/>
              <a:t>socket address</a:t>
            </a:r>
            <a:r>
              <a:rPr lang="en-US" sz="2400" dirty="0"/>
              <a:t> is the combination of an </a:t>
            </a:r>
            <a:r>
              <a:rPr lang="en-US" sz="2400" b="1" dirty="0"/>
              <a:t>IP address and a port number,</a:t>
            </a:r>
            <a:r>
              <a:rPr lang="en-US" sz="2400" dirty="0"/>
              <a:t> much like </a:t>
            </a:r>
            <a:r>
              <a:rPr lang="en-US" sz="2400" dirty="0">
                <a:solidFill>
                  <a:srgbClr val="FF0000"/>
                </a:solidFill>
              </a:rPr>
              <a:t>one end of a telephone connection is the combination of a phone number and a particular extension.</a:t>
            </a:r>
            <a:r>
              <a:rPr lang="en-US" sz="2400" dirty="0"/>
              <a:t> Based on this address, internet sockets deliver incoming data packets to the appropriate application process or thread.</a:t>
            </a:r>
          </a:p>
          <a:p>
            <a:pPr algn="just"/>
            <a:endParaRPr lang="en-US" sz="2400" dirty="0"/>
          </a:p>
        </p:txBody>
      </p:sp>
    </p:spTree>
    <p:extLst>
      <p:ext uri="{BB962C8B-B14F-4D97-AF65-F5344CB8AC3E}">
        <p14:creationId xmlns:p14="http://schemas.microsoft.com/office/powerpoint/2010/main" val="319504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31959" y="231820"/>
            <a:ext cx="8772659" cy="1143000"/>
          </a:xfrm>
        </p:spPr>
        <p:txBody>
          <a:bodyPr>
            <a:normAutofit/>
          </a:bodyPr>
          <a:lstStyle/>
          <a:p>
            <a:r>
              <a:rPr lang="en-US" dirty="0" smtClean="0"/>
              <a:t>How to create socket address…</a:t>
            </a:r>
            <a:endParaRPr lang="en-US" dirty="0"/>
          </a:p>
        </p:txBody>
      </p:sp>
      <p:pic>
        <p:nvPicPr>
          <p:cNvPr id="5" name="Picture 2"/>
          <p:cNvPicPr>
            <a:picLocks noChangeAspect="1" noChangeArrowheads="1"/>
          </p:cNvPicPr>
          <p:nvPr/>
        </p:nvPicPr>
        <p:blipFill>
          <a:blip r:embed="rId2"/>
          <a:srcRect/>
          <a:stretch>
            <a:fillRect/>
          </a:stretch>
        </p:blipFill>
        <p:spPr bwMode="auto">
          <a:xfrm>
            <a:off x="3274857" y="1798749"/>
            <a:ext cx="7086861" cy="4370231"/>
          </a:xfrm>
          <a:prstGeom prst="rect">
            <a:avLst/>
          </a:prstGeom>
          <a:noFill/>
          <a:ln w="9525">
            <a:noFill/>
            <a:miter lim="800000"/>
            <a:headEnd/>
            <a:tailEnd/>
          </a:ln>
          <a:effectLst/>
        </p:spPr>
      </p:pic>
    </p:spTree>
    <p:extLst>
      <p:ext uri="{BB962C8B-B14F-4D97-AF65-F5344CB8AC3E}">
        <p14:creationId xmlns:p14="http://schemas.microsoft.com/office/powerpoint/2010/main" val="2757840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006274" y="98738"/>
            <a:ext cx="4280594" cy="1143000"/>
          </a:xfrm>
        </p:spPr>
        <p:txBody>
          <a:bodyPr/>
          <a:lstStyle/>
          <a:p>
            <a:r>
              <a:rPr lang="en-US" altLang="en-US" dirty="0"/>
              <a:t>Berkeley Sockets</a:t>
            </a:r>
          </a:p>
        </p:txBody>
      </p:sp>
      <p:sp>
        <p:nvSpPr>
          <p:cNvPr id="12291" name="Rectangle 3"/>
          <p:cNvSpPr>
            <a:spLocks noGrp="1" noChangeArrowheads="1"/>
          </p:cNvSpPr>
          <p:nvPr>
            <p:ph type="body" idx="1"/>
          </p:nvPr>
        </p:nvSpPr>
        <p:spPr>
          <a:xfrm>
            <a:off x="2017175" y="1537952"/>
            <a:ext cx="8464854" cy="4800600"/>
          </a:xfrm>
        </p:spPr>
        <p:txBody>
          <a:bodyPr/>
          <a:lstStyle/>
          <a:p>
            <a:pPr algn="ctr">
              <a:buFontTx/>
              <a:buNone/>
            </a:pPr>
            <a:r>
              <a:rPr lang="en-US" altLang="en-US" dirty="0"/>
              <a:t>The socket primitives for TCP.</a:t>
            </a:r>
          </a:p>
        </p:txBody>
      </p:sp>
      <p:pic>
        <p:nvPicPr>
          <p:cNvPr id="12293" name="Picture 5" descr="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175" y="2386448"/>
            <a:ext cx="8921722" cy="3692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6416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4716</TotalTime>
  <Words>849</Words>
  <Application>Microsoft Office PowerPoint</Application>
  <PresentationFormat>Widescreen</PresentationFormat>
  <Paragraphs>156</Paragraphs>
  <Slides>42</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Gill Sans MT</vt:lpstr>
      <vt:lpstr>Tahoma</vt:lpstr>
      <vt:lpstr>Times</vt:lpstr>
      <vt:lpstr>Times New Roman</vt:lpstr>
      <vt:lpstr>Verdana</vt:lpstr>
      <vt:lpstr>Wingdings</vt:lpstr>
      <vt:lpstr>Wingdings 2</vt:lpstr>
      <vt:lpstr>Solstice</vt:lpstr>
      <vt:lpstr>Unit - 6</vt:lpstr>
      <vt:lpstr>Contents</vt:lpstr>
      <vt:lpstr>Services Provided to the Upper Layers</vt:lpstr>
      <vt:lpstr>Transport Service Primitives</vt:lpstr>
      <vt:lpstr>Transport Service Primitives (2)</vt:lpstr>
      <vt:lpstr>Transport Service Primitives (3)</vt:lpstr>
      <vt:lpstr>Network Socket</vt:lpstr>
      <vt:lpstr>How to create socket address…</vt:lpstr>
      <vt:lpstr>Berkeley Sockets</vt:lpstr>
      <vt:lpstr>Elements of Transport Protocols</vt:lpstr>
      <vt:lpstr>Transport Protocol</vt:lpstr>
      <vt:lpstr>Addressing</vt:lpstr>
      <vt:lpstr>Connection Establishment</vt:lpstr>
      <vt:lpstr>Connection Establishment</vt:lpstr>
      <vt:lpstr>Connection Release</vt:lpstr>
      <vt:lpstr>Connection Release</vt:lpstr>
      <vt:lpstr>Connection Release</vt:lpstr>
      <vt:lpstr>Flow Control and Buffering</vt:lpstr>
      <vt:lpstr>Multiplexing</vt:lpstr>
      <vt:lpstr>Crash Recovery</vt:lpstr>
      <vt:lpstr>PowerPoint Presentation</vt:lpstr>
      <vt:lpstr>PowerPoint Presentation</vt:lpstr>
      <vt:lpstr>PowerPoint Presentation</vt:lpstr>
      <vt:lpstr>PowerPoint Presentation</vt:lpstr>
      <vt:lpstr>PowerPoint Presentation</vt:lpstr>
      <vt:lpstr>PowerPoint Presentation</vt:lpstr>
      <vt:lpstr>UDP Operations &amp; Uses</vt:lpstr>
      <vt:lpstr>PowerPoint Presentation</vt:lpstr>
      <vt:lpstr>PowerPoint Presentation</vt:lpstr>
      <vt:lpstr>PowerPoint Presentation</vt:lpstr>
      <vt:lpstr>PowerPoint Presentation</vt:lpstr>
      <vt:lpstr>PowerPoint Presentation</vt:lpstr>
      <vt:lpstr>PowerPoint Presentation</vt:lpstr>
      <vt:lpstr>TCP Features – Numbering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Prachi Bhatt</dc:creator>
  <cp:lastModifiedBy>Prachi</cp:lastModifiedBy>
  <cp:revision>276</cp:revision>
  <dcterms:created xsi:type="dcterms:W3CDTF">2016-06-24T08:19:40Z</dcterms:created>
  <dcterms:modified xsi:type="dcterms:W3CDTF">2016-11-20T11:21:46Z</dcterms:modified>
</cp:coreProperties>
</file>