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7"/>
  </p:notesMasterIdLst>
  <p:handoutMasterIdLst>
    <p:handoutMasterId r:id="rId68"/>
  </p:handoutMasterIdLst>
  <p:sldIdLst>
    <p:sldId id="258" r:id="rId2"/>
    <p:sldId id="279" r:id="rId3"/>
    <p:sldId id="388" r:id="rId4"/>
    <p:sldId id="280" r:id="rId5"/>
    <p:sldId id="390" r:id="rId6"/>
    <p:sldId id="394" r:id="rId7"/>
    <p:sldId id="395" r:id="rId8"/>
    <p:sldId id="396" r:id="rId9"/>
    <p:sldId id="397" r:id="rId10"/>
    <p:sldId id="398" r:id="rId11"/>
    <p:sldId id="399" r:id="rId12"/>
    <p:sldId id="400" r:id="rId13"/>
    <p:sldId id="401" r:id="rId14"/>
    <p:sldId id="402" r:id="rId15"/>
    <p:sldId id="403" r:id="rId16"/>
    <p:sldId id="404" r:id="rId17"/>
    <p:sldId id="405" r:id="rId18"/>
    <p:sldId id="406" r:id="rId19"/>
    <p:sldId id="407" r:id="rId20"/>
    <p:sldId id="408" r:id="rId21"/>
    <p:sldId id="410" r:id="rId22"/>
    <p:sldId id="411" r:id="rId23"/>
    <p:sldId id="412" r:id="rId24"/>
    <p:sldId id="413" r:id="rId25"/>
    <p:sldId id="414" r:id="rId26"/>
    <p:sldId id="415" r:id="rId27"/>
    <p:sldId id="416" r:id="rId28"/>
    <p:sldId id="417" r:id="rId29"/>
    <p:sldId id="418" r:id="rId30"/>
    <p:sldId id="419" r:id="rId31"/>
    <p:sldId id="420" r:id="rId32"/>
    <p:sldId id="421" r:id="rId33"/>
    <p:sldId id="422" r:id="rId34"/>
    <p:sldId id="423" r:id="rId35"/>
    <p:sldId id="424" r:id="rId36"/>
    <p:sldId id="425" r:id="rId37"/>
    <p:sldId id="426" r:id="rId38"/>
    <p:sldId id="427" r:id="rId39"/>
    <p:sldId id="428" r:id="rId40"/>
    <p:sldId id="429" r:id="rId41"/>
    <p:sldId id="447" r:id="rId42"/>
    <p:sldId id="430" r:id="rId43"/>
    <p:sldId id="431" r:id="rId44"/>
    <p:sldId id="432" r:id="rId45"/>
    <p:sldId id="433" r:id="rId46"/>
    <p:sldId id="434" r:id="rId47"/>
    <p:sldId id="435" r:id="rId48"/>
    <p:sldId id="448" r:id="rId49"/>
    <p:sldId id="436" r:id="rId50"/>
    <p:sldId id="450" r:id="rId51"/>
    <p:sldId id="437" r:id="rId52"/>
    <p:sldId id="451" r:id="rId53"/>
    <p:sldId id="438" r:id="rId54"/>
    <p:sldId id="452" r:id="rId55"/>
    <p:sldId id="453" r:id="rId56"/>
    <p:sldId id="454" r:id="rId57"/>
    <p:sldId id="439" r:id="rId58"/>
    <p:sldId id="440" r:id="rId59"/>
    <p:sldId id="441" r:id="rId60"/>
    <p:sldId id="442" r:id="rId61"/>
    <p:sldId id="443" r:id="rId62"/>
    <p:sldId id="444" r:id="rId63"/>
    <p:sldId id="445" r:id="rId64"/>
    <p:sldId id="446" r:id="rId65"/>
    <p:sldId id="346" r:id="rId6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450"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Unit-2.1 Data and Signals</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7/31/2021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246031377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Unit-2.1 Data and Signals</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7/31/2021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142643429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Unit-2.1 Data and Signals</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18540778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0B9A34-743D-4FA1-A016-7D135D84D90B}" type="slidenum">
              <a:rPr lang="en-US" altLang="en-US"/>
              <a:pPr/>
              <a:t>15</a:t>
            </a:fld>
            <a:endParaRPr lang="en-US" altLang="en-US"/>
          </a:p>
        </p:txBody>
      </p:sp>
      <p:sp>
        <p:nvSpPr>
          <p:cNvPr id="874498" name="Rectangle 2"/>
          <p:cNvSpPr>
            <a:spLocks noGrp="1" noRot="1" noChangeAspect="1" noChangeArrowheads="1" noTextEdit="1"/>
          </p:cNvSpPr>
          <p:nvPr>
            <p:ph type="sldImg"/>
          </p:nvPr>
        </p:nvSpPr>
        <p:spPr>
          <a:ln/>
        </p:spPr>
      </p:sp>
      <p:sp>
        <p:nvSpPr>
          <p:cNvPr id="8744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795289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103D497-CE92-43E5-8499-313AC2E8DBC6}" type="slidenum">
              <a:rPr lang="en-US" altLang="en-US"/>
              <a:pPr/>
              <a:t>16</a:t>
            </a:fld>
            <a:endParaRPr lang="en-US" altLang="en-US"/>
          </a:p>
        </p:txBody>
      </p:sp>
      <p:sp>
        <p:nvSpPr>
          <p:cNvPr id="875522" name="Rectangle 2"/>
          <p:cNvSpPr>
            <a:spLocks noGrp="1" noRot="1" noChangeAspect="1" noChangeArrowheads="1" noTextEdit="1"/>
          </p:cNvSpPr>
          <p:nvPr>
            <p:ph type="sldImg"/>
          </p:nvPr>
        </p:nvSpPr>
        <p:spPr>
          <a:ln/>
        </p:spPr>
      </p:sp>
      <p:sp>
        <p:nvSpPr>
          <p:cNvPr id="8755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69211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FF56CC-666A-4255-8F3F-C89A3C630C5B}" type="slidenum">
              <a:rPr lang="en-US" altLang="en-US"/>
              <a:pPr/>
              <a:t>17</a:t>
            </a:fld>
            <a:endParaRPr lang="en-US" altLang="en-US"/>
          </a:p>
        </p:txBody>
      </p:sp>
      <p:sp>
        <p:nvSpPr>
          <p:cNvPr id="877570" name="Rectangle 2"/>
          <p:cNvSpPr>
            <a:spLocks noGrp="1" noRot="1" noChangeAspect="1" noChangeArrowheads="1" noTextEdit="1"/>
          </p:cNvSpPr>
          <p:nvPr>
            <p:ph type="sldImg"/>
          </p:nvPr>
        </p:nvSpPr>
        <p:spPr>
          <a:ln/>
        </p:spPr>
      </p:sp>
      <p:sp>
        <p:nvSpPr>
          <p:cNvPr id="8775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52905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8CE5F1-52F4-4343-B684-9EC27C50B7E6}" type="slidenum">
              <a:rPr lang="en-US" altLang="en-US"/>
              <a:pPr/>
              <a:t>18</a:t>
            </a:fld>
            <a:endParaRPr lang="en-US" altLang="en-US"/>
          </a:p>
        </p:txBody>
      </p:sp>
      <p:sp>
        <p:nvSpPr>
          <p:cNvPr id="878594" name="Rectangle 2"/>
          <p:cNvSpPr>
            <a:spLocks noGrp="1" noRot="1" noChangeAspect="1" noChangeArrowheads="1" noTextEdit="1"/>
          </p:cNvSpPr>
          <p:nvPr>
            <p:ph type="sldImg"/>
          </p:nvPr>
        </p:nvSpPr>
        <p:spPr>
          <a:ln/>
        </p:spPr>
      </p:sp>
      <p:sp>
        <p:nvSpPr>
          <p:cNvPr id="8785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50434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B3E96F-D47D-4E33-832C-8C4A69163A23}" type="slidenum">
              <a:rPr lang="en-US" altLang="en-US"/>
              <a:pPr/>
              <a:t>20</a:t>
            </a:fld>
            <a:endParaRPr lang="en-US" altLang="en-US"/>
          </a:p>
        </p:txBody>
      </p:sp>
      <p:sp>
        <p:nvSpPr>
          <p:cNvPr id="879618" name="Rectangle 2"/>
          <p:cNvSpPr>
            <a:spLocks noGrp="1" noRot="1" noChangeAspect="1" noChangeArrowheads="1" noTextEdit="1"/>
          </p:cNvSpPr>
          <p:nvPr>
            <p:ph type="sldImg"/>
          </p:nvPr>
        </p:nvSpPr>
        <p:spPr>
          <a:ln/>
        </p:spPr>
      </p:sp>
      <p:sp>
        <p:nvSpPr>
          <p:cNvPr id="8796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7899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FDDABA-29B4-4CB1-82CB-396493E1BB42}" type="slidenum">
              <a:rPr lang="en-US" altLang="en-US"/>
              <a:pPr/>
              <a:t>21</a:t>
            </a:fld>
            <a:endParaRPr lang="en-US" altLang="en-US"/>
          </a:p>
        </p:txBody>
      </p:sp>
      <p:sp>
        <p:nvSpPr>
          <p:cNvPr id="880642" name="Rectangle 2"/>
          <p:cNvSpPr>
            <a:spLocks noGrp="1" noRot="1" noChangeAspect="1" noChangeArrowheads="1" noTextEdit="1"/>
          </p:cNvSpPr>
          <p:nvPr>
            <p:ph type="sldImg"/>
          </p:nvPr>
        </p:nvSpPr>
        <p:spPr>
          <a:ln/>
        </p:spPr>
      </p:sp>
      <p:sp>
        <p:nvSpPr>
          <p:cNvPr id="88064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37610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005E0B-8B97-44EB-ADCB-A1462BB913AA}" type="slidenum">
              <a:rPr lang="en-US" altLang="en-US"/>
              <a:pPr/>
              <a:t>22</a:t>
            </a:fld>
            <a:endParaRPr lang="en-US" altLang="en-US"/>
          </a:p>
        </p:txBody>
      </p:sp>
      <p:sp>
        <p:nvSpPr>
          <p:cNvPr id="883714" name="Rectangle 2"/>
          <p:cNvSpPr>
            <a:spLocks noGrp="1" noRot="1" noChangeAspect="1" noChangeArrowheads="1" noTextEdit="1"/>
          </p:cNvSpPr>
          <p:nvPr>
            <p:ph type="sldImg"/>
          </p:nvPr>
        </p:nvSpPr>
        <p:spPr>
          <a:ln/>
        </p:spPr>
      </p:sp>
      <p:sp>
        <p:nvSpPr>
          <p:cNvPr id="8837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5198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C8DE40-A501-4727-88F7-E35265ACB681}" type="slidenum">
              <a:rPr lang="en-US" altLang="en-US"/>
              <a:pPr/>
              <a:t>24</a:t>
            </a:fld>
            <a:endParaRPr lang="en-US" altLang="en-US"/>
          </a:p>
        </p:txBody>
      </p:sp>
      <p:sp>
        <p:nvSpPr>
          <p:cNvPr id="888834" name="Rectangle 2"/>
          <p:cNvSpPr>
            <a:spLocks noGrp="1" noRot="1" noChangeAspect="1" noChangeArrowheads="1" noTextEdit="1"/>
          </p:cNvSpPr>
          <p:nvPr>
            <p:ph type="sldImg"/>
          </p:nvPr>
        </p:nvSpPr>
        <p:spPr>
          <a:ln/>
        </p:spPr>
      </p:sp>
      <p:sp>
        <p:nvSpPr>
          <p:cNvPr id="8888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3377506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F5988-7024-43AA-8780-20ED8F60FC60}" type="slidenum">
              <a:rPr lang="en-US" altLang="en-US"/>
              <a:pPr/>
              <a:t>25</a:t>
            </a:fld>
            <a:endParaRPr lang="en-US" altLang="en-US"/>
          </a:p>
        </p:txBody>
      </p:sp>
      <p:sp>
        <p:nvSpPr>
          <p:cNvPr id="889858" name="Rectangle 2"/>
          <p:cNvSpPr>
            <a:spLocks noGrp="1" noRot="1" noChangeAspect="1" noChangeArrowheads="1" noTextEdit="1"/>
          </p:cNvSpPr>
          <p:nvPr>
            <p:ph type="sldImg"/>
          </p:nvPr>
        </p:nvSpPr>
        <p:spPr>
          <a:ln/>
        </p:spPr>
      </p:sp>
      <p:sp>
        <p:nvSpPr>
          <p:cNvPr id="8898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947144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D3DEE8-82EB-4BC1-8857-4509EEE1734C}" type="slidenum">
              <a:rPr lang="en-US" altLang="en-US"/>
              <a:pPr/>
              <a:t>26</a:t>
            </a:fld>
            <a:endParaRPr lang="en-US" altLang="en-US"/>
          </a:p>
        </p:txBody>
      </p:sp>
      <p:sp>
        <p:nvSpPr>
          <p:cNvPr id="891906" name="Rectangle 2"/>
          <p:cNvSpPr>
            <a:spLocks noGrp="1" noRot="1" noChangeAspect="1" noChangeArrowheads="1" noTextEdit="1"/>
          </p:cNvSpPr>
          <p:nvPr>
            <p:ph type="sldImg"/>
          </p:nvPr>
        </p:nvSpPr>
        <p:spPr>
          <a:ln/>
        </p:spPr>
      </p:sp>
      <p:sp>
        <p:nvSpPr>
          <p:cNvPr id="8919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944529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EDB78E-E883-453B-A63B-1BF20803BF90}" type="slidenum">
              <a:rPr lang="en-US"/>
              <a:pPr/>
              <a:t>5</a:t>
            </a:fld>
            <a:endParaRPr lang="en-US"/>
          </a:p>
        </p:txBody>
      </p:sp>
      <p:sp>
        <p:nvSpPr>
          <p:cNvPr id="860162" name="Rectangle 2"/>
          <p:cNvSpPr>
            <a:spLocks noGrp="1" noRot="1" noChangeAspect="1" noChangeArrowheads="1" noTextEdit="1"/>
          </p:cNvSpPr>
          <p:nvPr>
            <p:ph type="sldImg"/>
          </p:nvPr>
        </p:nvSpPr>
        <p:spPr>
          <a:ln/>
        </p:spPr>
      </p:sp>
      <p:sp>
        <p:nvSpPr>
          <p:cNvPr id="8601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59007747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4A68FF-F29E-4D86-8CD6-5B18D3D03919}" type="slidenum">
              <a:rPr lang="en-US" altLang="en-US"/>
              <a:pPr/>
              <a:t>27</a:t>
            </a:fld>
            <a:endParaRPr lang="en-US" altLang="en-US"/>
          </a:p>
        </p:txBody>
      </p:sp>
      <p:sp>
        <p:nvSpPr>
          <p:cNvPr id="893954" name="Rectangle 2"/>
          <p:cNvSpPr>
            <a:spLocks noGrp="1" noRot="1" noChangeAspect="1" noChangeArrowheads="1" noTextEdit="1"/>
          </p:cNvSpPr>
          <p:nvPr>
            <p:ph type="sldImg"/>
          </p:nvPr>
        </p:nvSpPr>
        <p:spPr>
          <a:ln/>
        </p:spPr>
      </p:sp>
      <p:sp>
        <p:nvSpPr>
          <p:cNvPr id="89395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7274680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0F69F74-736E-4EB9-BE28-6D9182B734BA}" type="slidenum">
              <a:rPr lang="en-US" altLang="en-US" sz="1200" b="0" i="0" baseline="0"/>
              <a:pPr/>
              <a:t>28</a:t>
            </a:fld>
            <a:endParaRPr lang="en-US" altLang="en-US" sz="1200" b="0" i="0" baseline="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069025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E74F789-D560-4586-8CB7-2186AF50824C}" type="slidenum">
              <a:rPr lang="en-US" altLang="en-US" sz="1200" b="0" i="0" baseline="0"/>
              <a:pPr/>
              <a:t>29</a:t>
            </a:fld>
            <a:endParaRPr lang="en-US" altLang="en-US" sz="1200" b="0" i="0" baseline="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285175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169248E-F851-4F60-9C57-786E49D8ADF8}" type="slidenum">
              <a:rPr lang="en-US" altLang="en-US" sz="1200" b="0" i="0" baseline="0"/>
              <a:pPr/>
              <a:t>30</a:t>
            </a:fld>
            <a:endParaRPr lang="en-US" altLang="en-US" sz="1200" b="0" i="0" baseline="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294178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A222BCC-0050-4B26-9F14-C9EC7D30CF67}" type="slidenum">
              <a:rPr lang="en-US" altLang="en-US" sz="1200" b="0" i="0" baseline="0"/>
              <a:pPr/>
              <a:t>31</a:t>
            </a:fld>
            <a:endParaRPr lang="en-US" altLang="en-US" sz="1200" b="0" i="0" baseline="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29069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B6B210D-0309-49E4-8AC9-AB6668ACDC2F}" type="slidenum">
              <a:rPr lang="en-US" altLang="en-US" sz="1200" b="0" i="0" baseline="0"/>
              <a:pPr/>
              <a:t>32</a:t>
            </a:fld>
            <a:endParaRPr lang="en-US" altLang="en-US" sz="1200" b="0" i="0" baseline="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913180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447F854-7249-4B31-A88A-F101FC2E80BE}" type="slidenum">
              <a:rPr lang="en-US" altLang="en-US" sz="1200" b="0" i="0" baseline="0"/>
              <a:pPr/>
              <a:t>33</a:t>
            </a:fld>
            <a:endParaRPr lang="en-US" altLang="en-US" sz="1200" b="0" i="0" baseline="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541674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52FBE9-61D1-4D6D-8BDE-B28E11DC79CE}" type="slidenum">
              <a:rPr lang="en-US" altLang="en-US"/>
              <a:pPr/>
              <a:t>35</a:t>
            </a:fld>
            <a:endParaRPr lang="en-US" altLang="en-US"/>
          </a:p>
        </p:txBody>
      </p:sp>
      <p:sp>
        <p:nvSpPr>
          <p:cNvPr id="904194" name="Rectangle 2"/>
          <p:cNvSpPr>
            <a:spLocks noGrp="1" noRot="1" noChangeAspect="1" noChangeArrowheads="1" noTextEdit="1"/>
          </p:cNvSpPr>
          <p:nvPr>
            <p:ph type="sldImg"/>
          </p:nvPr>
        </p:nvSpPr>
        <p:spPr>
          <a:ln/>
        </p:spPr>
      </p:sp>
      <p:sp>
        <p:nvSpPr>
          <p:cNvPr id="9041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41833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8514E9-40F6-46B4-93DA-DCF524B3DC81}" type="slidenum">
              <a:rPr lang="en-US" altLang="en-US"/>
              <a:pPr/>
              <a:t>36</a:t>
            </a:fld>
            <a:endParaRPr lang="en-US" altLang="en-US"/>
          </a:p>
        </p:txBody>
      </p:sp>
      <p:sp>
        <p:nvSpPr>
          <p:cNvPr id="907266" name="Rectangle 2"/>
          <p:cNvSpPr>
            <a:spLocks noGrp="1" noRot="1" noChangeAspect="1" noChangeArrowheads="1" noTextEdit="1"/>
          </p:cNvSpPr>
          <p:nvPr>
            <p:ph type="sldImg"/>
          </p:nvPr>
        </p:nvSpPr>
        <p:spPr>
          <a:ln/>
        </p:spPr>
      </p:sp>
      <p:sp>
        <p:nvSpPr>
          <p:cNvPr id="9072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8575025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102A901-F33B-4EE4-9C46-3D72C31B4CD7}" type="slidenum">
              <a:rPr lang="en-US" altLang="en-US" sz="1200" b="0" i="0" baseline="0"/>
              <a:pPr/>
              <a:t>37</a:t>
            </a:fld>
            <a:endParaRPr lang="en-US" altLang="en-US" sz="1200" b="0" i="0" baseline="0"/>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79760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A6F8F4-5DB9-4232-B99B-ABB889A94C12}" type="slidenum">
              <a:rPr lang="en-US"/>
              <a:pPr/>
              <a:t>7</a:t>
            </a:fld>
            <a:endParaRPr lang="en-US"/>
          </a:p>
        </p:txBody>
      </p:sp>
      <p:sp>
        <p:nvSpPr>
          <p:cNvPr id="863234" name="Rectangle 2"/>
          <p:cNvSpPr>
            <a:spLocks noGrp="1" noRot="1" noChangeAspect="1" noChangeArrowheads="1" noTextEdit="1"/>
          </p:cNvSpPr>
          <p:nvPr>
            <p:ph type="sldImg"/>
          </p:nvPr>
        </p:nvSpPr>
        <p:spPr>
          <a:ln/>
        </p:spPr>
      </p:sp>
      <p:sp>
        <p:nvSpPr>
          <p:cNvPr id="863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9217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92360F2-2D82-475B-B9D3-45CF9BC28AFA}" type="slidenum">
              <a:rPr lang="en-US" altLang="en-US" sz="1200" b="0" i="0" baseline="0"/>
              <a:pPr/>
              <a:t>38</a:t>
            </a:fld>
            <a:endParaRPr lang="en-US" altLang="en-US" sz="1200" b="0" i="0" baseline="0"/>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129064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EC4540C5-A3BF-4565-A3A1-E9BB4078F73F}" type="slidenum">
              <a:rPr lang="en-US" altLang="en-US" sz="1200" b="0" i="0" baseline="0"/>
              <a:pPr/>
              <a:t>39</a:t>
            </a:fld>
            <a:endParaRPr lang="en-US" altLang="en-US" sz="1200" b="0" i="0" baseline="0"/>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0727065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32BF9-B413-46B1-8140-BEDC5ECEB6BC}" type="slidenum">
              <a:rPr lang="en-US" altLang="en-US"/>
              <a:pPr/>
              <a:t>40</a:t>
            </a:fld>
            <a:endParaRPr lang="en-US" altLang="en-US"/>
          </a:p>
        </p:txBody>
      </p:sp>
      <p:sp>
        <p:nvSpPr>
          <p:cNvPr id="911362" name="Rectangle 2"/>
          <p:cNvSpPr>
            <a:spLocks noGrp="1" noRot="1" noChangeAspect="1" noChangeArrowheads="1" noTextEdit="1"/>
          </p:cNvSpPr>
          <p:nvPr>
            <p:ph type="sldImg"/>
          </p:nvPr>
        </p:nvSpPr>
        <p:spPr>
          <a:ln/>
        </p:spPr>
      </p:sp>
      <p:sp>
        <p:nvSpPr>
          <p:cNvPr id="9113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207345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5FF5768-D06E-4FD9-880A-CFD081EA586D}" type="slidenum">
              <a:rPr lang="en-US" altLang="en-US" sz="1200" b="0" i="0" baseline="0"/>
              <a:pPr/>
              <a:t>42</a:t>
            </a:fld>
            <a:endParaRPr lang="en-US" altLang="en-US" sz="1200" b="0" i="0" baseline="0"/>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919314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4FD2684B-E586-41F3-BDEE-1ED7B2E6E8CE}" type="slidenum">
              <a:rPr lang="en-US" altLang="en-US" sz="1200" b="0" i="0" baseline="0"/>
              <a:pPr/>
              <a:t>43</a:t>
            </a:fld>
            <a:endParaRPr lang="en-US" altLang="en-US" sz="1200" b="0" i="0" baseline="0"/>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061957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F2C2D478-2517-4FA9-AF31-C278FE489FE2}" type="slidenum">
              <a:rPr lang="en-US" altLang="en-US" sz="1200" b="0" i="0" baseline="0"/>
              <a:pPr/>
              <a:t>44</a:t>
            </a:fld>
            <a:endParaRPr lang="en-US" altLang="en-US" sz="1200" b="0" i="0" baseline="0"/>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6361214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D8D9E368-B05A-4743-8FC5-016E844BE50E}" type="slidenum">
              <a:rPr lang="en-US" altLang="en-US" sz="1200" b="0" i="0" baseline="0"/>
              <a:pPr/>
              <a:t>45</a:t>
            </a:fld>
            <a:endParaRPr lang="en-US" altLang="en-US" sz="1200" b="0" i="0" baseline="0"/>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16912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46</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6B70AD6-18EF-43ED-A707-A90761A174A6}" type="slidenum">
              <a:rPr lang="en-US" altLang="en-US" sz="1200" b="0" i="0" baseline="0"/>
              <a:pPr/>
              <a:t>47</a:t>
            </a:fld>
            <a:endParaRPr lang="en-US" altLang="en-US" sz="1200" b="0" i="0" baseline="0"/>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9483846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48</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3AA988-1C6D-49C4-B2A6-0E597D8AFD57}" type="slidenum">
              <a:rPr lang="en-US"/>
              <a:pPr/>
              <a:t>9</a:t>
            </a:fld>
            <a:endParaRPr lang="en-US"/>
          </a:p>
        </p:txBody>
      </p:sp>
      <p:sp>
        <p:nvSpPr>
          <p:cNvPr id="866306" name="Rectangle 2"/>
          <p:cNvSpPr>
            <a:spLocks noGrp="1" noRot="1" noChangeAspect="1" noChangeArrowheads="1" noTextEdit="1"/>
          </p:cNvSpPr>
          <p:nvPr>
            <p:ph type="sldImg"/>
          </p:nvPr>
        </p:nvSpPr>
        <p:spPr>
          <a:ln/>
        </p:spPr>
      </p:sp>
      <p:sp>
        <p:nvSpPr>
          <p:cNvPr id="86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468799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428D76C-62B8-42E9-82AB-32261EC08F34}" type="slidenum">
              <a:rPr lang="en-US" altLang="en-US" sz="1200" b="0" i="0" baseline="0"/>
              <a:pPr/>
              <a:t>49</a:t>
            </a:fld>
            <a:endParaRPr lang="en-US" altLang="en-US" sz="1200" b="0" i="0" baseline="0"/>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39245837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50</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6AF96F82-3918-42E2-A39F-83D3847BEFCE}" type="slidenum">
              <a:rPr lang="en-US" altLang="en-US" sz="1200" b="0" i="0" baseline="0"/>
              <a:pPr/>
              <a:t>51</a:t>
            </a:fld>
            <a:endParaRPr lang="en-US" altLang="en-US" sz="1200" b="0" i="0" baseline="0"/>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425939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52</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91A01075-796C-4694-8F0F-12EB73BF1156}" type="slidenum">
              <a:rPr lang="en-US" altLang="en-US" sz="1200" b="0" i="0" baseline="0"/>
              <a:pPr/>
              <a:t>53</a:t>
            </a:fld>
            <a:endParaRPr lang="en-US" altLang="en-US" sz="1200" b="0" i="0" baseline="0"/>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427243634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54</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BB9F0B9-89DE-4621-A49F-387016F02019}" type="slidenum">
              <a:rPr lang="en-US" altLang="en-US" sz="1200" b="0" i="0" baseline="0"/>
              <a:pPr/>
              <a:t>55</a:t>
            </a:fld>
            <a:endParaRPr lang="en-US" altLang="en-US" sz="1200" b="0" i="0" baseline="0"/>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4759539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BEBDD69-3BE3-4817-8DD7-CAF5210E53EB}" type="slidenum">
              <a:rPr lang="en-US" altLang="en-US" sz="1200" b="0" i="0" baseline="0"/>
              <a:pPr/>
              <a:t>57</a:t>
            </a:fld>
            <a:endParaRPr lang="en-US" altLang="en-US" sz="1200" b="0" i="0" baseline="0"/>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053756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33D1B0BD-2176-4095-B48C-02DA12A0718E}" type="slidenum">
              <a:rPr lang="en-US" altLang="en-US" sz="1200" b="0" i="0" baseline="0"/>
              <a:pPr/>
              <a:t>58</a:t>
            </a:fld>
            <a:endParaRPr lang="en-US" altLang="en-US" sz="1200" b="0" i="0" baseline="0"/>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91118128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CEAD367B-A7A2-41AA-9546-C6AB6902AA03}" type="slidenum">
              <a:rPr lang="en-US" altLang="en-US" sz="1200" b="0" i="0" baseline="0"/>
              <a:pPr/>
              <a:t>59</a:t>
            </a:fld>
            <a:endParaRPr lang="en-US" altLang="en-US" sz="1200" b="0" i="0" baseline="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81279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F5AD2A6-E0C1-4FAD-9D70-C67A7CF2B5F9}" type="slidenum">
              <a:rPr lang="en-US"/>
              <a:pPr/>
              <a:t>10</a:t>
            </a:fld>
            <a:endParaRPr lang="en-US"/>
          </a:p>
        </p:txBody>
      </p:sp>
      <p:sp>
        <p:nvSpPr>
          <p:cNvPr id="869378" name="Rectangle 2"/>
          <p:cNvSpPr>
            <a:spLocks noGrp="1" noRot="1" noChangeAspect="1" noChangeArrowheads="1" noTextEdit="1"/>
          </p:cNvSpPr>
          <p:nvPr>
            <p:ph type="sldImg"/>
          </p:nvPr>
        </p:nvSpPr>
        <p:spPr>
          <a:ln/>
        </p:spPr>
      </p:sp>
      <p:sp>
        <p:nvSpPr>
          <p:cNvPr id="8693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6591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1AF74A04-2A8C-43CB-904C-D93C7B083566}" type="slidenum">
              <a:rPr lang="en-US" altLang="en-US" sz="1200" b="0" i="0" baseline="0"/>
              <a:pPr/>
              <a:t>60</a:t>
            </a:fld>
            <a:endParaRPr lang="en-US" altLang="en-US" sz="1200" b="0" i="0" baseline="0"/>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832464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55E26734-CF94-40FC-B79F-0FC7F238E951}" type="slidenum">
              <a:rPr lang="en-US" altLang="en-US" sz="1200" b="0" i="0" baseline="0"/>
              <a:pPr/>
              <a:t>61</a:t>
            </a:fld>
            <a:endParaRPr lang="en-US" altLang="en-US" sz="1200" b="0" i="0" baseline="0"/>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37036343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2A2D858B-76DD-4100-9890-FD58D4F4D179}" type="slidenum">
              <a:rPr lang="en-US" altLang="en-US" sz="1200" b="0" i="0" baseline="0"/>
              <a:pPr/>
              <a:t>62</a:t>
            </a:fld>
            <a:endParaRPr lang="en-US" altLang="en-US" sz="1200" b="0" i="0" baseline="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17454245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4483D0B-FA6B-4466-9B3A-878D4F739FC2}" type="slidenum">
              <a:rPr lang="en-US" altLang="en-US" sz="1200" b="0" i="0" baseline="0"/>
              <a:pPr/>
              <a:t>63</a:t>
            </a:fld>
            <a:endParaRPr lang="en-US" altLang="en-US" sz="1200" b="0" i="0" baseline="0"/>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279468311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a:spLocks noGrp="1" noChangeArrowheads="1"/>
          </p:cNvSpPr>
          <p:nvPr>
            <p:ph type="sldNum" sz="quarter" idx="5"/>
          </p:nvPr>
        </p:nvSpPr>
        <p:spPr>
          <a:noFill/>
        </p:spPr>
        <p:txBody>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fld id="{777F67ED-44D9-44C2-B23F-C8129BD980F6}" type="slidenum">
              <a:rPr lang="en-US" altLang="en-US" sz="1200" b="0" i="0" baseline="0"/>
              <a:pPr/>
              <a:t>64</a:t>
            </a:fld>
            <a:endParaRPr lang="en-US" altLang="en-US" sz="1200" b="0" i="0" baseline="0"/>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5928367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44619B-87E0-47F4-B16C-ED365EAEDB8E}" type="slidenum">
              <a:rPr lang="en-US" altLang="en-US"/>
              <a:pPr/>
              <a:t>11</a:t>
            </a:fld>
            <a:endParaRPr lang="en-US" altLang="en-US"/>
          </a:p>
        </p:txBody>
      </p:sp>
      <p:sp>
        <p:nvSpPr>
          <p:cNvPr id="870402" name="Rectangle 2"/>
          <p:cNvSpPr>
            <a:spLocks noGrp="1" noRot="1" noChangeAspect="1" noChangeArrowheads="1" noTextEdit="1"/>
          </p:cNvSpPr>
          <p:nvPr>
            <p:ph type="sldImg"/>
          </p:nvPr>
        </p:nvSpPr>
        <p:spPr>
          <a:ln/>
        </p:spPr>
      </p:sp>
      <p:sp>
        <p:nvSpPr>
          <p:cNvPr id="8704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394202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5C07A5A-C869-464B-8DCA-4E71166B5490}" type="slidenum">
              <a:rPr lang="en-US" altLang="en-US"/>
              <a:pPr/>
              <a:t>12</a:t>
            </a:fld>
            <a:endParaRPr lang="en-US" altLang="en-US"/>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98970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21EDDF-E353-4BCF-B1CE-FBEF80974C8A}" type="slidenum">
              <a:rPr lang="en-US" altLang="en-US"/>
              <a:pPr/>
              <a:t>13</a:t>
            </a:fld>
            <a:endParaRPr lang="en-US" altLang="en-US"/>
          </a:p>
        </p:txBody>
      </p:sp>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107359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0B0ADF-03AF-4A5C-AE35-DA526F0C8FD4}" type="slidenum">
              <a:rPr lang="en-US" altLang="en-US"/>
              <a:pPr/>
              <a:t>14</a:t>
            </a:fld>
            <a:endParaRPr lang="en-US" altLang="en-US"/>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8655114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6B5FB2B-8523-46D4-A42E-00D04FDF5FA3}" type="datetime1">
              <a:rPr lang="en-US" smtClean="0"/>
              <a:t>7/31/2021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7D24A0A-D419-4778-BF5A-FA4E01D7B398}"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ADB9EBB-6C28-4062-B3FF-9522A84F4692}"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6D9B9D64-62E6-4527-8F0B-10EE910ADA92}" type="datetime1">
              <a:rPr lang="en-US" smtClean="0"/>
              <a:t>7/31/2021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04C35CF-D969-4AC9-BBD8-CBE2BCC1442B}" type="datetime1">
              <a:rPr lang="en-US" smtClean="0"/>
              <a:t>7/31/2021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78D62FBA-0C97-4CEA-9299-D4F569F9308A}" type="datetime1">
              <a:rPr lang="en-US" smtClean="0"/>
              <a:t>7/31/2021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2F0D17DF-E661-4A36-BA7C-401DBEE46DF8}" type="datetime1">
              <a:rPr lang="en-US" smtClean="0"/>
              <a:t>7/31/2021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4DEC59B-68B9-4E4A-9924-63E08AF112D1}" type="datetime1">
              <a:rPr lang="en-US" smtClean="0"/>
              <a:t>7/31/2021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97C155-17D5-4BE7-B0A3-94DDE987575E}" type="datetime1">
              <a:rPr lang="en-US" smtClean="0"/>
              <a:t>7/31/2021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E50FBBC-BEE8-4D6C-A4E9-11D4D691EBB3}" type="datetime1">
              <a:rPr lang="en-US" smtClean="0"/>
              <a:t>7/31/2021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36502488-4DC1-420B-BF3B-0F860CFE9A4E}" type="datetime1">
              <a:rPr lang="en-US" smtClean="0"/>
              <a:t>7/31/2021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68A10C0F-AAAA-436C-B7BF-93187D978D3C}" type="datetime1">
              <a:rPr lang="en-US" smtClean="0"/>
              <a:t>7/31/2021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mtClean="0"/>
              <a:t>Unit-2.1 Data and Signals</a:t>
            </a:r>
            <a:endParaRPr lang="en-US" dirty="0"/>
          </a:p>
        </p:txBody>
      </p:sp>
      <p:sp>
        <p:nvSpPr>
          <p:cNvPr id="4" name="Subtitle 2"/>
          <p:cNvSpPr txBox="1">
            <a:spLocks noGrp="1"/>
          </p:cNvSpPr>
          <p:nvPr>
            <p:ph type="subTitle" idx="1"/>
          </p:nvPr>
        </p:nvSpPr>
        <p:spPr>
          <a:xfrm>
            <a:off x="1066800" y="3276600"/>
            <a:ext cx="7010400" cy="2743200"/>
          </a:xfrm>
          <a:prstGeom prst="rect">
            <a:avLst/>
          </a:prstGeom>
        </p:spPr>
        <p:txBody>
          <a:bodyPr>
            <a:normAutofit/>
          </a:bodyPr>
          <a:lstStyle/>
          <a:p>
            <a:pPr marL="0" marR="0" lvl="0" indent="0" algn="ctr"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600" b="0" i="0" u="none" strike="noStrike" kern="1200" cap="none" spc="0" normalizeH="0" baseline="0" noProof="0" dirty="0" smtClean="0">
              <a:ln>
                <a:noFill/>
              </a:ln>
              <a:solidFill>
                <a:schemeClr val="tx2"/>
              </a:solidFill>
              <a:effectLst/>
              <a:uLnTx/>
              <a:uFillTx/>
              <a:latin typeface="+mn-lt"/>
              <a:ea typeface="+mn-ea"/>
              <a:cs typeface="+mn-cs"/>
            </a:endParaRPr>
          </a:p>
          <a:p>
            <a:pPr lvl="0">
              <a:defRPr/>
            </a:pPr>
            <a:r>
              <a:rPr lang="en-US" dirty="0"/>
              <a:t>Prepared By: </a:t>
            </a:r>
          </a:p>
          <a:p>
            <a:pPr lvl="0">
              <a:defRPr/>
            </a:pPr>
            <a:r>
              <a:rPr lang="en-US" dirty="0"/>
              <a:t>Prof. Vishal A. </a:t>
            </a:r>
            <a:r>
              <a:rPr lang="en-US" dirty="0" err="1"/>
              <a:t>Polara</a:t>
            </a:r>
            <a:endParaRPr lang="en-US" dirty="0"/>
          </a:p>
          <a:p>
            <a:pPr lvl="0">
              <a:defRPr/>
            </a:pPr>
            <a:r>
              <a:rPr lang="en-US" dirty="0"/>
              <a:t>Assistant Professor</a:t>
            </a:r>
          </a:p>
          <a:p>
            <a:pPr lvl="0">
              <a:defRPr/>
            </a:pPr>
            <a:r>
              <a:rPr lang="en-US" sz="1700" dirty="0"/>
              <a:t>Information Technology Department </a:t>
            </a:r>
          </a:p>
          <a:p>
            <a:pPr lvl="0">
              <a:defRPr/>
            </a:pPr>
            <a:r>
              <a:rPr lang="en-US" sz="1700" dirty="0"/>
              <a:t>Birla </a:t>
            </a:r>
            <a:r>
              <a:rPr lang="en-US" sz="1700" dirty="0" err="1"/>
              <a:t>Vishvakarma</a:t>
            </a:r>
            <a:r>
              <a:rPr lang="en-US" sz="1700" dirty="0"/>
              <a:t> </a:t>
            </a:r>
            <a:r>
              <a:rPr lang="en-US" sz="1700" dirty="0" err="1"/>
              <a:t>Mahavidyalaya</a:t>
            </a:r>
            <a:r>
              <a:rPr lang="en-US" sz="1700" dirty="0"/>
              <a:t> </a:t>
            </a:r>
            <a:r>
              <a:rPr lang="en-US" sz="1700" dirty="0" smtClean="0"/>
              <a:t>Engineering </a:t>
            </a:r>
            <a:r>
              <a:rPr lang="en-US" sz="1700" dirty="0"/>
              <a:t>College</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Line 3"/>
          <p:cNvSpPr>
            <a:spLocks noChangeShapeType="1"/>
          </p:cNvSpPr>
          <p:nvPr/>
        </p:nvSpPr>
        <p:spPr bwMode="auto">
          <a:xfrm>
            <a:off x="152400" y="990600"/>
            <a:ext cx="8763000" cy="0"/>
          </a:xfrm>
          <a:prstGeom prst="line">
            <a:avLst/>
          </a:prstGeom>
          <a:noFill/>
          <a:ln w="19050">
            <a:solidFill>
              <a:schemeClr val="hlink"/>
            </a:solidFill>
            <a:round/>
            <a:headEnd/>
            <a:tailEnd/>
          </a:ln>
          <a:effectLst/>
        </p:spPr>
        <p:txBody>
          <a:bodyPr/>
          <a:lstStyle/>
          <a:p>
            <a:endParaRPr lang="en-US"/>
          </a:p>
        </p:txBody>
      </p:sp>
      <p:sp>
        <p:nvSpPr>
          <p:cNvPr id="680964" name="Text Box 4"/>
          <p:cNvSpPr txBox="1">
            <a:spLocks noChangeArrowheads="1"/>
          </p:cNvSpPr>
          <p:nvPr/>
        </p:nvSpPr>
        <p:spPr bwMode="auto">
          <a:xfrm>
            <a:off x="304800" y="228600"/>
            <a:ext cx="8686800" cy="461665"/>
          </a:xfrm>
          <a:prstGeom prst="rect">
            <a:avLst/>
          </a:prstGeom>
          <a:noFill/>
          <a:ln w="9525">
            <a:noFill/>
            <a:miter lim="800000"/>
            <a:headEnd/>
            <a:tailEnd/>
          </a:ln>
          <a:effectLst/>
        </p:spPr>
        <p:txBody>
          <a:bodyPr wrap="square">
            <a:spAutoFit/>
          </a:bodyPr>
          <a:lstStyle/>
          <a:p>
            <a:r>
              <a:rPr lang="en-US" sz="2400" i="0" baseline="0" dirty="0" smtClean="0">
                <a:solidFill>
                  <a:schemeClr val="folHlink"/>
                </a:solidFill>
              </a:rPr>
              <a:t>Figure: </a:t>
            </a:r>
            <a:r>
              <a:rPr lang="en-US" sz="2000" baseline="0" dirty="0"/>
              <a:t>Two signals with the same amplitude and </a:t>
            </a:r>
            <a:r>
              <a:rPr lang="en-US" sz="2000" baseline="0" dirty="0" smtClean="0"/>
              <a:t>phase, but </a:t>
            </a:r>
            <a:r>
              <a:rPr lang="en-US" sz="2000" baseline="0" dirty="0"/>
              <a:t>different frequencies</a:t>
            </a:r>
          </a:p>
        </p:txBody>
      </p:sp>
      <p:pic>
        <p:nvPicPr>
          <p:cNvPr id="680966" name="Picture 6"/>
          <p:cNvPicPr>
            <a:picLocks noChangeAspect="1" noChangeArrowheads="1"/>
          </p:cNvPicPr>
          <p:nvPr/>
        </p:nvPicPr>
        <p:blipFill>
          <a:blip r:embed="rId3"/>
          <a:srcRect/>
          <a:stretch>
            <a:fillRect/>
          </a:stretch>
        </p:blipFill>
        <p:spPr bwMode="auto">
          <a:xfrm>
            <a:off x="1885950" y="1066800"/>
            <a:ext cx="5429250" cy="5172075"/>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450" name="Text Box 2"/>
          <p:cNvSpPr txBox="1">
            <a:spLocks noChangeArrowheads="1"/>
          </p:cNvSpPr>
          <p:nvPr/>
        </p:nvSpPr>
        <p:spPr bwMode="auto">
          <a:xfrm>
            <a:off x="1414463" y="1828800"/>
            <a:ext cx="35042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solidFill>
                  <a:schemeClr val="folHlink"/>
                </a:solidFill>
              </a:rPr>
              <a:t>Table </a:t>
            </a:r>
            <a:r>
              <a:rPr lang="en-US" altLang="en-US" sz="2000" dirty="0" smtClean="0"/>
              <a:t>Units </a:t>
            </a:r>
            <a:r>
              <a:rPr lang="en-US" altLang="en-US" sz="2000" dirty="0"/>
              <a:t>of period and frequency</a:t>
            </a:r>
          </a:p>
        </p:txBody>
      </p:sp>
      <p:pic>
        <p:nvPicPr>
          <p:cNvPr id="7444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1" y="2327277"/>
            <a:ext cx="6450806" cy="239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15656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21"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06922"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6923" name="Rectangle 11"/>
          <p:cNvSpPr>
            <a:spLocks noChangeArrowheads="1"/>
          </p:cNvSpPr>
          <p:nvPr/>
        </p:nvSpPr>
        <p:spPr bwMode="auto">
          <a:xfrm>
            <a:off x="1314450" y="1447802"/>
            <a:ext cx="6400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power we use at home has a frequency of </a:t>
            </a:r>
            <a:r>
              <a:rPr lang="en-US" altLang="en-US" sz="2400" dirty="0">
                <a:solidFill>
                  <a:schemeClr val="hlink"/>
                </a:solidFill>
              </a:rPr>
              <a:t>60 Hz</a:t>
            </a:r>
            <a:r>
              <a:rPr lang="en-US" altLang="en-US" sz="2400" dirty="0"/>
              <a:t>. The period of this sine wave can be determined as follows:</a:t>
            </a:r>
          </a:p>
        </p:txBody>
      </p:sp>
      <p:sp>
        <p:nvSpPr>
          <p:cNvPr id="806924" name="Text Box 12"/>
          <p:cNvSpPr txBox="1">
            <a:spLocks noChangeArrowheads="1"/>
          </p:cNvSpPr>
          <p:nvPr/>
        </p:nvSpPr>
        <p:spPr bwMode="auto">
          <a:xfrm>
            <a:off x="2000250" y="182564"/>
            <a:ext cx="1481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hlink"/>
                </a:solidFill>
              </a:rPr>
              <a:t>Example</a:t>
            </a:r>
            <a:endParaRPr lang="en-US" altLang="en-US" sz="3200" dirty="0">
              <a:solidFill>
                <a:schemeClr val="hlink"/>
              </a:solidFill>
            </a:endParaRPr>
          </a:p>
        </p:txBody>
      </p:sp>
      <p:pic>
        <p:nvPicPr>
          <p:cNvPr id="80692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9086" y="3073400"/>
            <a:ext cx="4745831" cy="7112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878003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5"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07946"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7947" name="Rectangle 11"/>
          <p:cNvSpPr>
            <a:spLocks noChangeArrowheads="1"/>
          </p:cNvSpPr>
          <p:nvPr/>
        </p:nvSpPr>
        <p:spPr bwMode="auto">
          <a:xfrm>
            <a:off x="1314450" y="1447801"/>
            <a:ext cx="6400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Express a period of 100 </a:t>
            </a:r>
            <a:r>
              <a:rPr lang="en-US" altLang="en-US" sz="2400" dirty="0" err="1"/>
              <a:t>ms</a:t>
            </a:r>
            <a:r>
              <a:rPr lang="en-US" altLang="en-US" sz="2400" dirty="0"/>
              <a:t> in microseconds.</a:t>
            </a:r>
          </a:p>
        </p:txBody>
      </p:sp>
      <p:sp>
        <p:nvSpPr>
          <p:cNvPr id="807948" name="Text Box 12"/>
          <p:cNvSpPr txBox="1">
            <a:spLocks noChangeArrowheads="1"/>
          </p:cNvSpPr>
          <p:nvPr/>
        </p:nvSpPr>
        <p:spPr bwMode="auto">
          <a:xfrm>
            <a:off x="1371600" y="182564"/>
            <a:ext cx="21101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solidFill>
                  <a:schemeClr val="hlink"/>
                </a:solidFill>
              </a:rPr>
              <a:t>Example</a:t>
            </a:r>
          </a:p>
        </p:txBody>
      </p:sp>
      <p:sp>
        <p:nvSpPr>
          <p:cNvPr id="807951" name="Rectangle 15"/>
          <p:cNvSpPr>
            <a:spLocks noChangeArrowheads="1"/>
          </p:cNvSpPr>
          <p:nvPr/>
        </p:nvSpPr>
        <p:spPr bwMode="auto">
          <a:xfrm>
            <a:off x="1257300" y="2362201"/>
            <a:ext cx="6400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smtClean="0"/>
              <a:t>find </a:t>
            </a:r>
            <a:r>
              <a:rPr lang="en-US" altLang="en-US" sz="2400" dirty="0"/>
              <a:t>the equivalents of 1 </a:t>
            </a:r>
            <a:r>
              <a:rPr lang="en-US" altLang="en-US" sz="2400" dirty="0" err="1"/>
              <a:t>ms</a:t>
            </a:r>
            <a:r>
              <a:rPr lang="en-US" altLang="en-US" sz="2400" dirty="0"/>
              <a:t> (1 </a:t>
            </a:r>
            <a:r>
              <a:rPr lang="en-US" altLang="en-US" sz="2400" dirty="0" err="1"/>
              <a:t>ms</a:t>
            </a:r>
            <a:r>
              <a:rPr lang="en-US" altLang="en-US" sz="2400" dirty="0"/>
              <a:t> is 10</a:t>
            </a:r>
            <a:r>
              <a:rPr lang="en-US" altLang="en-US" sz="2400" baseline="30000" dirty="0"/>
              <a:t>−3</a:t>
            </a:r>
            <a:r>
              <a:rPr lang="en-US" altLang="en-US" sz="2400" dirty="0"/>
              <a:t> s) and 1 s (1 s is 10</a:t>
            </a:r>
            <a:r>
              <a:rPr lang="en-US" altLang="en-US" sz="2400" baseline="30000" dirty="0"/>
              <a:t>6</a:t>
            </a:r>
            <a:r>
              <a:rPr lang="en-US" altLang="en-US" sz="2400" dirty="0"/>
              <a:t> </a:t>
            </a:r>
            <a:r>
              <a:rPr lang="en-US" altLang="en-US" sz="2400" dirty="0" err="1"/>
              <a:t>μs</a:t>
            </a:r>
            <a:r>
              <a:rPr lang="en-US" altLang="en-US" sz="2400" dirty="0"/>
              <a:t>). We make the following substitutions:.</a:t>
            </a:r>
          </a:p>
        </p:txBody>
      </p:sp>
      <p:pic>
        <p:nvPicPr>
          <p:cNvPr id="807953"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9461" y="4400550"/>
            <a:ext cx="6365081" cy="47625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69176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9"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08970"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8971" name="Rectangle 11"/>
          <p:cNvSpPr>
            <a:spLocks noChangeArrowheads="1"/>
          </p:cNvSpPr>
          <p:nvPr/>
        </p:nvSpPr>
        <p:spPr bwMode="auto">
          <a:xfrm>
            <a:off x="1314450" y="1447801"/>
            <a:ext cx="640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The period of a signal is 100 </a:t>
            </a:r>
            <a:r>
              <a:rPr lang="en-US" altLang="en-US" sz="2400" dirty="0" err="1"/>
              <a:t>ms.</a:t>
            </a:r>
            <a:r>
              <a:rPr lang="en-US" altLang="en-US" sz="2400" dirty="0"/>
              <a:t> What is its frequency in kilohertz?</a:t>
            </a:r>
          </a:p>
        </p:txBody>
      </p:sp>
      <p:sp>
        <p:nvSpPr>
          <p:cNvPr id="808972" name="Text Box 12"/>
          <p:cNvSpPr txBox="1">
            <a:spLocks noChangeArrowheads="1"/>
          </p:cNvSpPr>
          <p:nvPr/>
        </p:nvSpPr>
        <p:spPr bwMode="auto">
          <a:xfrm>
            <a:off x="1447800" y="182564"/>
            <a:ext cx="2126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solidFill>
                  <a:schemeClr val="hlink"/>
                </a:solidFill>
              </a:rPr>
              <a:t>Example </a:t>
            </a:r>
            <a:endParaRPr lang="en-US" altLang="en-US" sz="3200" dirty="0">
              <a:solidFill>
                <a:schemeClr val="hlink"/>
              </a:solidFill>
            </a:endParaRPr>
          </a:p>
        </p:txBody>
      </p:sp>
      <p:sp>
        <p:nvSpPr>
          <p:cNvPr id="808975" name="Rectangle 15"/>
          <p:cNvSpPr>
            <a:spLocks noChangeArrowheads="1"/>
          </p:cNvSpPr>
          <p:nvPr/>
        </p:nvSpPr>
        <p:spPr bwMode="auto">
          <a:xfrm>
            <a:off x="1371600" y="2667001"/>
            <a:ext cx="64008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a:solidFill>
                  <a:schemeClr val="hlink"/>
                </a:solidFill>
              </a:rPr>
              <a:t>Solution</a:t>
            </a:r>
          </a:p>
          <a:p>
            <a:pPr algn="just"/>
            <a:r>
              <a:rPr lang="en-US" altLang="en-US" sz="2400"/>
              <a:t>First we change 100 ms to seconds, and then we calculate the frequency from the period (1 Hz = 10</a:t>
            </a:r>
            <a:r>
              <a:rPr lang="en-US" altLang="en-US" sz="2400" baseline="30000"/>
              <a:t>−3</a:t>
            </a:r>
            <a:r>
              <a:rPr lang="en-US" altLang="en-US" sz="2400"/>
              <a:t> kHz).</a:t>
            </a:r>
          </a:p>
        </p:txBody>
      </p:sp>
      <p:pic>
        <p:nvPicPr>
          <p:cNvPr id="808976"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2183" y="4778377"/>
            <a:ext cx="4718447" cy="124142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438278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7" name="Rectangle 11"/>
          <p:cNvSpPr>
            <a:spLocks noChangeArrowheads="1"/>
          </p:cNvSpPr>
          <p:nvPr/>
        </p:nvSpPr>
        <p:spPr bwMode="auto">
          <a:xfrm>
            <a:off x="914400" y="1524000"/>
            <a:ext cx="7238999" cy="403187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dirty="0">
                <a:latin typeface="Arial" panose="020B0604020202020204" pitchFamily="34" charset="0"/>
              </a:rPr>
              <a:t>Frequency is the rate of change with respect to time. </a:t>
            </a:r>
            <a:br>
              <a:rPr lang="en-US" altLang="en-US" sz="3200" dirty="0">
                <a:latin typeface="Arial" panose="020B0604020202020204" pitchFamily="34" charset="0"/>
              </a:rPr>
            </a:br>
            <a:r>
              <a:rPr lang="en-US" altLang="en-US" sz="3200" dirty="0">
                <a:latin typeface="Arial" panose="020B0604020202020204" pitchFamily="34" charset="0"/>
              </a:rPr>
              <a:t/>
            </a:r>
            <a:br>
              <a:rPr lang="en-US" altLang="en-US" sz="3200" dirty="0">
                <a:latin typeface="Arial" panose="020B0604020202020204" pitchFamily="34" charset="0"/>
              </a:rPr>
            </a:br>
            <a:r>
              <a:rPr lang="en-US" altLang="en-US" sz="3200" dirty="0">
                <a:latin typeface="Arial" panose="020B0604020202020204" pitchFamily="34" charset="0"/>
              </a:rPr>
              <a:t>Change in a </a:t>
            </a:r>
            <a:r>
              <a:rPr lang="en-US" altLang="en-US" sz="3200" dirty="0" smtClean="0">
                <a:latin typeface="Arial" panose="020B0604020202020204" pitchFamily="34" charset="0"/>
              </a:rPr>
              <a:t>short </a:t>
            </a:r>
            <a:r>
              <a:rPr lang="en-US" altLang="en-US" sz="3200" dirty="0">
                <a:latin typeface="Arial" panose="020B0604020202020204" pitchFamily="34" charset="0"/>
              </a:rPr>
              <a:t>span of time</a:t>
            </a:r>
          </a:p>
          <a:p>
            <a:pPr algn="ctr"/>
            <a:r>
              <a:rPr lang="en-US" altLang="en-US" sz="3200" dirty="0">
                <a:latin typeface="Arial" panose="020B0604020202020204" pitchFamily="34" charset="0"/>
              </a:rPr>
              <a:t>means high frequency.</a:t>
            </a:r>
            <a:br>
              <a:rPr lang="en-US" altLang="en-US" sz="3200" dirty="0">
                <a:latin typeface="Arial" panose="020B0604020202020204" pitchFamily="34" charset="0"/>
              </a:rPr>
            </a:br>
            <a:r>
              <a:rPr lang="en-US" altLang="en-US" sz="3200" dirty="0">
                <a:latin typeface="Arial" panose="020B0604020202020204" pitchFamily="34" charset="0"/>
              </a:rPr>
              <a:t> </a:t>
            </a:r>
            <a:br>
              <a:rPr lang="en-US" altLang="en-US" sz="3200" dirty="0">
                <a:latin typeface="Arial" panose="020B0604020202020204" pitchFamily="34" charset="0"/>
              </a:rPr>
            </a:br>
            <a:r>
              <a:rPr lang="en-US" altLang="en-US" sz="3200" dirty="0">
                <a:latin typeface="Arial" panose="020B0604020202020204" pitchFamily="34" charset="0"/>
              </a:rPr>
              <a:t>Change over a long span of </a:t>
            </a:r>
            <a:br>
              <a:rPr lang="en-US" altLang="en-US" sz="3200" dirty="0">
                <a:latin typeface="Arial" panose="020B0604020202020204" pitchFamily="34" charset="0"/>
              </a:rPr>
            </a:br>
            <a:r>
              <a:rPr lang="en-US" altLang="en-US" sz="3200" dirty="0">
                <a:latin typeface="Arial" panose="020B0604020202020204" pitchFamily="34" charset="0"/>
              </a:rPr>
              <a:t>time means low frequency.</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1022977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931" name="Rectangle 11"/>
          <p:cNvSpPr>
            <a:spLocks noChangeArrowheads="1"/>
          </p:cNvSpPr>
          <p:nvPr/>
        </p:nvSpPr>
        <p:spPr bwMode="auto">
          <a:xfrm>
            <a:off x="914400" y="1676400"/>
            <a:ext cx="7629525" cy="206210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200" dirty="0">
                <a:latin typeface="Arial" panose="020B0604020202020204" pitchFamily="34" charset="0"/>
              </a:rPr>
              <a:t>If a signal does not change at all, its frequency is zero.</a:t>
            </a:r>
          </a:p>
          <a:p>
            <a:pPr algn="ctr"/>
            <a:r>
              <a:rPr lang="en-US" altLang="en-US" sz="3200" dirty="0">
                <a:latin typeface="Arial" panose="020B0604020202020204" pitchFamily="34" charset="0"/>
              </a:rPr>
              <a:t>If a signal changes instantaneously, its frequency is infinite.</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7131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8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1988" name="Text Box 4"/>
          <p:cNvSpPr txBox="1">
            <a:spLocks noChangeArrowheads="1"/>
          </p:cNvSpPr>
          <p:nvPr/>
        </p:nvSpPr>
        <p:spPr bwMode="auto">
          <a:xfrm>
            <a:off x="146304" y="159603"/>
            <a:ext cx="91439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rPr>
              <a:t>Figure </a:t>
            </a:r>
            <a:r>
              <a:rPr lang="en-US" altLang="en-US" sz="2400" dirty="0" smtClean="0"/>
              <a:t>Three </a:t>
            </a:r>
            <a:r>
              <a:rPr lang="en-US" altLang="en-US" sz="2400" dirty="0"/>
              <a:t>sine waves with the same amplitude and frequency,</a:t>
            </a:r>
            <a:br>
              <a:rPr lang="en-US" altLang="en-US" sz="2400" dirty="0"/>
            </a:br>
            <a:r>
              <a:rPr lang="en-US" altLang="en-US" sz="2400" dirty="0"/>
              <a:t>                        but different phases</a:t>
            </a:r>
          </a:p>
        </p:txBody>
      </p:sp>
      <p:pic>
        <p:nvPicPr>
          <p:cNvPr id="6819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1" y="1143000"/>
            <a:ext cx="3832622"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921397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93"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09994"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09995" name="Rectangle 11"/>
          <p:cNvSpPr>
            <a:spLocks noChangeArrowheads="1"/>
          </p:cNvSpPr>
          <p:nvPr/>
        </p:nvSpPr>
        <p:spPr bwMode="auto">
          <a:xfrm>
            <a:off x="1314450" y="1447802"/>
            <a:ext cx="6400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t>A sine wave is offset 1/6 cycle with respect to time 0. What is its phase in degrees and radians?</a:t>
            </a:r>
          </a:p>
        </p:txBody>
      </p:sp>
      <p:sp>
        <p:nvSpPr>
          <p:cNvPr id="809996" name="Text Box 12"/>
          <p:cNvSpPr txBox="1">
            <a:spLocks noChangeArrowheads="1"/>
          </p:cNvSpPr>
          <p:nvPr/>
        </p:nvSpPr>
        <p:spPr bwMode="auto">
          <a:xfrm>
            <a:off x="1371600" y="182564"/>
            <a:ext cx="21101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solidFill>
                  <a:schemeClr val="hlink"/>
                </a:solidFill>
              </a:rPr>
              <a:t>Example</a:t>
            </a:r>
            <a:endParaRPr lang="en-US" altLang="en-US" sz="3200" dirty="0">
              <a:solidFill>
                <a:schemeClr val="hlink"/>
              </a:solidFill>
            </a:endParaRPr>
          </a:p>
        </p:txBody>
      </p:sp>
      <p:sp>
        <p:nvSpPr>
          <p:cNvPr id="809998" name="Rectangle 14"/>
          <p:cNvSpPr>
            <a:spLocks noChangeArrowheads="1"/>
          </p:cNvSpPr>
          <p:nvPr/>
        </p:nvSpPr>
        <p:spPr bwMode="auto">
          <a:xfrm>
            <a:off x="1371600" y="2971802"/>
            <a:ext cx="64008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400" dirty="0">
                <a:solidFill>
                  <a:schemeClr val="hlink"/>
                </a:solidFill>
              </a:rPr>
              <a:t>Solution</a:t>
            </a:r>
          </a:p>
          <a:p>
            <a:pPr algn="just"/>
            <a:r>
              <a:rPr lang="en-US" altLang="en-US" sz="2400" dirty="0"/>
              <a:t>We know that 1 complete cycle is 360°. Therefore, 1/6 cycle is</a:t>
            </a:r>
          </a:p>
        </p:txBody>
      </p:sp>
      <p:pic>
        <p:nvPicPr>
          <p:cNvPr id="80999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9356" y="4560888"/>
            <a:ext cx="4205288" cy="620712"/>
          </a:xfrm>
          <a:prstGeom prst="rect">
            <a:avLst/>
          </a:prstGeom>
          <a:solidFill>
            <a:srgbClr val="3366FF"/>
          </a:solidFill>
          <a:ln w="57150">
            <a:solidFill>
              <a:srgbClr val="3366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1"/>
          <p:cNvSpPr>
            <a:spLocks noChangeArrowheads="1"/>
          </p:cNvSpPr>
          <p:nvPr/>
        </p:nvSpPr>
        <p:spPr bwMode="auto">
          <a:xfrm>
            <a:off x="3733800" y="5523636"/>
            <a:ext cx="3352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smtClean="0"/>
              <a:t>Radian = degree x </a:t>
            </a:r>
            <a:r>
              <a:rPr lang="el-GR" altLang="en-US" sz="2400" dirty="0" smtClean="0"/>
              <a:t>π</a:t>
            </a:r>
            <a:r>
              <a:rPr lang="en-US" altLang="en-US" sz="2400" dirty="0" smtClean="0"/>
              <a:t> / 180</a:t>
            </a:r>
            <a:endParaRPr lang="en-US" altLang="en-US" sz="2400" dirty="0"/>
          </a:p>
        </p:txBody>
      </p:sp>
      <p:sp>
        <p:nvSpPr>
          <p:cNvPr id="9" name="Footer Placeholder 8"/>
          <p:cNvSpPr>
            <a:spLocks noGrp="1"/>
          </p:cNvSpPr>
          <p:nvPr>
            <p:ph type="ftr" sz="quarter" idx="11"/>
          </p:nvPr>
        </p:nvSpPr>
        <p:spPr/>
        <p:txBody>
          <a:bodyPr/>
          <a:lstStyle/>
          <a:p>
            <a:r>
              <a:rPr lang="en-US" smtClean="0"/>
              <a:t>Prof. Vishal A. Polara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18140195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idx="1"/>
          </p:nvPr>
        </p:nvSpPr>
        <p:spPr>
          <a:xfrm>
            <a:off x="762000" y="355644"/>
            <a:ext cx="8163059" cy="6341370"/>
          </a:xfrm>
        </p:spPr>
        <p:txBody>
          <a:bodyPr>
            <a:normAutofit/>
          </a:bodyPr>
          <a:lstStyle/>
          <a:p>
            <a:pPr algn="just"/>
            <a:r>
              <a:rPr lang="en-US" sz="2800" b="1" u="sng" dirty="0" smtClean="0"/>
              <a:t>Wavelength: </a:t>
            </a:r>
          </a:p>
          <a:p>
            <a:pPr algn="just"/>
            <a:r>
              <a:rPr lang="en-US" dirty="0" smtClean="0"/>
              <a:t>It is another characteristic of a signal traveling through a transmission medium.</a:t>
            </a:r>
          </a:p>
          <a:p>
            <a:pPr algn="just"/>
            <a:r>
              <a:rPr lang="en-US" dirty="0" smtClean="0"/>
              <a:t>It binds the period or the frequency of a simple wave to the propagation speed of the medium.</a:t>
            </a:r>
          </a:p>
          <a:p>
            <a:pPr algn="just"/>
            <a:endParaRPr lang="en-US" dirty="0" smtClean="0"/>
          </a:p>
          <a:p>
            <a:pPr algn="just"/>
            <a:endParaRPr lang="en-US" dirty="0"/>
          </a:p>
        </p:txBody>
      </p:sp>
      <p:sp>
        <p:nvSpPr>
          <p:cNvPr id="4" name="TextBox 3"/>
          <p:cNvSpPr txBox="1">
            <a:spLocks noRot="1" noChangeAspect="1" noMove="1" noResize="1" noEditPoints="1" noAdjustHandles="1" noChangeArrowheads="1" noChangeShapeType="1" noTextEdit="1"/>
          </p:cNvSpPr>
          <p:nvPr/>
        </p:nvSpPr>
        <p:spPr>
          <a:xfrm>
            <a:off x="1757528" y="4971952"/>
            <a:ext cx="5628945" cy="574709"/>
          </a:xfrm>
          <a:prstGeom prst="rect">
            <a:avLst/>
          </a:prstGeom>
          <a:blipFill rotWithShape="0">
            <a:blip r:embed="rId2"/>
            <a:stretch>
              <a:fillRect/>
            </a:stretch>
          </a:blipFill>
          <a:ln w="38100">
            <a:solidFill>
              <a:schemeClr val="accent4">
                <a:lumMod val="60000"/>
                <a:lumOff val="40000"/>
              </a:schemeClr>
            </a:solidFill>
          </a:ln>
        </p:spPr>
        <p:txBody>
          <a:bodyPr/>
          <a:lstStyle/>
          <a:p>
            <a:r>
              <a:rPr lang="en-US">
                <a:noFill/>
              </a:rPr>
              <a:t> </a:t>
            </a:r>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41642107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7772400" cy="1143000"/>
          </a:xfrm>
        </p:spPr>
        <p:txBody>
          <a:bodyPr/>
          <a:lstStyle/>
          <a:p>
            <a:r>
              <a:rPr lang="en-US" dirty="0" smtClean="0"/>
              <a:t>Outline</a:t>
            </a:r>
            <a:endParaRPr lang="en-US" dirty="0"/>
          </a:p>
        </p:txBody>
      </p:sp>
      <p:sp>
        <p:nvSpPr>
          <p:cNvPr id="3" name="Footer Placeholder 2"/>
          <p:cNvSpPr>
            <a:spLocks noGrp="1"/>
          </p:cNvSpPr>
          <p:nvPr>
            <p:ph type="ftr" sz="quarter" idx="11"/>
          </p:nvPr>
        </p:nvSpPr>
        <p:spPr>
          <a:xfrm>
            <a:off x="914400" y="6324600"/>
            <a:ext cx="3962400" cy="457200"/>
          </a:xfrm>
        </p:spPr>
        <p:txBody>
          <a:bodyPr/>
          <a:lstStyle/>
          <a:p>
            <a:r>
              <a:rPr lang="en-US" smtClean="0"/>
              <a:t>Prof. Vishal A. Polara                            </a:t>
            </a:r>
            <a:endParaRPr lang="en-US"/>
          </a:p>
        </p:txBody>
      </p:sp>
      <p:sp>
        <p:nvSpPr>
          <p:cNvPr id="6" name="Content Placeholder 2"/>
          <p:cNvSpPr>
            <a:spLocks noGrp="1"/>
          </p:cNvSpPr>
          <p:nvPr>
            <p:ph sz="quarter" idx="1"/>
          </p:nvPr>
        </p:nvSpPr>
        <p:spPr>
          <a:xfrm>
            <a:off x="685800" y="533400"/>
            <a:ext cx="7772400" cy="6781800"/>
          </a:xfrm>
        </p:spPr>
        <p:txBody>
          <a:bodyPr>
            <a:noAutofit/>
          </a:bodyPr>
          <a:lstStyle/>
          <a:p>
            <a:pPr marL="596646" indent="-514350">
              <a:buNone/>
            </a:pPr>
            <a:r>
              <a:rPr lang="en-US" sz="2400" dirty="0" smtClean="0"/>
              <a:t>1.  ANALOG AND DIGITAL</a:t>
            </a:r>
          </a:p>
          <a:p>
            <a:pPr marL="596646" indent="-514350">
              <a:buFontTx/>
              <a:buChar char="-"/>
            </a:pPr>
            <a:r>
              <a:rPr lang="en-US" sz="2400" dirty="0" smtClean="0"/>
              <a:t>Analog and Digital Data</a:t>
            </a:r>
          </a:p>
          <a:p>
            <a:pPr marL="596646" indent="-514350">
              <a:buFontTx/>
              <a:buChar char="-"/>
            </a:pPr>
            <a:r>
              <a:rPr lang="en-US" sz="2400" dirty="0" smtClean="0"/>
              <a:t>Analog and Digital Signals</a:t>
            </a:r>
          </a:p>
          <a:p>
            <a:pPr marL="596646" indent="-514350">
              <a:buFontTx/>
              <a:buChar char="-"/>
            </a:pPr>
            <a:r>
              <a:rPr lang="en-US" sz="2400" dirty="0" smtClean="0"/>
              <a:t>Periodic and Non periodic Signals</a:t>
            </a:r>
          </a:p>
          <a:p>
            <a:pPr marL="596646" indent="-514350">
              <a:buNone/>
            </a:pPr>
            <a:r>
              <a:rPr lang="en-US" sz="2400" dirty="0" smtClean="0"/>
              <a:t>2. PERIODIC ANALOG SIGNALS</a:t>
            </a:r>
          </a:p>
          <a:p>
            <a:pPr marL="596646" indent="-514350">
              <a:buFontTx/>
              <a:buChar char="-"/>
            </a:pPr>
            <a:r>
              <a:rPr lang="en-US" sz="2400" dirty="0" smtClean="0"/>
              <a:t>Sine Wave</a:t>
            </a:r>
          </a:p>
          <a:p>
            <a:pPr marL="596646" indent="-514350">
              <a:buFontTx/>
              <a:buChar char="-"/>
            </a:pPr>
            <a:r>
              <a:rPr lang="en-US" sz="2400" dirty="0" smtClean="0"/>
              <a:t>Wavelength</a:t>
            </a:r>
          </a:p>
          <a:p>
            <a:pPr marL="596646" indent="-514350">
              <a:buFontTx/>
              <a:buChar char="-"/>
            </a:pPr>
            <a:r>
              <a:rPr lang="en-US" sz="2400" dirty="0" smtClean="0"/>
              <a:t>Time and Frequency Domain</a:t>
            </a:r>
          </a:p>
          <a:p>
            <a:pPr marL="596646" indent="-514350">
              <a:buFontTx/>
              <a:buChar char="-"/>
            </a:pPr>
            <a:r>
              <a:rPr lang="en-US" sz="2400" dirty="0" smtClean="0"/>
              <a:t>Composite Signals</a:t>
            </a:r>
          </a:p>
          <a:p>
            <a:pPr marL="596646" indent="-514350">
              <a:buNone/>
            </a:pPr>
            <a:r>
              <a:rPr lang="en-US" sz="2400" dirty="0" smtClean="0"/>
              <a:t>3. DIGITAL SIGNALS</a:t>
            </a:r>
          </a:p>
          <a:p>
            <a:pPr marL="596646" indent="-514350">
              <a:buFontTx/>
              <a:buChar char="-"/>
            </a:pPr>
            <a:r>
              <a:rPr lang="en-US" sz="2400" dirty="0" smtClean="0"/>
              <a:t>Bit Rate</a:t>
            </a:r>
          </a:p>
          <a:p>
            <a:pPr marL="596646" indent="-514350">
              <a:buFontTx/>
              <a:buChar char="-"/>
            </a:pPr>
            <a:r>
              <a:rPr lang="en-US" sz="2400" dirty="0" smtClean="0"/>
              <a:t>Bit Length</a:t>
            </a:r>
          </a:p>
          <a:p>
            <a:pPr marL="596646" indent="-514350">
              <a:buFontTx/>
              <a:buChar char="-"/>
            </a:pPr>
            <a:r>
              <a:rPr lang="en-US" sz="2400" dirty="0" smtClean="0"/>
              <a:t>Digital Signal as a Composite Analog Signal</a:t>
            </a:r>
          </a:p>
          <a:p>
            <a:pPr marL="596646" indent="-514350">
              <a:buNone/>
            </a:pPr>
            <a:endParaRPr lang="en-US" sz="2400" dirty="0" smtClean="0"/>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3012" name="Text Box 4"/>
          <p:cNvSpPr txBox="1">
            <a:spLocks noChangeArrowheads="1"/>
          </p:cNvSpPr>
          <p:nvPr/>
        </p:nvSpPr>
        <p:spPr bwMode="auto">
          <a:xfrm>
            <a:off x="1371601" y="762000"/>
            <a:ext cx="29878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smtClean="0">
                <a:solidFill>
                  <a:schemeClr val="folHlink"/>
                </a:solidFill>
              </a:rPr>
              <a:t>Figure  </a:t>
            </a:r>
            <a:r>
              <a:rPr lang="en-US" altLang="en-US" sz="2000" dirty="0" smtClean="0"/>
              <a:t>Wavelength </a:t>
            </a:r>
            <a:r>
              <a:rPr lang="en-US" altLang="en-US" sz="2000" dirty="0"/>
              <a:t>and period</a:t>
            </a:r>
          </a:p>
        </p:txBody>
      </p:sp>
      <p:pic>
        <p:nvPicPr>
          <p:cNvPr id="6830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23" y="1595497"/>
            <a:ext cx="6025754"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3959123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5"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873" y="1198595"/>
            <a:ext cx="5174078" cy="451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0" y="228601"/>
            <a:ext cx="8763000" cy="830997"/>
          </a:xfrm>
          <a:prstGeom prst="rect">
            <a:avLst/>
          </a:prstGeom>
          <a:solidFill>
            <a:schemeClr val="bg1"/>
          </a:solidFill>
          <a:ln>
            <a:noFill/>
          </a:ln>
          <a:effectLst/>
          <a:extLst/>
        </p:spPr>
        <p:txBody>
          <a:bodyPr wrap="square">
            <a:spAutoFit/>
          </a:bodyPr>
          <a:lstStyle/>
          <a:p>
            <a:pPr algn="ctr"/>
            <a:r>
              <a:rPr lang="en-US" altLang="en-US" sz="2400" dirty="0">
                <a:latin typeface="Arial" panose="020B0604020202020204" pitchFamily="34" charset="0"/>
              </a:rPr>
              <a:t>A complete sine wave in the time domain can be represented by one single spike in the frequency domain.</a:t>
            </a:r>
          </a:p>
        </p:txBody>
      </p:sp>
      <p:sp>
        <p:nvSpPr>
          <p:cNvPr id="6" name="Text Box 4"/>
          <p:cNvSpPr txBox="1">
            <a:spLocks noChangeArrowheads="1"/>
          </p:cNvSpPr>
          <p:nvPr/>
        </p:nvSpPr>
        <p:spPr bwMode="auto">
          <a:xfrm>
            <a:off x="990600" y="5791200"/>
            <a:ext cx="76683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err="1" smtClean="0">
                <a:solidFill>
                  <a:schemeClr val="folHlink"/>
                </a:solidFill>
              </a:rPr>
              <a:t>Figure</a:t>
            </a:r>
            <a:r>
              <a:rPr lang="en-US" altLang="en-US" sz="2000" baseline="0" dirty="0" err="1" smtClean="0"/>
              <a:t>The</a:t>
            </a:r>
            <a:r>
              <a:rPr lang="en-US" altLang="en-US" sz="2000" baseline="0" dirty="0" smtClean="0"/>
              <a:t> </a:t>
            </a:r>
            <a:r>
              <a:rPr lang="en-US" altLang="en-US" sz="2000" baseline="0" dirty="0"/>
              <a:t>time-domain and frequency-domain plots of a sine wave</a:t>
            </a:r>
          </a:p>
        </p:txBody>
      </p:sp>
      <p:sp>
        <p:nvSpPr>
          <p:cNvPr id="7" name="Footer Placeholder 6"/>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204390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506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83893" y="2408237"/>
            <a:ext cx="6437710" cy="315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228600" y="118408"/>
            <a:ext cx="8686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400" dirty="0"/>
              <a:t>The frequency domain is more compact and useful when we are dealing with more than one sine wave. </a:t>
            </a:r>
            <a:endParaRPr lang="en-US" altLang="en-US" sz="2400" dirty="0" smtClean="0"/>
          </a:p>
          <a:p>
            <a:pPr algn="just"/>
            <a:r>
              <a:rPr lang="en-US" altLang="en-US" sz="2400" dirty="0" smtClean="0"/>
              <a:t>For </a:t>
            </a:r>
            <a:r>
              <a:rPr lang="en-US" altLang="en-US" sz="2400" dirty="0"/>
              <a:t>example, </a:t>
            </a:r>
            <a:r>
              <a:rPr lang="en-US" altLang="en-US" sz="2400" dirty="0" smtClean="0"/>
              <a:t>Figure </a:t>
            </a:r>
            <a:r>
              <a:rPr lang="en-US" altLang="en-US" sz="2400" dirty="0"/>
              <a:t>shows three sine waves, each with different amplitude and frequency. </a:t>
            </a:r>
            <a:endParaRPr lang="en-US" altLang="en-US" sz="2400" dirty="0" smtClean="0"/>
          </a:p>
          <a:p>
            <a:pPr algn="just"/>
            <a:r>
              <a:rPr lang="en-US" altLang="en-US" sz="2400" dirty="0" smtClean="0"/>
              <a:t>All </a:t>
            </a:r>
            <a:r>
              <a:rPr lang="en-US" altLang="en-US" sz="2400" dirty="0"/>
              <a:t>can be represented by three spikes in the frequency domain.</a:t>
            </a:r>
          </a:p>
        </p:txBody>
      </p:sp>
      <p:sp>
        <p:nvSpPr>
          <p:cNvPr id="6" name="Text Box 4"/>
          <p:cNvSpPr txBox="1">
            <a:spLocks noChangeArrowheads="1"/>
          </p:cNvSpPr>
          <p:nvPr/>
        </p:nvSpPr>
        <p:spPr bwMode="auto">
          <a:xfrm>
            <a:off x="1066800" y="5558135"/>
            <a:ext cx="765389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The </a:t>
            </a:r>
            <a:r>
              <a:rPr lang="en-US" altLang="en-US" sz="2000" baseline="0" dirty="0"/>
              <a:t>time domain and frequency domain of three sine waves</a:t>
            </a:r>
          </a:p>
        </p:txBody>
      </p:sp>
      <p:sp>
        <p:nvSpPr>
          <p:cNvPr id="9" name="Footer Placeholder 8"/>
          <p:cNvSpPr>
            <a:spLocks noGrp="1"/>
          </p:cNvSpPr>
          <p:nvPr>
            <p:ph type="ftr" sz="quarter" idx="11"/>
          </p:nvPr>
        </p:nvSpPr>
        <p:spPr/>
        <p:txBody>
          <a:bodyPr/>
          <a:lstStyle/>
          <a:p>
            <a:r>
              <a:rPr lang="en-US" smtClean="0"/>
              <a:t>Prof. Vishal A. Polara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6036509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7772400" cy="1143000"/>
          </a:xfrm>
        </p:spPr>
        <p:txBody>
          <a:bodyPr/>
          <a:lstStyle/>
          <a:p>
            <a:r>
              <a:rPr lang="en-US" dirty="0" smtClean="0"/>
              <a:t>Composite Periodic Signal</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800" dirty="0"/>
              <a:t>A single-frequency sine wave is not useful in data communications</a:t>
            </a:r>
            <a:r>
              <a:rPr lang="en-US" sz="2800" dirty="0" smtClean="0"/>
              <a:t>; we </a:t>
            </a:r>
            <a:r>
              <a:rPr lang="en-US" sz="2800" dirty="0"/>
              <a:t>need to send a composite signal, a signal made of many simple sine waves.</a:t>
            </a:r>
          </a:p>
          <a:p>
            <a:pPr algn="just"/>
            <a:r>
              <a:rPr lang="en-US" sz="2800" dirty="0"/>
              <a:t>According to Fourier analysis, any composite signal is a combination </a:t>
            </a:r>
            <a:r>
              <a:rPr lang="en-US" sz="2800" dirty="0" smtClean="0"/>
              <a:t>of simple </a:t>
            </a:r>
            <a:r>
              <a:rPr lang="en-US" sz="2800" dirty="0"/>
              <a:t>sine waves with different frequencies, amplitudes, and phases.</a:t>
            </a:r>
          </a:p>
          <a:p>
            <a:pPr algn="just"/>
            <a:r>
              <a:rPr lang="en-US" sz="2800" dirty="0"/>
              <a:t>If the composite signal is periodic, the decomposition gives a series of signals with discrete </a:t>
            </a:r>
            <a:r>
              <a:rPr lang="en-US" sz="2800" dirty="0" smtClean="0"/>
              <a:t>frequencies</a:t>
            </a:r>
          </a:p>
          <a:p>
            <a:pPr algn="just"/>
            <a:r>
              <a:rPr lang="en-US" sz="2800" dirty="0"/>
              <a:t>I</a:t>
            </a:r>
            <a:r>
              <a:rPr lang="en-US" sz="2800" dirty="0" smtClean="0"/>
              <a:t>f </a:t>
            </a:r>
            <a:r>
              <a:rPr lang="en-US" sz="2800" dirty="0"/>
              <a:t>the composite signal is nonperiodic, the decomposition gives a combination of sine waves with continuous frequencies</a:t>
            </a:r>
            <a:r>
              <a:rPr lang="en-US" sz="2800" dirty="0" smtClean="0"/>
              <a:t>.</a:t>
            </a:r>
            <a:endParaRPr lang="en-US" sz="2800" dirty="0"/>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11811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83"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608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898" y="1981200"/>
            <a:ext cx="6368653" cy="307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1257300" y="457200"/>
            <a:ext cx="40201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A </a:t>
            </a:r>
            <a:r>
              <a:rPr lang="en-US" altLang="en-US" sz="2000" baseline="0" dirty="0"/>
              <a:t>composite periodic signal</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319588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711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476377"/>
            <a:ext cx="5505450" cy="469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228600" y="179903"/>
            <a:ext cx="92964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Decomposition </a:t>
            </a:r>
            <a:r>
              <a:rPr lang="en-US" altLang="en-US" sz="2000" baseline="0" dirty="0"/>
              <a:t>of a composite periodic signal in the time and</a:t>
            </a:r>
            <a:br>
              <a:rPr lang="en-US" altLang="en-US" sz="2000" baseline="0" dirty="0"/>
            </a:br>
            <a:r>
              <a:rPr lang="en-US" altLang="en-US" sz="2000" baseline="0" dirty="0"/>
              <a:t>                          frequency domains</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248055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8813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6136" y="2325688"/>
            <a:ext cx="6259115" cy="2627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914400" y="723900"/>
            <a:ext cx="75438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smtClean="0"/>
              <a:t>The </a:t>
            </a:r>
            <a:r>
              <a:rPr lang="en-US" altLang="en-US" sz="2000" baseline="0" dirty="0"/>
              <a:t>time and frequency domains of a nonperiodic signal</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5757235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15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1402" y="1146421"/>
            <a:ext cx="4186054" cy="45685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374904" y="166729"/>
            <a:ext cx="8311896" cy="646331"/>
          </a:xfrm>
          <a:prstGeom prst="rect">
            <a:avLst/>
          </a:prstGeom>
          <a:solidFill>
            <a:schemeClr val="bg1"/>
          </a:solidFill>
          <a:ln>
            <a:noFill/>
          </a:ln>
          <a:effectLst/>
        </p:spPr>
        <p:txBody>
          <a:bodyPr wrap="square">
            <a:spAutoFit/>
          </a:bodyPr>
          <a:lstStyle/>
          <a:p>
            <a:pPr algn="ctr"/>
            <a:r>
              <a:rPr lang="en-US" altLang="en-US" dirty="0"/>
              <a:t>The </a:t>
            </a:r>
            <a:r>
              <a:rPr lang="en-US" altLang="en-US" b="1" dirty="0"/>
              <a:t>bandwidth</a:t>
            </a:r>
            <a:r>
              <a:rPr lang="en-US" altLang="en-US" dirty="0"/>
              <a:t> of a composite signal is the difference between the</a:t>
            </a:r>
          </a:p>
          <a:p>
            <a:pPr algn="ctr"/>
            <a:r>
              <a:rPr lang="en-US" altLang="en-US" dirty="0"/>
              <a:t>highest and the lowest frequencies contained in that signal.</a:t>
            </a:r>
          </a:p>
        </p:txBody>
      </p:sp>
      <p:sp>
        <p:nvSpPr>
          <p:cNvPr id="5" name="Text Box 4"/>
          <p:cNvSpPr txBox="1">
            <a:spLocks noChangeArrowheads="1"/>
          </p:cNvSpPr>
          <p:nvPr/>
        </p:nvSpPr>
        <p:spPr bwMode="auto">
          <a:xfrm>
            <a:off x="762000" y="5715000"/>
            <a:ext cx="762183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a:t>The bandwidth of periodic and nonperiodic composite signals</a:t>
            </a:r>
          </a:p>
        </p:txBody>
      </p:sp>
      <p:sp>
        <p:nvSpPr>
          <p:cNvPr id="6" name="Footer Placeholder 5"/>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2367351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7"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3978" name="Rectangle 11"/>
          <p:cNvSpPr>
            <a:spLocks noChangeArrowheads="1"/>
          </p:cNvSpPr>
          <p:nvPr/>
        </p:nvSpPr>
        <p:spPr bwMode="auto">
          <a:xfrm>
            <a:off x="609600" y="551795"/>
            <a:ext cx="79248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If a periodic signal is decomposed into five sine waves with frequencies of 100, 300, 500, 700, and 900 Hz, what is its bandwidth? Draw the spectrum, assuming all components have a maximum amplitude of 10 V.</a:t>
            </a:r>
          </a:p>
          <a:p>
            <a:pPr algn="just"/>
            <a:r>
              <a:rPr lang="en-US" altLang="en-US" baseline="0" dirty="0">
                <a:solidFill>
                  <a:schemeClr val="hlink"/>
                </a:solidFill>
              </a:rPr>
              <a:t>Solution</a:t>
            </a:r>
          </a:p>
          <a:p>
            <a:pPr algn="just"/>
            <a:r>
              <a:rPr lang="en-US" altLang="en-US" baseline="0" dirty="0"/>
              <a:t>Let </a:t>
            </a:r>
            <a:r>
              <a:rPr lang="en-US" altLang="en-US" baseline="0" dirty="0" err="1">
                <a:solidFill>
                  <a:schemeClr val="hlink"/>
                </a:solidFill>
              </a:rPr>
              <a:t>f</a:t>
            </a:r>
            <a:r>
              <a:rPr lang="en-US" altLang="en-US" baseline="-14000" dirty="0" err="1">
                <a:solidFill>
                  <a:schemeClr val="hlink"/>
                </a:solidFill>
              </a:rPr>
              <a:t>h</a:t>
            </a:r>
            <a:r>
              <a:rPr lang="en-US" altLang="en-US" baseline="0" dirty="0"/>
              <a:t> be the highest frequency, </a:t>
            </a:r>
            <a:r>
              <a:rPr lang="en-US" altLang="en-US" baseline="0" dirty="0">
                <a:solidFill>
                  <a:schemeClr val="hlink"/>
                </a:solidFill>
              </a:rPr>
              <a:t>f</a:t>
            </a:r>
            <a:r>
              <a:rPr lang="en-US" altLang="en-US" baseline="-14000" dirty="0">
                <a:solidFill>
                  <a:schemeClr val="hlink"/>
                </a:solidFill>
              </a:rPr>
              <a:t>l</a:t>
            </a:r>
            <a:r>
              <a:rPr lang="en-US" altLang="en-US" baseline="0" dirty="0"/>
              <a:t> the lowest frequency, and </a:t>
            </a:r>
            <a:r>
              <a:rPr lang="en-US" altLang="en-US" baseline="0" dirty="0">
                <a:solidFill>
                  <a:schemeClr val="hlink"/>
                </a:solidFill>
              </a:rPr>
              <a:t>B</a:t>
            </a:r>
            <a:r>
              <a:rPr lang="en-US" altLang="en-US" baseline="0" dirty="0"/>
              <a:t> the bandwidth. Then</a:t>
            </a:r>
          </a:p>
        </p:txBody>
      </p:sp>
      <p:sp>
        <p:nvSpPr>
          <p:cNvPr id="83979" name="Text Box 12"/>
          <p:cNvSpPr txBox="1">
            <a:spLocks noChangeArrowheads="1"/>
          </p:cNvSpPr>
          <p:nvPr/>
        </p:nvSpPr>
        <p:spPr bwMode="auto">
          <a:xfrm>
            <a:off x="609600" y="76200"/>
            <a:ext cx="318312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Example </a:t>
            </a:r>
          </a:p>
        </p:txBody>
      </p:sp>
      <p:pic>
        <p:nvPicPr>
          <p:cNvPr id="8398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0155" y="4191000"/>
            <a:ext cx="2882503" cy="458788"/>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3981" name="Rectangle 15"/>
          <p:cNvSpPr>
            <a:spLocks noChangeArrowheads="1"/>
          </p:cNvSpPr>
          <p:nvPr/>
        </p:nvSpPr>
        <p:spPr bwMode="auto">
          <a:xfrm>
            <a:off x="685800" y="5105400"/>
            <a:ext cx="80010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spectrum has only five spikes, at 100, 300, 500, 700, and 900 Hz (see Figure 3.13).</a:t>
            </a:r>
          </a:p>
        </p:txBody>
      </p:sp>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9679729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21" name="Text Box 4"/>
          <p:cNvSpPr txBox="1">
            <a:spLocks noChangeArrowheads="1"/>
          </p:cNvSpPr>
          <p:nvPr/>
        </p:nvSpPr>
        <p:spPr bwMode="auto">
          <a:xfrm>
            <a:off x="1143001" y="457200"/>
            <a:ext cx="309271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a:t>The bandwidth </a:t>
            </a:r>
          </a:p>
        </p:txBody>
      </p:sp>
      <p:pic>
        <p:nvPicPr>
          <p:cNvPr id="8602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206" y="2430463"/>
            <a:ext cx="5197079"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25203521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6" name="Content Placeholder 2"/>
          <p:cNvSpPr txBox="1">
            <a:spLocks/>
          </p:cNvSpPr>
          <p:nvPr/>
        </p:nvSpPr>
        <p:spPr>
          <a:xfrm>
            <a:off x="685800" y="304800"/>
            <a:ext cx="7772400" cy="7086600"/>
          </a:xfrm>
          <a:prstGeom prst="rect">
            <a:avLst/>
          </a:prstGeom>
        </p:spPr>
        <p:txBody>
          <a:bodyPr vert="horz">
            <a:noAutofit/>
          </a:bodyPr>
          <a:lstStyle/>
          <a:p>
            <a:pPr marL="596646" indent="-514350">
              <a:spcBef>
                <a:spcPts val="580"/>
              </a:spcBef>
              <a:buClr>
                <a:schemeClr val="accent1"/>
              </a:buClr>
              <a:buSzPct val="85000"/>
            </a:pPr>
            <a:r>
              <a:rPr lang="en-US" sz="2400" dirty="0" smtClean="0"/>
              <a:t>4. TRANSMISSION IMPAIRMENT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96646" lvl="0" indent="-514350">
              <a:spcBef>
                <a:spcPts val="580"/>
              </a:spcBef>
              <a:buClr>
                <a:schemeClr val="accent1"/>
              </a:buClr>
              <a:buSzPct val="85000"/>
              <a:buFontTx/>
              <a:buChar char="-"/>
            </a:pPr>
            <a:r>
              <a:rPr lang="en-US" sz="2400" dirty="0" smtClean="0"/>
              <a:t>Attenuation</a:t>
            </a:r>
          </a:p>
          <a:p>
            <a:pPr marL="596646" lvl="0" indent="-514350">
              <a:spcBef>
                <a:spcPts val="580"/>
              </a:spcBef>
              <a:buClr>
                <a:schemeClr val="accent1"/>
              </a:buClr>
              <a:buSzPct val="85000"/>
              <a:buFontTx/>
              <a:buChar char="-"/>
            </a:pPr>
            <a:r>
              <a:rPr lang="en-US" sz="2400" dirty="0" err="1" smtClean="0"/>
              <a:t>Distoration</a:t>
            </a:r>
            <a:endParaRPr lang="en-US" sz="2400" dirty="0" smtClean="0"/>
          </a:p>
          <a:p>
            <a:pPr marL="596646" lvl="0" indent="-514350">
              <a:spcBef>
                <a:spcPts val="580"/>
              </a:spcBef>
              <a:buClr>
                <a:schemeClr val="accent1"/>
              </a:buClr>
              <a:buSzPct val="85000"/>
              <a:buFontTx/>
              <a:buChar char="-"/>
            </a:pPr>
            <a:r>
              <a:rPr lang="en-US" sz="2400" dirty="0" smtClean="0"/>
              <a:t>Noise</a:t>
            </a:r>
          </a:p>
          <a:p>
            <a:pPr marL="596646" indent="-514350">
              <a:spcBef>
                <a:spcPts val="580"/>
              </a:spcBef>
              <a:buClr>
                <a:schemeClr val="accent1"/>
              </a:buClr>
              <a:buSzPct val="85000"/>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5.</a:t>
            </a:r>
            <a:r>
              <a:rPr lang="en-US" sz="2400" dirty="0" smtClean="0"/>
              <a:t> DATA RATE LIMITS</a:t>
            </a:r>
          </a:p>
          <a:p>
            <a:pPr marL="596646" indent="-514350">
              <a:spcBef>
                <a:spcPts val="580"/>
              </a:spcBef>
              <a:buClr>
                <a:schemeClr val="accent1"/>
              </a:buClr>
              <a:buSzPct val="85000"/>
              <a:buFontTx/>
              <a:buChar char="-"/>
            </a:pPr>
            <a:r>
              <a:rPr lang="en-US" sz="2400" dirty="0" smtClean="0"/>
              <a:t>Noiseless Channel: </a:t>
            </a:r>
            <a:r>
              <a:rPr lang="en-US" sz="2400" dirty="0" err="1" smtClean="0"/>
              <a:t>Nyquist</a:t>
            </a:r>
            <a:r>
              <a:rPr lang="en-US" sz="2400" dirty="0" smtClean="0"/>
              <a:t> Bit Rate</a:t>
            </a:r>
          </a:p>
          <a:p>
            <a:pPr marL="596646" indent="-514350">
              <a:spcBef>
                <a:spcPts val="580"/>
              </a:spcBef>
              <a:buClr>
                <a:schemeClr val="accent1"/>
              </a:buClr>
              <a:buSzPct val="85000"/>
              <a:buFontTx/>
              <a:buChar char="-"/>
            </a:pPr>
            <a:r>
              <a:rPr lang="en-US" sz="2400" dirty="0" smtClean="0"/>
              <a:t>Noisy Channel: Shannon Capacity</a:t>
            </a:r>
          </a:p>
          <a:p>
            <a:pPr marL="596646" indent="-514350">
              <a:spcBef>
                <a:spcPts val="580"/>
              </a:spcBef>
              <a:buClr>
                <a:schemeClr val="accent1"/>
              </a:buClr>
              <a:buSzPct val="85000"/>
              <a:buFontTx/>
              <a:buChar char="-"/>
            </a:pPr>
            <a:r>
              <a:rPr lang="en-US" sz="2400" dirty="0" smtClean="0"/>
              <a:t>Using Both Limits</a:t>
            </a:r>
          </a:p>
          <a:p>
            <a:pPr marL="596646" indent="-514350">
              <a:spcBef>
                <a:spcPts val="580"/>
              </a:spcBef>
              <a:buClr>
                <a:schemeClr val="accent1"/>
              </a:buClr>
              <a:buSzPct val="85000"/>
            </a:pPr>
            <a:r>
              <a:rPr lang="en-US" sz="2400" dirty="0" smtClean="0"/>
              <a:t>6. PERFORMANCE</a:t>
            </a:r>
          </a:p>
          <a:p>
            <a:pPr marL="596646" indent="-514350">
              <a:spcBef>
                <a:spcPts val="580"/>
              </a:spcBef>
              <a:buClr>
                <a:schemeClr val="accent1"/>
              </a:buClr>
              <a:buSzPct val="85000"/>
              <a:buFontTx/>
              <a:buChar char="-"/>
            </a:pPr>
            <a:r>
              <a:rPr lang="en-US" sz="2400" dirty="0" smtClean="0"/>
              <a:t>Bandwidth</a:t>
            </a:r>
          </a:p>
          <a:p>
            <a:pPr marL="596646" indent="-514350">
              <a:spcBef>
                <a:spcPts val="580"/>
              </a:spcBef>
              <a:buClr>
                <a:schemeClr val="accent1"/>
              </a:buClr>
              <a:buSzPct val="85000"/>
              <a:buFontTx/>
              <a:buChar char="-"/>
            </a:pPr>
            <a:r>
              <a:rPr lang="en-US" sz="2400" dirty="0" smtClean="0"/>
              <a:t>Throughput</a:t>
            </a:r>
          </a:p>
          <a:p>
            <a:pPr marL="596646" indent="-514350">
              <a:spcBef>
                <a:spcPts val="580"/>
              </a:spcBef>
              <a:buClr>
                <a:schemeClr val="accent1"/>
              </a:buClr>
              <a:buSzPct val="85000"/>
              <a:buFontTx/>
              <a:buChar char="-"/>
            </a:pPr>
            <a:r>
              <a:rPr lang="en-US" sz="2400" dirty="0" smtClean="0"/>
              <a:t>Latency (Delay)</a:t>
            </a:r>
          </a:p>
          <a:p>
            <a:pPr marL="596646" indent="-514350">
              <a:spcBef>
                <a:spcPts val="580"/>
              </a:spcBef>
              <a:buClr>
                <a:schemeClr val="accent1"/>
              </a:buClr>
              <a:buSzPct val="85000"/>
              <a:buFontTx/>
              <a:buChar char="-"/>
            </a:pPr>
            <a:r>
              <a:rPr lang="en-US" sz="2400" dirty="0" smtClean="0"/>
              <a:t>Bandwidth-Delay Product</a:t>
            </a:r>
          </a:p>
          <a:p>
            <a:pPr marL="596646" indent="-514350">
              <a:spcBef>
                <a:spcPts val="580"/>
              </a:spcBef>
              <a:buClr>
                <a:schemeClr val="accent1"/>
              </a:buClr>
              <a:buSzPct val="85000"/>
            </a:pPr>
            <a:endParaRPr lang="en-US" sz="2400" dirty="0" smtClean="0"/>
          </a:p>
          <a:p>
            <a:pPr marL="596646" indent="-514350">
              <a:spcBef>
                <a:spcPts val="580"/>
              </a:spcBef>
              <a:buClr>
                <a:schemeClr val="accent1"/>
              </a:buClr>
              <a:buSzPct val="85000"/>
            </a:pPr>
            <a:endParaRPr lang="en-US" sz="2400" dirty="0" smtClean="0"/>
          </a:p>
          <a:p>
            <a:pPr marL="596646" indent="-514350">
              <a:spcBef>
                <a:spcPts val="580"/>
              </a:spcBef>
              <a:buClr>
                <a:schemeClr val="accent1"/>
              </a:buClr>
              <a:buSzPct val="85000"/>
            </a:pPr>
            <a:endParaRPr lang="en-US" sz="2400" dirty="0" smtClean="0"/>
          </a:p>
          <a:p>
            <a:pPr marL="596646" indent="-514350">
              <a:spcBef>
                <a:spcPts val="580"/>
              </a:spcBef>
              <a:buClr>
                <a:schemeClr val="accent1"/>
              </a:buClr>
              <a:buSzPct val="85000"/>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3"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88074" name="Rectangle 11"/>
          <p:cNvSpPr>
            <a:spLocks noChangeArrowheads="1"/>
          </p:cNvSpPr>
          <p:nvPr/>
        </p:nvSpPr>
        <p:spPr bwMode="auto">
          <a:xfrm>
            <a:off x="609600" y="609600"/>
            <a:ext cx="82296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 periodic signal has a bandwidth of 20 Hz. The highest frequency is 60 Hz. What is the lowest frequency? Draw the spectrum if the signal contains all frequencies of the same amplitude.</a:t>
            </a:r>
          </a:p>
          <a:p>
            <a:pPr algn="just"/>
            <a:r>
              <a:rPr lang="en-US" altLang="en-US" baseline="0" dirty="0">
                <a:solidFill>
                  <a:schemeClr val="hlink"/>
                </a:solidFill>
              </a:rPr>
              <a:t>Solution</a:t>
            </a:r>
          </a:p>
          <a:p>
            <a:pPr algn="just"/>
            <a:r>
              <a:rPr lang="en-US" altLang="en-US" baseline="0" dirty="0"/>
              <a:t>Let </a:t>
            </a:r>
            <a:r>
              <a:rPr lang="en-US" altLang="en-US" baseline="0" dirty="0" err="1">
                <a:solidFill>
                  <a:schemeClr val="hlink"/>
                </a:solidFill>
              </a:rPr>
              <a:t>f</a:t>
            </a:r>
            <a:r>
              <a:rPr lang="en-US" altLang="en-US" baseline="-25000" dirty="0" err="1">
                <a:solidFill>
                  <a:schemeClr val="hlink"/>
                </a:solidFill>
              </a:rPr>
              <a:t>h</a:t>
            </a:r>
            <a:r>
              <a:rPr lang="en-US" altLang="en-US" baseline="0" dirty="0"/>
              <a:t> be the highest frequency, </a:t>
            </a:r>
            <a:r>
              <a:rPr lang="en-US" altLang="en-US" baseline="0" dirty="0">
                <a:solidFill>
                  <a:schemeClr val="hlink"/>
                </a:solidFill>
              </a:rPr>
              <a:t>f</a:t>
            </a:r>
            <a:r>
              <a:rPr lang="en-US" altLang="en-US" baseline="-25000" dirty="0">
                <a:solidFill>
                  <a:schemeClr val="hlink"/>
                </a:solidFill>
              </a:rPr>
              <a:t>l</a:t>
            </a:r>
            <a:r>
              <a:rPr lang="en-US" altLang="en-US" baseline="0" dirty="0"/>
              <a:t> the lowest frequency, and </a:t>
            </a:r>
            <a:r>
              <a:rPr lang="en-US" altLang="en-US" baseline="0" dirty="0">
                <a:solidFill>
                  <a:schemeClr val="hlink"/>
                </a:solidFill>
              </a:rPr>
              <a:t>B</a:t>
            </a:r>
            <a:r>
              <a:rPr lang="en-US" altLang="en-US" baseline="0" dirty="0"/>
              <a:t> the bandwidth. Then</a:t>
            </a:r>
          </a:p>
        </p:txBody>
      </p:sp>
      <p:sp>
        <p:nvSpPr>
          <p:cNvPr id="88075" name="Text Box 12"/>
          <p:cNvSpPr txBox="1">
            <a:spLocks noChangeArrowheads="1"/>
          </p:cNvSpPr>
          <p:nvPr/>
        </p:nvSpPr>
        <p:spPr bwMode="auto">
          <a:xfrm>
            <a:off x="533400" y="76200"/>
            <a:ext cx="26306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Example </a:t>
            </a:r>
          </a:p>
        </p:txBody>
      </p:sp>
      <p:pic>
        <p:nvPicPr>
          <p:cNvPr id="8807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1220" y="3962400"/>
            <a:ext cx="4880372" cy="422275"/>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077" name="Rectangle 15"/>
          <p:cNvSpPr>
            <a:spLocks noChangeArrowheads="1"/>
          </p:cNvSpPr>
          <p:nvPr/>
        </p:nvSpPr>
        <p:spPr bwMode="auto">
          <a:xfrm>
            <a:off x="685800" y="4953000"/>
            <a:ext cx="8077200"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spectrum contains all integer frequencies. We show this by a series of spikes (see Figure 3.14).</a:t>
            </a:r>
          </a:p>
        </p:txBody>
      </p:sp>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42347040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7" name="Text Box 4"/>
          <p:cNvSpPr txBox="1">
            <a:spLocks noChangeArrowheads="1"/>
          </p:cNvSpPr>
          <p:nvPr/>
        </p:nvSpPr>
        <p:spPr bwMode="auto">
          <a:xfrm>
            <a:off x="1066801" y="762000"/>
            <a:ext cx="301984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smtClean="0"/>
              <a:t>The bandwidth</a:t>
            </a:r>
            <a:endParaRPr lang="en-US" altLang="en-US" sz="2000" baseline="0" dirty="0"/>
          </a:p>
        </p:txBody>
      </p:sp>
      <p:pic>
        <p:nvPicPr>
          <p:cNvPr id="901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5198" y="3003550"/>
            <a:ext cx="6025753" cy="1416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089373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8"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ctr" eaLnBrk="1" hangingPunct="1"/>
            <a:endParaRPr kumimoji="1" lang="en-US" altLang="en-US" sz="2400" b="0" i="0" baseline="0">
              <a:latin typeface="Tahoma" panose="020B0604030504040204" pitchFamily="34" charset="0"/>
            </a:endParaRPr>
          </a:p>
        </p:txBody>
      </p:sp>
      <p:sp>
        <p:nvSpPr>
          <p:cNvPr id="92169"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92170" name="Rectangle 11"/>
          <p:cNvSpPr>
            <a:spLocks noChangeArrowheads="1"/>
          </p:cNvSpPr>
          <p:nvPr/>
        </p:nvSpPr>
        <p:spPr bwMode="auto">
          <a:xfrm>
            <a:off x="1314450" y="914400"/>
            <a:ext cx="64008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 </a:t>
            </a:r>
            <a:r>
              <a:rPr lang="en-US" altLang="en-US" baseline="0" dirty="0" err="1"/>
              <a:t>nonperiodic</a:t>
            </a:r>
            <a:r>
              <a:rPr lang="en-US" altLang="en-US" baseline="0" dirty="0"/>
              <a:t> composite signal has a bandwidth of 200 kHz, with a middle frequency of 140 kHz and peak amplitude of 20 V. The two extreme frequencies have an amplitude of 0. Draw the frequency domain of the signal.</a:t>
            </a:r>
          </a:p>
          <a:p>
            <a:pPr algn="just"/>
            <a:endParaRPr lang="en-US" altLang="en-US" baseline="0" dirty="0"/>
          </a:p>
          <a:p>
            <a:pPr algn="just"/>
            <a:r>
              <a:rPr lang="en-US" altLang="en-US" baseline="0" dirty="0">
                <a:solidFill>
                  <a:schemeClr val="hlink"/>
                </a:solidFill>
              </a:rPr>
              <a:t>Solution</a:t>
            </a:r>
          </a:p>
          <a:p>
            <a:pPr algn="just"/>
            <a:r>
              <a:rPr lang="en-US" altLang="en-US" baseline="0" dirty="0"/>
              <a:t>The lowest frequency must be at 40 kHz and the highest at 240 kHz. Figure 3.15 shows the frequency domain and the bandwidth.</a:t>
            </a:r>
          </a:p>
        </p:txBody>
      </p:sp>
      <p:sp>
        <p:nvSpPr>
          <p:cNvPr id="92171" name="Text Box 12"/>
          <p:cNvSpPr txBox="1">
            <a:spLocks noChangeArrowheads="1"/>
          </p:cNvSpPr>
          <p:nvPr/>
        </p:nvSpPr>
        <p:spPr bwMode="auto">
          <a:xfrm>
            <a:off x="1371600" y="182564"/>
            <a:ext cx="17924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Example </a:t>
            </a:r>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72357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2"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213" name="Text Box 4"/>
          <p:cNvSpPr txBox="1">
            <a:spLocks noChangeArrowheads="1"/>
          </p:cNvSpPr>
          <p:nvPr/>
        </p:nvSpPr>
        <p:spPr bwMode="auto">
          <a:xfrm>
            <a:off x="1371601" y="762000"/>
            <a:ext cx="29330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a:t>The bandwidth </a:t>
            </a:r>
          </a:p>
        </p:txBody>
      </p:sp>
      <p:pic>
        <p:nvPicPr>
          <p:cNvPr id="942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900" y="2428877"/>
            <a:ext cx="6101954"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916431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143000"/>
          </a:xfrm>
        </p:spPr>
        <p:txBody>
          <a:bodyPr/>
          <a:lstStyle/>
          <a:p>
            <a:r>
              <a:rPr lang="en-US" dirty="0" smtClean="0"/>
              <a:t>3. Digital Signals</a:t>
            </a:r>
            <a:endParaRPr lang="en-US" dirty="0"/>
          </a:p>
        </p:txBody>
      </p:sp>
      <p:sp>
        <p:nvSpPr>
          <p:cNvPr id="3" name="Content Placeholder 2"/>
          <p:cNvSpPr>
            <a:spLocks noGrp="1"/>
          </p:cNvSpPr>
          <p:nvPr>
            <p:ph idx="1"/>
          </p:nvPr>
        </p:nvSpPr>
        <p:spPr/>
        <p:txBody>
          <a:bodyPr/>
          <a:lstStyle/>
          <a:p>
            <a:pPr algn="just"/>
            <a:r>
              <a:rPr lang="en-US" dirty="0"/>
              <a:t>A digital signal can have more than two levels. </a:t>
            </a:r>
            <a:endParaRPr lang="en-US" dirty="0" smtClean="0"/>
          </a:p>
          <a:p>
            <a:pPr algn="just"/>
            <a:r>
              <a:rPr lang="en-US" dirty="0" smtClean="0"/>
              <a:t>In </a:t>
            </a:r>
            <a:r>
              <a:rPr lang="en-US" dirty="0"/>
              <a:t>this case, we can send more than 1 bit for each level</a:t>
            </a:r>
            <a:r>
              <a:rPr lang="en-US" dirty="0" smtClean="0"/>
              <a:t>.</a:t>
            </a:r>
          </a:p>
          <a:p>
            <a:pPr algn="just"/>
            <a:r>
              <a:rPr lang="en-US" dirty="0"/>
              <a:t>For example, a </a:t>
            </a:r>
            <a:r>
              <a:rPr lang="en-US" dirty="0" smtClean="0"/>
              <a:t>1 </a:t>
            </a:r>
            <a:r>
              <a:rPr lang="en-US" dirty="0"/>
              <a:t>can be encoded as a positive voltage and a 0 as zero voltage. </a:t>
            </a:r>
            <a:endParaRPr lang="en-US" dirty="0" smtClean="0"/>
          </a:p>
          <a:p>
            <a:pPr algn="just"/>
            <a:r>
              <a:rPr lang="en-US" dirty="0" smtClean="0"/>
              <a:t>Bit rate is used here to describe the digital signal. It is the number of bits in 1s.</a:t>
            </a:r>
          </a:p>
          <a:p>
            <a:pPr algn="just"/>
            <a:r>
              <a:rPr lang="en-US" dirty="0" smtClean="0"/>
              <a:t>Bit length is the distance one bit occupies on the transmission medium(like </a:t>
            </a:r>
            <a:r>
              <a:rPr lang="en-US" dirty="0" err="1" smtClean="0"/>
              <a:t>wavalength</a:t>
            </a:r>
            <a:r>
              <a:rPr lang="en-US" dirty="0" smtClean="0"/>
              <a:t>).</a:t>
            </a:r>
          </a:p>
          <a:p>
            <a:pPr algn="just"/>
            <a:r>
              <a:rPr lang="en-US" dirty="0" smtClean="0"/>
              <a:t>Bit length = Propagation speed * bit duration</a:t>
            </a:r>
            <a:endParaRPr lang="en-US" dirty="0"/>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86335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252" name="Text Box 4"/>
          <p:cNvSpPr txBox="1">
            <a:spLocks noChangeArrowheads="1"/>
          </p:cNvSpPr>
          <p:nvPr/>
        </p:nvSpPr>
        <p:spPr bwMode="auto">
          <a:xfrm>
            <a:off x="914400" y="144959"/>
            <a:ext cx="7239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rPr>
              <a:t>Figure </a:t>
            </a:r>
            <a:r>
              <a:rPr lang="en-US" altLang="en-US" sz="2000" dirty="0" smtClean="0"/>
              <a:t>Two </a:t>
            </a:r>
            <a:r>
              <a:rPr lang="en-US" altLang="en-US" sz="2000" dirty="0"/>
              <a:t>digital signals: one with two signal levels and the </a:t>
            </a:r>
            <a:r>
              <a:rPr lang="en-US" altLang="en-US" sz="2000" dirty="0" smtClean="0"/>
              <a:t>other </a:t>
            </a:r>
            <a:r>
              <a:rPr lang="en-US" altLang="en-US" sz="2000" dirty="0"/>
              <a:t>with four signal levels</a:t>
            </a:r>
          </a:p>
        </p:txBody>
      </p:sp>
      <p:pic>
        <p:nvPicPr>
          <p:cNvPr id="69325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43150" y="1184277"/>
            <a:ext cx="4277916" cy="506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690967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33" name="Rectangle 9"/>
          <p:cNvSpPr>
            <a:spLocks noChangeArrowheads="1"/>
          </p:cNvSpPr>
          <p:nvPr/>
        </p:nvSpPr>
        <p:spPr bwMode="gray">
          <a:xfrm>
            <a:off x="1475186" y="773113"/>
            <a:ext cx="6169819"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a:latin typeface="Tahoma" panose="020B0604030504040204" pitchFamily="34" charset="0"/>
            </a:endParaRPr>
          </a:p>
        </p:txBody>
      </p:sp>
      <p:sp>
        <p:nvSpPr>
          <p:cNvPr id="820234" name="Rectangle 10"/>
          <p:cNvSpPr>
            <a:spLocks noChangeArrowheads="1"/>
          </p:cNvSpPr>
          <p:nvPr/>
        </p:nvSpPr>
        <p:spPr bwMode="auto">
          <a:xfrm>
            <a:off x="914400" y="1447800"/>
            <a:ext cx="69723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20235" name="Rectangle 11"/>
          <p:cNvSpPr>
            <a:spLocks noChangeArrowheads="1"/>
          </p:cNvSpPr>
          <p:nvPr/>
        </p:nvSpPr>
        <p:spPr bwMode="auto">
          <a:xfrm>
            <a:off x="1314450" y="1447802"/>
            <a:ext cx="744855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dirty="0" smtClean="0"/>
              <a:t>1) A </a:t>
            </a:r>
            <a:r>
              <a:rPr lang="en-US" altLang="en-US" sz="2000" dirty="0"/>
              <a:t>digital signal has eight levels. How many bits are needed per level? We calculate the number of bits from the formula</a:t>
            </a:r>
          </a:p>
        </p:txBody>
      </p:sp>
      <p:sp>
        <p:nvSpPr>
          <p:cNvPr id="820236" name="Text Box 12"/>
          <p:cNvSpPr txBox="1">
            <a:spLocks noChangeArrowheads="1"/>
          </p:cNvSpPr>
          <p:nvPr/>
        </p:nvSpPr>
        <p:spPr bwMode="auto">
          <a:xfrm>
            <a:off x="1295400" y="182564"/>
            <a:ext cx="14814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smtClean="0">
                <a:solidFill>
                  <a:schemeClr val="hlink"/>
                </a:solidFill>
              </a:rPr>
              <a:t>Example</a:t>
            </a:r>
            <a:endParaRPr lang="en-US" altLang="en-US" sz="3200" dirty="0">
              <a:solidFill>
                <a:schemeClr val="hlink"/>
              </a:solidFill>
            </a:endParaRPr>
          </a:p>
        </p:txBody>
      </p:sp>
      <p:pic>
        <p:nvPicPr>
          <p:cNvPr id="82023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2035" y="2616200"/>
            <a:ext cx="3259931" cy="431800"/>
          </a:xfrm>
          <a:prstGeom prst="rect">
            <a:avLst/>
          </a:prstGeom>
          <a:noFill/>
          <a:ln w="57150">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20239" name="Rectangle 15"/>
          <p:cNvSpPr>
            <a:spLocks noChangeArrowheads="1"/>
          </p:cNvSpPr>
          <p:nvPr/>
        </p:nvSpPr>
        <p:spPr bwMode="auto">
          <a:xfrm>
            <a:off x="1418035" y="3257490"/>
            <a:ext cx="64008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000" dirty="0"/>
              <a:t>Each signal level is represented by 3 bits.</a:t>
            </a:r>
          </a:p>
        </p:txBody>
      </p:sp>
      <p:sp>
        <p:nvSpPr>
          <p:cNvPr id="18" name="Rectangle 11"/>
          <p:cNvSpPr>
            <a:spLocks noChangeArrowheads="1"/>
          </p:cNvSpPr>
          <p:nvPr/>
        </p:nvSpPr>
        <p:spPr bwMode="auto">
          <a:xfrm>
            <a:off x="1200150" y="3829561"/>
            <a:ext cx="756285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baseline="0" dirty="0" smtClean="0"/>
              <a:t>2) A </a:t>
            </a:r>
            <a:r>
              <a:rPr lang="en-US" altLang="en-US" sz="2000" baseline="0" dirty="0"/>
              <a:t>digital signal has nine levels. How many bits are needed per level? We calculate the number of bits by using the formula. Each signal level is represented by 3.17 bits. However, this answer is not realistic. The number of bits sent per level needs to be an integer as well as a power of 2. For this example, 4 bits can represent one level.</a:t>
            </a:r>
          </a:p>
        </p:txBody>
      </p:sp>
      <p:sp>
        <p:nvSpPr>
          <p:cNvPr id="9" name="Footer Placeholder 8"/>
          <p:cNvSpPr>
            <a:spLocks noGrp="1"/>
          </p:cNvSpPr>
          <p:nvPr>
            <p:ph type="ftr" sz="quarter" idx="11"/>
          </p:nvPr>
        </p:nvSpPr>
        <p:spPr/>
        <p:txBody>
          <a:bodyPr/>
          <a:lstStyle/>
          <a:p>
            <a:r>
              <a:rPr lang="en-US" smtClean="0"/>
              <a:t>Prof. Vishal A. Polara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149639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9"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2650" name="Rectangle 11"/>
          <p:cNvSpPr>
            <a:spLocks noChangeArrowheads="1"/>
          </p:cNvSpPr>
          <p:nvPr/>
        </p:nvSpPr>
        <p:spPr bwMode="auto">
          <a:xfrm>
            <a:off x="1314450" y="1447800"/>
            <a:ext cx="72961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Assume we need to download text documents at the rate of 100 pages per minute. What is the required bit rate of the channel?</a:t>
            </a:r>
          </a:p>
          <a:p>
            <a:pPr algn="just"/>
            <a:r>
              <a:rPr lang="en-US" altLang="en-US" baseline="0" dirty="0">
                <a:solidFill>
                  <a:schemeClr val="hlink"/>
                </a:solidFill>
              </a:rPr>
              <a:t>Solution</a:t>
            </a:r>
          </a:p>
          <a:p>
            <a:pPr algn="just"/>
            <a:r>
              <a:rPr lang="en-US" altLang="en-US" baseline="0" dirty="0"/>
              <a:t>A page is an average of 24 lines with 80 characters in each line. If we assume that one character requires 8 bits, the bit rate is</a:t>
            </a:r>
          </a:p>
        </p:txBody>
      </p:sp>
      <p:sp>
        <p:nvSpPr>
          <p:cNvPr id="112651" name="Text Box 12"/>
          <p:cNvSpPr txBox="1">
            <a:spLocks noChangeArrowheads="1"/>
          </p:cNvSpPr>
          <p:nvPr/>
        </p:nvSpPr>
        <p:spPr bwMode="auto">
          <a:xfrm>
            <a:off x="1143000" y="182564"/>
            <a:ext cx="33678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pic>
        <p:nvPicPr>
          <p:cNvPr id="112652"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936" y="5327650"/>
            <a:ext cx="4096940" cy="3873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347282041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7"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4698" name="Rectangle 11"/>
          <p:cNvSpPr>
            <a:spLocks noChangeArrowheads="1"/>
          </p:cNvSpPr>
          <p:nvPr/>
        </p:nvSpPr>
        <p:spPr bwMode="auto">
          <a:xfrm>
            <a:off x="914400" y="1292227"/>
            <a:ext cx="7772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 digitized voice channel, as we will see in Chapter 4, is made by digitizing a 4-kHz bandwidth analog voice signal. We need to sample the signal at twice the highest frequency (two samples per hertz). We assume that each sample requires 8 bits. What is the required bit rate?</a:t>
            </a:r>
            <a:br>
              <a:rPr lang="en-US" altLang="en-US" baseline="0" dirty="0"/>
            </a:br>
            <a:endParaRPr lang="en-US" altLang="en-US" baseline="0" dirty="0"/>
          </a:p>
          <a:p>
            <a:pPr algn="just"/>
            <a:r>
              <a:rPr lang="en-US" altLang="en-US" baseline="0" dirty="0">
                <a:solidFill>
                  <a:schemeClr val="hlink"/>
                </a:solidFill>
              </a:rPr>
              <a:t>Solution</a:t>
            </a:r>
          </a:p>
          <a:p>
            <a:pPr algn="just"/>
            <a:r>
              <a:rPr lang="en-US" altLang="en-US" baseline="0" dirty="0"/>
              <a:t>The bit rate can be calculated as</a:t>
            </a:r>
          </a:p>
        </p:txBody>
      </p:sp>
      <p:sp>
        <p:nvSpPr>
          <p:cNvPr id="114699" name="Text Box 12"/>
          <p:cNvSpPr txBox="1">
            <a:spLocks noChangeArrowheads="1"/>
          </p:cNvSpPr>
          <p:nvPr/>
        </p:nvSpPr>
        <p:spPr bwMode="auto">
          <a:xfrm>
            <a:off x="914400" y="329625"/>
            <a:ext cx="2057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pic>
        <p:nvPicPr>
          <p:cNvPr id="114700"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711" y="5897563"/>
            <a:ext cx="3125390" cy="3508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3645263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45"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16746" name="Rectangle 11"/>
          <p:cNvSpPr>
            <a:spLocks noChangeArrowheads="1"/>
          </p:cNvSpPr>
          <p:nvPr/>
        </p:nvSpPr>
        <p:spPr bwMode="auto">
          <a:xfrm>
            <a:off x="609600" y="704195"/>
            <a:ext cx="80010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What is the bit rate for high-definition TV (HDTV</a:t>
            </a:r>
            <a:r>
              <a:rPr lang="en-US" altLang="en-US" baseline="0" dirty="0" smtClean="0"/>
              <a:t>)?</a:t>
            </a:r>
            <a:endParaRPr lang="en-US" altLang="en-US" baseline="0" dirty="0"/>
          </a:p>
          <a:p>
            <a:pPr algn="just"/>
            <a:r>
              <a:rPr lang="en-US" altLang="en-US" baseline="0" dirty="0">
                <a:solidFill>
                  <a:schemeClr val="hlink"/>
                </a:solidFill>
              </a:rPr>
              <a:t>Solution</a:t>
            </a:r>
          </a:p>
          <a:p>
            <a:pPr algn="just"/>
            <a:r>
              <a:rPr lang="en-US" altLang="en-US" baseline="0" dirty="0"/>
              <a:t>HDTV uses digital signals to broadcast high quality video signals. The HDTV screen is normally a ratio of 16 : 9. There are 1920 by 1080 pixels per screen, and the screen is renewed 30 times per second. Twenty-four bits represents one color pixel. </a:t>
            </a:r>
          </a:p>
        </p:txBody>
      </p:sp>
      <p:sp>
        <p:nvSpPr>
          <p:cNvPr id="116747" name="Text Box 12"/>
          <p:cNvSpPr txBox="1">
            <a:spLocks noChangeArrowheads="1"/>
          </p:cNvSpPr>
          <p:nvPr/>
        </p:nvSpPr>
        <p:spPr bwMode="auto">
          <a:xfrm>
            <a:off x="609600" y="182564"/>
            <a:ext cx="245586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sp>
        <p:nvSpPr>
          <p:cNvPr id="116748" name="Rectangle 14"/>
          <p:cNvSpPr>
            <a:spLocks noChangeArrowheads="1"/>
          </p:cNvSpPr>
          <p:nvPr/>
        </p:nvSpPr>
        <p:spPr bwMode="auto">
          <a:xfrm>
            <a:off x="685800" y="4876800"/>
            <a:ext cx="7924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TV stations reduce this rate to 20 to 40 Mbps through compression. </a:t>
            </a:r>
          </a:p>
        </p:txBody>
      </p:sp>
      <p:pic>
        <p:nvPicPr>
          <p:cNvPr id="116749" name="Picture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7913" y="4267200"/>
            <a:ext cx="4448175" cy="3413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782283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lstStyle/>
          <a:p>
            <a:r>
              <a:rPr lang="en-US" dirty="0" smtClean="0"/>
              <a:t>1. ANALOG AND DIGITAL</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5" name="Content Placeholder 4"/>
          <p:cNvSpPr>
            <a:spLocks noGrp="1"/>
          </p:cNvSpPr>
          <p:nvPr>
            <p:ph sz="quarter" idx="1"/>
          </p:nvPr>
        </p:nvSpPr>
        <p:spPr/>
        <p:txBody>
          <a:bodyPr>
            <a:normAutofit fontScale="92500" lnSpcReduction="10000"/>
          </a:bodyPr>
          <a:lstStyle/>
          <a:p>
            <a:pPr algn="just"/>
            <a:r>
              <a:rPr lang="en-US" dirty="0" smtClean="0"/>
              <a:t>To be transmitted, Data must be transform to electromagnetic signals.</a:t>
            </a:r>
          </a:p>
          <a:p>
            <a:pPr algn="just"/>
            <a:r>
              <a:rPr lang="en-US" dirty="0" smtClean="0"/>
              <a:t>Data can be </a:t>
            </a:r>
            <a:r>
              <a:rPr lang="en-US" dirty="0" smtClean="0">
                <a:solidFill>
                  <a:schemeClr val="hlink"/>
                </a:solidFill>
              </a:rPr>
              <a:t>analog</a:t>
            </a:r>
            <a:r>
              <a:rPr lang="en-US" dirty="0" smtClean="0"/>
              <a:t> or </a:t>
            </a:r>
            <a:r>
              <a:rPr lang="en-US" dirty="0" smtClean="0">
                <a:solidFill>
                  <a:schemeClr val="hlink"/>
                </a:solidFill>
              </a:rPr>
              <a:t>digital</a:t>
            </a:r>
            <a:r>
              <a:rPr lang="en-US" dirty="0" smtClean="0"/>
              <a:t>. The term </a:t>
            </a:r>
            <a:r>
              <a:rPr lang="en-US" dirty="0" smtClean="0">
                <a:solidFill>
                  <a:schemeClr val="hlink"/>
                </a:solidFill>
              </a:rPr>
              <a:t>analog data</a:t>
            </a:r>
            <a:r>
              <a:rPr lang="en-US" dirty="0" smtClean="0"/>
              <a:t> refers to information that is continuous; </a:t>
            </a:r>
            <a:r>
              <a:rPr lang="en-US" dirty="0" smtClean="0">
                <a:solidFill>
                  <a:schemeClr val="hlink"/>
                </a:solidFill>
              </a:rPr>
              <a:t>digital data</a:t>
            </a:r>
            <a:r>
              <a:rPr lang="en-US" dirty="0" smtClean="0"/>
              <a:t> refers to information that has discrete states. Analog data take on continuous values. Digital data take on discrete values.</a:t>
            </a:r>
          </a:p>
          <a:p>
            <a:pPr algn="just"/>
            <a:r>
              <a:rPr lang="en-US" dirty="0" smtClean="0"/>
              <a:t>Ex. Sound is analog, Computer data are digital</a:t>
            </a:r>
          </a:p>
          <a:p>
            <a:pPr algn="just"/>
            <a:r>
              <a:rPr lang="en-US" dirty="0" smtClean="0"/>
              <a:t>Signals can be analog or digital. </a:t>
            </a:r>
            <a:br>
              <a:rPr lang="en-US" dirty="0" smtClean="0"/>
            </a:br>
            <a:r>
              <a:rPr lang="en-US" dirty="0" smtClean="0"/>
              <a:t>Analog signals can have an infinite number of values in a range; digital signals can have only a limited </a:t>
            </a:r>
            <a:br>
              <a:rPr lang="en-US" dirty="0" smtClean="0"/>
            </a:br>
            <a:r>
              <a:rPr lang="en-US" dirty="0" smtClean="0"/>
              <a:t>number of values.</a:t>
            </a:r>
          </a:p>
          <a:p>
            <a:pPr algn="just"/>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27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942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6598" y="1385888"/>
            <a:ext cx="6540103" cy="471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4"/>
          <p:cNvSpPr txBox="1">
            <a:spLocks noChangeArrowheads="1"/>
          </p:cNvSpPr>
          <p:nvPr/>
        </p:nvSpPr>
        <p:spPr bwMode="auto">
          <a:xfrm>
            <a:off x="990600" y="166688"/>
            <a:ext cx="836627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The </a:t>
            </a:r>
            <a:r>
              <a:rPr lang="en-US" altLang="en-US" sz="2000" baseline="0" dirty="0"/>
              <a:t>time and frequency domains of periodic and nonperiodic</a:t>
            </a:r>
            <a:br>
              <a:rPr lang="en-US" altLang="en-US" sz="2000" baseline="0" dirty="0"/>
            </a:br>
            <a:r>
              <a:rPr lang="en-US" altLang="en-US" sz="2000" baseline="0" dirty="0"/>
              <a:t>                         digital signals</a:t>
            </a:r>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176379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143000"/>
          </a:xfrm>
        </p:spPr>
        <p:txBody>
          <a:bodyPr/>
          <a:lstStyle/>
          <a:p>
            <a:r>
              <a:rPr lang="en-US" dirty="0" smtClean="0"/>
              <a:t>Baseband Transmission</a:t>
            </a:r>
            <a:endParaRPr lang="en-US" dirty="0"/>
          </a:p>
        </p:txBody>
      </p:sp>
      <p:sp>
        <p:nvSpPr>
          <p:cNvPr id="3" name="Content Placeholder 2"/>
          <p:cNvSpPr>
            <a:spLocks noGrp="1"/>
          </p:cNvSpPr>
          <p:nvPr>
            <p:ph idx="1"/>
          </p:nvPr>
        </p:nvSpPr>
        <p:spPr/>
        <p:txBody>
          <a:bodyPr/>
          <a:lstStyle/>
          <a:p>
            <a:pPr algn="just"/>
            <a:r>
              <a:rPr lang="en-US" dirty="0" smtClean="0"/>
              <a:t>Baseband transmission means sending a digital signal over a channel without changing the digital signal to an analog signal.</a:t>
            </a:r>
          </a:p>
          <a:p>
            <a:pPr algn="just"/>
            <a:r>
              <a:rPr lang="en-US" dirty="0" smtClean="0"/>
              <a:t>A digital signal is a composite analog signal with an infinite bandwidth.</a:t>
            </a:r>
          </a:p>
          <a:p>
            <a:pPr algn="just"/>
            <a:r>
              <a:rPr lang="en-US" dirty="0" smtClean="0"/>
              <a:t>It requires that we have low-pass channel, a channel with a bandwidth that starts from zero.</a:t>
            </a:r>
          </a:p>
          <a:p>
            <a:pPr algn="just"/>
            <a:r>
              <a:rPr lang="en-US" dirty="0" smtClean="0"/>
              <a:t>Example two computer directly connected or bus communication only two computers active at a time.</a:t>
            </a:r>
            <a:endParaRPr lang="en-US" dirty="0"/>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863358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6"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0837" name="Text Box 4"/>
          <p:cNvSpPr txBox="1">
            <a:spLocks noChangeArrowheads="1"/>
          </p:cNvSpPr>
          <p:nvPr/>
        </p:nvSpPr>
        <p:spPr bwMode="auto">
          <a:xfrm>
            <a:off x="1143000" y="381000"/>
            <a:ext cx="39631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400" i="0" baseline="0" dirty="0" smtClean="0">
                <a:solidFill>
                  <a:schemeClr val="folHlink"/>
                </a:solidFill>
              </a:rPr>
              <a:t>  </a:t>
            </a:r>
            <a:r>
              <a:rPr lang="en-US" altLang="en-US" sz="2000" baseline="0" dirty="0"/>
              <a:t>Baseband transmission</a:t>
            </a:r>
          </a:p>
        </p:txBody>
      </p:sp>
      <p:pic>
        <p:nvPicPr>
          <p:cNvPr id="12083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0961" y="2719388"/>
            <a:ext cx="5011340" cy="170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75942251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2"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933" name="Text Box 4"/>
          <p:cNvSpPr txBox="1">
            <a:spLocks noChangeArrowheads="1"/>
          </p:cNvSpPr>
          <p:nvPr/>
        </p:nvSpPr>
        <p:spPr bwMode="auto">
          <a:xfrm>
            <a:off x="1143000" y="381000"/>
            <a:ext cx="54667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Bandwidths </a:t>
            </a:r>
            <a:r>
              <a:rPr lang="en-US" altLang="en-US" sz="2000" baseline="0" dirty="0"/>
              <a:t>of two low-pass channels</a:t>
            </a:r>
          </a:p>
        </p:txBody>
      </p:sp>
      <p:pic>
        <p:nvPicPr>
          <p:cNvPr id="1249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371600"/>
            <a:ext cx="6554391"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4272546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3" name="Text Box 4"/>
          <p:cNvSpPr txBox="1">
            <a:spLocks noChangeArrowheads="1"/>
          </p:cNvSpPr>
          <p:nvPr/>
        </p:nvSpPr>
        <p:spPr bwMode="auto">
          <a:xfrm>
            <a:off x="228600" y="376535"/>
            <a:ext cx="9144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400" i="0" baseline="0" dirty="0" smtClean="0">
                <a:solidFill>
                  <a:schemeClr val="folHlink"/>
                </a:solidFill>
              </a:rPr>
              <a:t>Broadband transmission and Bandwidth </a:t>
            </a:r>
            <a:r>
              <a:rPr lang="en-US" altLang="en-US" sz="2400" i="0" baseline="0" dirty="0">
                <a:solidFill>
                  <a:schemeClr val="folHlink"/>
                </a:solidFill>
              </a:rPr>
              <a:t>of a </a:t>
            </a:r>
            <a:r>
              <a:rPr lang="en-US" altLang="en-US" sz="2400" i="0" baseline="0" dirty="0" err="1">
                <a:solidFill>
                  <a:schemeClr val="folHlink"/>
                </a:solidFill>
              </a:rPr>
              <a:t>bandpass</a:t>
            </a:r>
            <a:r>
              <a:rPr lang="en-US" altLang="en-US" sz="2400" i="0" baseline="0" dirty="0">
                <a:solidFill>
                  <a:schemeClr val="folHlink"/>
                </a:solidFill>
              </a:rPr>
              <a:t> channel</a:t>
            </a:r>
          </a:p>
        </p:txBody>
      </p:sp>
      <p:pic>
        <p:nvPicPr>
          <p:cNvPr id="14541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3722687"/>
            <a:ext cx="5923360" cy="183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990600" y="1295401"/>
            <a:ext cx="7924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buFontTx/>
              <a:buChar char="-"/>
            </a:pPr>
            <a:r>
              <a:rPr lang="en-US" altLang="en-US" sz="2400" b="0" i="0" baseline="0" dirty="0" smtClean="0"/>
              <a:t>A bandwidth that </a:t>
            </a:r>
            <a:r>
              <a:rPr lang="en-US" altLang="en-US" sz="2400" b="0" i="0" baseline="0" dirty="0" err="1" smtClean="0"/>
              <a:t>doesnot</a:t>
            </a:r>
            <a:r>
              <a:rPr lang="en-US" altLang="en-US" sz="2400" b="0" i="0" baseline="0" dirty="0" smtClean="0"/>
              <a:t> start from zero.</a:t>
            </a:r>
          </a:p>
          <a:p>
            <a:pPr marL="120650" indent="-120650" algn="just">
              <a:buFontTx/>
              <a:buChar char="-"/>
            </a:pPr>
            <a:r>
              <a:rPr lang="en-US" altLang="en-US" sz="2400" b="0" i="0" baseline="0" dirty="0" smtClean="0"/>
              <a:t> low-pass channel can be considered a </a:t>
            </a:r>
            <a:r>
              <a:rPr lang="en-US" altLang="en-US" sz="2400" b="0" i="0" baseline="0" dirty="0" err="1" smtClean="0"/>
              <a:t>bandpass</a:t>
            </a:r>
            <a:r>
              <a:rPr lang="en-US" altLang="en-US" sz="2400" b="0" i="0" baseline="0" dirty="0" smtClean="0"/>
              <a:t> channel with the lower frequency starting at zero.</a:t>
            </a:r>
          </a:p>
          <a:p>
            <a:pPr marL="120650" indent="-120650" algn="just">
              <a:buFontTx/>
              <a:buChar char="-"/>
            </a:pPr>
            <a:r>
              <a:rPr lang="en-US" altLang="en-US" sz="2400" b="0" i="0" baseline="0" dirty="0" smtClean="0"/>
              <a:t>Modulation allows us to use a </a:t>
            </a:r>
            <a:r>
              <a:rPr lang="en-US" altLang="en-US" sz="2400" b="0" i="0" baseline="0" dirty="0" err="1" smtClean="0"/>
              <a:t>bandpass</a:t>
            </a:r>
            <a:r>
              <a:rPr lang="en-US" altLang="en-US" sz="2400" b="0" i="0" baseline="0" dirty="0" smtClean="0"/>
              <a:t> channel.</a:t>
            </a:r>
          </a:p>
          <a:p>
            <a:pPr marL="120650" indent="-120650" algn="just">
              <a:buFontTx/>
              <a:buChar char="-"/>
            </a:pPr>
            <a:r>
              <a:rPr lang="en-US" altLang="en-US" sz="2400" b="0" i="0" baseline="0" dirty="0" smtClean="0"/>
              <a:t>When channel is </a:t>
            </a:r>
            <a:r>
              <a:rPr lang="en-US" altLang="en-US" sz="2400" b="0" i="0" baseline="0" dirty="0" err="1" smtClean="0"/>
              <a:t>bandpass</a:t>
            </a:r>
            <a:r>
              <a:rPr lang="en-US" altLang="en-US" sz="2400" b="0" i="0" baseline="0" dirty="0" smtClean="0"/>
              <a:t> signal can not transmitted without converting from digital to analog.</a:t>
            </a:r>
            <a:endParaRPr lang="en-US" altLang="en-US" sz="2400" b="0" i="0" baseline="0" dirty="0"/>
          </a:p>
        </p:txBody>
      </p:sp>
      <p:sp>
        <p:nvSpPr>
          <p:cNvPr id="9" name="Footer Placeholder 8"/>
          <p:cNvSpPr>
            <a:spLocks noGrp="1"/>
          </p:cNvSpPr>
          <p:nvPr>
            <p:ph type="ftr" sz="quarter" idx="11"/>
          </p:nvPr>
        </p:nvSpPr>
        <p:spPr/>
        <p:txBody>
          <a:bodyPr/>
          <a:lstStyle/>
          <a:p>
            <a:r>
              <a:rPr lang="en-US" smtClean="0"/>
              <a:t>Prof. Vishal A. Polara                            </a:t>
            </a:r>
            <a:endParaRPr lang="en-US"/>
          </a:p>
        </p:txBody>
      </p:sp>
      <p:sp>
        <p:nvSpPr>
          <p:cNvPr id="10" name="Slide Number Placeholder 9"/>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97510800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1"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51562" name="Rectangle 11"/>
          <p:cNvSpPr>
            <a:spLocks noChangeArrowheads="1"/>
          </p:cNvSpPr>
          <p:nvPr/>
        </p:nvSpPr>
        <p:spPr bwMode="auto">
          <a:xfrm>
            <a:off x="762000" y="838200"/>
            <a:ext cx="78486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An example of broadband transmission using modulation is the sending of computer data through a telephone subscriber line, the line connecting a resident to the central telephone office. These lines are designed to carry voice with a limited bandwidth. The channel is considered a </a:t>
            </a:r>
            <a:r>
              <a:rPr lang="en-US" altLang="en-US" baseline="0" dirty="0" err="1"/>
              <a:t>bandpass</a:t>
            </a:r>
            <a:r>
              <a:rPr lang="en-US" altLang="en-US" baseline="0" dirty="0"/>
              <a:t> channel. We convert the digital signal from the computer to an analog signal, and send the analog signal. We can install two converters to change the digital signal to analog and vice versa at the receiving end. The converter, in this case, is called a </a:t>
            </a:r>
            <a:r>
              <a:rPr lang="en-US" altLang="en-US" baseline="0" dirty="0" smtClean="0">
                <a:solidFill>
                  <a:schemeClr val="hlink"/>
                </a:solidFill>
              </a:rPr>
              <a:t>modem</a:t>
            </a:r>
            <a:r>
              <a:rPr lang="en-US" altLang="en-US" baseline="0" dirty="0" smtClean="0"/>
              <a:t>.</a:t>
            </a:r>
            <a:endParaRPr lang="en-US" altLang="en-US" baseline="0" dirty="0"/>
          </a:p>
        </p:txBody>
      </p:sp>
      <p:sp>
        <p:nvSpPr>
          <p:cNvPr id="151563" name="Text Box 12"/>
          <p:cNvSpPr txBox="1">
            <a:spLocks noChangeArrowheads="1"/>
          </p:cNvSpPr>
          <p:nvPr/>
        </p:nvSpPr>
        <p:spPr bwMode="auto">
          <a:xfrm>
            <a:off x="838200" y="228600"/>
            <a:ext cx="20210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Example </a:t>
            </a:r>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542820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68098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4. TRANSMISSION </a:t>
            </a:r>
            <a:r>
              <a:rPr lang="en-US" altLang="en-US" sz="3200" dirty="0">
                <a:latin typeface="Times" panose="02020603050405020304" pitchFamily="18" charset="0"/>
              </a:rPr>
              <a:t>IMPAIRMENT</a:t>
            </a: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1066800"/>
            <a:ext cx="8001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800" dirty="0"/>
              <a:t>Signals travel through transmission media, which are not perfect. The imperfection causes signal impairment. This means that the signal at the beginning of the medium is not the same as the signal at the end of the medium. What is sent is not what is received. Three causes of impairment are </a:t>
            </a:r>
            <a:r>
              <a:rPr lang="en-US" altLang="en-US" sz="2800" dirty="0">
                <a:solidFill>
                  <a:schemeClr val="hlink"/>
                </a:solidFill>
              </a:rPr>
              <a:t>attenuation</a:t>
            </a:r>
            <a:r>
              <a:rPr lang="en-US" altLang="en-US" sz="2800" dirty="0"/>
              <a:t>, </a:t>
            </a:r>
            <a:r>
              <a:rPr lang="en-US" altLang="en-US" sz="2800" dirty="0">
                <a:solidFill>
                  <a:schemeClr val="hlink"/>
                </a:solidFill>
              </a:rPr>
              <a:t>distortion</a:t>
            </a:r>
            <a:r>
              <a:rPr lang="en-US" altLang="en-US" sz="2800" dirty="0"/>
              <a:t>, and </a:t>
            </a:r>
            <a:r>
              <a:rPr lang="en-US" altLang="en-US" sz="2800" dirty="0">
                <a:solidFill>
                  <a:schemeClr val="hlink"/>
                </a:solidFill>
              </a:rPr>
              <a:t>noise</a:t>
            </a:r>
            <a:r>
              <a:rPr lang="en-US" altLang="en-US" sz="2800" dirty="0"/>
              <a:t>.</a:t>
            </a:r>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Line 3"/>
          <p:cNvSpPr>
            <a:spLocks noChangeShapeType="1"/>
          </p:cNvSpPr>
          <p:nvPr/>
        </p:nvSpPr>
        <p:spPr bwMode="auto">
          <a:xfrm>
            <a:off x="1257300" y="1371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7701" name="Text Box 4"/>
          <p:cNvSpPr txBox="1">
            <a:spLocks noChangeArrowheads="1"/>
          </p:cNvSpPr>
          <p:nvPr/>
        </p:nvSpPr>
        <p:spPr bwMode="auto">
          <a:xfrm>
            <a:off x="1066800" y="762000"/>
            <a:ext cx="37492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smtClean="0">
                <a:solidFill>
                  <a:schemeClr val="folHlink"/>
                </a:solidFill>
              </a:rPr>
              <a:t>Figure </a:t>
            </a:r>
            <a:r>
              <a:rPr lang="en-US" altLang="en-US" sz="2000" baseline="0" dirty="0" smtClean="0"/>
              <a:t>Causes </a:t>
            </a:r>
            <a:r>
              <a:rPr lang="en-US" altLang="en-US" sz="2000" baseline="0" dirty="0"/>
              <a:t>of impairment</a:t>
            </a:r>
          </a:p>
        </p:txBody>
      </p:sp>
      <p:pic>
        <p:nvPicPr>
          <p:cNvPr id="157703"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207" y="2286000"/>
            <a:ext cx="5264944" cy="2217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9466163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244810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Attenuation</a:t>
            </a:r>
            <a:endParaRPr lang="en-US" altLang="en-US" sz="3200" dirty="0">
              <a:latin typeface="Times" panose="02020603050405020304" pitchFamily="18" charset="0"/>
            </a:endParaRP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1066800"/>
            <a:ext cx="8001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defRPr/>
            </a:pPr>
            <a:r>
              <a:rPr lang="en-US" altLang="en-US" sz="2800" dirty="0" smtClean="0"/>
              <a:t>- It means a loss of energy.</a:t>
            </a:r>
          </a:p>
          <a:p>
            <a:pPr algn="just" eaLnBrk="1" hangingPunct="1">
              <a:buFontTx/>
              <a:buChar char="-"/>
              <a:defRPr/>
            </a:pPr>
            <a:r>
              <a:rPr lang="en-US" altLang="en-US" sz="2800" dirty="0" smtClean="0"/>
              <a:t>When signal travels through a medium, it loses some of its energy in overcoming the resistance of the medium.</a:t>
            </a:r>
          </a:p>
          <a:p>
            <a:pPr algn="just" eaLnBrk="1" hangingPunct="1">
              <a:buFontTx/>
              <a:buChar char="-"/>
              <a:defRPr/>
            </a:pPr>
            <a:r>
              <a:rPr lang="en-US" altLang="en-US" sz="2800" dirty="0" smtClean="0"/>
              <a:t>Amplifier is used to amplify the signal. </a:t>
            </a:r>
            <a:endParaRPr lang="en-US" altLang="en-US" sz="2800" dirty="0"/>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8"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9749" name="Text Box 4"/>
          <p:cNvSpPr txBox="1">
            <a:spLocks noChangeArrowheads="1"/>
          </p:cNvSpPr>
          <p:nvPr/>
        </p:nvSpPr>
        <p:spPr bwMode="auto">
          <a:xfrm>
            <a:off x="1143000" y="381000"/>
            <a:ext cx="26070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Attenuation</a:t>
            </a:r>
            <a:endParaRPr lang="en-US" altLang="en-US" sz="2000" baseline="0" dirty="0"/>
          </a:p>
        </p:txBody>
      </p:sp>
      <p:pic>
        <p:nvPicPr>
          <p:cNvPr id="15975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1150" y="2068514"/>
            <a:ext cx="5848350" cy="296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9908769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77891"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77892" name="Text Box 4"/>
          <p:cNvSpPr txBox="1">
            <a:spLocks noChangeArrowheads="1"/>
          </p:cNvSpPr>
          <p:nvPr/>
        </p:nvSpPr>
        <p:spPr bwMode="auto">
          <a:xfrm>
            <a:off x="304800" y="762000"/>
            <a:ext cx="4738541" cy="461665"/>
          </a:xfrm>
          <a:prstGeom prst="rect">
            <a:avLst/>
          </a:prstGeom>
          <a:noFill/>
          <a:ln w="9525">
            <a:noFill/>
            <a:miter lim="800000"/>
            <a:headEnd/>
            <a:tailEnd/>
          </a:ln>
          <a:effectLst/>
        </p:spPr>
        <p:txBody>
          <a:bodyPr wrap="none">
            <a:spAutoFit/>
          </a:bodyPr>
          <a:lstStyle/>
          <a:p>
            <a:r>
              <a:rPr lang="en-US" sz="2400" i="0" baseline="0" dirty="0" smtClean="0">
                <a:solidFill>
                  <a:schemeClr val="folHlink"/>
                </a:solidFill>
              </a:rPr>
              <a:t>Figure:</a:t>
            </a:r>
            <a:r>
              <a:rPr lang="en-US" sz="2400" i="0" dirty="0" smtClean="0">
                <a:solidFill>
                  <a:schemeClr val="folHlink"/>
                </a:solidFill>
              </a:rPr>
              <a:t> </a:t>
            </a:r>
            <a:r>
              <a:rPr lang="en-US" sz="2000" baseline="0" dirty="0" smtClean="0"/>
              <a:t>Comparison </a:t>
            </a:r>
            <a:r>
              <a:rPr lang="en-US" sz="2000" baseline="0" dirty="0"/>
              <a:t>of analog and digital signals</a:t>
            </a:r>
          </a:p>
        </p:txBody>
      </p:sp>
      <p:sp>
        <p:nvSpPr>
          <p:cNvPr id="677893"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77894" name="Picture 6"/>
          <p:cNvPicPr>
            <a:picLocks noChangeAspect="1" noChangeArrowheads="1"/>
          </p:cNvPicPr>
          <p:nvPr/>
        </p:nvPicPr>
        <p:blipFill>
          <a:blip r:embed="rId3"/>
          <a:srcRect/>
          <a:stretch>
            <a:fillRect/>
          </a:stretch>
        </p:blipFill>
        <p:spPr bwMode="auto">
          <a:xfrm>
            <a:off x="234950" y="2389188"/>
            <a:ext cx="8528050" cy="2868612"/>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212429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Distortion</a:t>
            </a:r>
            <a:endParaRPr lang="en-US" altLang="en-US" sz="3200" dirty="0">
              <a:latin typeface="Times" panose="02020603050405020304" pitchFamily="18" charset="0"/>
            </a:endParaRP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1066800"/>
            <a:ext cx="8001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800" dirty="0" smtClean="0"/>
              <a:t>It means that the signal changes its form or shape.</a:t>
            </a:r>
          </a:p>
          <a:p>
            <a:pPr algn="just" eaLnBrk="1" hangingPunct="1">
              <a:buFontTx/>
              <a:buChar char="-"/>
              <a:defRPr/>
            </a:pPr>
            <a:r>
              <a:rPr lang="en-US" altLang="en-US" sz="2800" dirty="0" smtClean="0"/>
              <a:t>It can occur in a composite signal made of different frequencies.</a:t>
            </a:r>
            <a:endParaRPr lang="en-US" altLang="en-US" sz="2800" dirty="0"/>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4"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085" name="Text Box 4"/>
          <p:cNvSpPr txBox="1">
            <a:spLocks noChangeArrowheads="1"/>
          </p:cNvSpPr>
          <p:nvPr/>
        </p:nvSpPr>
        <p:spPr bwMode="auto">
          <a:xfrm>
            <a:off x="1219200" y="381000"/>
            <a:ext cx="24218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400" i="0" baseline="0" dirty="0" smtClean="0">
                <a:solidFill>
                  <a:schemeClr val="folHlink"/>
                </a:solidFill>
              </a:rPr>
              <a:t> </a:t>
            </a:r>
            <a:r>
              <a:rPr lang="en-US" altLang="en-US" sz="2000" baseline="0" dirty="0"/>
              <a:t>Distortion</a:t>
            </a:r>
          </a:p>
        </p:txBody>
      </p:sp>
      <p:pic>
        <p:nvPicPr>
          <p:cNvPr id="17408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128" y="1887538"/>
            <a:ext cx="6251972" cy="3217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76372463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13115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Noise</a:t>
            </a:r>
            <a:endParaRPr lang="en-US" altLang="en-US" sz="3200" dirty="0">
              <a:latin typeface="Times" panose="02020603050405020304" pitchFamily="18" charset="0"/>
            </a:endParaRP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1482299"/>
            <a:ext cx="80010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200" dirty="0" smtClean="0"/>
              <a:t>Noise is another cause of impairment.</a:t>
            </a:r>
          </a:p>
          <a:p>
            <a:pPr algn="just" eaLnBrk="1" hangingPunct="1">
              <a:buFontTx/>
              <a:buChar char="-"/>
              <a:defRPr/>
            </a:pPr>
            <a:r>
              <a:rPr lang="en-US" altLang="en-US" sz="2200" dirty="0" smtClean="0"/>
              <a:t>It is due to thermal noise, induced noise, crosstalk and impulse noise.</a:t>
            </a:r>
          </a:p>
          <a:p>
            <a:pPr algn="just" eaLnBrk="1" hangingPunct="1">
              <a:buFontTx/>
              <a:buChar char="-"/>
              <a:defRPr/>
            </a:pPr>
            <a:r>
              <a:rPr lang="en-US" altLang="en-US" sz="2200" dirty="0" smtClean="0"/>
              <a:t>Thermal noise is the random motion of electrons in a wire which creates and extra signal.</a:t>
            </a:r>
          </a:p>
          <a:p>
            <a:pPr algn="just" eaLnBrk="1" hangingPunct="1">
              <a:buFontTx/>
              <a:buChar char="-"/>
              <a:defRPr/>
            </a:pPr>
            <a:r>
              <a:rPr lang="en-US" altLang="en-US" sz="2200" dirty="0" smtClean="0"/>
              <a:t>Induced noise comes from such as motors and appliances.</a:t>
            </a:r>
          </a:p>
          <a:p>
            <a:pPr algn="just" eaLnBrk="1" hangingPunct="1">
              <a:buFontTx/>
              <a:buChar char="-"/>
              <a:defRPr/>
            </a:pPr>
            <a:r>
              <a:rPr lang="en-US" altLang="en-US" sz="2200" dirty="0" smtClean="0"/>
              <a:t>Crosstalk is the effect of the one wire on the other.,</a:t>
            </a:r>
          </a:p>
          <a:p>
            <a:pPr algn="just" eaLnBrk="1" hangingPunct="1">
              <a:buFontTx/>
              <a:buChar char="-"/>
              <a:defRPr/>
            </a:pPr>
            <a:r>
              <a:rPr lang="en-US" altLang="en-US" sz="2200" dirty="0" smtClean="0"/>
              <a:t>Impulse noise is a spike(signal with high energy in a very short time) that comes from power lines, lightning.</a:t>
            </a:r>
            <a:endParaRPr lang="en-US" altLang="en-US" sz="2200" dirty="0"/>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2"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6133" name="Text Box 4"/>
          <p:cNvSpPr txBox="1">
            <a:spLocks noChangeArrowheads="1"/>
          </p:cNvSpPr>
          <p:nvPr/>
        </p:nvSpPr>
        <p:spPr bwMode="auto">
          <a:xfrm>
            <a:off x="1066800" y="381000"/>
            <a:ext cx="20291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Noise</a:t>
            </a:r>
            <a:endParaRPr lang="en-US" altLang="en-US" sz="2000" baseline="0" dirty="0"/>
          </a:p>
        </p:txBody>
      </p:sp>
      <p:pic>
        <p:nvPicPr>
          <p:cNvPr id="17613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0212" y="2408238"/>
            <a:ext cx="5614988" cy="2697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26914905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52838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Signal to noise ratio(SNR)</a:t>
            </a: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1066800"/>
            <a:ext cx="8001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Tx/>
              <a:buChar char="-"/>
              <a:defRPr/>
            </a:pPr>
            <a:r>
              <a:rPr lang="en-US" altLang="en-US" sz="2800" dirty="0" smtClean="0"/>
              <a:t>SNR is actually the ratio of what is wanted to what is not wanted </a:t>
            </a:r>
          </a:p>
          <a:p>
            <a:pPr algn="just" eaLnBrk="1" hangingPunct="1">
              <a:buFontTx/>
              <a:buChar char="-"/>
              <a:defRPr/>
            </a:pPr>
            <a:r>
              <a:rPr lang="en-US" altLang="en-US" sz="2800" dirty="0" smtClean="0"/>
              <a:t>A high SNR means the signal is less corrupted by noise and a low SNR means the signal is more corrupted by noise.</a:t>
            </a:r>
            <a:endParaRPr lang="en-US" altLang="en-US" sz="2800" dirty="0"/>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1795" name="Text Box 3"/>
          <p:cNvSpPr txBox="1">
            <a:spLocks noChangeArrowheads="1"/>
          </p:cNvSpPr>
          <p:nvPr/>
        </p:nvSpPr>
        <p:spPr bwMode="auto">
          <a:xfrm>
            <a:off x="381000" y="228600"/>
            <a:ext cx="3708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en-US" sz="3200" dirty="0" smtClean="0">
                <a:latin typeface="Times" panose="02020603050405020304" pitchFamily="18" charset="0"/>
              </a:rPr>
              <a:t>5. Data rate limits</a:t>
            </a:r>
            <a:endParaRPr lang="en-US" altLang="en-US" sz="3200" dirty="0">
              <a:latin typeface="Times" panose="02020603050405020304" pitchFamily="18" charset="0"/>
            </a:endParaRPr>
          </a:p>
        </p:txBody>
      </p:sp>
      <p:sp>
        <p:nvSpPr>
          <p:cNvPr id="155653"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sz="1800" i="0" baseline="0"/>
          </a:p>
        </p:txBody>
      </p:sp>
      <p:sp>
        <p:nvSpPr>
          <p:cNvPr id="801797" name="Rectangle 5"/>
          <p:cNvSpPr>
            <a:spLocks noChangeArrowheads="1"/>
          </p:cNvSpPr>
          <p:nvPr/>
        </p:nvSpPr>
        <p:spPr bwMode="auto">
          <a:xfrm>
            <a:off x="533400" y="990600"/>
            <a:ext cx="800100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400" dirty="0" smtClean="0"/>
              <a:t> It means how fast we can send data in bit per second over a channel. It depends on following factors</a:t>
            </a:r>
          </a:p>
          <a:p>
            <a:pPr algn="just" eaLnBrk="1" hangingPunct="1">
              <a:buFont typeface="Arial" pitchFamily="34" charset="0"/>
              <a:buChar char="•"/>
              <a:defRPr/>
            </a:pPr>
            <a:r>
              <a:rPr lang="en-US" altLang="en-US" sz="2400" dirty="0" smtClean="0"/>
              <a:t>The bandwidth available</a:t>
            </a:r>
          </a:p>
          <a:p>
            <a:pPr algn="just" eaLnBrk="1" hangingPunct="1">
              <a:buFont typeface="Arial" pitchFamily="34" charset="0"/>
              <a:buChar char="•"/>
              <a:defRPr/>
            </a:pPr>
            <a:r>
              <a:rPr lang="en-US" altLang="en-US" sz="2400" dirty="0" smtClean="0"/>
              <a:t>The level of the signals we use</a:t>
            </a:r>
          </a:p>
          <a:p>
            <a:pPr algn="just" eaLnBrk="1" hangingPunct="1">
              <a:buFont typeface="Arial" pitchFamily="34" charset="0"/>
              <a:buChar char="•"/>
              <a:defRPr/>
            </a:pPr>
            <a:r>
              <a:rPr lang="en-US" altLang="en-US" sz="2400" dirty="0" smtClean="0"/>
              <a:t>The quality of the channel.</a:t>
            </a:r>
          </a:p>
          <a:p>
            <a:pPr algn="just" eaLnBrk="1" hangingPunct="1">
              <a:buFont typeface="Arial" pitchFamily="34" charset="0"/>
              <a:buChar char="•"/>
              <a:defRPr/>
            </a:pPr>
            <a:r>
              <a:rPr lang="en-US" altLang="en-US" sz="2400" dirty="0" smtClean="0"/>
              <a:t>Two way we can calculate the data rate by using </a:t>
            </a:r>
            <a:r>
              <a:rPr lang="en-US" altLang="en-US" sz="2400" dirty="0" err="1" smtClean="0"/>
              <a:t>Nyquist</a:t>
            </a:r>
            <a:r>
              <a:rPr lang="en-US" altLang="en-US" sz="2400" dirty="0" smtClean="0"/>
              <a:t> for a noiseless channel and using Shannon capacity for noisy channel.</a:t>
            </a:r>
          </a:p>
          <a:p>
            <a:pPr algn="just" eaLnBrk="1" hangingPunct="1">
              <a:buFont typeface="Arial" pitchFamily="34" charset="0"/>
              <a:buChar char="•"/>
              <a:defRPr/>
            </a:pPr>
            <a:r>
              <a:rPr lang="en-US" altLang="en-US" sz="2400" dirty="0" err="1" smtClean="0"/>
              <a:t>Nyquist</a:t>
            </a:r>
            <a:r>
              <a:rPr lang="en-US" altLang="en-US" sz="2400" dirty="0" smtClean="0"/>
              <a:t> Bit rate = 2 * bandwidth * log2 L</a:t>
            </a:r>
          </a:p>
          <a:p>
            <a:pPr algn="just" eaLnBrk="1" hangingPunct="1">
              <a:buFont typeface="Arial" pitchFamily="34" charset="0"/>
              <a:buChar char="•"/>
              <a:defRPr/>
            </a:pPr>
            <a:r>
              <a:rPr lang="en-US" altLang="en-US" sz="2400" dirty="0" smtClean="0"/>
              <a:t>Increasing the levels of a signal may reduce the reliability of the system.</a:t>
            </a:r>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222247097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Prof. Vishal A. Polara                            </a:t>
            </a:r>
            <a:endParaRPr lang="en-US"/>
          </a:p>
        </p:txBody>
      </p:sp>
      <p:sp>
        <p:nvSpPr>
          <p:cNvPr id="4" name="Rectangle 5"/>
          <p:cNvSpPr>
            <a:spLocks noChangeArrowheads="1"/>
          </p:cNvSpPr>
          <p:nvPr/>
        </p:nvSpPr>
        <p:spPr bwMode="auto">
          <a:xfrm>
            <a:off x="533400" y="1066800"/>
            <a:ext cx="80010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buFont typeface="Arial" pitchFamily="34" charset="0"/>
              <a:buChar char="•"/>
              <a:defRPr/>
            </a:pPr>
            <a:r>
              <a:rPr lang="en-US" altLang="en-US" sz="2800" dirty="0" smtClean="0"/>
              <a:t> It is impossible to have noiseless channel. So </a:t>
            </a:r>
            <a:r>
              <a:rPr lang="en-US" altLang="en-US" sz="2800" dirty="0" err="1" smtClean="0"/>
              <a:t>shannon</a:t>
            </a:r>
            <a:r>
              <a:rPr lang="en-US" altLang="en-US" sz="2800" dirty="0" smtClean="0"/>
              <a:t> capacity is used to determine the highest data rate for a noisy channel.</a:t>
            </a:r>
          </a:p>
          <a:p>
            <a:pPr algn="just" eaLnBrk="1" hangingPunct="1">
              <a:buFont typeface="Arial" pitchFamily="34" charset="0"/>
              <a:buChar char="•"/>
              <a:defRPr/>
            </a:pPr>
            <a:r>
              <a:rPr lang="en-US" altLang="en-US" sz="2800" dirty="0" smtClean="0"/>
              <a:t>Capacity = bandwidth * log</a:t>
            </a:r>
            <a:r>
              <a:rPr lang="en-US" altLang="en-US" dirty="0" smtClean="0"/>
              <a:t>2</a:t>
            </a:r>
            <a:r>
              <a:rPr lang="en-US" altLang="en-US" sz="2800" dirty="0" smtClean="0"/>
              <a:t>(1+SNR)</a:t>
            </a:r>
          </a:p>
          <a:p>
            <a:pPr algn="just" eaLnBrk="1" hangingPunct="1">
              <a:buFont typeface="Arial" pitchFamily="34" charset="0"/>
              <a:buChar char="•"/>
              <a:defRPr/>
            </a:pPr>
            <a:r>
              <a:rPr lang="en-US" altLang="en-US" sz="2800" dirty="0" smtClean="0"/>
              <a:t>Here in this formula there is no indication of signal level which means that no matter how many levels we have, we </a:t>
            </a:r>
            <a:r>
              <a:rPr lang="en-US" altLang="en-US" sz="2800" smtClean="0"/>
              <a:t>cannot achieve </a:t>
            </a:r>
            <a:r>
              <a:rPr lang="en-US" altLang="en-US" sz="2800" dirty="0" smtClean="0"/>
              <a:t>a data rate higher than the capacity of the channel.</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85"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178186" name="Rectangle 11"/>
          <p:cNvSpPr>
            <a:spLocks noChangeArrowheads="1"/>
          </p:cNvSpPr>
          <p:nvPr/>
        </p:nvSpPr>
        <p:spPr bwMode="auto">
          <a:xfrm>
            <a:off x="609600" y="1447800"/>
            <a:ext cx="78295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power of a signal is 10 </a:t>
            </a:r>
            <a:r>
              <a:rPr lang="en-US" altLang="en-US" baseline="0" dirty="0" err="1"/>
              <a:t>mW</a:t>
            </a:r>
            <a:r>
              <a:rPr lang="en-US" altLang="en-US" baseline="0" dirty="0"/>
              <a:t> and the power of the noise is 1 </a:t>
            </a:r>
            <a:r>
              <a:rPr lang="en-US" altLang="en-US" baseline="0" dirty="0" err="1"/>
              <a:t>μW</a:t>
            </a:r>
            <a:r>
              <a:rPr lang="en-US" altLang="en-US" baseline="0" dirty="0"/>
              <a:t>; what are the values of SNR and </a:t>
            </a:r>
            <a:r>
              <a:rPr lang="en-US" altLang="en-US" baseline="0" dirty="0" err="1"/>
              <a:t>SNR</a:t>
            </a:r>
            <a:r>
              <a:rPr lang="en-US" altLang="en-US" baseline="-25000" dirty="0" err="1"/>
              <a:t>dB</a:t>
            </a:r>
            <a:r>
              <a:rPr lang="en-US" altLang="en-US" baseline="-25000" dirty="0"/>
              <a:t> </a:t>
            </a:r>
            <a:r>
              <a:rPr lang="en-US" altLang="en-US" baseline="0" dirty="0"/>
              <a:t>?</a:t>
            </a:r>
          </a:p>
          <a:p>
            <a:pPr algn="just"/>
            <a:endParaRPr lang="en-US" altLang="en-US" baseline="0" dirty="0"/>
          </a:p>
          <a:p>
            <a:pPr algn="just"/>
            <a:r>
              <a:rPr lang="en-US" altLang="en-US" baseline="0" dirty="0"/>
              <a:t>Solution</a:t>
            </a:r>
          </a:p>
          <a:p>
            <a:pPr algn="just"/>
            <a:r>
              <a:rPr lang="en-US" altLang="en-US" baseline="0" dirty="0"/>
              <a:t>The values of SNR and </a:t>
            </a:r>
            <a:r>
              <a:rPr lang="en-US" altLang="en-US" baseline="0" dirty="0" err="1"/>
              <a:t>SNR</a:t>
            </a:r>
            <a:r>
              <a:rPr lang="en-US" altLang="en-US" dirty="0" err="1"/>
              <a:t>dB</a:t>
            </a:r>
            <a:r>
              <a:rPr lang="en-US" altLang="en-US" baseline="0" dirty="0"/>
              <a:t> can be calculated as follows:</a:t>
            </a:r>
          </a:p>
        </p:txBody>
      </p:sp>
      <p:sp>
        <p:nvSpPr>
          <p:cNvPr id="178187" name="Text Box 12"/>
          <p:cNvSpPr txBox="1">
            <a:spLocks noChangeArrowheads="1"/>
          </p:cNvSpPr>
          <p:nvPr/>
        </p:nvSpPr>
        <p:spPr bwMode="auto">
          <a:xfrm>
            <a:off x="838200" y="182564"/>
            <a:ext cx="36726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pic>
        <p:nvPicPr>
          <p:cNvPr id="178188"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0319" y="4814888"/>
            <a:ext cx="4043363" cy="1052512"/>
          </a:xfrm>
          <a:prstGeom prst="rect">
            <a:avLst/>
          </a:prstGeom>
          <a:noFill/>
          <a:ln w="57150" cmpd="thinThick">
            <a:solidFill>
              <a:srgbClr val="3366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6852135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6" name="Line 3"/>
          <p:cNvSpPr>
            <a:spLocks noChangeShapeType="1"/>
          </p:cNvSpPr>
          <p:nvPr/>
        </p:nvSpPr>
        <p:spPr bwMode="auto">
          <a:xfrm>
            <a:off x="1257300" y="10668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2277" name="Text Box 4"/>
          <p:cNvSpPr txBox="1">
            <a:spLocks noChangeArrowheads="1"/>
          </p:cNvSpPr>
          <p:nvPr/>
        </p:nvSpPr>
        <p:spPr bwMode="auto">
          <a:xfrm>
            <a:off x="1066801" y="457200"/>
            <a:ext cx="638306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2400" i="0" baseline="0" dirty="0">
                <a:solidFill>
                  <a:schemeClr val="folHlink"/>
                </a:solidFill>
              </a:rPr>
              <a:t>Figure </a:t>
            </a:r>
            <a:r>
              <a:rPr lang="en-US" altLang="en-US" sz="2000" baseline="0" dirty="0" smtClean="0"/>
              <a:t>Two </a:t>
            </a:r>
            <a:r>
              <a:rPr lang="en-US" altLang="en-US" sz="2000" baseline="0" dirty="0"/>
              <a:t>cases of SNR: a high SNR and a low SNR</a:t>
            </a:r>
          </a:p>
        </p:txBody>
      </p:sp>
      <p:pic>
        <p:nvPicPr>
          <p:cNvPr id="18227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611" y="1406527"/>
            <a:ext cx="6211490" cy="476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10625652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5"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19146" name="Rectangle 11"/>
          <p:cNvSpPr>
            <a:spLocks noChangeArrowheads="1"/>
          </p:cNvSpPr>
          <p:nvPr/>
        </p:nvSpPr>
        <p:spPr bwMode="auto">
          <a:xfrm>
            <a:off x="457200" y="1295400"/>
            <a:ext cx="83058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A network with bandwidth of 10 Mbps can pass only an average of 12,000 frames per minute with each frame carrying an average of 10,000 bits. What is the throughput of this network?</a:t>
            </a:r>
          </a:p>
          <a:p>
            <a:pPr algn="just"/>
            <a:endParaRPr lang="en-US" altLang="en-US" baseline="0" dirty="0"/>
          </a:p>
          <a:p>
            <a:pPr algn="just"/>
            <a:r>
              <a:rPr lang="en-US" altLang="en-US" baseline="0" dirty="0">
                <a:solidFill>
                  <a:schemeClr val="hlink"/>
                </a:solidFill>
              </a:rPr>
              <a:t>Solution</a:t>
            </a:r>
          </a:p>
          <a:p>
            <a:pPr algn="just"/>
            <a:r>
              <a:rPr lang="en-US" altLang="en-US" baseline="0" dirty="0"/>
              <a:t>We can calculate the throughput as</a:t>
            </a:r>
          </a:p>
        </p:txBody>
      </p:sp>
      <p:sp>
        <p:nvSpPr>
          <p:cNvPr id="219147" name="Text Box 12"/>
          <p:cNvSpPr txBox="1">
            <a:spLocks noChangeArrowheads="1"/>
          </p:cNvSpPr>
          <p:nvPr/>
        </p:nvSpPr>
        <p:spPr bwMode="auto">
          <a:xfrm>
            <a:off x="533400" y="182564"/>
            <a:ext cx="3977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pic>
        <p:nvPicPr>
          <p:cNvPr id="219148"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051" y="4648200"/>
            <a:ext cx="3583781" cy="6207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9149" name="Rectangle 15"/>
          <p:cNvSpPr>
            <a:spLocks noChangeArrowheads="1"/>
          </p:cNvSpPr>
          <p:nvPr/>
        </p:nvSpPr>
        <p:spPr bwMode="auto">
          <a:xfrm>
            <a:off x="457200" y="5334000"/>
            <a:ext cx="8382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throughput is almost one-fifth of the bandwidth in this case.</a:t>
            </a:r>
          </a:p>
        </p:txBody>
      </p:sp>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40635940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
            <a:ext cx="7772400" cy="1143000"/>
          </a:xfrm>
        </p:spPr>
        <p:txBody>
          <a:bodyPr/>
          <a:lstStyle/>
          <a:p>
            <a:r>
              <a:rPr lang="en-US" dirty="0" smtClean="0"/>
              <a:t>2. Periodic analog signals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5" name="Content Placeholder 4"/>
          <p:cNvSpPr>
            <a:spLocks noGrp="1"/>
          </p:cNvSpPr>
          <p:nvPr>
            <p:ph sz="quarter" idx="1"/>
          </p:nvPr>
        </p:nvSpPr>
        <p:spPr>
          <a:xfrm>
            <a:off x="914400" y="1447800"/>
            <a:ext cx="7772400" cy="4876800"/>
          </a:xfrm>
        </p:spPr>
        <p:txBody>
          <a:bodyPr>
            <a:normAutofit fontScale="92500" lnSpcReduction="20000"/>
          </a:bodyPr>
          <a:lstStyle/>
          <a:p>
            <a:pPr algn="just"/>
            <a:r>
              <a:rPr lang="en-US" dirty="0" smtClean="0"/>
              <a:t>A signal is periodic when it completes a pattern within a measurable time frame called a period and repeats that pattern over subsequent identical periods.</a:t>
            </a:r>
          </a:p>
          <a:p>
            <a:pPr algn="just"/>
            <a:r>
              <a:rPr lang="en-US" dirty="0" smtClean="0"/>
              <a:t>A signal is </a:t>
            </a:r>
            <a:r>
              <a:rPr lang="en-US" dirty="0" err="1" smtClean="0"/>
              <a:t>nonperiodic</a:t>
            </a:r>
            <a:r>
              <a:rPr lang="en-US" dirty="0" smtClean="0"/>
              <a:t> signal changes without exhibiting a pattern or cycle that repeats over time.</a:t>
            </a:r>
          </a:p>
          <a:p>
            <a:pPr algn="just"/>
            <a:r>
              <a:rPr lang="en-US" dirty="0" smtClean="0"/>
              <a:t>Periodic analog signals can be classified as </a:t>
            </a:r>
            <a:r>
              <a:rPr lang="en-US" dirty="0" smtClean="0">
                <a:solidFill>
                  <a:schemeClr val="hlink"/>
                </a:solidFill>
              </a:rPr>
              <a:t>simple</a:t>
            </a:r>
            <a:r>
              <a:rPr lang="en-US" dirty="0" smtClean="0"/>
              <a:t> or </a:t>
            </a:r>
            <a:r>
              <a:rPr lang="en-US" dirty="0" smtClean="0">
                <a:solidFill>
                  <a:schemeClr val="hlink"/>
                </a:solidFill>
              </a:rPr>
              <a:t>composite</a:t>
            </a:r>
            <a:r>
              <a:rPr lang="en-US" dirty="0" smtClean="0"/>
              <a:t>. A simple periodic analog signal, a </a:t>
            </a:r>
            <a:r>
              <a:rPr lang="en-US" dirty="0" smtClean="0">
                <a:solidFill>
                  <a:schemeClr val="hlink"/>
                </a:solidFill>
              </a:rPr>
              <a:t>sine wave</a:t>
            </a:r>
            <a:r>
              <a:rPr lang="en-US" dirty="0" smtClean="0"/>
              <a:t>, cannot be decomposed into simpler signals. A composite periodic analog signal is composed of multiple sine waves.</a:t>
            </a:r>
          </a:p>
          <a:p>
            <a:pPr algn="just"/>
            <a:r>
              <a:rPr lang="en-US" dirty="0" smtClean="0"/>
              <a:t>A sine wave can be represented by three parameters: The peak amplitude, the frequency and the phase.</a:t>
            </a:r>
          </a:p>
          <a:p>
            <a:pPr algn="just"/>
            <a:r>
              <a:rPr lang="en-US" dirty="0" smtClean="0"/>
              <a:t>In data communications, we commonly use periodic analog signals and non periodic digital signals.</a:t>
            </a:r>
          </a:p>
          <a:p>
            <a:pPr algn="just"/>
            <a:endParaRPr lang="en-US" dirty="0" smtClean="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93"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1194" name="Rectangle 11"/>
          <p:cNvSpPr>
            <a:spLocks noChangeArrowheads="1"/>
          </p:cNvSpPr>
          <p:nvPr/>
        </p:nvSpPr>
        <p:spPr bwMode="auto">
          <a:xfrm>
            <a:off x="609600" y="1295400"/>
            <a:ext cx="82296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What is the propagation time if the distance between the two points is 12,000 km? Assume the propagation speed to be 2.4 × 108 m/s in cable.</a:t>
            </a:r>
          </a:p>
          <a:p>
            <a:pPr algn="just"/>
            <a:r>
              <a:rPr lang="en-US" altLang="en-US" baseline="0" dirty="0" smtClean="0">
                <a:solidFill>
                  <a:schemeClr val="hlink"/>
                </a:solidFill>
              </a:rPr>
              <a:t>Solution</a:t>
            </a:r>
            <a:endParaRPr lang="en-US" altLang="en-US" baseline="0" dirty="0">
              <a:solidFill>
                <a:schemeClr val="hlink"/>
              </a:solidFill>
            </a:endParaRPr>
          </a:p>
          <a:p>
            <a:pPr algn="just"/>
            <a:r>
              <a:rPr lang="en-US" altLang="en-US" baseline="0" dirty="0"/>
              <a:t>We can calculate the propagation time as</a:t>
            </a:r>
          </a:p>
        </p:txBody>
      </p:sp>
      <p:sp>
        <p:nvSpPr>
          <p:cNvPr id="221195" name="Text Box 12"/>
          <p:cNvSpPr txBox="1">
            <a:spLocks noChangeArrowheads="1"/>
          </p:cNvSpPr>
          <p:nvPr/>
        </p:nvSpPr>
        <p:spPr bwMode="auto">
          <a:xfrm>
            <a:off x="533400" y="182564"/>
            <a:ext cx="3977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pic>
        <p:nvPicPr>
          <p:cNvPr id="221196" name="Picture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1" y="3581400"/>
            <a:ext cx="3745706" cy="8191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1197" name="Rectangle 15"/>
          <p:cNvSpPr>
            <a:spLocks noChangeArrowheads="1"/>
          </p:cNvSpPr>
          <p:nvPr/>
        </p:nvSpPr>
        <p:spPr bwMode="auto">
          <a:xfrm>
            <a:off x="609600" y="4495800"/>
            <a:ext cx="80772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The example shows that a bit can go over the Atlantic Ocean in only 50 ms if there is a direct cable between the source and the destination.</a:t>
            </a:r>
          </a:p>
        </p:txBody>
      </p:sp>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388263644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41"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3242" name="Rectangle 11"/>
          <p:cNvSpPr>
            <a:spLocks noChangeArrowheads="1"/>
          </p:cNvSpPr>
          <p:nvPr/>
        </p:nvSpPr>
        <p:spPr bwMode="auto">
          <a:xfrm>
            <a:off x="533400" y="1295402"/>
            <a:ext cx="82296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What are the propagation time and the transmission time for a 2.5-kbyte message (an e-mail) if the bandwidth of the network is 1 </a:t>
            </a:r>
            <a:r>
              <a:rPr lang="en-US" altLang="en-US" baseline="0" dirty="0" err="1"/>
              <a:t>Gbps</a:t>
            </a:r>
            <a:r>
              <a:rPr lang="en-US" altLang="en-US" baseline="0" dirty="0"/>
              <a:t>? Assume that the distance between the sender and the receiver is 12,000 km and that light travels at 2.4 × 108 m/s.</a:t>
            </a:r>
          </a:p>
          <a:p>
            <a:pPr algn="just"/>
            <a:endParaRPr lang="en-US" altLang="en-US" baseline="0" dirty="0"/>
          </a:p>
          <a:p>
            <a:pPr algn="just"/>
            <a:r>
              <a:rPr lang="en-US" altLang="en-US" baseline="0" dirty="0">
                <a:solidFill>
                  <a:schemeClr val="hlink"/>
                </a:solidFill>
              </a:rPr>
              <a:t>Solution</a:t>
            </a:r>
          </a:p>
          <a:p>
            <a:pPr algn="just"/>
            <a:r>
              <a:rPr lang="en-US" altLang="en-US" baseline="0" dirty="0"/>
              <a:t>We can calculate the propagation and transmission time as shown on the next slide:</a:t>
            </a:r>
          </a:p>
        </p:txBody>
      </p:sp>
      <p:sp>
        <p:nvSpPr>
          <p:cNvPr id="223243" name="Text Box 12"/>
          <p:cNvSpPr txBox="1">
            <a:spLocks noChangeArrowheads="1"/>
          </p:cNvSpPr>
          <p:nvPr/>
        </p:nvSpPr>
        <p:spPr bwMode="auto">
          <a:xfrm>
            <a:off x="533400" y="182564"/>
            <a:ext cx="3977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7528696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9"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5290" name="Rectangle 11"/>
          <p:cNvSpPr>
            <a:spLocks noChangeArrowheads="1"/>
          </p:cNvSpPr>
          <p:nvPr/>
        </p:nvSpPr>
        <p:spPr bwMode="auto">
          <a:xfrm>
            <a:off x="533400" y="3838577"/>
            <a:ext cx="82296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a:t>Note that in this case, because the message is short and the bandwidth is high, the dominant factor is the propagation time, not the transmission time. The transmission time can be ignored.</a:t>
            </a:r>
          </a:p>
        </p:txBody>
      </p:sp>
      <p:sp>
        <p:nvSpPr>
          <p:cNvPr id="225291" name="Text Box 12"/>
          <p:cNvSpPr txBox="1">
            <a:spLocks noChangeArrowheads="1"/>
          </p:cNvSpPr>
          <p:nvPr/>
        </p:nvSpPr>
        <p:spPr bwMode="auto">
          <a:xfrm>
            <a:off x="457200" y="182564"/>
            <a:ext cx="61151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a:solidFill>
                  <a:schemeClr val="hlink"/>
                </a:solidFill>
              </a:rPr>
              <a:t>Example </a:t>
            </a:r>
            <a:r>
              <a:rPr lang="en-US" altLang="en-US" sz="3200" baseline="0" dirty="0" smtClean="0">
                <a:solidFill>
                  <a:schemeClr val="hlink"/>
                </a:solidFill>
              </a:rPr>
              <a:t>(continued</a:t>
            </a:r>
            <a:r>
              <a:rPr lang="en-US" altLang="en-US" sz="3200" baseline="0" dirty="0">
                <a:solidFill>
                  <a:schemeClr val="hlink"/>
                </a:solidFill>
              </a:rPr>
              <a:t>)</a:t>
            </a:r>
          </a:p>
        </p:txBody>
      </p:sp>
      <p:pic>
        <p:nvPicPr>
          <p:cNvPr id="225292"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936" y="1249365"/>
            <a:ext cx="4096940" cy="164623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17566175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7"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7338" name="Rectangle 11"/>
          <p:cNvSpPr>
            <a:spLocks noChangeArrowheads="1"/>
          </p:cNvSpPr>
          <p:nvPr/>
        </p:nvSpPr>
        <p:spPr bwMode="auto">
          <a:xfrm>
            <a:off x="533400" y="1295402"/>
            <a:ext cx="718185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What are the propagation time and the transmission time for a 5-Mbyte message (an image) if the bandwidth of the network is 1 Mbps? Assume that the distance between the sender and the receiver is 12,000 km and that light travels at 2.4 × 10</a:t>
            </a:r>
            <a:r>
              <a:rPr lang="en-US" altLang="en-US" baseline="30000" dirty="0"/>
              <a:t>8</a:t>
            </a:r>
            <a:r>
              <a:rPr lang="en-US" altLang="en-US" baseline="0" dirty="0"/>
              <a:t> m/s.</a:t>
            </a:r>
          </a:p>
          <a:p>
            <a:pPr algn="just"/>
            <a:endParaRPr lang="en-US" altLang="en-US" baseline="0" dirty="0"/>
          </a:p>
          <a:p>
            <a:pPr algn="just"/>
            <a:r>
              <a:rPr lang="en-US" altLang="en-US" baseline="0" dirty="0">
                <a:solidFill>
                  <a:schemeClr val="hlink"/>
                </a:solidFill>
              </a:rPr>
              <a:t>Solution</a:t>
            </a:r>
          </a:p>
          <a:p>
            <a:pPr algn="just"/>
            <a:r>
              <a:rPr lang="en-US" altLang="en-US" baseline="0" dirty="0"/>
              <a:t>We can calculate the propagation and transmission times as shown on the next slide.</a:t>
            </a:r>
          </a:p>
        </p:txBody>
      </p:sp>
      <p:sp>
        <p:nvSpPr>
          <p:cNvPr id="227339" name="Text Box 12"/>
          <p:cNvSpPr txBox="1">
            <a:spLocks noChangeArrowheads="1"/>
          </p:cNvSpPr>
          <p:nvPr/>
        </p:nvSpPr>
        <p:spPr bwMode="auto">
          <a:xfrm>
            <a:off x="533400" y="182564"/>
            <a:ext cx="39774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a:t>
            </a:r>
            <a:endParaRPr lang="en-US" altLang="en-US" sz="3200" baseline="0" dirty="0">
              <a:solidFill>
                <a:schemeClr val="hlink"/>
              </a:solidFill>
            </a:endParaRPr>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7616450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85" name="Rectangle 10"/>
          <p:cNvSpPr>
            <a:spLocks noChangeArrowheads="1"/>
          </p:cNvSpPr>
          <p:nvPr/>
        </p:nvSpPr>
        <p:spPr bwMode="auto">
          <a:xfrm>
            <a:off x="1257300" y="1447800"/>
            <a:ext cx="66294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endParaRPr lang="en-US" altLang="en-US"/>
          </a:p>
        </p:txBody>
      </p:sp>
      <p:sp>
        <p:nvSpPr>
          <p:cNvPr id="229386" name="Rectangle 11"/>
          <p:cNvSpPr>
            <a:spLocks noChangeArrowheads="1"/>
          </p:cNvSpPr>
          <p:nvPr/>
        </p:nvSpPr>
        <p:spPr bwMode="auto">
          <a:xfrm>
            <a:off x="609600" y="3810002"/>
            <a:ext cx="80772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pPr algn="just"/>
            <a:r>
              <a:rPr lang="en-US" altLang="en-US" baseline="0" dirty="0"/>
              <a:t>Note that in this case, because the message is very long and the bandwidth is not very high, the dominant factor is the transmission time, not the propagation time. The propagation time can be ignored.</a:t>
            </a:r>
          </a:p>
        </p:txBody>
      </p:sp>
      <p:sp>
        <p:nvSpPr>
          <p:cNvPr id="229387" name="Text Box 12"/>
          <p:cNvSpPr txBox="1">
            <a:spLocks noChangeArrowheads="1"/>
          </p:cNvSpPr>
          <p:nvPr/>
        </p:nvSpPr>
        <p:spPr bwMode="auto">
          <a:xfrm>
            <a:off x="609600" y="182564"/>
            <a:ext cx="59627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b="1" i="1" baseline="-18000">
                <a:solidFill>
                  <a:schemeClr val="tx1"/>
                </a:solidFill>
                <a:latin typeface="Times New Roman" panose="02020603050405020304" pitchFamily="18" charset="0"/>
              </a:defRPr>
            </a:lvl1pPr>
            <a:lvl2pPr marL="742950" indent="-285750">
              <a:defRPr sz="2800" b="1" i="1" baseline="-18000">
                <a:solidFill>
                  <a:schemeClr val="tx1"/>
                </a:solidFill>
                <a:latin typeface="Times New Roman" panose="02020603050405020304" pitchFamily="18" charset="0"/>
              </a:defRPr>
            </a:lvl2pPr>
            <a:lvl3pPr marL="1143000" indent="-228600">
              <a:defRPr sz="2800" b="1" i="1" baseline="-18000">
                <a:solidFill>
                  <a:schemeClr val="tx1"/>
                </a:solidFill>
                <a:latin typeface="Times New Roman" panose="02020603050405020304" pitchFamily="18" charset="0"/>
              </a:defRPr>
            </a:lvl3pPr>
            <a:lvl4pPr marL="1600200" indent="-228600">
              <a:defRPr sz="2800" b="1" i="1" baseline="-18000">
                <a:solidFill>
                  <a:schemeClr val="tx1"/>
                </a:solidFill>
                <a:latin typeface="Times New Roman" panose="02020603050405020304" pitchFamily="18" charset="0"/>
              </a:defRPr>
            </a:lvl4pPr>
            <a:lvl5pPr marL="2057400" indent="-228600">
              <a:defRPr sz="2800" b="1" i="1" baseline="-18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b="1" i="1" baseline="-18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b="1" i="1" baseline="-18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b="1" i="1" baseline="-18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b="1" i="1" baseline="-18000">
                <a:solidFill>
                  <a:schemeClr val="tx1"/>
                </a:solidFill>
                <a:latin typeface="Times New Roman" panose="02020603050405020304" pitchFamily="18" charset="0"/>
              </a:defRPr>
            </a:lvl9pPr>
          </a:lstStyle>
          <a:p>
            <a:r>
              <a:rPr lang="en-US" altLang="en-US" sz="3200" baseline="0" dirty="0" smtClean="0">
                <a:solidFill>
                  <a:schemeClr val="hlink"/>
                </a:solidFill>
              </a:rPr>
              <a:t>Example(continued</a:t>
            </a:r>
            <a:r>
              <a:rPr lang="en-US" altLang="en-US" sz="3200" baseline="0" dirty="0">
                <a:solidFill>
                  <a:schemeClr val="hlink"/>
                </a:solidFill>
              </a:rPr>
              <a:t>)</a:t>
            </a:r>
          </a:p>
        </p:txBody>
      </p:sp>
      <p:pic>
        <p:nvPicPr>
          <p:cNvPr id="229388"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530" y="1704975"/>
            <a:ext cx="4501753" cy="15748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Tree>
    <p:extLst>
      <p:ext uri="{BB962C8B-B14F-4D97-AF65-F5344CB8AC3E}">
        <p14:creationId xmlns:p14="http://schemas.microsoft.com/office/powerpoint/2010/main" val="119981090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Line 2"/>
          <p:cNvSpPr>
            <a:spLocks noChangeShapeType="1"/>
          </p:cNvSpPr>
          <p:nvPr/>
        </p:nvSpPr>
        <p:spPr bwMode="auto">
          <a:xfrm>
            <a:off x="152400" y="533400"/>
            <a:ext cx="8763000" cy="0"/>
          </a:xfrm>
          <a:prstGeom prst="line">
            <a:avLst/>
          </a:prstGeom>
          <a:noFill/>
          <a:ln w="76200">
            <a:solidFill>
              <a:schemeClr val="hlink"/>
            </a:solidFill>
            <a:round/>
            <a:headEnd/>
            <a:tailEnd/>
          </a:ln>
          <a:effectLst/>
        </p:spPr>
        <p:txBody>
          <a:bodyPr/>
          <a:lstStyle/>
          <a:p>
            <a:endParaRPr lang="en-US"/>
          </a:p>
        </p:txBody>
      </p:sp>
      <p:sp>
        <p:nvSpPr>
          <p:cNvPr id="678915" name="Line 3"/>
          <p:cNvSpPr>
            <a:spLocks noChangeShapeType="1"/>
          </p:cNvSpPr>
          <p:nvPr/>
        </p:nvSpPr>
        <p:spPr bwMode="auto">
          <a:xfrm>
            <a:off x="152400" y="1371600"/>
            <a:ext cx="8763000" cy="0"/>
          </a:xfrm>
          <a:prstGeom prst="line">
            <a:avLst/>
          </a:prstGeom>
          <a:noFill/>
          <a:ln w="19050">
            <a:solidFill>
              <a:schemeClr val="hlink"/>
            </a:solidFill>
            <a:round/>
            <a:headEnd/>
            <a:tailEnd/>
          </a:ln>
          <a:effectLst/>
        </p:spPr>
        <p:txBody>
          <a:bodyPr/>
          <a:lstStyle/>
          <a:p>
            <a:endParaRPr lang="en-US"/>
          </a:p>
        </p:txBody>
      </p:sp>
      <p:sp>
        <p:nvSpPr>
          <p:cNvPr id="678916" name="Text Box 4"/>
          <p:cNvSpPr txBox="1">
            <a:spLocks noChangeArrowheads="1"/>
          </p:cNvSpPr>
          <p:nvPr/>
        </p:nvSpPr>
        <p:spPr bwMode="auto">
          <a:xfrm>
            <a:off x="304800" y="762000"/>
            <a:ext cx="2120452" cy="461665"/>
          </a:xfrm>
          <a:prstGeom prst="rect">
            <a:avLst/>
          </a:prstGeom>
          <a:noFill/>
          <a:ln w="9525">
            <a:noFill/>
            <a:miter lim="800000"/>
            <a:headEnd/>
            <a:tailEnd/>
          </a:ln>
          <a:effectLst/>
        </p:spPr>
        <p:txBody>
          <a:bodyPr wrap="none">
            <a:spAutoFit/>
          </a:bodyPr>
          <a:lstStyle/>
          <a:p>
            <a:r>
              <a:rPr lang="en-US" sz="2400" i="0" baseline="0" dirty="0" smtClean="0">
                <a:solidFill>
                  <a:schemeClr val="folHlink"/>
                </a:solidFill>
              </a:rPr>
              <a:t>Figure: </a:t>
            </a:r>
            <a:r>
              <a:rPr lang="en-US" sz="2000" baseline="0" dirty="0"/>
              <a:t>A sine wave</a:t>
            </a:r>
          </a:p>
        </p:txBody>
      </p:sp>
      <p:sp>
        <p:nvSpPr>
          <p:cNvPr id="678917" name="Line 5"/>
          <p:cNvSpPr>
            <a:spLocks noChangeShapeType="1"/>
          </p:cNvSpPr>
          <p:nvPr/>
        </p:nvSpPr>
        <p:spPr bwMode="auto">
          <a:xfrm>
            <a:off x="152400" y="6248400"/>
            <a:ext cx="8763000" cy="0"/>
          </a:xfrm>
          <a:prstGeom prst="line">
            <a:avLst/>
          </a:prstGeom>
          <a:noFill/>
          <a:ln w="76200">
            <a:solidFill>
              <a:schemeClr val="hlink"/>
            </a:solidFill>
            <a:round/>
            <a:headEnd/>
            <a:tailEnd/>
          </a:ln>
          <a:effectLst/>
        </p:spPr>
        <p:txBody>
          <a:bodyPr/>
          <a:lstStyle/>
          <a:p>
            <a:endParaRPr lang="en-US"/>
          </a:p>
        </p:txBody>
      </p:sp>
      <p:pic>
        <p:nvPicPr>
          <p:cNvPr id="678918" name="Picture 6"/>
          <p:cNvPicPr>
            <a:picLocks noChangeAspect="1" noChangeArrowheads="1"/>
          </p:cNvPicPr>
          <p:nvPr/>
        </p:nvPicPr>
        <p:blipFill>
          <a:blip r:embed="rId3"/>
          <a:srcRect/>
          <a:stretch>
            <a:fillRect/>
          </a:stretch>
        </p:blipFill>
        <p:spPr bwMode="auto">
          <a:xfrm>
            <a:off x="1101725" y="2786063"/>
            <a:ext cx="7075488" cy="2084387"/>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5" name="Content Placeholder 4"/>
          <p:cNvSpPr>
            <a:spLocks noGrp="1"/>
          </p:cNvSpPr>
          <p:nvPr>
            <p:ph sz="quarter" idx="1"/>
          </p:nvPr>
        </p:nvSpPr>
        <p:spPr>
          <a:xfrm>
            <a:off x="533400" y="304800"/>
            <a:ext cx="8077200" cy="5010150"/>
          </a:xfrm>
        </p:spPr>
        <p:txBody>
          <a:bodyPr>
            <a:normAutofit/>
          </a:bodyPr>
          <a:lstStyle/>
          <a:p>
            <a:pPr algn="just"/>
            <a:r>
              <a:rPr lang="en-US" dirty="0" smtClean="0"/>
              <a:t>Peak Amplitude: It is the absolute value of its highest intensity ,propositional to the energy it carries. It is normally measured in volts.</a:t>
            </a:r>
          </a:p>
          <a:p>
            <a:pPr algn="just"/>
            <a:r>
              <a:rPr lang="en-US" dirty="0" smtClean="0"/>
              <a:t>Period: it is refers to the amount of time in seconds a signal needs to complete 1 cycle.</a:t>
            </a:r>
          </a:p>
          <a:p>
            <a:pPr algn="just"/>
            <a:r>
              <a:rPr lang="en-US" dirty="0" smtClean="0"/>
              <a:t>Frequency: It is refers to the number of period in 1s.</a:t>
            </a:r>
          </a:p>
          <a:p>
            <a:pPr algn="just"/>
            <a:r>
              <a:rPr lang="en-US" dirty="0" smtClean="0"/>
              <a:t>Frequency and period are the inverse of each other.</a:t>
            </a:r>
          </a:p>
          <a:p>
            <a:r>
              <a:rPr lang="en-US" dirty="0" smtClean="0"/>
              <a:t>Phase:</a:t>
            </a:r>
          </a:p>
          <a:p>
            <a:pPr lvl="1"/>
            <a:r>
              <a:rPr lang="en-US" sz="2600" dirty="0" smtClean="0"/>
              <a:t>It describes the position of the waveform relative to time 0</a:t>
            </a:r>
          </a:p>
          <a:p>
            <a:pPr lvl="1"/>
            <a:r>
              <a:rPr lang="en-US" sz="2600" dirty="0" smtClean="0"/>
              <a:t>Phase is measured in degrees or radians.</a:t>
            </a:r>
          </a:p>
          <a:p>
            <a:pPr algn="just"/>
            <a:endParaRPr lang="en-US" dirty="0" smtClean="0">
              <a:effectLst>
                <a:outerShdw blurRad="38100" dist="38100" dir="2700000" algn="tl">
                  <a:srgbClr val="C0C0C0"/>
                </a:outerShdw>
              </a:effectLst>
            </a:endParaRPr>
          </a:p>
        </p:txBody>
      </p:sp>
      <p:pic>
        <p:nvPicPr>
          <p:cNvPr id="7" name="Picture 15"/>
          <p:cNvPicPr>
            <a:picLocks noChangeAspect="1" noChangeArrowheads="1"/>
          </p:cNvPicPr>
          <p:nvPr/>
        </p:nvPicPr>
        <p:blipFill>
          <a:blip r:embed="rId2"/>
          <a:srcRect/>
          <a:stretch>
            <a:fillRect/>
          </a:stretch>
        </p:blipFill>
        <p:spPr bwMode="auto">
          <a:xfrm>
            <a:off x="2884488" y="5638800"/>
            <a:ext cx="3375025" cy="666750"/>
          </a:xfrm>
          <a:prstGeom prst="rect">
            <a:avLst/>
          </a:prstGeom>
          <a:solidFill>
            <a:srgbClr val="3366FF"/>
          </a:solidFill>
          <a:ln w="28575">
            <a:solidFill>
              <a:srgbClr val="3366FF"/>
            </a:solid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39" name="Line 3"/>
          <p:cNvSpPr>
            <a:spLocks noChangeShapeType="1"/>
          </p:cNvSpPr>
          <p:nvPr/>
        </p:nvSpPr>
        <p:spPr bwMode="auto">
          <a:xfrm>
            <a:off x="152400" y="1143000"/>
            <a:ext cx="8763000" cy="0"/>
          </a:xfrm>
          <a:prstGeom prst="line">
            <a:avLst/>
          </a:prstGeom>
          <a:noFill/>
          <a:ln w="19050">
            <a:solidFill>
              <a:schemeClr val="hlink"/>
            </a:solidFill>
            <a:round/>
            <a:headEnd/>
            <a:tailEnd/>
          </a:ln>
          <a:effectLst/>
        </p:spPr>
        <p:txBody>
          <a:bodyPr/>
          <a:lstStyle/>
          <a:p>
            <a:endParaRPr lang="en-US"/>
          </a:p>
        </p:txBody>
      </p:sp>
      <p:sp>
        <p:nvSpPr>
          <p:cNvPr id="679940" name="Text Box 4"/>
          <p:cNvSpPr txBox="1">
            <a:spLocks noChangeArrowheads="1"/>
          </p:cNvSpPr>
          <p:nvPr/>
        </p:nvSpPr>
        <p:spPr bwMode="auto">
          <a:xfrm>
            <a:off x="304800" y="304800"/>
            <a:ext cx="9296400" cy="461665"/>
          </a:xfrm>
          <a:prstGeom prst="rect">
            <a:avLst/>
          </a:prstGeom>
          <a:noFill/>
          <a:ln w="9525">
            <a:noFill/>
            <a:miter lim="800000"/>
            <a:headEnd/>
            <a:tailEnd/>
          </a:ln>
          <a:effectLst/>
        </p:spPr>
        <p:txBody>
          <a:bodyPr wrap="square">
            <a:spAutoFit/>
          </a:bodyPr>
          <a:lstStyle/>
          <a:p>
            <a:r>
              <a:rPr lang="en-US" sz="2400" i="0" baseline="0" dirty="0" smtClean="0">
                <a:solidFill>
                  <a:schemeClr val="folHlink"/>
                </a:solidFill>
              </a:rPr>
              <a:t>Figure:</a:t>
            </a:r>
            <a:r>
              <a:rPr lang="en-US" sz="2400" i="0" dirty="0" smtClean="0">
                <a:solidFill>
                  <a:schemeClr val="folHlink"/>
                </a:solidFill>
              </a:rPr>
              <a:t> </a:t>
            </a:r>
            <a:r>
              <a:rPr lang="en-US" sz="2000" baseline="0" dirty="0" smtClean="0"/>
              <a:t>Two </a:t>
            </a:r>
            <a:r>
              <a:rPr lang="en-US" sz="2000" baseline="0" dirty="0"/>
              <a:t>signals with the same phase and frequency, </a:t>
            </a:r>
            <a:r>
              <a:rPr lang="en-US" sz="2000" baseline="0" dirty="0" smtClean="0"/>
              <a:t> </a:t>
            </a:r>
            <a:r>
              <a:rPr lang="en-US" sz="2000" baseline="0" dirty="0"/>
              <a:t>but different amplitudes</a:t>
            </a:r>
          </a:p>
        </p:txBody>
      </p:sp>
      <p:pic>
        <p:nvPicPr>
          <p:cNvPr id="679942" name="Picture 6"/>
          <p:cNvPicPr>
            <a:picLocks noChangeAspect="1" noChangeArrowheads="1"/>
          </p:cNvPicPr>
          <p:nvPr/>
        </p:nvPicPr>
        <p:blipFill>
          <a:blip r:embed="rId3"/>
          <a:srcRect/>
          <a:stretch>
            <a:fillRect/>
          </a:stretch>
        </p:blipFill>
        <p:spPr bwMode="auto">
          <a:xfrm>
            <a:off x="1828800" y="1371600"/>
            <a:ext cx="5475288" cy="4702175"/>
          </a:xfrm>
          <a:prstGeom prst="rect">
            <a:avLst/>
          </a:prstGeom>
          <a:noFill/>
          <a:ln w="9525">
            <a:noFill/>
            <a:miter lim="800000"/>
            <a:headEnd/>
            <a:tailEnd/>
          </a:ln>
          <a:effectLst/>
        </p:spPr>
      </p:pic>
      <p:sp>
        <p:nvSpPr>
          <p:cNvPr id="7" name="Footer Placeholder 6"/>
          <p:cNvSpPr>
            <a:spLocks noGrp="1"/>
          </p:cNvSpPr>
          <p:nvPr>
            <p:ph type="ftr" sz="quarter" idx="11"/>
          </p:nvPr>
        </p:nvSpPr>
        <p:spPr/>
        <p:txBody>
          <a:bodyPr/>
          <a:lstStyle/>
          <a:p>
            <a:r>
              <a:rPr lang="en-US" smtClean="0"/>
              <a:t>Prof. Vishal A. Polara                            </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444</TotalTime>
  <Words>3156</Words>
  <Application>Microsoft Office PowerPoint</Application>
  <PresentationFormat>On-screen Show (4:3)</PresentationFormat>
  <Paragraphs>409</Paragraphs>
  <Slides>65</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65</vt:i4>
      </vt:variant>
    </vt:vector>
  </HeadingPairs>
  <TitlesOfParts>
    <vt:vector size="75" baseType="lpstr">
      <vt:lpstr>Arial</vt:lpstr>
      <vt:lpstr>Calibri</vt:lpstr>
      <vt:lpstr>Cambria</vt:lpstr>
      <vt:lpstr>Franklin Gothic Book</vt:lpstr>
      <vt:lpstr>Perpetua</vt:lpstr>
      <vt:lpstr>Tahoma</vt:lpstr>
      <vt:lpstr>Times</vt:lpstr>
      <vt:lpstr>Times New Roman</vt:lpstr>
      <vt:lpstr>Wingdings 2</vt:lpstr>
      <vt:lpstr>Equity</vt:lpstr>
      <vt:lpstr>Unit-2.1 Data and Signals</vt:lpstr>
      <vt:lpstr>Outline</vt:lpstr>
      <vt:lpstr>PowerPoint Presentation</vt:lpstr>
      <vt:lpstr>1. ANALOG AND DIGITAL</vt:lpstr>
      <vt:lpstr>PowerPoint Presentation</vt:lpstr>
      <vt:lpstr>2. Periodic analog signals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Composite Periodic Signal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Digital Signals</vt:lpstr>
      <vt:lpstr>PowerPoint Presentation</vt:lpstr>
      <vt:lpstr>PowerPoint Presentation</vt:lpstr>
      <vt:lpstr>PowerPoint Presentation</vt:lpstr>
      <vt:lpstr>PowerPoint Presentation</vt:lpstr>
      <vt:lpstr>PowerPoint Presentation</vt:lpstr>
      <vt:lpstr>PowerPoint Presentation</vt:lpstr>
      <vt:lpstr>Baseband Transmission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129</cp:revision>
  <dcterms:created xsi:type="dcterms:W3CDTF">2006-08-16T00:00:00Z</dcterms:created>
  <dcterms:modified xsi:type="dcterms:W3CDTF">2021-07-31T05:15:38Z</dcterms:modified>
</cp:coreProperties>
</file>