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1"/>
  </p:notesMasterIdLst>
  <p:handoutMasterIdLst>
    <p:handoutMasterId r:id="rId92"/>
  </p:handoutMasterIdLst>
  <p:sldIdLst>
    <p:sldId id="258" r:id="rId2"/>
    <p:sldId id="279" r:id="rId3"/>
    <p:sldId id="280" r:id="rId4"/>
    <p:sldId id="455" r:id="rId5"/>
    <p:sldId id="457" r:id="rId6"/>
    <p:sldId id="458" r:id="rId7"/>
    <p:sldId id="468" r:id="rId8"/>
    <p:sldId id="459" r:id="rId9"/>
    <p:sldId id="460" r:id="rId10"/>
    <p:sldId id="461" r:id="rId11"/>
    <p:sldId id="462" r:id="rId12"/>
    <p:sldId id="463" r:id="rId13"/>
    <p:sldId id="465" r:id="rId14"/>
    <p:sldId id="466" r:id="rId15"/>
    <p:sldId id="469" r:id="rId16"/>
    <p:sldId id="470" r:id="rId17"/>
    <p:sldId id="525" r:id="rId18"/>
    <p:sldId id="471" r:id="rId19"/>
    <p:sldId id="473" r:id="rId20"/>
    <p:sldId id="526" r:id="rId21"/>
    <p:sldId id="474" r:id="rId22"/>
    <p:sldId id="527" r:id="rId23"/>
    <p:sldId id="475" r:id="rId24"/>
    <p:sldId id="476" r:id="rId25"/>
    <p:sldId id="528" r:id="rId26"/>
    <p:sldId id="477" r:id="rId27"/>
    <p:sldId id="478" r:id="rId28"/>
    <p:sldId id="530" r:id="rId29"/>
    <p:sldId id="479" r:id="rId30"/>
    <p:sldId id="480" r:id="rId31"/>
    <p:sldId id="481" r:id="rId32"/>
    <p:sldId id="529" r:id="rId33"/>
    <p:sldId id="482" r:id="rId34"/>
    <p:sldId id="483" r:id="rId35"/>
    <p:sldId id="484" r:id="rId36"/>
    <p:sldId id="531" r:id="rId37"/>
    <p:sldId id="485" r:id="rId38"/>
    <p:sldId id="532" r:id="rId39"/>
    <p:sldId id="486" r:id="rId40"/>
    <p:sldId id="487" r:id="rId41"/>
    <p:sldId id="488" r:id="rId42"/>
    <p:sldId id="489" r:id="rId43"/>
    <p:sldId id="533" r:id="rId44"/>
    <p:sldId id="490" r:id="rId45"/>
    <p:sldId id="534" r:id="rId46"/>
    <p:sldId id="491" r:id="rId47"/>
    <p:sldId id="535" r:id="rId48"/>
    <p:sldId id="492" r:id="rId49"/>
    <p:sldId id="493" r:id="rId50"/>
    <p:sldId id="494" r:id="rId51"/>
    <p:sldId id="536" r:id="rId52"/>
    <p:sldId id="537" r:id="rId53"/>
    <p:sldId id="495" r:id="rId54"/>
    <p:sldId id="496" r:id="rId55"/>
    <p:sldId id="497" r:id="rId56"/>
    <p:sldId id="499" r:id="rId57"/>
    <p:sldId id="500" r:id="rId58"/>
    <p:sldId id="501" r:id="rId59"/>
    <p:sldId id="503" r:id="rId60"/>
    <p:sldId id="504" r:id="rId61"/>
    <p:sldId id="505" r:id="rId62"/>
    <p:sldId id="538" r:id="rId63"/>
    <p:sldId id="539" r:id="rId64"/>
    <p:sldId id="540" r:id="rId65"/>
    <p:sldId id="506" r:id="rId66"/>
    <p:sldId id="541" r:id="rId67"/>
    <p:sldId id="510" r:id="rId68"/>
    <p:sldId id="542" r:id="rId69"/>
    <p:sldId id="511" r:id="rId70"/>
    <p:sldId id="512" r:id="rId71"/>
    <p:sldId id="543" r:id="rId72"/>
    <p:sldId id="544" r:id="rId73"/>
    <p:sldId id="513" r:id="rId74"/>
    <p:sldId id="514" r:id="rId75"/>
    <p:sldId id="515" r:id="rId76"/>
    <p:sldId id="516" r:id="rId77"/>
    <p:sldId id="517" r:id="rId78"/>
    <p:sldId id="545" r:id="rId79"/>
    <p:sldId id="518" r:id="rId80"/>
    <p:sldId id="546" r:id="rId81"/>
    <p:sldId id="519" r:id="rId82"/>
    <p:sldId id="547" r:id="rId83"/>
    <p:sldId id="520" r:id="rId84"/>
    <p:sldId id="521" r:id="rId85"/>
    <p:sldId id="548" r:id="rId86"/>
    <p:sldId id="522" r:id="rId87"/>
    <p:sldId id="523" r:id="rId88"/>
    <p:sldId id="524" r:id="rId89"/>
    <p:sldId id="346"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5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Unit-2.2 Digital to Digital Conversion</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19118C-42DF-4A7A-8C2C-26B2700095F6}" type="datetimeFigureOut">
              <a:rPr lang="en-US" smtClean="0"/>
              <a:pPr/>
              <a:t>7/31/2021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12A7C-B9C5-4276-B42C-F4C116F9E7B4}" type="slidenum">
              <a:rPr lang="en-US" smtClean="0"/>
              <a:pPr/>
              <a:t>‹#›</a:t>
            </a:fld>
            <a:endParaRPr lang="en-US"/>
          </a:p>
        </p:txBody>
      </p:sp>
    </p:spTree>
    <p:extLst>
      <p:ext uri="{BB962C8B-B14F-4D97-AF65-F5344CB8AC3E}">
        <p14:creationId xmlns:p14="http://schemas.microsoft.com/office/powerpoint/2010/main" val="298005029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Unit-2.2 Digital to Digital Conversion</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4D4D2-F97D-4423-91B1-7566CA7FB2FA}" type="datetimeFigureOut">
              <a:rPr lang="en-US" smtClean="0"/>
              <a:pPr/>
              <a:t>7/31/2021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17C71-7C19-4BFC-9138-A89243737158}" type="slidenum">
              <a:rPr lang="en-US" smtClean="0"/>
              <a:pPr/>
              <a:t>‹#›</a:t>
            </a:fld>
            <a:endParaRPr lang="en-US"/>
          </a:p>
        </p:txBody>
      </p:sp>
    </p:spTree>
    <p:extLst>
      <p:ext uri="{BB962C8B-B14F-4D97-AF65-F5344CB8AC3E}">
        <p14:creationId xmlns:p14="http://schemas.microsoft.com/office/powerpoint/2010/main" val="213860685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Unit-2.2 Digital to Digital Conversion</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1</a:t>
            </a:fld>
            <a:endParaRPr lang="en-US"/>
          </a:p>
        </p:txBody>
      </p:sp>
    </p:spTree>
    <p:extLst>
      <p:ext uri="{BB962C8B-B14F-4D97-AF65-F5344CB8AC3E}">
        <p14:creationId xmlns:p14="http://schemas.microsoft.com/office/powerpoint/2010/main" val="2013251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D0803CE-3DE4-4090-9B8E-17BD1432AF77}" type="slidenum">
              <a:rPr lang="en-US" altLang="en-US" sz="1200" baseline="0" smtClean="0"/>
              <a:pPr/>
              <a:t>13</a:t>
            </a:fld>
            <a:endParaRPr lang="en-US" altLang="en-US" sz="1200" baseline="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6686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A9FC0F0-DC4E-4E05-A375-61D6DCEC9D1D}" type="slidenum">
              <a:rPr lang="en-US" altLang="en-US" sz="1200" baseline="0" smtClean="0"/>
              <a:pPr/>
              <a:t>14</a:t>
            </a:fld>
            <a:endParaRPr lang="en-US" altLang="en-US" sz="1200" baseline="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32296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ED66831D-83D8-4EDE-84AD-E58F66A892D3}" type="slidenum">
              <a:rPr lang="en-US" altLang="en-US" sz="1200" baseline="0" smtClean="0"/>
              <a:pPr/>
              <a:t>15</a:t>
            </a:fld>
            <a:endParaRPr lang="en-US" altLang="en-US" sz="1200" baseline="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7936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0AB69A2-CE06-4A7C-81ED-67AA8BA5A0BB}" type="slidenum">
              <a:rPr lang="en-US" altLang="en-US" sz="1200" baseline="0" smtClean="0"/>
              <a:pPr/>
              <a:t>16</a:t>
            </a:fld>
            <a:endParaRPr lang="en-US" altLang="en-US" sz="1200" baseline="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50761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17</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2053E506-A238-49D1-827B-050C823084D1}" type="slidenum">
              <a:rPr lang="en-US" altLang="en-US" sz="1200" baseline="0" smtClean="0"/>
              <a:pPr/>
              <a:t>18</a:t>
            </a:fld>
            <a:endParaRPr lang="en-US" altLang="en-US" sz="1200" baseline="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17088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0944B61-BBFE-465D-9274-67E0CBA7B389}" type="slidenum">
              <a:rPr lang="en-US" altLang="en-US" sz="1200" baseline="0" smtClean="0"/>
              <a:pPr/>
              <a:t>19</a:t>
            </a:fld>
            <a:endParaRPr lang="en-US" altLang="en-US" sz="1200" baseline="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92766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20</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5E29CC1-0E45-480A-BBC0-CBD9D67D053C}" type="slidenum">
              <a:rPr lang="en-US" altLang="en-US" sz="1200" baseline="0" smtClean="0"/>
              <a:pPr/>
              <a:t>21</a:t>
            </a:fld>
            <a:endParaRPr lang="en-US" altLang="en-US" sz="1200" baseline="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76821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22</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A749F60-8121-4556-BA4E-4D88F2973F05}" type="slidenum">
              <a:rPr lang="en-US" altLang="en-US" sz="1200" baseline="0" smtClean="0"/>
              <a:pPr/>
              <a:t>5</a:t>
            </a:fld>
            <a:endParaRPr lang="en-US" altLang="en-US" sz="1200" baseline="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9241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023C3-017B-4FEC-B72E-2AA661506438}" type="slidenum">
              <a:rPr lang="en-US" altLang="en-US" sz="1200" baseline="0" smtClean="0"/>
              <a:pPr/>
              <a:t>23</a:t>
            </a:fld>
            <a:endParaRPr lang="en-US" altLang="en-US" sz="1200" baseline="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96611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E9FA715A-892F-4442-96DA-38100C82D479}" type="slidenum">
              <a:rPr lang="en-US" altLang="en-US" sz="1200" baseline="0" smtClean="0"/>
              <a:pPr/>
              <a:t>24</a:t>
            </a:fld>
            <a:endParaRPr lang="en-US" altLang="en-US" sz="1200" baseline="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69280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25</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29B43FE-FF39-487E-8E3B-B841F130A66B}" type="slidenum">
              <a:rPr lang="en-US" altLang="en-US" sz="1200" baseline="0" smtClean="0"/>
              <a:pPr/>
              <a:t>26</a:t>
            </a:fld>
            <a:endParaRPr lang="en-US" altLang="en-US" sz="1200" baseline="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96600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5ED9C90-85A5-4DA6-8344-34BE91702787}" type="slidenum">
              <a:rPr lang="en-US" altLang="en-US" sz="1200" baseline="0" smtClean="0"/>
              <a:pPr/>
              <a:t>27</a:t>
            </a:fld>
            <a:endParaRPr lang="en-US" altLang="en-US" sz="1200" baseline="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30765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28</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119AFA24-6B3B-4CEE-AD70-C69F09D368B9}" type="slidenum">
              <a:rPr lang="en-US" altLang="en-US" sz="1200" baseline="0" smtClean="0"/>
              <a:pPr/>
              <a:t>29</a:t>
            </a:fld>
            <a:endParaRPr lang="en-US" altLang="en-US" sz="1200" baseline="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7500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EB9A3A1C-67DD-4735-9D86-68850E29C1F8}" type="slidenum">
              <a:rPr lang="en-US" altLang="en-US" sz="1200" baseline="0" smtClean="0"/>
              <a:pPr/>
              <a:t>30</a:t>
            </a:fld>
            <a:endParaRPr lang="en-US" altLang="en-US" sz="1200" baseline="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50487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C7E4755-4F21-4D8A-93A0-0CE35026C9F2}" type="slidenum">
              <a:rPr lang="en-US" altLang="en-US" sz="1200" baseline="0" smtClean="0"/>
              <a:pPr/>
              <a:t>31</a:t>
            </a:fld>
            <a:endParaRPr lang="en-US" altLang="en-US" sz="1200" baseline="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97067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32</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FD0FB66-C080-4483-8D50-1265599DF6E0}" type="slidenum">
              <a:rPr lang="en-US" altLang="en-US" sz="1200" baseline="0" smtClean="0"/>
              <a:pPr/>
              <a:t>6</a:t>
            </a:fld>
            <a:endParaRPr lang="en-US" altLang="en-US" sz="1200" baseline="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99214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855AE08A-7E4B-4BB7-9306-68DFB5E438C4}" type="slidenum">
              <a:rPr lang="en-US" altLang="en-US" sz="1200" baseline="0" smtClean="0"/>
              <a:pPr/>
              <a:t>33</a:t>
            </a:fld>
            <a:endParaRPr lang="en-US" altLang="en-US" sz="1200" baseline="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40448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0683C30-2C1F-404A-AA07-65E0CF747EEB}" type="slidenum">
              <a:rPr lang="en-US" altLang="en-US" sz="1200" baseline="0" smtClean="0"/>
              <a:pPr/>
              <a:t>34</a:t>
            </a:fld>
            <a:endParaRPr lang="en-US" altLang="en-US" sz="1200" baseline="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11526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62C2D35-870F-4929-9677-5845041A7BFD}" type="slidenum">
              <a:rPr lang="en-US" altLang="en-US" sz="1200" baseline="0" smtClean="0"/>
              <a:pPr/>
              <a:t>35</a:t>
            </a:fld>
            <a:endParaRPr lang="en-US" altLang="en-US" sz="1200" baseline="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94798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36</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35DC82D-A13B-4E9A-BE12-F816072779F0}" type="slidenum">
              <a:rPr lang="en-US" altLang="en-US" sz="1200" baseline="0" smtClean="0"/>
              <a:pPr/>
              <a:t>37</a:t>
            </a:fld>
            <a:endParaRPr lang="en-US" altLang="en-US" sz="1200" baseline="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45336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38</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0674682-AF65-4F1D-AB3D-659E5E562C00}" type="slidenum">
              <a:rPr lang="en-US" altLang="en-US" sz="1200" baseline="0" smtClean="0"/>
              <a:pPr/>
              <a:t>39</a:t>
            </a:fld>
            <a:endParaRPr lang="en-US" altLang="en-US" sz="1200" baseline="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74004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151F319-4AE3-4B33-9330-BDF00327F583}" type="slidenum">
              <a:rPr lang="en-US" altLang="en-US" sz="1200" baseline="0" smtClean="0"/>
              <a:pPr/>
              <a:t>40</a:t>
            </a:fld>
            <a:endParaRPr lang="en-US" altLang="en-US" sz="1200" baseline="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7524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A41AF96-2287-4B21-A4B3-5D7FB3F683F4}" type="slidenum">
              <a:rPr lang="en-US" altLang="en-US" sz="1200" baseline="0" smtClean="0"/>
              <a:pPr/>
              <a:t>41</a:t>
            </a:fld>
            <a:endParaRPr lang="en-US" altLang="en-US" sz="1200" baseline="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88744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6337496-744B-4249-970D-67675F17610A}" type="slidenum">
              <a:rPr lang="en-US" altLang="en-US" sz="1200" baseline="0" smtClean="0"/>
              <a:pPr/>
              <a:t>42</a:t>
            </a:fld>
            <a:endParaRPr lang="en-US" altLang="en-US" sz="1200" baseline="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3253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7</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43</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23D7CEB-9C28-4616-A9EB-0E1537C6405E}" type="slidenum">
              <a:rPr lang="en-US" altLang="en-US" sz="1200" baseline="0" smtClean="0"/>
              <a:pPr/>
              <a:t>44</a:t>
            </a:fld>
            <a:endParaRPr lang="en-US" altLang="en-US" sz="1200" baseline="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59054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45</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9E1929B-ADD4-4FEE-B3F9-889F2E3BEFDD}" type="slidenum">
              <a:rPr lang="en-US" altLang="en-US" sz="1200" baseline="0" smtClean="0"/>
              <a:pPr/>
              <a:t>46</a:t>
            </a:fld>
            <a:endParaRPr lang="en-US" altLang="en-US" sz="1200" baseline="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36718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47</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FBA3343-9C84-40D8-8D92-00BD3239F1F1}" type="slidenum">
              <a:rPr lang="en-US" altLang="en-US" sz="1200" baseline="0" smtClean="0"/>
              <a:pPr/>
              <a:t>48</a:t>
            </a:fld>
            <a:endParaRPr lang="en-US" altLang="en-US" sz="1200" baseline="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59964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5E55F720-B02C-40C2-87BC-E690CFD7CC0A}" type="slidenum">
              <a:rPr lang="en-US" altLang="en-US" sz="1200" baseline="0" smtClean="0"/>
              <a:pPr/>
              <a:t>49</a:t>
            </a:fld>
            <a:endParaRPr lang="en-US" altLang="en-US" sz="1200" baseline="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00616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EC72830-C18F-49A0-B3FC-BB3187AC1372}" type="slidenum">
              <a:rPr lang="en-US" altLang="en-US" sz="1200" baseline="0" smtClean="0"/>
              <a:pPr/>
              <a:t>50</a:t>
            </a:fld>
            <a:endParaRPr lang="en-US" altLang="en-US" sz="1200" baseline="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24346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51</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52</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2731CD1-8CBE-49E3-811B-C3C6D7850FDA}" type="slidenum">
              <a:rPr lang="en-US" altLang="en-US" sz="1200" baseline="0" smtClean="0"/>
              <a:pPr/>
              <a:t>8</a:t>
            </a:fld>
            <a:endParaRPr lang="en-US" altLang="en-US" sz="1200" baseline="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58644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1DEDCA8F-38DC-4B0F-B6FF-91D6C7AE98D0}" type="slidenum">
              <a:rPr lang="en-US" altLang="en-US" sz="1200" baseline="0" smtClean="0"/>
              <a:pPr/>
              <a:t>53</a:t>
            </a:fld>
            <a:endParaRPr lang="en-US" altLang="en-US" sz="1200" baseline="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789183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1F3EDBF-D2B6-4C77-B91E-D2C41C5C40BC}" type="slidenum">
              <a:rPr lang="en-US" altLang="en-US" sz="1200" baseline="0" smtClean="0"/>
              <a:pPr/>
              <a:t>54</a:t>
            </a:fld>
            <a:endParaRPr lang="en-US" altLang="en-US" sz="1200" baseline="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52960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D5AF396-C516-4CFA-AAB9-DC12816B1A2F}" type="slidenum">
              <a:rPr lang="en-US" altLang="en-US" sz="1200" baseline="0" smtClean="0"/>
              <a:pPr/>
              <a:t>55</a:t>
            </a:fld>
            <a:endParaRPr lang="en-US" altLang="en-US" sz="1200" baseline="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3595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201A8752-C36E-44FC-8D91-2B64D28C8592}" type="slidenum">
              <a:rPr lang="en-US" altLang="en-US" sz="1200" baseline="0" smtClean="0"/>
              <a:pPr/>
              <a:t>56</a:t>
            </a:fld>
            <a:endParaRPr lang="en-US" altLang="en-US" sz="1200" baseline="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68790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76CFFAE-D958-4F8A-BC74-1E5C101123CA}" type="slidenum">
              <a:rPr lang="en-US" altLang="en-US" sz="1200" baseline="0" smtClean="0"/>
              <a:pPr/>
              <a:t>57</a:t>
            </a:fld>
            <a:endParaRPr lang="en-US" altLang="en-US" sz="1200" baseline="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96405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E41ACD4-790D-474C-9BFE-9341608AD92D}" type="slidenum">
              <a:rPr lang="en-US" altLang="en-US" sz="1200" baseline="0" smtClean="0"/>
              <a:pPr/>
              <a:t>58</a:t>
            </a:fld>
            <a:endParaRPr lang="en-US" altLang="en-US" sz="1200" baseline="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182370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6E44A98-E249-4FA0-A2B0-4E33716004C4}" type="slidenum">
              <a:rPr lang="en-US" altLang="en-US" sz="1200" baseline="0" smtClean="0"/>
              <a:pPr/>
              <a:t>59</a:t>
            </a:fld>
            <a:endParaRPr lang="en-US" altLang="en-US" sz="1200" baseline="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80060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8704EFFE-879B-4644-BC90-AA95D70DD2D1}" type="slidenum">
              <a:rPr lang="en-US" altLang="en-US" sz="1200" baseline="0" smtClean="0"/>
              <a:pPr/>
              <a:t>60</a:t>
            </a:fld>
            <a:endParaRPr lang="en-US" altLang="en-US" sz="1200" baseline="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52219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91E2C397-C2DE-432F-A484-901913A1D9D4}" type="slidenum">
              <a:rPr lang="en-US" altLang="en-US" sz="1200" baseline="0" smtClean="0"/>
              <a:pPr/>
              <a:t>61</a:t>
            </a:fld>
            <a:endParaRPr lang="en-US" altLang="en-US" sz="1200" baseline="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021092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62</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8A1A82B-E3E7-4EE2-B63B-902A1A5D5BCF}" type="slidenum">
              <a:rPr lang="en-US" altLang="en-US" sz="1200" baseline="0" smtClean="0"/>
              <a:pPr/>
              <a:t>9</a:t>
            </a:fld>
            <a:endParaRPr lang="en-US" altLang="en-US" sz="1200" baseline="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985893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63</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64</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63AAB0F-9792-4752-9BE8-9534BA0CC854}" type="slidenum">
              <a:rPr lang="en-US" altLang="en-US" sz="1200" baseline="0" smtClean="0"/>
              <a:pPr/>
              <a:t>65</a:t>
            </a:fld>
            <a:endParaRPr lang="en-US" altLang="en-US" sz="1200" baseline="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18312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66</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4A93721-77A0-4058-BD54-229A969682D7}" type="slidenum">
              <a:rPr lang="en-US" altLang="en-US" sz="1200" baseline="0" smtClean="0"/>
              <a:pPr/>
              <a:t>67</a:t>
            </a:fld>
            <a:endParaRPr lang="en-US" altLang="en-US" sz="1200" baseline="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060322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68</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91DF1D1-ADC4-403D-9CB3-7D8C53CA6FBA}" type="slidenum">
              <a:rPr lang="en-US" altLang="en-US" sz="1200" baseline="0" smtClean="0"/>
              <a:pPr/>
              <a:t>69</a:t>
            </a:fld>
            <a:endParaRPr lang="en-US" altLang="en-US" sz="1200" baseline="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037013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11BE7676-13B5-4BBE-B369-70A95C32304B}" type="slidenum">
              <a:rPr lang="en-US" altLang="en-US" sz="1200" baseline="0" smtClean="0"/>
              <a:pPr/>
              <a:t>70</a:t>
            </a:fld>
            <a:endParaRPr lang="en-US" altLang="en-US" sz="1200" baseline="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898726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71</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1EC6399-BA9D-4AF4-8B2D-DFB2DE82728B}" type="slidenum">
              <a:rPr lang="en-US" altLang="en-US" sz="1200" baseline="0" smtClean="0"/>
              <a:pPr/>
              <a:t>72</a:t>
            </a:fld>
            <a:endParaRPr lang="en-US" altLang="en-US" sz="1200" baseline="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1400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5574804-C113-4AE1-8E46-8E634EC2563F}" type="slidenum">
              <a:rPr lang="en-US" altLang="en-US" sz="1200" baseline="0" smtClean="0"/>
              <a:pPr/>
              <a:t>10</a:t>
            </a:fld>
            <a:endParaRPr lang="en-US" altLang="en-US" sz="1200" baseline="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989097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DEA8A40-6667-4E6D-BB97-D6F9E5168603}" type="slidenum">
              <a:rPr lang="en-US" altLang="en-US" sz="1200" baseline="0" smtClean="0"/>
              <a:pPr/>
              <a:t>73</a:t>
            </a:fld>
            <a:endParaRPr lang="en-US" altLang="en-US" sz="1200" baseline="0"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762857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9A57A89-11D1-4198-8B0C-5CC04614C83B}" type="slidenum">
              <a:rPr lang="en-US" altLang="en-US" sz="1200" baseline="0" smtClean="0"/>
              <a:pPr/>
              <a:t>74</a:t>
            </a:fld>
            <a:endParaRPr lang="en-US" altLang="en-US" sz="1200" baseline="0"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935209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EC0849F-01E7-4DA9-9901-4B5EAB991440}" type="slidenum">
              <a:rPr lang="en-US" altLang="en-US" sz="1200" baseline="0" smtClean="0"/>
              <a:pPr/>
              <a:t>75</a:t>
            </a:fld>
            <a:endParaRPr lang="en-US" altLang="en-US" sz="1200" baseline="0"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803191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C642B5B-CEDA-444C-9B8E-74EE3BF4DC98}" type="slidenum">
              <a:rPr lang="en-US" altLang="en-US" sz="1200" baseline="0" smtClean="0"/>
              <a:pPr/>
              <a:t>76</a:t>
            </a:fld>
            <a:endParaRPr lang="en-US" altLang="en-US" sz="1200" baseline="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463260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78411A9-0B29-4490-A80D-36FE20821F80}" type="slidenum">
              <a:rPr lang="en-US" altLang="en-US" sz="1200" baseline="0" smtClean="0"/>
              <a:pPr/>
              <a:t>77</a:t>
            </a:fld>
            <a:endParaRPr lang="en-US" altLang="en-US" sz="1200" baseline="0"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929054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C642B5B-CEDA-444C-9B8E-74EE3BF4DC98}" type="slidenum">
              <a:rPr lang="en-US" altLang="en-US" sz="1200" baseline="0" smtClean="0"/>
              <a:pPr/>
              <a:t>78</a:t>
            </a:fld>
            <a:endParaRPr lang="en-US" altLang="en-US" sz="1200" baseline="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463260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7E898487-C78E-455E-9938-13002149E5EE}" type="slidenum">
              <a:rPr lang="en-US" altLang="en-US" sz="1200" baseline="0" smtClean="0"/>
              <a:pPr/>
              <a:t>79</a:t>
            </a:fld>
            <a:endParaRPr lang="en-US" altLang="en-US" sz="1200" baseline="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866859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C642B5B-CEDA-444C-9B8E-74EE3BF4DC98}" type="slidenum">
              <a:rPr lang="en-US" altLang="en-US" sz="1200" baseline="0" smtClean="0"/>
              <a:pPr/>
              <a:t>80</a:t>
            </a:fld>
            <a:endParaRPr lang="en-US" altLang="en-US" sz="1200" baseline="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463260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D4CE6E8-7E9B-4239-92BA-B3A63A470DB4}" type="slidenum">
              <a:rPr lang="en-US" altLang="en-US" sz="1200" baseline="0" smtClean="0"/>
              <a:pPr/>
              <a:t>81</a:t>
            </a:fld>
            <a:endParaRPr lang="en-US" altLang="en-US" sz="1200" baseline="0"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293632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C642B5B-CEDA-444C-9B8E-74EE3BF4DC98}" type="slidenum">
              <a:rPr lang="en-US" altLang="en-US" sz="1200" baseline="0" smtClean="0"/>
              <a:pPr/>
              <a:t>82</a:t>
            </a:fld>
            <a:endParaRPr lang="en-US" altLang="en-US" sz="1200" baseline="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46326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E8272985-EA00-40BF-9297-BC9EE51EE550}" type="slidenum">
              <a:rPr lang="en-US" altLang="en-US" sz="1200" baseline="0" smtClean="0"/>
              <a:pPr/>
              <a:t>11</a:t>
            </a:fld>
            <a:endParaRPr lang="en-US" altLang="en-US" sz="1200" baseline="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967773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8EB0E7F-0303-43A8-AEB6-00ABD5665671}" type="slidenum">
              <a:rPr lang="en-US" altLang="en-US" sz="1200" baseline="0" smtClean="0"/>
              <a:pPr/>
              <a:t>83</a:t>
            </a:fld>
            <a:endParaRPr lang="en-US" altLang="en-US" sz="1200" baseline="0"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419915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D99A262-81FB-4E19-95D0-6FE4E49F1E68}" type="slidenum">
              <a:rPr lang="en-US" altLang="en-US" sz="1200" baseline="0" smtClean="0"/>
              <a:pPr/>
              <a:t>84</a:t>
            </a:fld>
            <a:endParaRPr lang="en-US" altLang="en-US" sz="1200" baseline="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632892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C642B5B-CEDA-444C-9B8E-74EE3BF4DC98}" type="slidenum">
              <a:rPr lang="en-US" altLang="en-US" sz="1200" baseline="0" smtClean="0"/>
              <a:pPr/>
              <a:t>85</a:t>
            </a:fld>
            <a:endParaRPr lang="en-US" altLang="en-US" sz="1200" baseline="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1463260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B7FA561-526B-49DA-8A5E-69755D7569A3}" type="slidenum">
              <a:rPr lang="en-US" altLang="en-US" sz="1200" baseline="0" smtClean="0"/>
              <a:pPr/>
              <a:t>86</a:t>
            </a:fld>
            <a:endParaRPr lang="en-US" altLang="en-US" sz="1200" baseline="0"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92201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6078493-5B27-4A41-9B65-4791A7C7C6AA}" type="slidenum">
              <a:rPr lang="en-US" altLang="en-US" sz="1200" baseline="0" smtClean="0"/>
              <a:pPr/>
              <a:t>87</a:t>
            </a:fld>
            <a:endParaRPr lang="en-US" altLang="en-US" sz="1200" baseline="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731338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6078493-5B27-4A41-9B65-4791A7C7C6AA}" type="slidenum">
              <a:rPr lang="en-US" altLang="en-US" sz="1200" baseline="0" smtClean="0"/>
              <a:pPr/>
              <a:t>88</a:t>
            </a:fld>
            <a:endParaRPr lang="en-US" altLang="en-US" sz="1200" baseline="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2586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70315430-DC4D-41D2-928F-F84775910ED9}" type="slidenum">
              <a:rPr lang="en-US" altLang="en-US" sz="1200" baseline="0" smtClean="0"/>
              <a:pPr/>
              <a:t>12</a:t>
            </a:fld>
            <a:endParaRPr lang="en-US" altLang="en-US" sz="1200" baseline="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4290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4E67370-1E3F-4228-8C44-1F94921568B5}" type="datetime1">
              <a:rPr lang="en-US" smtClean="0"/>
              <a:t>7/31/2021</a:t>
            </a:fld>
            <a:endParaRPr lang="en-US"/>
          </a:p>
        </p:txBody>
      </p:sp>
      <p:sp>
        <p:nvSpPr>
          <p:cNvPr id="17" name="Footer Placeholder 16"/>
          <p:cNvSpPr>
            <a:spLocks noGrp="1"/>
          </p:cNvSpPr>
          <p:nvPr>
            <p:ph type="ftr" sz="quarter" idx="11"/>
          </p:nvPr>
        </p:nvSpPr>
        <p:spPr/>
        <p:txBody>
          <a:bodyPr/>
          <a:lstStyle/>
          <a:p>
            <a:r>
              <a:rPr lang="en-US" smtClean="0"/>
              <a:t>Prof. Vishal A. Polara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3" y="144931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4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4411CF-BC63-46AA-81E8-E3FF56ED78EC}" type="datetime1">
              <a:rPr lang="en-US" smtClean="0"/>
              <a:t>7/31/2021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52"/>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8FD628-259E-4267-A80D-D862266393FC}" type="datetime1">
              <a:rPr lang="en-US" smtClean="0"/>
              <a:t>7/31/2021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355564-3440-404C-AD4A-E52C0BBD4000}" type="datetime1">
              <a:rPr lang="en-US" smtClean="0"/>
              <a:t>7/31/2021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12"/>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A668B4-4A1B-4A48-940F-5AE046FD14D2}" type="datetime1">
              <a:rPr lang="en-US" smtClean="0"/>
              <a:t>7/31/2021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Vishal A. Polara                            </a:t>
            </a:r>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2" y="234148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2"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9FF8A3-30D5-4E20-A910-3B741EC99461}" type="datetime1">
              <a:rPr lang="en-US" smtClean="0"/>
              <a:t>7/31/2021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0FF18D-1B1C-42CC-A173-2A675FC9A46A}" type="datetime1">
              <a:rPr lang="en-US" smtClean="0"/>
              <a:t>7/31/2021</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FDA685-BC06-4D0E-A0C0-E32B6A4934FC}" type="datetime1">
              <a:rPr lang="en-US" smtClean="0"/>
              <a:t>7/31/2021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8592F-762A-452E-8CE3-6894A4561AC0}" type="datetime1">
              <a:rPr lang="en-US" smtClean="0"/>
              <a:t>7/31/2021</a:t>
            </a:fld>
            <a:endParaRPr lang="en-US"/>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E2E0AC-C0BF-4810-BA9B-45E6F4373FAA}" type="datetime1">
              <a:rPr lang="en-US" smtClean="0"/>
              <a:t>7/31/2021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99ADD5-F386-478A-83A1-DA494BD3569B}" type="datetime1">
              <a:rPr lang="en-US" smtClean="0"/>
              <a:t>7/31/2021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Vishal A. Polara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6" y="477323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4" y="6668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7807FED-7BDB-47C8-BF9B-6F62C2E4E8A6}" type="datetime1">
              <a:rPr lang="en-US" smtClean="0"/>
              <a:t>7/31/2021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Vishal A. Polara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Unit-2.2 Digital to Digital Conversion</a:t>
            </a:r>
            <a:endParaRPr lang="en-US" dirty="0"/>
          </a:p>
        </p:txBody>
      </p:sp>
      <p:sp>
        <p:nvSpPr>
          <p:cNvPr id="5" name="Subtitle 2"/>
          <p:cNvSpPr txBox="1">
            <a:spLocks/>
          </p:cNvSpPr>
          <p:nvPr/>
        </p:nvSpPr>
        <p:spPr>
          <a:xfrm>
            <a:off x="1066800" y="3276600"/>
            <a:ext cx="7010400" cy="3048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defRPr/>
            </a:pPr>
            <a:endParaRPr lang="en-US" dirty="0" smtClean="0"/>
          </a:p>
          <a:p>
            <a:pPr>
              <a:defRPr/>
            </a:pPr>
            <a:r>
              <a:rPr lang="en-US" sz="2200" dirty="0" smtClean="0"/>
              <a:t>Prepared By: </a:t>
            </a:r>
          </a:p>
          <a:p>
            <a:pPr>
              <a:defRPr/>
            </a:pPr>
            <a:r>
              <a:rPr lang="en-US" sz="2200" dirty="0" smtClean="0"/>
              <a:t>Prof. Vishal A. </a:t>
            </a:r>
            <a:r>
              <a:rPr lang="en-US" sz="2200" dirty="0" err="1" smtClean="0"/>
              <a:t>Polara</a:t>
            </a:r>
            <a:endParaRPr lang="en-US" sz="2200" dirty="0" smtClean="0"/>
          </a:p>
          <a:p>
            <a:pPr>
              <a:defRPr/>
            </a:pPr>
            <a:r>
              <a:rPr lang="en-US" sz="2200" dirty="0" smtClean="0"/>
              <a:t>Assistant Professor</a:t>
            </a:r>
          </a:p>
          <a:p>
            <a:pPr>
              <a:defRPr/>
            </a:pPr>
            <a:r>
              <a:rPr lang="en-US" sz="1600" dirty="0" smtClean="0"/>
              <a:t>Information Technology Department </a:t>
            </a:r>
          </a:p>
          <a:p>
            <a:pPr>
              <a:defRPr/>
            </a:pPr>
            <a:r>
              <a:rPr lang="en-US" sz="1600" dirty="0" smtClean="0"/>
              <a:t>Birla </a:t>
            </a:r>
            <a:r>
              <a:rPr lang="en-US" sz="1600" dirty="0" err="1" smtClean="0"/>
              <a:t>Vishvakarma</a:t>
            </a:r>
            <a:r>
              <a:rPr lang="en-US" sz="1600" dirty="0" smtClean="0"/>
              <a:t> </a:t>
            </a:r>
            <a:r>
              <a:rPr lang="en-US" sz="1600" dirty="0" err="1" smtClean="0"/>
              <a:t>Mahavidyalaya</a:t>
            </a:r>
            <a:r>
              <a:rPr lang="en-US" sz="1600" dirty="0" smtClean="0"/>
              <a:t> Engineering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Rectangle 9"/>
          <p:cNvSpPr>
            <a:spLocks noChangeArrowheads="1"/>
          </p:cNvSpPr>
          <p:nvPr/>
        </p:nvSpPr>
        <p:spPr bwMode="auto">
          <a:xfrm>
            <a:off x="609600" y="1143001"/>
            <a:ext cx="8153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baseline="0" dirty="0"/>
              <a:t>A signal is carrying data in which one data element is encoded as one signal element ( r = 1). If the bit rate is 100 kbps, what is the average value of the baud rate if c is between 0 and 1?</a:t>
            </a:r>
          </a:p>
        </p:txBody>
      </p:sp>
      <p:sp>
        <p:nvSpPr>
          <p:cNvPr id="16395" name="Rectangle 10"/>
          <p:cNvSpPr>
            <a:spLocks noChangeArrowheads="1"/>
          </p:cNvSpPr>
          <p:nvPr/>
        </p:nvSpPr>
        <p:spPr bwMode="auto">
          <a:xfrm>
            <a:off x="609600" y="3427413"/>
            <a:ext cx="7924800" cy="137318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baseline="0" dirty="0">
                <a:solidFill>
                  <a:schemeClr val="hlink"/>
                </a:solidFill>
              </a:rPr>
              <a:t>Solution</a:t>
            </a:r>
          </a:p>
          <a:p>
            <a:pPr algn="just"/>
            <a:r>
              <a:rPr lang="en-US" altLang="en-US" sz="2800" b="1" baseline="0" dirty="0">
                <a:latin typeface="Times" panose="02020603050405020304" pitchFamily="18" charset="0"/>
              </a:rPr>
              <a:t>We assume that the average value of c is 1/2 . The baud rate is then</a:t>
            </a:r>
          </a:p>
        </p:txBody>
      </p:sp>
      <p:pic>
        <p:nvPicPr>
          <p:cNvPr id="1639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7" y="5051425"/>
            <a:ext cx="4976813"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7" name="Text Box 12"/>
          <p:cNvSpPr txBox="1">
            <a:spLocks noChangeArrowheads="1"/>
          </p:cNvSpPr>
          <p:nvPr/>
        </p:nvSpPr>
        <p:spPr bwMode="auto">
          <a:xfrm>
            <a:off x="609600" y="253425"/>
            <a:ext cx="36960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smtClean="0">
                <a:solidFill>
                  <a:schemeClr val="hlink"/>
                </a:solidFill>
              </a:rPr>
              <a:t>Example</a:t>
            </a:r>
            <a:endParaRPr lang="en-US" altLang="en-US" sz="3200" b="1" i="1" baseline="0" dirty="0">
              <a:solidFill>
                <a:schemeClr val="hlin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65524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4" name="Rectangle 11"/>
          <p:cNvSpPr>
            <a:spLocks noChangeArrowheads="1"/>
          </p:cNvSpPr>
          <p:nvPr/>
        </p:nvSpPr>
        <p:spPr bwMode="auto">
          <a:xfrm>
            <a:off x="1514475" y="1981200"/>
            <a:ext cx="60579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dirty="0">
                <a:latin typeface="Arial" panose="020B0604020202020204" pitchFamily="34" charset="0"/>
              </a:rPr>
              <a:t>Although the actual bandwidth of a digital signal is infinite, the effective bandwidth is finite.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659662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Rectangle 9"/>
          <p:cNvSpPr>
            <a:spLocks noChangeArrowheads="1"/>
          </p:cNvSpPr>
          <p:nvPr/>
        </p:nvSpPr>
        <p:spPr bwMode="auto">
          <a:xfrm>
            <a:off x="685800" y="1066800"/>
            <a:ext cx="8153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The maximum data rate of a channel (see Chapter 3) is </a:t>
            </a:r>
            <a:r>
              <a:rPr lang="en-US" altLang="en-US" sz="2800" b="1" i="1" baseline="0" dirty="0" err="1"/>
              <a:t>N</a:t>
            </a:r>
            <a:r>
              <a:rPr lang="en-US" altLang="en-US" sz="2800" b="1" i="1" dirty="0" err="1"/>
              <a:t>max</a:t>
            </a:r>
            <a:r>
              <a:rPr lang="en-US" altLang="en-US" sz="2800" b="1" i="1" baseline="0" dirty="0"/>
              <a:t> = 2 × B × log</a:t>
            </a:r>
            <a:r>
              <a:rPr lang="en-US" altLang="en-US" sz="2800" b="1" i="1" baseline="-25000" dirty="0"/>
              <a:t>2</a:t>
            </a:r>
            <a:r>
              <a:rPr lang="en-US" altLang="en-US" sz="2800" b="1" i="1" baseline="0" dirty="0"/>
              <a:t> L (defined by the </a:t>
            </a:r>
            <a:r>
              <a:rPr lang="en-US" altLang="en-US" sz="2800" b="1" i="1" baseline="0" dirty="0" err="1"/>
              <a:t>Nyquist</a:t>
            </a:r>
            <a:r>
              <a:rPr lang="en-US" altLang="en-US" sz="2800" b="1" i="1" baseline="0" dirty="0"/>
              <a:t> formula). Does this agree with the previous formula for </a:t>
            </a:r>
            <a:r>
              <a:rPr lang="en-US" altLang="en-US" sz="2800" b="1" i="1" baseline="0" dirty="0" err="1"/>
              <a:t>N</a:t>
            </a:r>
            <a:r>
              <a:rPr lang="en-US" altLang="en-US" sz="2800" b="1" i="1" baseline="-25000" dirty="0" err="1"/>
              <a:t>max</a:t>
            </a:r>
            <a:r>
              <a:rPr lang="en-US" altLang="en-US" sz="2800" b="1" i="1" baseline="0" dirty="0"/>
              <a:t>?</a:t>
            </a:r>
          </a:p>
        </p:txBody>
      </p:sp>
      <p:sp>
        <p:nvSpPr>
          <p:cNvPr id="20491" name="Rectangle 10"/>
          <p:cNvSpPr>
            <a:spLocks noChangeArrowheads="1"/>
          </p:cNvSpPr>
          <p:nvPr/>
        </p:nvSpPr>
        <p:spPr bwMode="auto">
          <a:xfrm>
            <a:off x="685800" y="2895602"/>
            <a:ext cx="8001000" cy="224676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solidFill>
                  <a:schemeClr val="hlink"/>
                </a:solidFill>
              </a:rPr>
              <a:t>Solution</a:t>
            </a:r>
          </a:p>
          <a:p>
            <a:pPr algn="just"/>
            <a:r>
              <a:rPr lang="en-US" altLang="en-US" sz="2800" b="1" i="1" baseline="0" dirty="0">
                <a:latin typeface="Times" panose="02020603050405020304" pitchFamily="18" charset="0"/>
              </a:rPr>
              <a:t>A signal with L levels actually can carry log</a:t>
            </a:r>
            <a:r>
              <a:rPr lang="en-US" altLang="en-US" sz="2800" b="1" i="1" baseline="-16000" dirty="0">
                <a:latin typeface="Times" panose="02020603050405020304" pitchFamily="18" charset="0"/>
              </a:rPr>
              <a:t>2</a:t>
            </a:r>
            <a:r>
              <a:rPr lang="en-US" altLang="en-US" sz="2800" b="1" i="1" baseline="0" dirty="0">
                <a:latin typeface="Times" panose="02020603050405020304" pitchFamily="18" charset="0"/>
              </a:rPr>
              <a:t>L bits per level. If each level corresponds to one signal element and we assume the average case (c = 1/2), then we have</a:t>
            </a:r>
          </a:p>
        </p:txBody>
      </p:sp>
      <p:pic>
        <p:nvPicPr>
          <p:cNvPr id="2049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2" y="5735638"/>
            <a:ext cx="3290888" cy="6651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3" name="Text Box 12"/>
          <p:cNvSpPr txBox="1">
            <a:spLocks noChangeArrowheads="1"/>
          </p:cNvSpPr>
          <p:nvPr/>
        </p:nvSpPr>
        <p:spPr bwMode="auto">
          <a:xfrm>
            <a:off x="609600" y="177225"/>
            <a:ext cx="34290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smtClean="0">
                <a:solidFill>
                  <a:schemeClr val="hlink"/>
                </a:solidFill>
              </a:rPr>
              <a:t>Example</a:t>
            </a:r>
            <a:endParaRPr lang="en-US" altLang="en-US" sz="3200" b="1" i="1" baseline="0" dirty="0">
              <a:solidFill>
                <a:schemeClr val="hlin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566273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Text Box 4"/>
          <p:cNvSpPr txBox="1">
            <a:spLocks noChangeArrowheads="1"/>
          </p:cNvSpPr>
          <p:nvPr/>
        </p:nvSpPr>
        <p:spPr bwMode="auto">
          <a:xfrm>
            <a:off x="1143001" y="762000"/>
            <a:ext cx="53451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4.3  </a:t>
            </a:r>
            <a:r>
              <a:rPr lang="en-US" altLang="en-US" b="1" i="1" baseline="0"/>
              <a:t>Effect of lack of synchronization</a:t>
            </a:r>
          </a:p>
        </p:txBody>
      </p:sp>
      <p:pic>
        <p:nvPicPr>
          <p:cNvPr id="245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291" y="1600202"/>
            <a:ext cx="4970859"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7900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 name="Rectangle 9"/>
          <p:cNvSpPr>
            <a:spLocks noChangeArrowheads="1"/>
          </p:cNvSpPr>
          <p:nvPr/>
        </p:nvSpPr>
        <p:spPr bwMode="auto">
          <a:xfrm>
            <a:off x="609600" y="609600"/>
            <a:ext cx="8001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600" b="1" i="1" baseline="0" dirty="0"/>
              <a:t>In a digital transmission, the receiver clock is 0.1 percent faster than the sender clock. How many extra bits per second does the receiver receive if the data rate is </a:t>
            </a:r>
            <a:br>
              <a:rPr lang="en-US" altLang="en-US" sz="2600" b="1" i="1" baseline="0" dirty="0"/>
            </a:br>
            <a:r>
              <a:rPr lang="en-US" altLang="en-US" sz="2600" b="1" i="1" baseline="0" dirty="0"/>
              <a:t>1 kbps? How many if the data rate is 1 Mbps?</a:t>
            </a:r>
          </a:p>
        </p:txBody>
      </p:sp>
      <p:sp>
        <p:nvSpPr>
          <p:cNvPr id="26635" name="Rectangle 10"/>
          <p:cNvSpPr>
            <a:spLocks noChangeArrowheads="1"/>
          </p:cNvSpPr>
          <p:nvPr/>
        </p:nvSpPr>
        <p:spPr bwMode="auto">
          <a:xfrm>
            <a:off x="609600" y="2590800"/>
            <a:ext cx="7924800" cy="12926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600" b="1" i="1" baseline="0" dirty="0">
                <a:solidFill>
                  <a:schemeClr val="hlink"/>
                </a:solidFill>
              </a:rPr>
              <a:t>Solution</a:t>
            </a:r>
          </a:p>
          <a:p>
            <a:pPr algn="just"/>
            <a:r>
              <a:rPr lang="en-US" altLang="en-US" sz="2600" b="1" i="1" baseline="0" dirty="0">
                <a:latin typeface="Times" panose="02020603050405020304" pitchFamily="18" charset="0"/>
              </a:rPr>
              <a:t>At 1 kbps, the receiver receives 1001 bps instead of 1000 bps.</a:t>
            </a:r>
          </a:p>
        </p:txBody>
      </p:sp>
      <p:sp>
        <p:nvSpPr>
          <p:cNvPr id="26636" name="Text Box 11"/>
          <p:cNvSpPr txBox="1">
            <a:spLocks noChangeArrowheads="1"/>
          </p:cNvSpPr>
          <p:nvPr/>
        </p:nvSpPr>
        <p:spPr bwMode="auto">
          <a:xfrm>
            <a:off x="533400" y="0"/>
            <a:ext cx="37722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smtClean="0">
                <a:solidFill>
                  <a:schemeClr val="hlink"/>
                </a:solidFill>
              </a:rPr>
              <a:t>Example</a:t>
            </a:r>
            <a:endParaRPr lang="en-US" altLang="en-US" sz="3200" b="1" i="1" baseline="0" dirty="0">
              <a:solidFill>
                <a:schemeClr val="hlink"/>
              </a:solidFill>
            </a:endParaRPr>
          </a:p>
        </p:txBody>
      </p:sp>
      <p:pic>
        <p:nvPicPr>
          <p:cNvPr id="266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124" y="3886200"/>
            <a:ext cx="4906565" cy="3413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8" name="Rectangle 14"/>
          <p:cNvSpPr>
            <a:spLocks noChangeArrowheads="1"/>
          </p:cNvSpPr>
          <p:nvPr/>
        </p:nvSpPr>
        <p:spPr bwMode="auto">
          <a:xfrm>
            <a:off x="685800" y="4648200"/>
            <a:ext cx="7772400" cy="89255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600" b="1" i="1" baseline="0" dirty="0"/>
              <a:t>At 1 Mbps, the receiver receives 1,001,000 bps instead of 1,000,000 bps.</a:t>
            </a:r>
          </a:p>
        </p:txBody>
      </p:sp>
      <p:pic>
        <p:nvPicPr>
          <p:cNvPr id="26639"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580" y="5791200"/>
            <a:ext cx="5987653" cy="30638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14</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907571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Line 3"/>
          <p:cNvSpPr>
            <a:spLocks noChangeShapeType="1"/>
          </p:cNvSpPr>
          <p:nvPr/>
        </p:nvSpPr>
        <p:spPr bwMode="auto">
          <a:xfrm>
            <a:off x="533400" y="1066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 name="Text Box 4"/>
          <p:cNvSpPr txBox="1">
            <a:spLocks noChangeArrowheads="1"/>
          </p:cNvSpPr>
          <p:nvPr/>
        </p:nvSpPr>
        <p:spPr bwMode="auto">
          <a:xfrm>
            <a:off x="2926726" y="5524500"/>
            <a:ext cx="3486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sz="2400" b="1" baseline="0" dirty="0" smtClean="0">
                <a:solidFill>
                  <a:schemeClr val="folHlink"/>
                </a:solidFill>
              </a:rPr>
              <a:t> </a:t>
            </a:r>
            <a:r>
              <a:rPr lang="en-US" altLang="en-US" b="1" i="1" baseline="0" dirty="0"/>
              <a:t>Line coding schemes</a:t>
            </a:r>
          </a:p>
        </p:txBody>
      </p:sp>
      <p:pic>
        <p:nvPicPr>
          <p:cNvPr id="307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52600"/>
            <a:ext cx="6324599" cy="36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381000" y="457200"/>
            <a:ext cx="5196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LINE CODING SCHEMES</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15</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37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ext Box 4"/>
          <p:cNvSpPr txBox="1">
            <a:spLocks noChangeArrowheads="1"/>
          </p:cNvSpPr>
          <p:nvPr/>
        </p:nvSpPr>
        <p:spPr bwMode="auto">
          <a:xfrm>
            <a:off x="2667000" y="5710535"/>
            <a:ext cx="36592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sz="2400" b="1" baseline="0" dirty="0" smtClean="0">
                <a:solidFill>
                  <a:schemeClr val="folHlink"/>
                </a:solidFill>
              </a:rPr>
              <a:t> </a:t>
            </a:r>
            <a:r>
              <a:rPr lang="en-US" altLang="en-US" b="1" i="1" baseline="0" dirty="0"/>
              <a:t>Unipolar NRZ scheme</a:t>
            </a:r>
          </a:p>
        </p:txBody>
      </p:sp>
      <p:pic>
        <p:nvPicPr>
          <p:cNvPr id="327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10013"/>
            <a:ext cx="5470922"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533400" y="86380"/>
            <a:ext cx="37192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a:t>
            </a:r>
            <a:r>
              <a:rPr lang="en-US" altLang="en-US" sz="2400" b="1" baseline="0" dirty="0" smtClean="0"/>
              <a:t>Unipolar</a:t>
            </a:r>
            <a:r>
              <a:rPr lang="en-US" altLang="en-US" sz="2800" b="1" baseline="0" dirty="0" smtClean="0"/>
              <a:t> Line Coding</a:t>
            </a:r>
            <a:endParaRPr lang="en-US" altLang="en-US" sz="2800" b="1" baseline="0" dirty="0"/>
          </a:p>
        </p:txBody>
      </p:sp>
      <p:sp>
        <p:nvSpPr>
          <p:cNvPr id="9" name="Text Box 4"/>
          <p:cNvSpPr txBox="1">
            <a:spLocks noChangeArrowheads="1"/>
          </p:cNvSpPr>
          <p:nvPr/>
        </p:nvSpPr>
        <p:spPr bwMode="auto">
          <a:xfrm>
            <a:off x="2951617" y="3429000"/>
            <a:ext cx="23823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1.1 NRZ Scheme</a:t>
            </a:r>
            <a:endParaRPr lang="en-US" altLang="en-US" sz="2400" b="1" baseline="0" dirty="0"/>
          </a:p>
        </p:txBody>
      </p:sp>
      <p:sp>
        <p:nvSpPr>
          <p:cNvPr id="10" name="Rectangle 9"/>
          <p:cNvSpPr>
            <a:spLocks noChangeArrowheads="1"/>
          </p:cNvSpPr>
          <p:nvPr/>
        </p:nvSpPr>
        <p:spPr bwMode="auto">
          <a:xfrm>
            <a:off x="609600" y="628233"/>
            <a:ext cx="81534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buFontTx/>
              <a:buChar char="-"/>
            </a:pPr>
            <a:r>
              <a:rPr lang="en-US" altLang="en-US" sz="2200" baseline="0" dirty="0" smtClean="0"/>
              <a:t> It is called NRZ because the signal does not return to zero at the middle of the bit.</a:t>
            </a:r>
          </a:p>
          <a:p>
            <a:pPr algn="just">
              <a:buFontTx/>
              <a:buChar char="-"/>
            </a:pPr>
            <a:r>
              <a:rPr lang="en-US" altLang="en-US" sz="2200" baseline="0" dirty="0" smtClean="0"/>
              <a:t> In this scheme positive voltage defines bit 1 and the zero voltage defines bit 0.</a:t>
            </a:r>
          </a:p>
          <a:p>
            <a:pPr algn="just">
              <a:buFontTx/>
              <a:buChar char="-"/>
            </a:pPr>
            <a:r>
              <a:rPr lang="en-US" altLang="en-US" sz="2200" baseline="0" dirty="0" smtClean="0"/>
              <a:t>This scheme is vary costly compare to polar NRZ.</a:t>
            </a:r>
          </a:p>
          <a:p>
            <a:pPr algn="just">
              <a:buFontTx/>
              <a:buChar char="-"/>
            </a:pPr>
            <a:r>
              <a:rPr lang="en-US" altLang="en-US" sz="2200" baseline="0" dirty="0" smtClean="0"/>
              <a:t>It has DC component problem and synchronization when long sequence of 0’s and 1’s . </a:t>
            </a:r>
          </a:p>
          <a:p>
            <a:pPr algn="just">
              <a:buFontTx/>
              <a:buChar char="-"/>
            </a:pPr>
            <a:r>
              <a:rPr lang="en-US" altLang="en-US" sz="2200" baseline="0" dirty="0" smtClean="0"/>
              <a:t>It is obsolete technique.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16</a:t>
            </a:fld>
            <a:endParaRPr lang="en-US"/>
          </a:p>
        </p:txBody>
      </p:sp>
      <p:sp>
        <p:nvSpPr>
          <p:cNvPr id="12" name="Footer Placeholder 11"/>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72549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5"/>
          <p:cNvSpPr>
            <a:spLocks noGrp="1"/>
          </p:cNvSpPr>
          <p:nvPr>
            <p:ph idx="1"/>
          </p:nvPr>
        </p:nvSpPr>
        <p:spPr bwMode="auto">
          <a:xfrm>
            <a:off x="-152400" y="-849312"/>
            <a:ext cx="8420100" cy="3363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400050" lvl="1" indent="0" algn="just">
              <a:buSzPct val="100000"/>
              <a:buNone/>
            </a:pPr>
            <a:endParaRPr lang="en-US" altLang="en-US" sz="2000" dirty="0" smtClean="0">
              <a:latin typeface="Times New Roman" panose="02020603050405020304" pitchFamily="18" charset="0"/>
              <a:cs typeface="Times New Roman" panose="02020603050405020304" pitchFamily="18" charset="0"/>
            </a:endParaRPr>
          </a:p>
          <a:p>
            <a:pPr marL="400050" lvl="1" indent="0" algn="just">
              <a:buSzPct val="100000"/>
              <a:buNone/>
            </a:pPr>
            <a:endParaRPr lang="en-US" altLang="en-US" sz="2000" dirty="0">
              <a:latin typeface="Times New Roman" panose="02020603050405020304" pitchFamily="18" charset="0"/>
              <a:cs typeface="Times New Roman" panose="02020603050405020304" pitchFamily="18" charset="0"/>
            </a:endParaRPr>
          </a:p>
        </p:txBody>
      </p:sp>
      <p:sp>
        <p:nvSpPr>
          <p:cNvPr id="3" name="Content Placeholder 5"/>
          <p:cNvSpPr txBox="1">
            <a:spLocks/>
          </p:cNvSpPr>
          <p:nvPr/>
        </p:nvSpPr>
        <p:spPr>
          <a:xfrm>
            <a:off x="457200" y="304800"/>
            <a:ext cx="8458200" cy="6324600"/>
          </a:xfrm>
          <a:prstGeom prst="rect">
            <a:avLst/>
          </a:prstGeom>
        </p:spPr>
        <p:txBody>
          <a:bodyPr vert="horz">
            <a:normAutofit fontScale="77500" lnSpcReduction="20000"/>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polar line coding scheme voltages are on the both sides of the time axis.</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Voltage level for </a:t>
            </a:r>
            <a:r>
              <a:rPr lang="en-US" altLang="en-US" sz="2400" b="1" dirty="0" smtClean="0">
                <a:latin typeface="Times New Roman" panose="02020603050405020304" pitchFamily="18" charset="0"/>
                <a:cs typeface="Times New Roman" panose="02020603050405020304" pitchFamily="18" charset="0"/>
              </a:rPr>
              <a:t>0 can be positive </a:t>
            </a:r>
            <a:r>
              <a:rPr lang="en-US" altLang="en-US" sz="2400" dirty="0" smtClean="0">
                <a:latin typeface="Times New Roman" panose="02020603050405020304" pitchFamily="18" charset="0"/>
                <a:cs typeface="Times New Roman" panose="02020603050405020304" pitchFamily="18" charset="0"/>
              </a:rPr>
              <a:t>and the voltage level for 1 </a:t>
            </a:r>
            <a:r>
              <a:rPr lang="en-US" altLang="en-US" sz="2400" b="1" dirty="0" smtClean="0">
                <a:latin typeface="Times New Roman" panose="02020603050405020304" pitchFamily="18" charset="0"/>
                <a:cs typeface="Times New Roman" panose="02020603050405020304" pitchFamily="18" charset="0"/>
              </a:rPr>
              <a:t>can be negative</a:t>
            </a:r>
            <a:r>
              <a:rPr lang="en-US" altLang="en-US" sz="2400" dirty="0" smtClean="0">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polar NRZ encoding we use two levels of voltage amplitude.</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There are two version of NRZ: NRZ-L and NRZ-I.</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NRZ-L the level of the voltage determines the value of the bit.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NRZ-I the inversion or the lack of inversion determines the value of the bit.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there is no change if bit is 0,  there is a change if the bit is 1.</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There is a problem of </a:t>
            </a:r>
            <a:r>
              <a:rPr lang="en-US" altLang="en-US" sz="2400" b="1" dirty="0" smtClean="0">
                <a:latin typeface="Times New Roman" panose="02020603050405020304" pitchFamily="18" charset="0"/>
                <a:cs typeface="Times New Roman" panose="02020603050405020304" pitchFamily="18" charset="0"/>
              </a:rPr>
              <a:t>baseline wandering </a:t>
            </a:r>
            <a:r>
              <a:rPr lang="en-US" altLang="en-US" sz="2400" dirty="0" smtClean="0">
                <a:latin typeface="Times New Roman" panose="02020603050405020304" pitchFamily="18" charset="0"/>
                <a:cs typeface="Times New Roman" panose="02020603050405020304" pitchFamily="18" charset="0"/>
              </a:rPr>
              <a:t>for both the variations.</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there is a long sequence of 0s and 1s in NRZ-L, the average signal power is skewed.</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NRZ-I this problem occurs only for a long sequence of 0s. By eliminating sequence of 0s we can </a:t>
            </a:r>
            <a:r>
              <a:rPr lang="en-US" altLang="en-US" sz="2400" b="1" dirty="0" smtClean="0">
                <a:latin typeface="Times New Roman" panose="02020603050405020304" pitchFamily="18" charset="0"/>
                <a:cs typeface="Times New Roman" panose="02020603050405020304" pitchFamily="18" charset="0"/>
              </a:rPr>
              <a:t>avoid baseline wandering</a:t>
            </a:r>
            <a:r>
              <a:rPr lang="en-US" altLang="en-US" sz="2400" dirty="0" smtClean="0">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a:t>
            </a:r>
            <a:r>
              <a:rPr lang="en-US" altLang="en-US" sz="2400" b="1" dirty="0" smtClean="0">
                <a:latin typeface="Times New Roman" panose="02020603050405020304" pitchFamily="18" charset="0"/>
                <a:cs typeface="Times New Roman" panose="02020603050405020304" pitchFamily="18" charset="0"/>
              </a:rPr>
              <a:t>synchronization problem </a:t>
            </a:r>
            <a:r>
              <a:rPr lang="en-US" altLang="en-US" sz="2400" dirty="0" smtClean="0">
                <a:latin typeface="Times New Roman" panose="02020603050405020304" pitchFamily="18" charset="0"/>
                <a:cs typeface="Times New Roman" panose="02020603050405020304" pitchFamily="18" charset="0"/>
              </a:rPr>
              <a:t>is there in both the scheme. Long </a:t>
            </a:r>
            <a:r>
              <a:rPr lang="en-US" altLang="en-US" sz="2400" dirty="0" err="1" smtClean="0">
                <a:latin typeface="Times New Roman" panose="02020603050405020304" pitchFamily="18" charset="0"/>
                <a:cs typeface="Times New Roman" panose="02020603050405020304" pitchFamily="18" charset="0"/>
              </a:rPr>
              <a:t>seqence</a:t>
            </a:r>
            <a:r>
              <a:rPr lang="en-US" altLang="en-US" sz="2400" dirty="0" smtClean="0">
                <a:latin typeface="Times New Roman" panose="02020603050405020304" pitchFamily="18" charset="0"/>
                <a:cs typeface="Times New Roman" panose="02020603050405020304" pitchFamily="18" charset="0"/>
              </a:rPr>
              <a:t> of 1s affect only NRZ-I and 0s in both.</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NRZ-L another problem of sudden change of polarity where 0 becomes 1 and 1 becomes 0.</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Both the scheme have </a:t>
            </a:r>
            <a:r>
              <a:rPr lang="en-US" altLang="en-US" sz="2400" b="1" dirty="0" smtClean="0">
                <a:latin typeface="Times New Roman" panose="02020603050405020304" pitchFamily="18" charset="0"/>
                <a:cs typeface="Times New Roman" panose="02020603050405020304" pitchFamily="18" charset="0"/>
              </a:rPr>
              <a:t>DC component problem</a:t>
            </a:r>
            <a:r>
              <a:rPr lang="en-US" altLang="en-US" sz="2400" dirty="0" smtClean="0">
                <a:latin typeface="Times New Roman" panose="02020603050405020304" pitchFamily="18" charset="0"/>
                <a:cs typeface="Times New Roman" panose="02020603050405020304" pitchFamily="18" charset="0"/>
              </a:rPr>
              <a:t>.</a:t>
            </a:r>
          </a:p>
          <a:p>
            <a:pPr marL="27432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NRZ-L and NRZ-I both have an average signal rate of N/2 Bd.</a:t>
            </a:r>
            <a:endParaRPr lang="en-US" altLang="en-US" dirty="0" smtClean="0">
              <a:latin typeface="Times New Roman" panose="02020603050405020304" pitchFamily="18" charset="0"/>
              <a:cs typeface="Times New Roman" panose="02020603050405020304" pitchFamily="18" charset="0"/>
            </a:endParaRPr>
          </a:p>
          <a:p>
            <a:pPr>
              <a:defRPr/>
            </a:pPr>
            <a:r>
              <a:rPr lang="en-US" altLang="en-US" dirty="0" smtClean="0">
                <a:latin typeface="Times New Roman" panose="02020603050405020304" pitchFamily="18" charset="0"/>
                <a:cs typeface="Times New Roman" panose="02020603050405020304" pitchFamily="18" charset="0"/>
              </a:rPr>
              <a:t>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Text Box 4"/>
          <p:cNvSpPr txBox="1">
            <a:spLocks noChangeArrowheads="1"/>
          </p:cNvSpPr>
          <p:nvPr/>
        </p:nvSpPr>
        <p:spPr bwMode="auto">
          <a:xfrm>
            <a:off x="457200" y="162580"/>
            <a:ext cx="3369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a:t>
            </a:r>
            <a:r>
              <a:rPr lang="en-US" altLang="en-US" sz="2800" b="1" baseline="0" dirty="0"/>
              <a:t>P</a:t>
            </a:r>
            <a:r>
              <a:rPr lang="en-US" altLang="en-US" sz="2800" b="1" baseline="0" dirty="0" smtClean="0"/>
              <a:t>olar Line Coding</a:t>
            </a:r>
            <a:endParaRPr lang="en-US" altLang="en-US" sz="2800" b="1" baseline="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1" name="Text Box 4"/>
          <p:cNvSpPr txBox="1">
            <a:spLocks noChangeArrowheads="1"/>
          </p:cNvSpPr>
          <p:nvPr/>
        </p:nvSpPr>
        <p:spPr bwMode="auto">
          <a:xfrm>
            <a:off x="2269903" y="5206999"/>
            <a:ext cx="4693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Polar </a:t>
            </a:r>
            <a:r>
              <a:rPr lang="en-US" altLang="en-US" b="1" i="1" baseline="0" dirty="0"/>
              <a:t>NRZ-L and NRZ-I schemes</a:t>
            </a:r>
          </a:p>
        </p:txBody>
      </p:sp>
      <p:pic>
        <p:nvPicPr>
          <p:cNvPr id="348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061" y="2133600"/>
            <a:ext cx="6649640"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723900"/>
            <a:ext cx="3369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a:t>
            </a:r>
            <a:r>
              <a:rPr lang="en-US" altLang="en-US" sz="2800" b="1" baseline="0" dirty="0"/>
              <a:t>P</a:t>
            </a:r>
            <a:r>
              <a:rPr lang="en-US" altLang="en-US" sz="2800" b="1" baseline="0" dirty="0" smtClean="0"/>
              <a:t>olar Line Coding</a:t>
            </a:r>
            <a:endParaRPr lang="en-US" altLang="en-US" sz="2800" b="1" baseline="0" dirty="0"/>
          </a:p>
        </p:txBody>
      </p:sp>
      <p:sp>
        <p:nvSpPr>
          <p:cNvPr id="8" name="Text Box 4"/>
          <p:cNvSpPr txBox="1">
            <a:spLocks noChangeArrowheads="1"/>
          </p:cNvSpPr>
          <p:nvPr/>
        </p:nvSpPr>
        <p:spPr bwMode="auto">
          <a:xfrm>
            <a:off x="1257300" y="1522390"/>
            <a:ext cx="49157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t>2</a:t>
            </a:r>
            <a:r>
              <a:rPr lang="en-US" altLang="en-US" sz="2400" b="1" baseline="0" dirty="0" smtClean="0"/>
              <a:t>.1 NRZ Scheme – NRZ-L &amp; NRZ-I</a:t>
            </a:r>
            <a:endParaRPr lang="en-US" altLang="en-US" sz="2400" b="1" baseline="0"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18</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543716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9"/>
          <p:cNvSpPr>
            <a:spLocks noChangeArrowheads="1"/>
          </p:cNvSpPr>
          <p:nvPr/>
        </p:nvSpPr>
        <p:spPr bwMode="auto">
          <a:xfrm>
            <a:off x="533400" y="1143000"/>
            <a:ext cx="8077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A system is using NRZ-I to transfer 10-Mbps data. What are the average signal rate and minimum bandwidth?</a:t>
            </a:r>
          </a:p>
        </p:txBody>
      </p:sp>
      <p:sp>
        <p:nvSpPr>
          <p:cNvPr id="43019" name="Rectangle 10"/>
          <p:cNvSpPr>
            <a:spLocks noChangeArrowheads="1"/>
          </p:cNvSpPr>
          <p:nvPr/>
        </p:nvSpPr>
        <p:spPr bwMode="auto">
          <a:xfrm>
            <a:off x="609600" y="3106740"/>
            <a:ext cx="7924800" cy="181588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solidFill>
                  <a:schemeClr val="hlink"/>
                </a:solidFill>
              </a:rPr>
              <a:t>Solution</a:t>
            </a:r>
          </a:p>
          <a:p>
            <a:pPr algn="just"/>
            <a:r>
              <a:rPr lang="en-US" altLang="en-US" sz="2800" b="1" i="1" baseline="0" dirty="0">
                <a:latin typeface="Times" panose="02020603050405020304" pitchFamily="18" charset="0"/>
              </a:rPr>
              <a:t>The average signal rate is S = N/2 = 500 </a:t>
            </a:r>
            <a:r>
              <a:rPr lang="en-US" altLang="en-US" sz="2800" b="1" i="1" baseline="0" dirty="0" err="1">
                <a:latin typeface="Times" panose="02020603050405020304" pitchFamily="18" charset="0"/>
              </a:rPr>
              <a:t>kbaud</a:t>
            </a:r>
            <a:r>
              <a:rPr lang="en-US" altLang="en-US" sz="2800" b="1" i="1" baseline="0" dirty="0">
                <a:latin typeface="Times" panose="02020603050405020304" pitchFamily="18" charset="0"/>
              </a:rPr>
              <a:t>. The minimum bandwidth for this average baud rate is </a:t>
            </a:r>
            <a:r>
              <a:rPr lang="en-US" altLang="en-US" sz="2800" b="1" i="1" baseline="0" dirty="0" err="1">
                <a:latin typeface="Times" panose="02020603050405020304" pitchFamily="18" charset="0"/>
              </a:rPr>
              <a:t>B</a:t>
            </a:r>
            <a:r>
              <a:rPr lang="en-US" altLang="en-US" sz="2800" b="1" i="1" dirty="0" err="1">
                <a:latin typeface="Times" panose="02020603050405020304" pitchFamily="18" charset="0"/>
              </a:rPr>
              <a:t>min</a:t>
            </a:r>
            <a:r>
              <a:rPr lang="en-US" altLang="en-US" sz="2800" b="1" i="1" baseline="0" dirty="0">
                <a:latin typeface="Times" panose="02020603050405020304" pitchFamily="18" charset="0"/>
              </a:rPr>
              <a:t> = S = 500 kHz.</a:t>
            </a:r>
          </a:p>
        </p:txBody>
      </p:sp>
      <p:sp>
        <p:nvSpPr>
          <p:cNvPr id="43020" name="Text Box 11"/>
          <p:cNvSpPr txBox="1">
            <a:spLocks noChangeArrowheads="1"/>
          </p:cNvSpPr>
          <p:nvPr/>
        </p:nvSpPr>
        <p:spPr bwMode="auto">
          <a:xfrm>
            <a:off x="609600" y="329625"/>
            <a:ext cx="36960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278878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838200"/>
          </a:xfrm>
        </p:spPr>
        <p:txBody>
          <a:bodyPr/>
          <a:lstStyle/>
          <a:p>
            <a:r>
              <a:rPr lang="en-US" dirty="0" smtClean="0"/>
              <a:t>Outline</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2"/>
          <p:cNvSpPr>
            <a:spLocks noGrp="1"/>
          </p:cNvSpPr>
          <p:nvPr>
            <p:ph sz="quarter" idx="1"/>
          </p:nvPr>
        </p:nvSpPr>
        <p:spPr>
          <a:xfrm>
            <a:off x="685800" y="838200"/>
            <a:ext cx="7772400" cy="5257800"/>
          </a:xfrm>
        </p:spPr>
        <p:txBody>
          <a:bodyPr>
            <a:noAutofit/>
          </a:bodyPr>
          <a:lstStyle/>
          <a:p>
            <a:pPr marL="596646" indent="-514350">
              <a:buNone/>
            </a:pPr>
            <a:r>
              <a:rPr lang="en-US" sz="2400" dirty="0" smtClean="0"/>
              <a:t>1.  DIGITAL TO DIGITAL CONVERSION</a:t>
            </a:r>
          </a:p>
          <a:p>
            <a:pPr marL="596646" indent="-514350">
              <a:buFontTx/>
              <a:buChar char="-"/>
            </a:pPr>
            <a:r>
              <a:rPr lang="en-US" sz="2400" dirty="0" smtClean="0"/>
              <a:t>Line </a:t>
            </a:r>
            <a:r>
              <a:rPr lang="en-US" sz="2400" dirty="0" err="1" smtClean="0"/>
              <a:t>conding</a:t>
            </a:r>
            <a:endParaRPr lang="en-US" sz="2400" dirty="0" smtClean="0"/>
          </a:p>
          <a:p>
            <a:pPr marL="596646" indent="-514350">
              <a:buFontTx/>
              <a:buChar char="-"/>
            </a:pPr>
            <a:r>
              <a:rPr lang="en-US" sz="2400" dirty="0" smtClean="0"/>
              <a:t>Line coding schemes</a:t>
            </a:r>
          </a:p>
          <a:p>
            <a:pPr marL="596646" indent="-514350">
              <a:buFontTx/>
              <a:buChar char="-"/>
            </a:pPr>
            <a:r>
              <a:rPr lang="en-US" sz="2400" dirty="0" smtClean="0"/>
              <a:t>Block coding</a:t>
            </a:r>
          </a:p>
          <a:p>
            <a:pPr marL="596646" indent="-514350">
              <a:buFontTx/>
              <a:buChar char="-"/>
            </a:pPr>
            <a:r>
              <a:rPr lang="en-US" sz="2400" dirty="0" smtClean="0"/>
              <a:t>Scrambling</a:t>
            </a:r>
          </a:p>
          <a:p>
            <a:pPr marL="596646" indent="-514350">
              <a:buNone/>
            </a:pPr>
            <a:r>
              <a:rPr lang="en-US" sz="2400" dirty="0" smtClean="0"/>
              <a:t>2. ANALOG TO DIGITAL CONVERSION</a:t>
            </a:r>
          </a:p>
          <a:p>
            <a:pPr marL="596646" indent="-514350">
              <a:buFontTx/>
              <a:buChar char="-"/>
            </a:pPr>
            <a:r>
              <a:rPr lang="en-US" sz="2400" dirty="0" smtClean="0"/>
              <a:t>Pulse code modulation(PCM)</a:t>
            </a:r>
          </a:p>
          <a:p>
            <a:pPr marL="596646" indent="-514350">
              <a:buFontTx/>
              <a:buChar char="-"/>
            </a:pPr>
            <a:r>
              <a:rPr lang="en-US" sz="2400" dirty="0" smtClean="0"/>
              <a:t>Delta Modulation(DM)</a:t>
            </a:r>
          </a:p>
          <a:p>
            <a:pPr marL="596646" indent="-514350">
              <a:buNone/>
            </a:pPr>
            <a:r>
              <a:rPr lang="en-US" sz="2400" dirty="0" smtClean="0"/>
              <a:t>3. TRANSMISSION MODES</a:t>
            </a:r>
          </a:p>
          <a:p>
            <a:pPr marL="596646" indent="-514350">
              <a:buFontTx/>
              <a:buChar char="-"/>
            </a:pPr>
            <a:r>
              <a:rPr lang="en-US" sz="2400" dirty="0" smtClean="0"/>
              <a:t>Parallel </a:t>
            </a:r>
            <a:r>
              <a:rPr lang="en-US" sz="2400" dirty="0" err="1" smtClean="0"/>
              <a:t>Tramsmission</a:t>
            </a:r>
            <a:endParaRPr lang="en-US" sz="2400" dirty="0" smtClean="0"/>
          </a:p>
          <a:p>
            <a:pPr marL="596646" indent="-514350">
              <a:buFontTx/>
              <a:buChar char="-"/>
            </a:pPr>
            <a:r>
              <a:rPr lang="en-US" sz="2400" dirty="0" smtClean="0"/>
              <a:t>Serial Transmission</a:t>
            </a:r>
          </a:p>
          <a:p>
            <a:pPr marL="596646" indent="-514350">
              <a:buNone/>
            </a:pPr>
            <a:endParaRPr lang="en-US" sz="2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457200" y="304800"/>
            <a:ext cx="8458200" cy="6324600"/>
          </a:xfrm>
          <a:prstGeom prst="rect">
            <a:avLst/>
          </a:prstGeom>
        </p:spPr>
        <p:txBody>
          <a:bodyPr vert="horz">
            <a:normAutofit/>
          </a:bodyPr>
          <a:lstStyle/>
          <a:p>
            <a:pPr marL="400050" lvl="1" indent="0" algn="just">
              <a:buSzPct val="100000"/>
              <a:buNone/>
            </a:pPr>
            <a:r>
              <a:rPr lang="nn-NO" altLang="en-US" sz="2200" dirty="0" smtClean="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lvl="0" algn="just">
              <a:defRPr/>
            </a:pPr>
            <a:endParaRPr lang="en-US" altLang="en-US" sz="22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200" dirty="0" smtClean="0">
                <a:latin typeface="Times New Roman" panose="02020603050405020304" pitchFamily="18" charset="0"/>
                <a:cs typeface="Times New Roman" panose="02020603050405020304" pitchFamily="18" charset="0"/>
              </a:rPr>
              <a:t>The main problem with NRZ encoding occurs when the sender and receiver clocks are not synchronized. The receiver does not know when one bit has ended and the next bit is starting.</a:t>
            </a:r>
          </a:p>
          <a:p>
            <a:pPr marL="274320" lvl="0" indent="-274320" algn="just">
              <a:spcBef>
                <a:spcPts val="580"/>
              </a:spcBef>
              <a:buClr>
                <a:schemeClr val="accent1"/>
              </a:buClr>
              <a:buSzPct val="85000"/>
              <a:buFont typeface="Wingdings 2"/>
              <a:buChar char=""/>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RZ</a:t>
            </a:r>
            <a:r>
              <a:rPr kumimoji="0" lang="en-US" sz="2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(return to zero) has three values: </a:t>
            </a:r>
            <a:r>
              <a:rPr kumimoji="0" lang="en-US" sz="2200" b="1"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Positive, Negative and Zero</a:t>
            </a:r>
            <a:r>
              <a:rPr kumimoji="0" lang="en-US" sz="2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lang="en-US" sz="2200" baseline="0" dirty="0" smtClean="0">
                <a:latin typeface="Times New Roman" panose="02020603050405020304" pitchFamily="18" charset="0"/>
                <a:cs typeface="Times New Roman" panose="02020603050405020304" pitchFamily="18" charset="0"/>
              </a:rPr>
              <a:t>Here</a:t>
            </a:r>
            <a:r>
              <a:rPr lang="en-US" sz="2200" dirty="0" smtClean="0">
                <a:latin typeface="Times New Roman" panose="02020603050405020304" pitchFamily="18" charset="0"/>
                <a:cs typeface="Times New Roman" panose="02020603050405020304" pitchFamily="18" charset="0"/>
              </a:rPr>
              <a:t> signal changes not between bits but during the bit.</a:t>
            </a:r>
          </a:p>
          <a:p>
            <a:pPr marL="274320" lvl="0" indent="-274320" algn="just">
              <a:spcBef>
                <a:spcPts val="580"/>
              </a:spcBef>
              <a:buClr>
                <a:schemeClr val="accent1"/>
              </a:buClr>
              <a:buSzPct val="85000"/>
              <a:buFont typeface="Wingdings 2"/>
              <a:buChar char=""/>
              <a:defRPr/>
            </a:pPr>
            <a:r>
              <a:rPr lang="en-US" sz="2200" dirty="0" smtClean="0">
                <a:latin typeface="Times New Roman" panose="02020603050405020304" pitchFamily="18" charset="0"/>
                <a:cs typeface="Times New Roman" panose="02020603050405020304" pitchFamily="18" charset="0"/>
              </a:rPr>
              <a:t>It requires two signal changes to encode a bit and occupies grater </a:t>
            </a:r>
            <a:r>
              <a:rPr lang="en-US" sz="2200" b="1" dirty="0" smtClean="0">
                <a:latin typeface="Times New Roman" panose="02020603050405020304" pitchFamily="18" charset="0"/>
                <a:cs typeface="Times New Roman" panose="02020603050405020304" pitchFamily="18" charset="0"/>
              </a:rPr>
              <a:t>bandwidth</a:t>
            </a:r>
            <a:r>
              <a:rPr lang="en-US" sz="2200" dirty="0" smtClean="0">
                <a:latin typeface="Times New Roman" panose="02020603050405020304" pitchFamily="18" charset="0"/>
                <a:cs typeface="Times New Roman" panose="02020603050405020304" pitchFamily="18" charset="0"/>
              </a:rPr>
              <a:t> that is disadvantage of this scheme.</a:t>
            </a:r>
          </a:p>
          <a:p>
            <a:pPr marL="274320" lvl="0" indent="-274320" algn="just">
              <a:spcBef>
                <a:spcPts val="580"/>
              </a:spcBef>
              <a:buClr>
                <a:schemeClr val="accent1"/>
              </a:buClr>
              <a:buSzPct val="85000"/>
              <a:buFont typeface="Wingdings 2"/>
              <a:buChar char=""/>
              <a:defRPr/>
            </a:pPr>
            <a:r>
              <a:rPr lang="en-US" sz="2200" dirty="0" smtClean="0">
                <a:latin typeface="Times New Roman" panose="02020603050405020304" pitchFamily="18" charset="0"/>
                <a:cs typeface="Times New Roman" panose="02020603050405020304" pitchFamily="18" charset="0"/>
              </a:rPr>
              <a:t>Sudden change in polarity problem is also exist.</a:t>
            </a:r>
          </a:p>
          <a:p>
            <a:pPr marL="274320" lvl="0" indent="-274320" algn="just">
              <a:spcBef>
                <a:spcPts val="580"/>
              </a:spcBef>
              <a:buClr>
                <a:schemeClr val="accent1"/>
              </a:buClr>
              <a:buSzPct val="85000"/>
              <a:buFont typeface="Wingdings 2"/>
              <a:buChar char=""/>
              <a:defRPr/>
            </a:pPr>
            <a:r>
              <a:rPr lang="en-US" sz="2200" dirty="0" smtClean="0">
                <a:latin typeface="Times New Roman" panose="02020603050405020304" pitchFamily="18" charset="0"/>
                <a:cs typeface="Times New Roman" panose="02020603050405020304" pitchFamily="18" charset="0"/>
              </a:rPr>
              <a:t>Very good </a:t>
            </a:r>
            <a:r>
              <a:rPr lang="en-US" sz="2200" b="1" dirty="0" smtClean="0">
                <a:latin typeface="Times New Roman" panose="02020603050405020304" pitchFamily="18" charset="0"/>
                <a:cs typeface="Times New Roman" panose="02020603050405020304" pitchFamily="18" charset="0"/>
              </a:rPr>
              <a:t>Synchronization</a:t>
            </a:r>
            <a:r>
              <a:rPr lang="en-US" sz="2200" dirty="0" smtClean="0">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There</a:t>
            </a:r>
            <a:r>
              <a:rPr kumimoji="0" lang="en-US" sz="2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is no </a:t>
            </a:r>
            <a:r>
              <a:rPr kumimoji="0" lang="en-US" sz="2200" b="1"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dc component problem.</a:t>
            </a:r>
          </a:p>
          <a:p>
            <a:pPr marL="274320" lvl="0" indent="-274320" algn="just">
              <a:spcBef>
                <a:spcPts val="580"/>
              </a:spcBef>
              <a:buClr>
                <a:schemeClr val="accent1"/>
              </a:buClr>
              <a:buSzPct val="85000"/>
              <a:buFont typeface="Wingdings 2"/>
              <a:buChar char=""/>
              <a:defRPr/>
            </a:pPr>
            <a:r>
              <a:rPr lang="en-US" sz="2200" baseline="0" dirty="0" smtClean="0">
                <a:latin typeface="Times New Roman" panose="02020603050405020304" pitchFamily="18" charset="0"/>
                <a:cs typeface="Times New Roman" panose="02020603050405020304" pitchFamily="18" charset="0"/>
              </a:rPr>
              <a:t>RZ</a:t>
            </a:r>
            <a:r>
              <a:rPr lang="en-US" sz="2200" dirty="0" smtClean="0">
                <a:latin typeface="Times New Roman" panose="02020603050405020304" pitchFamily="18" charset="0"/>
                <a:cs typeface="Times New Roman" panose="02020603050405020304" pitchFamily="18" charset="0"/>
              </a:rPr>
              <a:t> uses three levels of voltage which is more complex to create.</a:t>
            </a:r>
          </a:p>
          <a:p>
            <a:pPr marL="274320" lvl="0" indent="-274320" algn="just">
              <a:spcBef>
                <a:spcPts val="580"/>
              </a:spcBef>
              <a:buClr>
                <a:schemeClr val="accent1"/>
              </a:buClr>
              <a:buSzPct val="85000"/>
              <a:buFont typeface="Wingdings 2"/>
              <a:buChar char=""/>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Due</a:t>
            </a:r>
            <a:r>
              <a:rPr kumimoji="0" lang="en-US" sz="2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to this disadvantage this scheme is not used today.</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457200" y="162580"/>
            <a:ext cx="3239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Return to zero (RZ)</a:t>
            </a:r>
            <a:endParaRPr lang="en-US" altLang="en-US" sz="2800" b="1" baseline="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1" name="Text Box 4"/>
          <p:cNvSpPr txBox="1">
            <a:spLocks noChangeArrowheads="1"/>
          </p:cNvSpPr>
          <p:nvPr/>
        </p:nvSpPr>
        <p:spPr bwMode="auto">
          <a:xfrm>
            <a:off x="3110508" y="5181600"/>
            <a:ext cx="2949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Polar </a:t>
            </a:r>
            <a:r>
              <a:rPr lang="en-US" altLang="en-US" b="1" i="1" baseline="0" dirty="0"/>
              <a:t>RZ scheme</a:t>
            </a:r>
          </a:p>
        </p:txBody>
      </p:sp>
      <p:pic>
        <p:nvPicPr>
          <p:cNvPr id="450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378" y="2376488"/>
            <a:ext cx="5813822"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1257300" y="723900"/>
            <a:ext cx="3369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a:t>
            </a:r>
            <a:r>
              <a:rPr lang="en-US" altLang="en-US" sz="2800" b="1" baseline="0" dirty="0"/>
              <a:t>P</a:t>
            </a:r>
            <a:r>
              <a:rPr lang="en-US" altLang="en-US" sz="2800" b="1" baseline="0" dirty="0" smtClean="0"/>
              <a:t>olar Line Coding</a:t>
            </a:r>
            <a:endParaRPr lang="en-US" altLang="en-US" sz="2800" b="1" baseline="0" dirty="0"/>
          </a:p>
        </p:txBody>
      </p:sp>
      <p:sp>
        <p:nvSpPr>
          <p:cNvPr id="9" name="Text Box 4"/>
          <p:cNvSpPr txBox="1">
            <a:spLocks noChangeArrowheads="1"/>
          </p:cNvSpPr>
          <p:nvPr/>
        </p:nvSpPr>
        <p:spPr bwMode="auto">
          <a:xfrm>
            <a:off x="1257300" y="1522390"/>
            <a:ext cx="21595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2.2 RZ Scheme</a:t>
            </a:r>
            <a:endParaRPr lang="en-US" altLang="en-US" sz="2400" b="1" baseline="0"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21</a:t>
            </a:fld>
            <a:endParaRPr lang="en-US"/>
          </a:p>
        </p:txBody>
      </p:sp>
      <p:sp>
        <p:nvSpPr>
          <p:cNvPr id="11" name="Footer Placeholder 10"/>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7038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457200" y="304800"/>
            <a:ext cx="8458200" cy="6324600"/>
          </a:xfrm>
          <a:prstGeom prst="rect">
            <a:avLst/>
          </a:prstGeom>
        </p:spPr>
        <p:txBody>
          <a:bodyPr vert="horz">
            <a:normAutofit fontScale="92500"/>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idea of RZ and NRZ-L are combined into the </a:t>
            </a:r>
            <a:r>
              <a:rPr lang="en-US" altLang="en-US" sz="2400" dirty="0" err="1" smtClean="0">
                <a:latin typeface="Times New Roman" panose="02020603050405020304" pitchFamily="18" charset="0"/>
                <a:cs typeface="Times New Roman" panose="02020603050405020304" pitchFamily="18" charset="0"/>
              </a:rPr>
              <a:t>manchester</a:t>
            </a:r>
            <a:r>
              <a:rPr lang="en-US" altLang="en-US" sz="2400" dirty="0" smtClean="0">
                <a:latin typeface="Times New Roman" panose="02020603050405020304" pitchFamily="18" charset="0"/>
                <a:cs typeface="Times New Roman" panose="02020603050405020304" pitchFamily="18" charset="0"/>
              </a:rPr>
              <a:t> scheme.</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a:t>
            </a:r>
            <a:r>
              <a:rPr lang="en-US" altLang="en-US" sz="2400" dirty="0" err="1" smtClean="0">
                <a:latin typeface="Times New Roman" panose="02020603050405020304" pitchFamily="18" charset="0"/>
                <a:cs typeface="Times New Roman" panose="02020603050405020304" pitchFamily="18" charset="0"/>
              </a:rPr>
              <a:t>manchester</a:t>
            </a:r>
            <a:r>
              <a:rPr lang="en-US" altLang="en-US" sz="2400" dirty="0" smtClean="0">
                <a:latin typeface="Times New Roman" panose="02020603050405020304" pitchFamily="18" charset="0"/>
                <a:cs typeface="Times New Roman" panose="02020603050405020304" pitchFamily="18" charset="0"/>
              </a:rPr>
              <a:t> encoding the duration of the bit is divided into two levels.</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voltage remain at one level during the first half and moves to the other level in the second half.</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transition at the </a:t>
            </a:r>
            <a:r>
              <a:rPr lang="en-US" altLang="en-US" sz="2400" b="1" dirty="0" smtClean="0">
                <a:latin typeface="Times New Roman" panose="02020603050405020304" pitchFamily="18" charset="0"/>
                <a:cs typeface="Times New Roman" panose="02020603050405020304" pitchFamily="18" charset="0"/>
              </a:rPr>
              <a:t>middle of the bit </a:t>
            </a:r>
            <a:r>
              <a:rPr lang="en-US" altLang="en-US" sz="2400" dirty="0" smtClean="0">
                <a:latin typeface="Times New Roman" panose="02020603050405020304" pitchFamily="18" charset="0"/>
                <a:cs typeface="Times New Roman" panose="02020603050405020304" pitchFamily="18" charset="0"/>
              </a:rPr>
              <a:t>provides </a:t>
            </a:r>
            <a:r>
              <a:rPr lang="en-US" altLang="en-US" sz="2400" b="1" dirty="0" smtClean="0">
                <a:latin typeface="Times New Roman" panose="02020603050405020304" pitchFamily="18" charset="0"/>
                <a:cs typeface="Times New Roman" panose="02020603050405020304" pitchFamily="18" charset="0"/>
              </a:rPr>
              <a:t>synchronization</a:t>
            </a:r>
            <a:r>
              <a:rPr lang="en-US" altLang="en-US" sz="2400" dirty="0" smtClean="0">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Differential </a:t>
            </a:r>
            <a:r>
              <a:rPr lang="en-US" altLang="en-US" sz="2400" dirty="0" err="1" smtClean="0">
                <a:latin typeface="Times New Roman" panose="02020603050405020304" pitchFamily="18" charset="0"/>
                <a:cs typeface="Times New Roman" panose="02020603050405020304" pitchFamily="18" charset="0"/>
              </a:rPr>
              <a:t>manchester</a:t>
            </a:r>
            <a:r>
              <a:rPr lang="en-US" altLang="en-US" sz="2400" dirty="0" smtClean="0">
                <a:latin typeface="Times New Roman" panose="02020603050405020304" pitchFamily="18" charset="0"/>
                <a:cs typeface="Times New Roman" panose="02020603050405020304" pitchFamily="18" charset="0"/>
              </a:rPr>
              <a:t> is the combination of RZ and NRZ-I.</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There is always a transition at the middle of the bit but the bit values are determined at the beginning of the bit.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the next bit is 0, there is a transition, if the next bit is 1 there is none.</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There is </a:t>
            </a:r>
            <a:r>
              <a:rPr lang="en-US" altLang="en-US" sz="2400" b="1" dirty="0" smtClean="0">
                <a:latin typeface="Times New Roman" panose="02020603050405020304" pitchFamily="18" charset="0"/>
                <a:cs typeface="Times New Roman" panose="02020603050405020304" pitchFamily="18" charset="0"/>
              </a:rPr>
              <a:t>no baseline wandering </a:t>
            </a:r>
            <a:r>
              <a:rPr lang="en-US" altLang="en-US" sz="2400" dirty="0" smtClean="0">
                <a:latin typeface="Times New Roman" panose="02020603050405020304" pitchFamily="18" charset="0"/>
                <a:cs typeface="Times New Roman" panose="02020603050405020304" pitchFamily="18" charset="0"/>
              </a:rPr>
              <a:t>and </a:t>
            </a:r>
            <a:r>
              <a:rPr lang="en-US" altLang="en-US" sz="2400" b="1" dirty="0" smtClean="0">
                <a:latin typeface="Times New Roman" panose="02020603050405020304" pitchFamily="18" charset="0"/>
                <a:cs typeface="Times New Roman" panose="02020603050405020304" pitchFamily="18" charset="0"/>
              </a:rPr>
              <a:t>no DC component problem </a:t>
            </a:r>
            <a:r>
              <a:rPr lang="en-US" altLang="en-US" sz="2400" dirty="0" smtClean="0">
                <a:latin typeface="Times New Roman" panose="02020603050405020304" pitchFamily="18" charset="0"/>
                <a:cs typeface="Times New Roman" panose="02020603050405020304" pitchFamily="18" charset="0"/>
              </a:rPr>
              <a:t>as each bit has positive and negative voltage contribution.</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Drawback is </a:t>
            </a:r>
            <a:r>
              <a:rPr lang="en-US" altLang="en-US" sz="2400" b="1" dirty="0" smtClean="0">
                <a:latin typeface="Times New Roman" panose="02020603050405020304" pitchFamily="18" charset="0"/>
                <a:cs typeface="Times New Roman" panose="02020603050405020304" pitchFamily="18" charset="0"/>
              </a:rPr>
              <a:t>signal rate </a:t>
            </a:r>
            <a:r>
              <a:rPr lang="en-US" altLang="en-US" sz="2400" dirty="0" smtClean="0">
                <a:latin typeface="Times New Roman" panose="02020603050405020304" pitchFamily="18" charset="0"/>
                <a:cs typeface="Times New Roman" panose="02020603050405020304" pitchFamily="18" charset="0"/>
              </a:rPr>
              <a:t>because it is twice than NRZ.</a:t>
            </a:r>
          </a:p>
        </p:txBody>
      </p:sp>
      <p:sp>
        <p:nvSpPr>
          <p:cNvPr id="4" name="Text Box 4"/>
          <p:cNvSpPr txBox="1">
            <a:spLocks noChangeArrowheads="1"/>
          </p:cNvSpPr>
          <p:nvPr/>
        </p:nvSpPr>
        <p:spPr bwMode="auto">
          <a:xfrm>
            <a:off x="457200" y="162580"/>
            <a:ext cx="77507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err="1" smtClean="0"/>
              <a:t>Biphase</a:t>
            </a:r>
            <a:r>
              <a:rPr lang="en-US" altLang="en-US" sz="2800" b="1" baseline="0" dirty="0" smtClean="0"/>
              <a:t>: Manchester and differential </a:t>
            </a:r>
            <a:r>
              <a:rPr lang="en-US" altLang="en-US" sz="2800" b="1" baseline="0" dirty="0" err="1" smtClean="0"/>
              <a:t>manchester</a:t>
            </a:r>
            <a:endParaRPr lang="en-US" altLang="en-US" sz="2800" b="1" baseline="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Line 3"/>
          <p:cNvSpPr>
            <a:spLocks noChangeShapeType="1"/>
          </p:cNvSpPr>
          <p:nvPr/>
        </p:nvSpPr>
        <p:spPr bwMode="auto">
          <a:xfrm>
            <a:off x="1066800" y="959476"/>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Text Box 4"/>
          <p:cNvSpPr txBox="1">
            <a:spLocks noChangeArrowheads="1"/>
          </p:cNvSpPr>
          <p:nvPr/>
        </p:nvSpPr>
        <p:spPr bwMode="auto">
          <a:xfrm>
            <a:off x="762000" y="5791200"/>
            <a:ext cx="81029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Polar </a:t>
            </a:r>
            <a:r>
              <a:rPr lang="en-US" altLang="en-US" b="1" i="1" baseline="0" dirty="0" err="1"/>
              <a:t>biphase</a:t>
            </a:r>
            <a:r>
              <a:rPr lang="en-US" altLang="en-US" b="1" i="1" baseline="0" dirty="0"/>
              <a:t>: Manchester and differential Manchester schemes</a:t>
            </a:r>
          </a:p>
        </p:txBody>
      </p:sp>
      <p:pic>
        <p:nvPicPr>
          <p:cNvPr id="471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461" y="1732335"/>
            <a:ext cx="638294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973631" y="302749"/>
            <a:ext cx="3369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a:t>
            </a:r>
            <a:r>
              <a:rPr lang="en-US" altLang="en-US" sz="2800" b="1" baseline="0" dirty="0"/>
              <a:t>P</a:t>
            </a:r>
            <a:r>
              <a:rPr lang="en-US" altLang="en-US" sz="2800" b="1" baseline="0" dirty="0" smtClean="0"/>
              <a:t>olar Line Coding</a:t>
            </a:r>
            <a:endParaRPr lang="en-US" altLang="en-US" sz="2800" b="1" baseline="0" dirty="0"/>
          </a:p>
        </p:txBody>
      </p:sp>
      <p:sp>
        <p:nvSpPr>
          <p:cNvPr id="8" name="Text Box 4"/>
          <p:cNvSpPr txBox="1">
            <a:spLocks noChangeArrowheads="1"/>
          </p:cNvSpPr>
          <p:nvPr/>
        </p:nvSpPr>
        <p:spPr bwMode="auto">
          <a:xfrm>
            <a:off x="603505" y="1043710"/>
            <a:ext cx="81594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2.3 </a:t>
            </a:r>
            <a:r>
              <a:rPr lang="en-US" altLang="en-US" sz="2400" b="1" baseline="0" dirty="0" err="1" smtClean="0"/>
              <a:t>Biphase</a:t>
            </a:r>
            <a:r>
              <a:rPr lang="en-US" altLang="en-US" sz="2400" b="1" baseline="0" dirty="0" smtClean="0"/>
              <a:t> scheme – Manchester &amp; differential Manchester</a:t>
            </a:r>
            <a:endParaRPr lang="en-US" altLang="en-US" sz="2400" b="1" baseline="0"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23</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10405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4" name="Rectangle 11"/>
          <p:cNvSpPr>
            <a:spLocks noChangeArrowheads="1"/>
          </p:cNvSpPr>
          <p:nvPr/>
        </p:nvSpPr>
        <p:spPr bwMode="auto">
          <a:xfrm>
            <a:off x="1514475" y="457200"/>
            <a:ext cx="6057900" cy="5509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dirty="0">
                <a:latin typeface="Arial" panose="020B0604020202020204" pitchFamily="34" charset="0"/>
              </a:rPr>
              <a:t>In Manchester and differential Manchester encoding, the transition</a:t>
            </a:r>
          </a:p>
          <a:p>
            <a:pPr algn="ctr"/>
            <a:r>
              <a:rPr lang="en-US" altLang="en-US" sz="3200" b="1" baseline="0" dirty="0">
                <a:latin typeface="Arial" panose="020B0604020202020204" pitchFamily="34" charset="0"/>
              </a:rPr>
              <a:t>at the middle of the bit is used for synchronization</a:t>
            </a:r>
            <a:r>
              <a:rPr lang="en-US" altLang="en-US" sz="3200" b="1" baseline="0" dirty="0" smtClean="0">
                <a:latin typeface="Arial" panose="020B0604020202020204" pitchFamily="34" charset="0"/>
              </a:rPr>
              <a:t>.</a:t>
            </a:r>
          </a:p>
          <a:p>
            <a:pPr algn="ctr"/>
            <a:endParaRPr lang="en-US" altLang="en-US" sz="3200" b="1" baseline="0" dirty="0">
              <a:latin typeface="Arial" panose="020B0604020202020204" pitchFamily="34" charset="0"/>
            </a:endParaRPr>
          </a:p>
          <a:p>
            <a:pPr algn="ctr"/>
            <a:r>
              <a:rPr lang="en-US" altLang="en-US" sz="3200" b="1" baseline="0" dirty="0">
                <a:latin typeface="Arial" panose="020B0604020202020204" pitchFamily="34" charset="0"/>
              </a:rPr>
              <a:t>The minimum bandwidth of Manchester and differential Manchester is 2 times that of NRZ.</a:t>
            </a:r>
          </a:p>
          <a:p>
            <a:pPr algn="ctr"/>
            <a:endParaRPr lang="en-US" altLang="en-US" sz="3200" b="1" baseline="0" dirty="0">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27544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1600" dirty="0" smtClean="0">
                <a:latin typeface="Times New Roman" panose="02020603050405020304" pitchFamily="18" charset="0"/>
                <a:cs typeface="Times New Roman" panose="02020603050405020304" pitchFamily="18" charset="0"/>
              </a:rPr>
              <a:t>	</a:t>
            </a:r>
            <a:endParaRPr lang="en-US" altLang="en-US" sz="1600" dirty="0" smtClean="0">
              <a:latin typeface="Times New Roman" panose="02020603050405020304" pitchFamily="18" charset="0"/>
              <a:cs typeface="Times New Roman" panose="02020603050405020304" pitchFamily="18" charset="0"/>
            </a:endParaRPr>
          </a:p>
          <a:p>
            <a:pPr lvl="0">
              <a:defRPr/>
            </a:pPr>
            <a:endParaRPr lang="en-US" altLang="en-US" sz="16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There are </a:t>
            </a:r>
            <a:r>
              <a:rPr lang="en-US" altLang="en-US" sz="1600" b="1" dirty="0" smtClean="0">
                <a:latin typeface="Times New Roman" panose="02020603050405020304" pitchFamily="18" charset="0"/>
                <a:cs typeface="Times New Roman" panose="02020603050405020304" pitchFamily="18" charset="0"/>
              </a:rPr>
              <a:t>three voltage </a:t>
            </a:r>
            <a:r>
              <a:rPr lang="en-US" altLang="en-US" sz="1600" dirty="0" smtClean="0">
                <a:latin typeface="Times New Roman" panose="02020603050405020304" pitchFamily="18" charset="0"/>
                <a:cs typeface="Times New Roman" panose="02020603050405020304" pitchFamily="18" charset="0"/>
              </a:rPr>
              <a:t>level: positive, negative and zero. The voltage level for one data element is at zero, while the voltage level for the other element alternates between positive and negative.</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AMI(alternate mark inversion) is bipolar scheme.</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In the term alternate mark inversion the word mark comes from telegraphy and means 1 so AMI means alternate 1 inversion.</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A neutral </a:t>
            </a:r>
            <a:r>
              <a:rPr lang="en-US" altLang="en-US" sz="1600" b="1" dirty="0" smtClean="0">
                <a:latin typeface="Times New Roman" panose="02020603050405020304" pitchFamily="18" charset="0"/>
                <a:cs typeface="Times New Roman" panose="02020603050405020304" pitchFamily="18" charset="0"/>
              </a:rPr>
              <a:t>zero voltage represents binary 0</a:t>
            </a:r>
            <a:r>
              <a:rPr lang="en-US" altLang="en-US" sz="1600" dirty="0" smtClean="0">
                <a:latin typeface="Times New Roman" panose="02020603050405020304" pitchFamily="18" charset="0"/>
                <a:cs typeface="Times New Roman" panose="02020603050405020304" pitchFamily="18" charset="0"/>
              </a:rPr>
              <a:t>. binary </a:t>
            </a:r>
            <a:r>
              <a:rPr lang="en-US" altLang="en-US" sz="1600" b="1" dirty="0" smtClean="0">
                <a:latin typeface="Times New Roman" panose="02020603050405020304" pitchFamily="18" charset="0"/>
                <a:cs typeface="Times New Roman" panose="02020603050405020304" pitchFamily="18" charset="0"/>
              </a:rPr>
              <a:t>1s are represented </a:t>
            </a:r>
            <a:r>
              <a:rPr lang="en-US" altLang="en-US" sz="1600" dirty="0" smtClean="0">
                <a:latin typeface="Times New Roman" panose="02020603050405020304" pitchFamily="18" charset="0"/>
                <a:cs typeface="Times New Roman" panose="02020603050405020304" pitchFamily="18" charset="0"/>
              </a:rPr>
              <a:t>by </a:t>
            </a:r>
            <a:r>
              <a:rPr lang="en-US" altLang="en-US" sz="1600" b="1" dirty="0" smtClean="0">
                <a:latin typeface="Times New Roman" panose="02020603050405020304" pitchFamily="18" charset="0"/>
                <a:cs typeface="Times New Roman" panose="02020603050405020304" pitchFamily="18" charset="0"/>
              </a:rPr>
              <a:t>alternating positive </a:t>
            </a:r>
            <a:r>
              <a:rPr lang="en-US" altLang="en-US" sz="1600" dirty="0" smtClean="0">
                <a:latin typeface="Times New Roman" panose="02020603050405020304" pitchFamily="18" charset="0"/>
                <a:cs typeface="Times New Roman" panose="02020603050405020304" pitchFamily="18" charset="0"/>
              </a:rPr>
              <a:t>and </a:t>
            </a:r>
            <a:r>
              <a:rPr lang="en-US" altLang="en-US" sz="1600" b="1" dirty="0" smtClean="0">
                <a:latin typeface="Times New Roman" panose="02020603050405020304" pitchFamily="18" charset="0"/>
                <a:cs typeface="Times New Roman" panose="02020603050405020304" pitchFamily="18" charset="0"/>
              </a:rPr>
              <a:t>negative voltages</a:t>
            </a:r>
            <a:r>
              <a:rPr lang="en-US" altLang="en-US" sz="1600" dirty="0" smtClean="0">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A variation of AMI encoding is called </a:t>
            </a:r>
            <a:r>
              <a:rPr lang="en-US" altLang="en-US" sz="1600" dirty="0" err="1" smtClean="0">
                <a:latin typeface="Times New Roman" panose="02020603050405020304" pitchFamily="18" charset="0"/>
                <a:cs typeface="Times New Roman" panose="02020603050405020304" pitchFamily="18" charset="0"/>
              </a:rPr>
              <a:t>pseudoternary</a:t>
            </a:r>
            <a:r>
              <a:rPr lang="en-US" altLang="en-US" sz="1600" dirty="0" smtClean="0">
                <a:latin typeface="Times New Roman" panose="02020603050405020304" pitchFamily="18" charset="0"/>
                <a:cs typeface="Times New Roman" panose="02020603050405020304" pitchFamily="18" charset="0"/>
              </a:rPr>
              <a:t> in which the 1 bit is encoded as a zero voltage and the 0 bit is encoded as alternating positive and negative voltages.</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Bipolar scheme is an alternative to NRZ. It has same signal rate as NRZ but there is no DC component.</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If there is long sequence of 1s the voltage level alternates between positive and negative therefore there is no DC component.</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The constant zero voltage does not have </a:t>
            </a:r>
            <a:r>
              <a:rPr lang="en-US" altLang="en-US" sz="1600" b="1" dirty="0" smtClean="0">
                <a:latin typeface="Times New Roman" panose="02020603050405020304" pitchFamily="18" charset="0"/>
                <a:cs typeface="Times New Roman" panose="02020603050405020304" pitchFamily="18" charset="0"/>
              </a:rPr>
              <a:t>a DC component.</a:t>
            </a:r>
            <a:endParaRPr lang="en-US" altLang="en-US" sz="16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AMI is commonly used for long distance communication but it has a </a:t>
            </a:r>
            <a:r>
              <a:rPr lang="en-US" altLang="en-US" sz="1600" b="1" dirty="0" smtClean="0">
                <a:latin typeface="Times New Roman" panose="02020603050405020304" pitchFamily="18" charset="0"/>
                <a:cs typeface="Times New Roman" panose="02020603050405020304" pitchFamily="18" charset="0"/>
              </a:rPr>
              <a:t>synchronization problem </a:t>
            </a:r>
            <a:r>
              <a:rPr lang="en-US" altLang="en-US" sz="1600" dirty="0" smtClean="0">
                <a:latin typeface="Times New Roman" panose="02020603050405020304" pitchFamily="18" charset="0"/>
                <a:cs typeface="Times New Roman" panose="02020603050405020304" pitchFamily="18" charset="0"/>
              </a:rPr>
              <a:t>when a long sequence of 0s is present. Scrambling can resolve this problem.</a:t>
            </a:r>
          </a:p>
        </p:txBody>
      </p:sp>
      <p:sp>
        <p:nvSpPr>
          <p:cNvPr id="4" name="Text Box 4"/>
          <p:cNvSpPr txBox="1">
            <a:spLocks noChangeArrowheads="1"/>
          </p:cNvSpPr>
          <p:nvPr/>
        </p:nvSpPr>
        <p:spPr bwMode="auto">
          <a:xfrm>
            <a:off x="457200" y="162580"/>
            <a:ext cx="27397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Bipolar Schemes</a:t>
            </a:r>
            <a:endParaRPr lang="en-US" altLang="en-US" sz="2800" b="1" baseline="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1" name="Text Box 4"/>
          <p:cNvSpPr txBox="1">
            <a:spLocks noChangeArrowheads="1"/>
          </p:cNvSpPr>
          <p:nvPr/>
        </p:nvSpPr>
        <p:spPr bwMode="auto">
          <a:xfrm>
            <a:off x="2356246" y="4460897"/>
            <a:ext cx="5542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Figure </a:t>
            </a:r>
            <a:r>
              <a:rPr lang="en-US" altLang="en-US" b="1" i="1" baseline="0" dirty="0"/>
              <a:t>Bipolar schemes: AMI and </a:t>
            </a:r>
            <a:r>
              <a:rPr lang="en-US" altLang="en-US" b="1" i="1" baseline="0" dirty="0" err="1"/>
              <a:t>pseudoternary</a:t>
            </a:r>
            <a:endParaRPr lang="en-US" altLang="en-US" b="1" i="1" baseline="0" dirty="0"/>
          </a:p>
        </p:txBody>
      </p:sp>
      <p:pic>
        <p:nvPicPr>
          <p:cNvPr id="553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082" y="2081235"/>
            <a:ext cx="6417469"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324210" y="719816"/>
            <a:ext cx="36887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3</a:t>
            </a:r>
            <a:r>
              <a:rPr lang="en-US" altLang="en-US" sz="2800" b="1" baseline="0" dirty="0" smtClean="0"/>
              <a:t>. Bipolar Line Coding</a:t>
            </a:r>
            <a:endParaRPr lang="en-US" altLang="en-US" sz="2800" b="1" baseline="0" dirty="0"/>
          </a:p>
        </p:txBody>
      </p:sp>
      <p:sp>
        <p:nvSpPr>
          <p:cNvPr id="8" name="Text Box 4"/>
          <p:cNvSpPr txBox="1">
            <a:spLocks noChangeArrowheads="1"/>
          </p:cNvSpPr>
          <p:nvPr/>
        </p:nvSpPr>
        <p:spPr bwMode="auto">
          <a:xfrm>
            <a:off x="1324210" y="1460777"/>
            <a:ext cx="3604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3.1 AMI &amp; </a:t>
            </a:r>
            <a:r>
              <a:rPr lang="en-US" altLang="en-US" sz="2400" b="1" baseline="0" dirty="0" err="1" smtClean="0"/>
              <a:t>Pseudoternary</a:t>
            </a:r>
            <a:endParaRPr lang="en-US" altLang="en-US" sz="2400" b="1" baseline="0" dirty="0"/>
          </a:p>
        </p:txBody>
      </p:sp>
      <p:sp>
        <p:nvSpPr>
          <p:cNvPr id="9" name="Rectangle 11"/>
          <p:cNvSpPr>
            <a:spLocks noChangeArrowheads="1"/>
          </p:cNvSpPr>
          <p:nvPr/>
        </p:nvSpPr>
        <p:spPr bwMode="auto">
          <a:xfrm>
            <a:off x="1514475" y="5282062"/>
            <a:ext cx="60579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2400" b="1" baseline="0" dirty="0">
                <a:latin typeface="Arial" panose="020B0604020202020204" pitchFamily="34" charset="0"/>
              </a:rPr>
              <a:t>In bipolar encoding, we use three levels: positive, zero, and negative.</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26</a:t>
            </a:fld>
            <a:endParaRPr lang="en-US"/>
          </a:p>
        </p:txBody>
      </p:sp>
      <p:sp>
        <p:nvSpPr>
          <p:cNvPr id="11" name="Footer Placeholder 10"/>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342382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Line 10"/>
          <p:cNvSpPr>
            <a:spLocks noChangeShapeType="1"/>
          </p:cNvSpPr>
          <p:nvPr/>
        </p:nvSpPr>
        <p:spPr bwMode="auto">
          <a:xfrm>
            <a:off x="1805843" y="4419600"/>
            <a:ext cx="611505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6" name="Rectangle 11"/>
          <p:cNvSpPr>
            <a:spLocks noChangeArrowheads="1"/>
          </p:cNvSpPr>
          <p:nvPr/>
        </p:nvSpPr>
        <p:spPr bwMode="auto">
          <a:xfrm>
            <a:off x="1833227" y="1676400"/>
            <a:ext cx="6057900" cy="35394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dirty="0">
                <a:latin typeface="Arial" panose="020B0604020202020204" pitchFamily="34" charset="0"/>
              </a:rPr>
              <a:t>In </a:t>
            </a:r>
            <a:r>
              <a:rPr lang="en-US" altLang="en-US" sz="3200" b="1" i="1" baseline="0" dirty="0" err="1">
                <a:latin typeface="Arial" panose="020B0604020202020204" pitchFamily="34" charset="0"/>
              </a:rPr>
              <a:t>m</a:t>
            </a:r>
            <a:r>
              <a:rPr lang="en-US" altLang="en-US" sz="3200" b="1" baseline="0" dirty="0" err="1">
                <a:latin typeface="Arial" panose="020B0604020202020204" pitchFamily="34" charset="0"/>
              </a:rPr>
              <a:t>B</a:t>
            </a:r>
            <a:r>
              <a:rPr lang="en-US" altLang="en-US" sz="3200" b="1" i="1" baseline="0" dirty="0" err="1">
                <a:latin typeface="Arial" panose="020B0604020202020204" pitchFamily="34" charset="0"/>
              </a:rPr>
              <a:t>n</a:t>
            </a:r>
            <a:r>
              <a:rPr lang="en-US" altLang="en-US" sz="3200" b="1" baseline="0" dirty="0" err="1">
                <a:latin typeface="Arial" panose="020B0604020202020204" pitchFamily="34" charset="0"/>
              </a:rPr>
              <a:t>L</a:t>
            </a:r>
            <a:r>
              <a:rPr lang="en-US" altLang="en-US" sz="3200" b="1" baseline="0" dirty="0">
                <a:latin typeface="Arial" panose="020B0604020202020204" pitchFamily="34" charset="0"/>
              </a:rPr>
              <a:t> schemes, a pattern of </a:t>
            </a:r>
            <a:r>
              <a:rPr lang="en-US" altLang="en-US" sz="3200" b="1" i="1" baseline="0" dirty="0">
                <a:latin typeface="Arial" panose="020B0604020202020204" pitchFamily="34" charset="0"/>
              </a:rPr>
              <a:t>m</a:t>
            </a:r>
            <a:r>
              <a:rPr lang="en-US" altLang="en-US" sz="3200" b="1" baseline="0" dirty="0">
                <a:latin typeface="Arial" panose="020B0604020202020204" pitchFamily="34" charset="0"/>
              </a:rPr>
              <a:t> data </a:t>
            </a:r>
            <a:r>
              <a:rPr lang="en-US" altLang="en-US" sz="3200" b="1" baseline="0" dirty="0" smtClean="0">
                <a:latin typeface="Arial" panose="020B0604020202020204" pitchFamily="34" charset="0"/>
              </a:rPr>
              <a:t>elements </a:t>
            </a:r>
            <a:r>
              <a:rPr lang="en-US" altLang="en-US" sz="3200" b="1" baseline="0" dirty="0">
                <a:latin typeface="Arial" panose="020B0604020202020204" pitchFamily="34" charset="0"/>
              </a:rPr>
              <a:t>is encoded as a pattern of </a:t>
            </a:r>
            <a:r>
              <a:rPr lang="en-US" altLang="en-US" sz="3200" b="1" i="1" baseline="0" dirty="0">
                <a:latin typeface="Arial" panose="020B0604020202020204" pitchFamily="34" charset="0"/>
              </a:rPr>
              <a:t>n</a:t>
            </a:r>
            <a:r>
              <a:rPr lang="en-US" altLang="en-US" sz="3200" b="1" baseline="0" dirty="0">
                <a:latin typeface="Arial" panose="020B0604020202020204" pitchFamily="34" charset="0"/>
              </a:rPr>
              <a:t> signal elements in which 2</a:t>
            </a:r>
            <a:r>
              <a:rPr lang="en-US" altLang="en-US" sz="3200" b="1" baseline="30000" dirty="0">
                <a:latin typeface="Arial" panose="020B0604020202020204" pitchFamily="34" charset="0"/>
              </a:rPr>
              <a:t>m</a:t>
            </a:r>
            <a:r>
              <a:rPr lang="en-US" altLang="en-US" sz="3200" b="1" baseline="0" dirty="0">
                <a:latin typeface="Arial" panose="020B0604020202020204" pitchFamily="34" charset="0"/>
              </a:rPr>
              <a:t> ≤ L</a:t>
            </a:r>
            <a:r>
              <a:rPr lang="en-US" altLang="en-US" sz="3200" b="1" baseline="30000" dirty="0">
                <a:latin typeface="Arial" panose="020B0604020202020204" pitchFamily="34" charset="0"/>
              </a:rPr>
              <a:t>n</a:t>
            </a:r>
            <a:r>
              <a:rPr lang="en-US" altLang="en-US" sz="3200" b="1" baseline="0" dirty="0" smtClean="0">
                <a:latin typeface="Arial" panose="020B0604020202020204" pitchFamily="34" charset="0"/>
              </a:rPr>
              <a:t>.</a:t>
            </a:r>
          </a:p>
          <a:p>
            <a:pPr algn="ctr"/>
            <a:r>
              <a:rPr lang="en-US" altLang="en-US" sz="3200" b="1" baseline="0" dirty="0" smtClean="0">
                <a:latin typeface="Arial" panose="020B0604020202020204" pitchFamily="34" charset="0"/>
              </a:rPr>
              <a:t>L=2, T(ternary) for L=3 and Q(quaternary) for L=4</a:t>
            </a:r>
            <a:endParaRPr lang="en-US" altLang="en-US" sz="3200" b="1" baseline="0" dirty="0">
              <a:latin typeface="Arial" panose="020B0604020202020204" pitchFamily="34" charset="0"/>
            </a:endParaRPr>
          </a:p>
        </p:txBody>
      </p:sp>
      <p:sp>
        <p:nvSpPr>
          <p:cNvPr id="16" name="Line 3"/>
          <p:cNvSpPr>
            <a:spLocks noChangeShapeType="1"/>
          </p:cNvSpPr>
          <p:nvPr/>
        </p:nvSpPr>
        <p:spPr bwMode="auto">
          <a:xfrm>
            <a:off x="1624345" y="1268572"/>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4"/>
          <p:cNvSpPr txBox="1">
            <a:spLocks noChangeArrowheads="1"/>
          </p:cNvSpPr>
          <p:nvPr/>
        </p:nvSpPr>
        <p:spPr bwMode="auto">
          <a:xfrm>
            <a:off x="1624345" y="606366"/>
            <a:ext cx="34419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4. Multilevel schemes</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27</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855005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goal of this scheme is to increase the number of bits per baud by encoding a pattern of m data elements into a pattern of n signal elements.</a:t>
            </a:r>
          </a:p>
          <a:p>
            <a:pPr marL="27432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we </a:t>
            </a:r>
            <a:r>
              <a:rPr lang="en-US" sz="2800" dirty="0" smtClean="0"/>
              <a:t>2</a:t>
            </a:r>
            <a:r>
              <a:rPr lang="en-US" sz="2800" baseline="30000" dirty="0" smtClean="0"/>
              <a:t>m</a:t>
            </a:r>
            <a:r>
              <a:rPr lang="en-US" sz="2800" dirty="0" smtClean="0"/>
              <a:t>=</a:t>
            </a:r>
            <a:r>
              <a:rPr lang="en-US" sz="2800" dirty="0" err="1" smtClean="0"/>
              <a:t>L</a:t>
            </a:r>
            <a:r>
              <a:rPr lang="en-US" sz="2800" baseline="30000" dirty="0" err="1" smtClean="0"/>
              <a:t>n</a:t>
            </a:r>
            <a:r>
              <a:rPr lang="en-US" altLang="en-US" sz="2400" dirty="0" smtClean="0">
                <a:latin typeface="Times New Roman" panose="02020603050405020304" pitchFamily="18" charset="0"/>
                <a:cs typeface="Times New Roman" panose="02020603050405020304" pitchFamily="18" charset="0"/>
              </a:rPr>
              <a:t> then each data pattern is encoded into one signal pattern.</a:t>
            </a:r>
          </a:p>
          <a:p>
            <a:pPr marL="27432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a:t>
            </a:r>
            <a:r>
              <a:rPr lang="en-US" sz="2800" dirty="0" smtClean="0"/>
              <a:t>2</a:t>
            </a:r>
            <a:r>
              <a:rPr lang="en-US" sz="2800" baseline="30000" dirty="0" smtClean="0"/>
              <a:t>m</a:t>
            </a:r>
            <a:r>
              <a:rPr lang="en-US" sz="2800" dirty="0" smtClean="0"/>
              <a:t> &lt; </a:t>
            </a:r>
            <a:r>
              <a:rPr lang="en-US" sz="2800" dirty="0" err="1" smtClean="0"/>
              <a:t>L</a:t>
            </a:r>
            <a:r>
              <a:rPr lang="en-US" sz="2800" baseline="30000" dirty="0" err="1" smtClean="0"/>
              <a:t>n</a:t>
            </a:r>
            <a:r>
              <a:rPr lang="en-US" sz="2800" baseline="30000" dirty="0" smtClean="0"/>
              <a:t> </a:t>
            </a:r>
            <a:r>
              <a:rPr lang="en-US" altLang="en-US" sz="2400" dirty="0" smtClean="0">
                <a:latin typeface="Times New Roman" panose="02020603050405020304" pitchFamily="18" charset="0"/>
                <a:cs typeface="Times New Roman" panose="02020603050405020304" pitchFamily="18" charset="0"/>
              </a:rPr>
              <a:t>data patterns occupy only a subset of signal patterns. subset can be carefully designed to prevent baseline wandering, to provide synchronization.</a:t>
            </a:r>
          </a:p>
          <a:p>
            <a:pPr marL="27432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a:t>
            </a:r>
            <a:r>
              <a:rPr lang="en-US" sz="2800" dirty="0" smtClean="0"/>
              <a:t>2</a:t>
            </a:r>
            <a:r>
              <a:rPr lang="en-US" sz="2800" baseline="30000" dirty="0" smtClean="0"/>
              <a:t>m</a:t>
            </a:r>
            <a:r>
              <a:rPr lang="en-US" sz="2800" dirty="0" smtClean="0"/>
              <a:t> &gt; </a:t>
            </a:r>
            <a:r>
              <a:rPr lang="en-US" sz="2800" dirty="0" err="1" smtClean="0"/>
              <a:t>L</a:t>
            </a:r>
            <a:r>
              <a:rPr lang="en-US" sz="2800" baseline="30000" dirty="0" err="1" smtClean="0"/>
              <a:t>n</a:t>
            </a:r>
            <a:r>
              <a:rPr lang="en-US" sz="2800" baseline="30000" dirty="0" smtClean="0"/>
              <a:t> </a:t>
            </a:r>
            <a:r>
              <a:rPr lang="en-US" altLang="en-US" sz="2400" dirty="0" smtClean="0">
                <a:latin typeface="Times New Roman" panose="02020603050405020304" pitchFamily="18" charset="0"/>
                <a:cs typeface="Times New Roman" panose="02020603050405020304" pitchFamily="18" charset="0"/>
              </a:rPr>
              <a:t>data encoding is not possible because some of the data patterns cannot be encoded.</a:t>
            </a:r>
          </a:p>
          <a:p>
            <a:pPr marL="27432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457200" y="162580"/>
            <a:ext cx="31438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Multilevel Schemes</a:t>
            </a:r>
            <a:endParaRPr lang="en-US" altLang="en-US" sz="2800" b="1" baseline="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Line 3"/>
          <p:cNvSpPr>
            <a:spLocks noChangeShapeType="1"/>
          </p:cNvSpPr>
          <p:nvPr/>
        </p:nvSpPr>
        <p:spPr bwMode="auto">
          <a:xfrm>
            <a:off x="1257300" y="964842"/>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7" name="Text Box 4"/>
          <p:cNvSpPr txBox="1">
            <a:spLocks noChangeArrowheads="1"/>
          </p:cNvSpPr>
          <p:nvPr/>
        </p:nvSpPr>
        <p:spPr bwMode="auto">
          <a:xfrm>
            <a:off x="2872382" y="6244196"/>
            <a:ext cx="4031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sz="2400" b="1" baseline="0" dirty="0" smtClean="0">
                <a:solidFill>
                  <a:schemeClr val="folHlink"/>
                </a:solidFill>
              </a:rPr>
              <a:t> </a:t>
            </a:r>
            <a:r>
              <a:rPr lang="en-US" altLang="en-US" b="1" i="1" baseline="0" dirty="0"/>
              <a:t>Multilevel: 2B1Q scheme</a:t>
            </a:r>
          </a:p>
        </p:txBody>
      </p:sp>
      <p:pic>
        <p:nvPicPr>
          <p:cNvPr id="593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041" y="990086"/>
            <a:ext cx="5744765"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66966" y="327790"/>
            <a:ext cx="30219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4.1 	2B1Q Scheme </a:t>
            </a:r>
            <a:endParaRPr lang="en-US" altLang="en-US" sz="2400" b="1" baseline="0" dirty="0"/>
          </a:p>
        </p:txBody>
      </p:sp>
      <p:sp>
        <p:nvSpPr>
          <p:cNvPr id="8" name="Content Placeholder 5"/>
          <p:cNvSpPr txBox="1">
            <a:spLocks/>
          </p:cNvSpPr>
          <p:nvPr/>
        </p:nvSpPr>
        <p:spPr>
          <a:xfrm>
            <a:off x="76200" y="762000"/>
            <a:ext cx="3581400" cy="2133600"/>
          </a:xfrm>
          <a:prstGeom prst="rect">
            <a:avLst/>
          </a:prstGeom>
        </p:spPr>
        <p:txBody>
          <a:bodyPr vert="horz">
            <a:normAutofit fontScale="92500" lnSpcReduction="10000"/>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It is used in DSL</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For high speed internet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High data rate</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No redundant pattern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29</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22542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1. Digital to digital conversion</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p:txBody>
          <a:bodyPr>
            <a:normAutofit/>
          </a:bodyPr>
          <a:lstStyle/>
          <a:p>
            <a:pPr algn="just"/>
            <a:r>
              <a:rPr lang="en-US" dirty="0" smtClean="0"/>
              <a:t>There are three technique to convert digital data to digital signal.</a:t>
            </a:r>
          </a:p>
          <a:p>
            <a:pPr algn="just"/>
            <a:r>
              <a:rPr lang="en-US" dirty="0" smtClean="0"/>
              <a:t>Line coding, block coding and scrambling are the techniques to convert digital data to digital signal.</a:t>
            </a:r>
          </a:p>
          <a:p>
            <a:pPr algn="just"/>
            <a:endParaRPr lang="en-US" dirty="0" smtClean="0"/>
          </a:p>
          <a:p>
            <a:pPr algn="just"/>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Text Box 4"/>
          <p:cNvSpPr txBox="1">
            <a:spLocks noChangeArrowheads="1"/>
          </p:cNvSpPr>
          <p:nvPr/>
        </p:nvSpPr>
        <p:spPr bwMode="auto">
          <a:xfrm>
            <a:off x="2694904" y="5218112"/>
            <a:ext cx="3771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Multilevel</a:t>
            </a:r>
            <a:r>
              <a:rPr lang="en-US" altLang="en-US" b="1" i="1" baseline="0" dirty="0"/>
              <a:t>: 8B6T scheme</a:t>
            </a:r>
          </a:p>
        </p:txBody>
      </p:sp>
      <p:pic>
        <p:nvPicPr>
          <p:cNvPr id="614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7" y="2843213"/>
            <a:ext cx="6691313"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721669"/>
            <a:ext cx="2982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4.2 	8B6T Scheme </a:t>
            </a:r>
            <a:endParaRPr lang="en-US" altLang="en-US" sz="24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30</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521948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Line 3"/>
          <p:cNvSpPr>
            <a:spLocks noChangeShapeType="1"/>
          </p:cNvSpPr>
          <p:nvPr/>
        </p:nvSpPr>
        <p:spPr bwMode="auto">
          <a:xfrm>
            <a:off x="1257300" y="1066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3" name="Text Box 4"/>
          <p:cNvSpPr txBox="1">
            <a:spLocks noChangeArrowheads="1"/>
          </p:cNvSpPr>
          <p:nvPr/>
        </p:nvSpPr>
        <p:spPr bwMode="auto">
          <a:xfrm>
            <a:off x="2859109" y="5753100"/>
            <a:ext cx="44047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Multilevel</a:t>
            </a:r>
            <a:r>
              <a:rPr lang="en-US" altLang="en-US" b="1" i="1" baseline="0" dirty="0"/>
              <a:t>: 4D-PAM5 scheme</a:t>
            </a:r>
          </a:p>
        </p:txBody>
      </p:sp>
      <p:pic>
        <p:nvPicPr>
          <p:cNvPr id="634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739900"/>
            <a:ext cx="6602016"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439503"/>
            <a:ext cx="35810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4.3 	4D-PAM5 Scheme </a:t>
            </a:r>
            <a:endParaRPr lang="en-US" altLang="en-US" sz="24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31</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487082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multiline transmission three level(MLT-3) scheme uses three levels(+V, 0 and –V) and three transition rules to move between the levels.</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shape of signal in this scheme is used to reduced bandwidth.</a:t>
            </a: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a:p>
            <a:pPr marL="457200" lvl="0" indent="-457200" algn="just">
              <a:spcBef>
                <a:spcPts val="580"/>
              </a:spcBef>
              <a:buClr>
                <a:schemeClr val="accent1"/>
              </a:buClr>
              <a:buSzPct val="85000"/>
              <a:buAutoNum type="arabicPeriod"/>
              <a:defRPr/>
            </a:pPr>
            <a:r>
              <a:rPr lang="en-US" altLang="en-US" sz="2400" dirty="0" smtClean="0">
                <a:latin typeface="Times New Roman" panose="02020603050405020304" pitchFamily="18" charset="0"/>
                <a:cs typeface="Times New Roman" panose="02020603050405020304" pitchFamily="18" charset="0"/>
              </a:rPr>
              <a:t>If the next bit is 0, there is no transition.</a:t>
            </a:r>
          </a:p>
          <a:p>
            <a:pPr marL="457200" lvl="0" indent="-457200" algn="just">
              <a:spcBef>
                <a:spcPts val="580"/>
              </a:spcBef>
              <a:buClr>
                <a:schemeClr val="accent1"/>
              </a:buClr>
              <a:buSzPct val="85000"/>
              <a:buAutoNum type="arabicPeriod"/>
              <a:defRPr/>
            </a:pPr>
            <a:r>
              <a:rPr lang="en-US" altLang="en-US" sz="2400" dirty="0" smtClean="0">
                <a:latin typeface="Times New Roman" panose="02020603050405020304" pitchFamily="18" charset="0"/>
                <a:cs typeface="Times New Roman" panose="02020603050405020304" pitchFamily="18" charset="0"/>
              </a:rPr>
              <a:t>If the next bit is 1 and the current level is not 0 the next level is 0.</a:t>
            </a:r>
          </a:p>
          <a:p>
            <a:pPr marL="457200" lvl="0" indent="-457200" algn="just">
              <a:spcBef>
                <a:spcPts val="580"/>
              </a:spcBef>
              <a:buClr>
                <a:schemeClr val="accent1"/>
              </a:buClr>
              <a:buSzPct val="85000"/>
              <a:buAutoNum type="arabicPeriod"/>
              <a:defRPr/>
            </a:pPr>
            <a:r>
              <a:rPr lang="en-US" altLang="en-US" sz="2400" dirty="0" smtClean="0">
                <a:latin typeface="Times New Roman" panose="02020603050405020304" pitchFamily="18" charset="0"/>
                <a:cs typeface="Times New Roman" panose="02020603050405020304" pitchFamily="18" charset="0"/>
              </a:rPr>
              <a:t>If the next bit is 1 and the current level is 0 the next level is the opposite of the last nonzero level.</a:t>
            </a:r>
          </a:p>
          <a:p>
            <a:pPr lvl="0" algn="just">
              <a:spcBef>
                <a:spcPts val="580"/>
              </a:spcBef>
              <a:buClr>
                <a:schemeClr val="accent1"/>
              </a:buClr>
              <a:buSzPct val="85000"/>
              <a:defRPr/>
            </a:pPr>
            <a:r>
              <a:rPr lang="en-US" altLang="en-US" sz="2400" dirty="0" smtClean="0">
                <a:latin typeface="Times New Roman" panose="02020603050405020304" pitchFamily="18" charset="0"/>
                <a:cs typeface="Times New Roman" panose="02020603050405020304" pitchFamily="18" charset="0"/>
              </a:rPr>
              <a:t>In worse case scenario when all 1’s are there pattern get repeated after every four time 1’s</a:t>
            </a:r>
          </a:p>
          <a:p>
            <a:pPr marL="457200" lvl="0" indent="-457200" algn="just">
              <a:spcBef>
                <a:spcPts val="580"/>
              </a:spcBef>
              <a:buClr>
                <a:schemeClr val="accent1"/>
              </a:buClr>
              <a:buSzPct val="85000"/>
              <a:defRPr/>
            </a:pPr>
            <a:r>
              <a:rPr lang="en-US" altLang="en-US" sz="2400" dirty="0" smtClean="0">
                <a:latin typeface="Times New Roman" panose="02020603050405020304" pitchFamily="18" charset="0"/>
                <a:cs typeface="Times New Roman" panose="02020603050405020304" pitchFamily="18" charset="0"/>
              </a:rPr>
              <a:t>It has signal rate one fourth the bit rate.</a:t>
            </a:r>
          </a:p>
        </p:txBody>
      </p:sp>
      <p:sp>
        <p:nvSpPr>
          <p:cNvPr id="4" name="Text Box 4"/>
          <p:cNvSpPr txBox="1">
            <a:spLocks noChangeArrowheads="1"/>
          </p:cNvSpPr>
          <p:nvPr/>
        </p:nvSpPr>
        <p:spPr bwMode="auto">
          <a:xfrm>
            <a:off x="457200" y="162580"/>
            <a:ext cx="50255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Multiline transmission (MLT-3)</a:t>
            </a:r>
            <a:endParaRPr lang="en-US" altLang="en-US" sz="2800" b="1" baseline="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Line 3"/>
          <p:cNvSpPr>
            <a:spLocks noChangeShapeType="1"/>
          </p:cNvSpPr>
          <p:nvPr/>
        </p:nvSpPr>
        <p:spPr bwMode="auto">
          <a:xfrm>
            <a:off x="1243946" y="1101144"/>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1" name="Text Box 4"/>
          <p:cNvSpPr txBox="1">
            <a:spLocks noChangeArrowheads="1"/>
          </p:cNvSpPr>
          <p:nvPr/>
        </p:nvSpPr>
        <p:spPr bwMode="auto">
          <a:xfrm>
            <a:off x="2936384" y="6015161"/>
            <a:ext cx="4453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Figure </a:t>
            </a:r>
            <a:r>
              <a:rPr lang="en-US" altLang="en-US" b="1" i="1" baseline="0" dirty="0"/>
              <a:t>Multitransition: MLT-3 scheme</a:t>
            </a:r>
          </a:p>
        </p:txBody>
      </p:sp>
      <p:pic>
        <p:nvPicPr>
          <p:cNvPr id="655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445" y="1773239"/>
            <a:ext cx="6622256"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423667"/>
            <a:ext cx="43636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5</a:t>
            </a:r>
            <a:r>
              <a:rPr lang="en-US" altLang="en-US" sz="2800" b="1" baseline="0" dirty="0" smtClean="0"/>
              <a:t>. Multi-transition schemes</a:t>
            </a:r>
            <a:endParaRPr lang="en-US" altLang="en-US" sz="2800" b="1" baseline="0" dirty="0"/>
          </a:p>
        </p:txBody>
      </p:sp>
      <p:sp>
        <p:nvSpPr>
          <p:cNvPr id="8" name="Text Box 4"/>
          <p:cNvSpPr txBox="1">
            <a:spLocks noChangeArrowheads="1"/>
          </p:cNvSpPr>
          <p:nvPr/>
        </p:nvSpPr>
        <p:spPr bwMode="auto">
          <a:xfrm>
            <a:off x="1243946" y="1144596"/>
            <a:ext cx="3170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5.1 	MLT-3 Scheme </a:t>
            </a:r>
            <a:endParaRPr lang="en-US" altLang="en-US" sz="2400" b="1" baseline="0"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33</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062313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2"/>
          <p:cNvSpPr txBox="1">
            <a:spLocks noChangeArrowheads="1"/>
          </p:cNvSpPr>
          <p:nvPr/>
        </p:nvSpPr>
        <p:spPr bwMode="auto">
          <a:xfrm>
            <a:off x="2209800" y="381000"/>
            <a:ext cx="45470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Table </a:t>
            </a:r>
            <a:r>
              <a:rPr lang="en-US" altLang="en-US" b="1" i="1" baseline="0" dirty="0"/>
              <a:t>Summary of line coding schemes</a:t>
            </a:r>
          </a:p>
        </p:txBody>
      </p:sp>
      <p:grpSp>
        <p:nvGrpSpPr>
          <p:cNvPr id="2" name="Group 7"/>
          <p:cNvGrpSpPr>
            <a:grpSpLocks/>
          </p:cNvGrpSpPr>
          <p:nvPr/>
        </p:nvGrpSpPr>
        <p:grpSpPr bwMode="auto">
          <a:xfrm>
            <a:off x="990600" y="1219200"/>
            <a:ext cx="7249899" cy="5104327"/>
            <a:chOff x="90" y="538"/>
            <a:chExt cx="5574" cy="2630"/>
          </a:xfrm>
        </p:grpSpPr>
        <p:pic>
          <p:nvPicPr>
            <p:cNvPr id="6758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538"/>
              <a:ext cx="5482" cy="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9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 y="1882"/>
              <a:ext cx="5574"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516291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2" name="Line 9"/>
          <p:cNvSpPr>
            <a:spLocks noChangeShapeType="1"/>
          </p:cNvSpPr>
          <p:nvPr/>
        </p:nvSpPr>
        <p:spPr bwMode="auto">
          <a:xfrm>
            <a:off x="1485900" y="2667000"/>
            <a:ext cx="611505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Line 10"/>
          <p:cNvSpPr>
            <a:spLocks noChangeShapeType="1"/>
          </p:cNvSpPr>
          <p:nvPr/>
        </p:nvSpPr>
        <p:spPr bwMode="auto">
          <a:xfrm>
            <a:off x="1487091" y="4876800"/>
            <a:ext cx="611505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4" name="Rectangle 11"/>
          <p:cNvSpPr>
            <a:spLocks noChangeArrowheads="1"/>
          </p:cNvSpPr>
          <p:nvPr/>
        </p:nvSpPr>
        <p:spPr bwMode="auto">
          <a:xfrm>
            <a:off x="1514475" y="2759077"/>
            <a:ext cx="60579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a:latin typeface="Arial" panose="020B0604020202020204" pitchFamily="34" charset="0"/>
              </a:rPr>
              <a:t>Block coding is normally referred to as </a:t>
            </a:r>
            <a:r>
              <a:rPr lang="en-US" altLang="en-US" sz="3200" b="1" i="1" baseline="0">
                <a:latin typeface="Arial" panose="020B0604020202020204" pitchFamily="34" charset="0"/>
              </a:rPr>
              <a:t>m</a:t>
            </a:r>
            <a:r>
              <a:rPr lang="en-US" altLang="en-US" sz="3200" b="1" baseline="0">
                <a:latin typeface="Arial" panose="020B0604020202020204" pitchFamily="34" charset="0"/>
              </a:rPr>
              <a:t>B/</a:t>
            </a:r>
            <a:r>
              <a:rPr lang="en-US" altLang="en-US" sz="3200" b="1" i="1" baseline="0">
                <a:latin typeface="Arial" panose="020B0604020202020204" pitchFamily="34" charset="0"/>
              </a:rPr>
              <a:t>n</a:t>
            </a:r>
            <a:r>
              <a:rPr lang="en-US" altLang="en-US" sz="3200" b="1" baseline="0">
                <a:latin typeface="Arial" panose="020B0604020202020204" pitchFamily="34" charset="0"/>
              </a:rPr>
              <a:t>B coding;</a:t>
            </a:r>
          </a:p>
          <a:p>
            <a:pPr algn="ctr"/>
            <a:r>
              <a:rPr lang="en-US" altLang="en-US" sz="3200" b="1" baseline="0">
                <a:latin typeface="Arial" panose="020B0604020202020204" pitchFamily="34" charset="0"/>
              </a:rPr>
              <a:t>it replaces each </a:t>
            </a:r>
            <a:r>
              <a:rPr lang="en-US" altLang="en-US" sz="3200" b="1" i="1" baseline="0">
                <a:latin typeface="Arial" panose="020B0604020202020204" pitchFamily="34" charset="0"/>
              </a:rPr>
              <a:t>m</a:t>
            </a:r>
            <a:r>
              <a:rPr lang="en-US" altLang="en-US" sz="3200" b="1" baseline="0">
                <a:latin typeface="Arial" panose="020B0604020202020204" pitchFamily="34" charset="0"/>
              </a:rPr>
              <a:t>-bit group with an </a:t>
            </a:r>
            <a:br>
              <a:rPr lang="en-US" altLang="en-US" sz="3200" b="1" baseline="0">
                <a:latin typeface="Arial" panose="020B0604020202020204" pitchFamily="34" charset="0"/>
              </a:rPr>
            </a:br>
            <a:r>
              <a:rPr lang="en-US" altLang="en-US" sz="3200" b="1" i="1" baseline="0">
                <a:latin typeface="Arial" panose="020B0604020202020204" pitchFamily="34" charset="0"/>
              </a:rPr>
              <a:t>n</a:t>
            </a:r>
            <a:r>
              <a:rPr lang="en-US" altLang="en-US" sz="3200" b="1" baseline="0">
                <a:latin typeface="Arial" panose="020B0604020202020204" pitchFamily="34" charset="0"/>
              </a:rPr>
              <a:t>-bit group.</a:t>
            </a:r>
          </a:p>
        </p:txBody>
      </p:sp>
      <p:sp>
        <p:nvSpPr>
          <p:cNvPr id="15" name="Text Box 4"/>
          <p:cNvSpPr txBox="1">
            <a:spLocks noChangeArrowheads="1"/>
          </p:cNvSpPr>
          <p:nvPr/>
        </p:nvSpPr>
        <p:spPr bwMode="auto">
          <a:xfrm>
            <a:off x="838200" y="609600"/>
            <a:ext cx="54296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1.2 BLOCK CODING SCHEMES</a:t>
            </a:r>
            <a:endParaRPr lang="en-US" altLang="en-US" sz="2800" b="1" baseline="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872118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Redundancy is required to ensure synchronization and to provide error detection.</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Block coding changes a block of m bits into a block of n bits, where n is larger than m</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It has three steps: division, substitution, and combination.</a:t>
            </a:r>
          </a:p>
        </p:txBody>
      </p:sp>
      <p:sp>
        <p:nvSpPr>
          <p:cNvPr id="4" name="Text Box 4"/>
          <p:cNvSpPr txBox="1">
            <a:spLocks noChangeArrowheads="1"/>
          </p:cNvSpPr>
          <p:nvPr/>
        </p:nvSpPr>
        <p:spPr bwMode="auto">
          <a:xfrm>
            <a:off x="457200" y="162580"/>
            <a:ext cx="22701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Block Coding</a:t>
            </a:r>
            <a:endParaRPr lang="en-US" altLang="en-US" sz="2800" b="1" baseline="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5" name="Text Box 4"/>
          <p:cNvSpPr txBox="1">
            <a:spLocks noChangeArrowheads="1"/>
          </p:cNvSpPr>
          <p:nvPr/>
        </p:nvSpPr>
        <p:spPr bwMode="auto">
          <a:xfrm>
            <a:off x="1371601" y="381000"/>
            <a:ext cx="34668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Figure </a:t>
            </a:r>
            <a:r>
              <a:rPr lang="en-US" altLang="en-US" b="1" i="1" baseline="0" dirty="0"/>
              <a:t>Block coding concept</a:t>
            </a:r>
          </a:p>
        </p:txBody>
      </p:sp>
      <p:pic>
        <p:nvPicPr>
          <p:cNvPr id="716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186" y="1635127"/>
            <a:ext cx="4277915"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776172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four binary/five binary coding scheme was designed to be used in combination with NRZ-I.</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NRZ-I there is synchronization problem but that can change in this scheme by removing long sequences of 0’s</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This scheme </a:t>
            </a:r>
            <a:r>
              <a:rPr lang="en-US" altLang="en-US" sz="2400" dirty="0" err="1" smtClean="0">
                <a:latin typeface="Times New Roman" panose="02020603050405020304" pitchFamily="18" charset="0"/>
                <a:cs typeface="Times New Roman" panose="02020603050405020304" pitchFamily="18" charset="0"/>
              </a:rPr>
              <a:t>doesnot</a:t>
            </a:r>
            <a:r>
              <a:rPr lang="en-US" altLang="en-US" sz="2400" dirty="0" smtClean="0">
                <a:latin typeface="Times New Roman" panose="02020603050405020304" pitchFamily="18" charset="0"/>
                <a:cs typeface="Times New Roman" panose="02020603050405020304" pitchFamily="18" charset="0"/>
              </a:rPr>
              <a:t> have more than three consecutive 0’s</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Here 5bit output replaces 4-bit input with no more than one leading zero(left bit) and no more than two trailing zeros(right bits).</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A group of 4 bits can have only 16 different patters while group of 5 bits can have 32 different patters so only 16 patters use for encoding and other uses for error detection code.</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5 bit block is from unused portion it shows error code.</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It can not solve DC component problem of NRZ-I.</a:t>
            </a:r>
          </a:p>
        </p:txBody>
      </p:sp>
      <p:sp>
        <p:nvSpPr>
          <p:cNvPr id="5" name="Text Box 4"/>
          <p:cNvSpPr txBox="1">
            <a:spLocks noChangeArrowheads="1"/>
          </p:cNvSpPr>
          <p:nvPr/>
        </p:nvSpPr>
        <p:spPr bwMode="auto">
          <a:xfrm>
            <a:off x="304800" y="162580"/>
            <a:ext cx="26853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4B/5B scheme</a:t>
            </a:r>
            <a:endParaRPr lang="en-US" altLang="en-US" sz="2800" b="1" baseline="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Text Box 4"/>
          <p:cNvSpPr txBox="1">
            <a:spLocks noChangeArrowheads="1"/>
          </p:cNvSpPr>
          <p:nvPr/>
        </p:nvSpPr>
        <p:spPr bwMode="auto">
          <a:xfrm>
            <a:off x="990600" y="5410200"/>
            <a:ext cx="72627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Using </a:t>
            </a:r>
            <a:r>
              <a:rPr lang="en-US" altLang="en-US" b="1" i="1" baseline="0" dirty="0"/>
              <a:t>block coding 4B/5B with NRZ-I line coding scheme</a:t>
            </a:r>
          </a:p>
        </p:txBody>
      </p:sp>
      <p:pic>
        <p:nvPicPr>
          <p:cNvPr id="737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23" y="2265365"/>
            <a:ext cx="6149578" cy="238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394224" y="728991"/>
            <a:ext cx="26853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1</a:t>
            </a:r>
            <a:r>
              <a:rPr lang="en-US" altLang="en-US" sz="2800" b="1" baseline="0" dirty="0" smtClean="0"/>
              <a:t>. 4B/5B scheme</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39</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526076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normAutofit/>
          </a:bodyPr>
          <a:lstStyle/>
          <a:p>
            <a:r>
              <a:rPr lang="en-US" sz="3600" dirty="0" smtClean="0"/>
              <a:t>1.1 Line coding</a:t>
            </a:r>
            <a:endParaRPr lang="en-US" sz="36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Content Placeholder 4"/>
          <p:cNvSpPr>
            <a:spLocks noGrp="1"/>
          </p:cNvSpPr>
          <p:nvPr>
            <p:ph sz="quarter" idx="1"/>
          </p:nvPr>
        </p:nvSpPr>
        <p:spPr>
          <a:xfrm>
            <a:off x="685800" y="1219200"/>
            <a:ext cx="7772400" cy="5029200"/>
          </a:xfrm>
        </p:spPr>
        <p:txBody>
          <a:bodyPr>
            <a:noAutofit/>
          </a:bodyPr>
          <a:lstStyle/>
          <a:p>
            <a:pPr algn="just"/>
            <a:r>
              <a:rPr lang="en-US" sz="2200" dirty="0" smtClean="0"/>
              <a:t>It is the process of converting digital data to digital signals.</a:t>
            </a:r>
          </a:p>
          <a:p>
            <a:pPr algn="just"/>
            <a:r>
              <a:rPr lang="en-US" sz="2200" dirty="0" smtClean="0"/>
              <a:t>It converts a sequence of bits to a digital signal.</a:t>
            </a:r>
          </a:p>
          <a:p>
            <a:pPr algn="just"/>
            <a:r>
              <a:rPr lang="en-US" sz="2200" dirty="0" smtClean="0"/>
              <a:t>The digital data are recreated by decoding the digital signal.</a:t>
            </a:r>
          </a:p>
          <a:p>
            <a:pPr algn="just"/>
            <a:r>
              <a:rPr lang="en-US" sz="2200" dirty="0" smtClean="0"/>
              <a:t>Characteristics of line coding schemes</a:t>
            </a:r>
          </a:p>
          <a:p>
            <a:pPr marL="0" indent="0" algn="just">
              <a:buNone/>
              <a:defRPr/>
            </a:pPr>
            <a:r>
              <a:rPr lang="en-US" sz="2200" u="sng" dirty="0" smtClean="0">
                <a:latin typeface="Times New Roman" panose="02020603050405020304" pitchFamily="18" charset="0"/>
                <a:cs typeface="Times New Roman" panose="02020603050405020304" pitchFamily="18" charset="0"/>
              </a:rPr>
              <a:t>Signal element versus data element:</a:t>
            </a:r>
          </a:p>
          <a:p>
            <a:pPr algn="just">
              <a:buFontTx/>
              <a:buChar char="-"/>
            </a:pPr>
            <a:r>
              <a:rPr lang="en-US" sz="2200" dirty="0" smtClean="0"/>
              <a:t>A signal element carries data element </a:t>
            </a:r>
          </a:p>
          <a:p>
            <a:pPr algn="just">
              <a:buFontTx/>
              <a:buChar char="-"/>
            </a:pPr>
            <a:r>
              <a:rPr lang="en-US" sz="2200" dirty="0" smtClean="0"/>
              <a:t>A signal element is the shortest unit of a digital signal</a:t>
            </a:r>
          </a:p>
          <a:p>
            <a:pPr algn="just">
              <a:buFontTx/>
              <a:buChar char="-"/>
            </a:pPr>
            <a:r>
              <a:rPr lang="en-US" sz="2200" dirty="0" smtClean="0"/>
              <a:t>Data element are what we want to send and signal element are what we send</a:t>
            </a:r>
          </a:p>
          <a:p>
            <a:pPr algn="just">
              <a:buFontTx/>
              <a:buChar char="-"/>
            </a:pPr>
            <a:r>
              <a:rPr lang="en-US" sz="2200" dirty="0" smtClean="0"/>
              <a:t>Data elements are carried and signal elements are the carriers.</a:t>
            </a:r>
          </a:p>
          <a:p>
            <a:pPr algn="just"/>
            <a:endParaRPr lang="en-US" sz="22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2"/>
          <p:cNvSpPr txBox="1">
            <a:spLocks noChangeArrowheads="1"/>
          </p:cNvSpPr>
          <p:nvPr/>
        </p:nvSpPr>
        <p:spPr bwMode="auto">
          <a:xfrm>
            <a:off x="3128368" y="309093"/>
            <a:ext cx="32918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Table </a:t>
            </a:r>
            <a:r>
              <a:rPr lang="en-US" altLang="en-US" b="1" i="1" baseline="0" dirty="0" smtClean="0"/>
              <a:t>4B/5B </a:t>
            </a:r>
            <a:r>
              <a:rPr lang="en-US" altLang="en-US" b="1" i="1" baseline="0" dirty="0"/>
              <a:t>mapping codes</a:t>
            </a:r>
          </a:p>
        </p:txBody>
      </p:sp>
      <p:grpSp>
        <p:nvGrpSpPr>
          <p:cNvPr id="2" name="Group 7"/>
          <p:cNvGrpSpPr>
            <a:grpSpLocks/>
          </p:cNvGrpSpPr>
          <p:nvPr/>
        </p:nvGrpSpPr>
        <p:grpSpPr bwMode="auto">
          <a:xfrm>
            <a:off x="1308498" y="779172"/>
            <a:ext cx="6527006" cy="5867400"/>
            <a:chOff x="134" y="559"/>
            <a:chExt cx="5482" cy="4058"/>
          </a:xfrm>
        </p:grpSpPr>
        <p:pic>
          <p:nvPicPr>
            <p:cNvPr id="757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 y="559"/>
              <a:ext cx="548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 y="2208"/>
              <a:ext cx="5465" cy="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57362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9" name="Text Box 4"/>
          <p:cNvSpPr txBox="1">
            <a:spLocks noChangeArrowheads="1"/>
          </p:cNvSpPr>
          <p:nvPr/>
        </p:nvSpPr>
        <p:spPr bwMode="auto">
          <a:xfrm>
            <a:off x="1371601" y="762000"/>
            <a:ext cx="4980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Substitution </a:t>
            </a:r>
            <a:r>
              <a:rPr lang="en-US" altLang="en-US" b="1" i="1" baseline="0" dirty="0"/>
              <a:t>in 4B/5B block coding</a:t>
            </a:r>
          </a:p>
        </p:txBody>
      </p:sp>
      <p:pic>
        <p:nvPicPr>
          <p:cNvPr id="778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239965"/>
            <a:ext cx="6238875"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862078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7" name="Text Box 4"/>
          <p:cNvSpPr txBox="1">
            <a:spLocks noChangeArrowheads="1"/>
          </p:cNvSpPr>
          <p:nvPr/>
        </p:nvSpPr>
        <p:spPr bwMode="auto">
          <a:xfrm>
            <a:off x="2868769" y="5405437"/>
            <a:ext cx="36672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sz="2400" b="1" baseline="0" dirty="0" smtClean="0">
                <a:solidFill>
                  <a:schemeClr val="folHlink"/>
                </a:solidFill>
              </a:rPr>
              <a:t> </a:t>
            </a:r>
            <a:r>
              <a:rPr lang="en-US" altLang="en-US" b="1" i="1" baseline="0" dirty="0"/>
              <a:t>8B/10B block encoding</a:t>
            </a:r>
          </a:p>
        </p:txBody>
      </p:sp>
      <p:pic>
        <p:nvPicPr>
          <p:cNvPr id="798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1" y="2286000"/>
            <a:ext cx="5751910"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19200" y="652790"/>
            <a:ext cx="30399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8B/10B scheme</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42</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65168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err="1" smtClean="0">
                <a:latin typeface="Times New Roman" panose="02020603050405020304" pitchFamily="18" charset="0"/>
                <a:cs typeface="Times New Roman" panose="02020603050405020304" pitchFamily="18" charset="0"/>
              </a:rPr>
              <a:t>Biphase</a:t>
            </a:r>
            <a:r>
              <a:rPr lang="en-US" altLang="en-US" sz="2400" dirty="0" smtClean="0">
                <a:latin typeface="Times New Roman" panose="02020603050405020304" pitchFamily="18" charset="0"/>
                <a:cs typeface="Times New Roman" panose="02020603050405020304" pitchFamily="18" charset="0"/>
              </a:rPr>
              <a:t> scheme is suitable for LAN and not for long distance communication because of wide bandwidth requirement.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Combination of block coding and NRZ line coding not suitable for long distance because of DC component.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Bipolar AMI encoding </a:t>
            </a:r>
            <a:r>
              <a:rPr lang="en-US" altLang="en-US" sz="2400" dirty="0" err="1" smtClean="0">
                <a:latin typeface="Times New Roman" panose="02020603050405020304" pitchFamily="18" charset="0"/>
                <a:cs typeface="Times New Roman" panose="02020603050405020304" pitchFamily="18" charset="0"/>
              </a:rPr>
              <a:t>doesnot</a:t>
            </a:r>
            <a:r>
              <a:rPr lang="en-US" altLang="en-US" sz="2400" dirty="0" smtClean="0">
                <a:latin typeface="Times New Roman" panose="02020603050405020304" pitchFamily="18" charset="0"/>
                <a:cs typeface="Times New Roman" panose="02020603050405020304" pitchFamily="18" charset="0"/>
              </a:rPr>
              <a:t> have DC component but have synchronization problem.</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Scrambling is technique that </a:t>
            </a:r>
            <a:r>
              <a:rPr lang="en-US" altLang="en-US" sz="2400" dirty="0" err="1" smtClean="0">
                <a:latin typeface="Times New Roman" panose="02020603050405020304" pitchFamily="18" charset="0"/>
                <a:cs typeface="Times New Roman" panose="02020603050405020304" pitchFamily="18" charset="0"/>
              </a:rPr>
              <a:t>doesnot</a:t>
            </a:r>
            <a:r>
              <a:rPr lang="en-US" altLang="en-US" sz="2400" dirty="0" smtClean="0">
                <a:latin typeface="Times New Roman" panose="02020603050405020304" pitchFamily="18" charset="0"/>
                <a:cs typeface="Times New Roman" panose="02020603050405020304" pitchFamily="18" charset="0"/>
              </a:rPr>
              <a:t> increase number of bits and provide synchronization.</a:t>
            </a: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24994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1.3 Scrambling</a:t>
            </a:r>
            <a:endParaRPr lang="en-US" altLang="en-US" sz="2800" b="1" baseline="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5" name="Text Box 4"/>
          <p:cNvSpPr txBox="1">
            <a:spLocks noChangeArrowheads="1"/>
          </p:cNvSpPr>
          <p:nvPr/>
        </p:nvSpPr>
        <p:spPr bwMode="auto">
          <a:xfrm>
            <a:off x="2559676" y="5145087"/>
            <a:ext cx="46290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4.18  </a:t>
            </a:r>
            <a:r>
              <a:rPr lang="en-US" altLang="en-US" b="1" i="1" baseline="0" dirty="0"/>
              <a:t>AMI used with scrambling</a:t>
            </a:r>
          </a:p>
        </p:txBody>
      </p:sp>
      <p:pic>
        <p:nvPicPr>
          <p:cNvPr id="819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181225"/>
            <a:ext cx="5895975"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143000" y="689482"/>
            <a:ext cx="2658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SCRAMBLING</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44</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010955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Bipolar with 8-zero substitution is commonly used in north </a:t>
            </a:r>
            <a:r>
              <a:rPr lang="en-US" altLang="en-US" sz="2400" dirty="0" err="1" smtClean="0">
                <a:latin typeface="Times New Roman" panose="02020603050405020304" pitchFamily="18" charset="0"/>
                <a:cs typeface="Times New Roman" panose="02020603050405020304" pitchFamily="18" charset="0"/>
              </a:rPr>
              <a:t>america</a:t>
            </a:r>
            <a:r>
              <a:rPr lang="en-US" altLang="en-US" sz="2400" dirty="0" smtClean="0">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this technique eight consecutive zero-level voltages are replaced by the sequences of 000VB0VB. Here V is Violation means opposite polarity from previous and B is Bipolar which means nonzero level voltage in accordance with the AMI rule.</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Here two positive and two negative voltage supply which maintain DC component.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V means the same polarity as the polarity of the previous non zero pulse and B means the polarity opposite to the polarity of the previous nonzero pulse.</a:t>
            </a: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10422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B8ZS</a:t>
            </a:r>
            <a:endParaRPr lang="en-US" altLang="en-US" sz="2800" b="1" baseline="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Line 3"/>
          <p:cNvSpPr>
            <a:spLocks noChangeShapeType="1"/>
          </p:cNvSpPr>
          <p:nvPr/>
        </p:nvSpPr>
        <p:spPr bwMode="auto">
          <a:xfrm>
            <a:off x="1257300" y="1101141"/>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3" name="Text Box 4"/>
          <p:cNvSpPr txBox="1">
            <a:spLocks noChangeArrowheads="1"/>
          </p:cNvSpPr>
          <p:nvPr/>
        </p:nvSpPr>
        <p:spPr bwMode="auto">
          <a:xfrm>
            <a:off x="1828800" y="5410200"/>
            <a:ext cx="5480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Figure </a:t>
            </a:r>
            <a:r>
              <a:rPr lang="en-US" altLang="en-US" b="1" i="1" baseline="0" dirty="0" smtClean="0"/>
              <a:t>Two </a:t>
            </a:r>
            <a:r>
              <a:rPr lang="en-US" altLang="en-US" b="1" i="1" baseline="0" dirty="0"/>
              <a:t>cases of B8ZS scrambling technique</a:t>
            </a:r>
          </a:p>
        </p:txBody>
      </p:sp>
      <p:pic>
        <p:nvPicPr>
          <p:cNvPr id="839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1" y="2557463"/>
            <a:ext cx="6622256"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143000" y="407018"/>
            <a:ext cx="28580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1</a:t>
            </a:r>
            <a:r>
              <a:rPr lang="en-US" altLang="en-US" sz="2800" b="1" baseline="0" dirty="0" smtClean="0"/>
              <a:t>. B8ZS scheme</a:t>
            </a:r>
            <a:endParaRPr lang="en-US" altLang="en-US" sz="2800" b="1" baseline="0" dirty="0"/>
          </a:p>
        </p:txBody>
      </p:sp>
      <p:sp>
        <p:nvSpPr>
          <p:cNvPr id="8" name="Rectangle 11"/>
          <p:cNvSpPr>
            <a:spLocks noChangeArrowheads="1"/>
          </p:cNvSpPr>
          <p:nvPr/>
        </p:nvSpPr>
        <p:spPr bwMode="auto">
          <a:xfrm>
            <a:off x="1514475" y="1315221"/>
            <a:ext cx="6029325"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2400" b="1" baseline="0" dirty="0">
                <a:latin typeface="Arial" panose="020B0604020202020204" pitchFamily="34" charset="0"/>
              </a:rPr>
              <a:t>B8ZS substitutes eight consecutive </a:t>
            </a:r>
            <a:r>
              <a:rPr lang="en-US" altLang="en-US" sz="2400" b="1" baseline="0" dirty="0" smtClean="0">
                <a:latin typeface="Arial" panose="020B0604020202020204" pitchFamily="34" charset="0"/>
              </a:rPr>
              <a:t>zeroes </a:t>
            </a:r>
            <a:r>
              <a:rPr lang="en-US" altLang="en-US" sz="2400" b="1" baseline="0" dirty="0">
                <a:latin typeface="Arial" panose="020B0604020202020204" pitchFamily="34" charset="0"/>
              </a:rPr>
              <a:t>with 000VB0VB.</a:t>
            </a:r>
          </a:p>
        </p:txBody>
      </p:sp>
      <p:sp>
        <p:nvSpPr>
          <p:cNvPr id="9" name="Slide Number Placeholder 8"/>
          <p:cNvSpPr>
            <a:spLocks noGrp="1"/>
          </p:cNvSpPr>
          <p:nvPr>
            <p:ph type="sldNum" sz="quarter" idx="12"/>
          </p:nvPr>
        </p:nvSpPr>
        <p:spPr/>
        <p:txBody>
          <a:bodyPr/>
          <a:lstStyle/>
          <a:p>
            <a:fld id="{B6F15528-21DE-4FAA-801E-634DDDAF4B2B}" type="slidenum">
              <a:rPr lang="en-US" smtClean="0"/>
              <a:pPr/>
              <a:t>46</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12672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1600" dirty="0" smtClean="0">
                <a:latin typeface="Times New Roman" panose="02020603050405020304" pitchFamily="18" charset="0"/>
                <a:cs typeface="Times New Roman" panose="02020603050405020304" pitchFamily="18" charset="0"/>
              </a:rPr>
              <a:t>	</a:t>
            </a:r>
            <a:endParaRPr lang="en-US" altLang="en-US" sz="1600" dirty="0" smtClean="0">
              <a:latin typeface="Times New Roman" panose="02020603050405020304" pitchFamily="18" charset="0"/>
              <a:cs typeface="Times New Roman" panose="02020603050405020304" pitchFamily="18" charset="0"/>
            </a:endParaRPr>
          </a:p>
          <a:p>
            <a:pPr lvl="0">
              <a:defRPr/>
            </a:pPr>
            <a:endParaRPr lang="en-US" altLang="en-US" sz="16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High-density bipolar 3-zero is commonly used outside of north </a:t>
            </a:r>
            <a:r>
              <a:rPr lang="en-US" altLang="en-US" sz="1600" dirty="0" err="1" smtClean="0">
                <a:latin typeface="Times New Roman" panose="02020603050405020304" pitchFamily="18" charset="0"/>
                <a:cs typeface="Times New Roman" panose="02020603050405020304" pitchFamily="18" charset="0"/>
              </a:rPr>
              <a:t>america</a:t>
            </a:r>
            <a:r>
              <a:rPr lang="en-US" altLang="en-US" sz="1600" dirty="0" smtClean="0">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In this technique for consecutive zeros are replace with a sequence of </a:t>
            </a:r>
            <a:r>
              <a:rPr lang="en-US" altLang="en-US" sz="1600" b="1" dirty="0" smtClean="0">
                <a:latin typeface="Times New Roman" panose="02020603050405020304" pitchFamily="18" charset="0"/>
                <a:cs typeface="Times New Roman" panose="02020603050405020304" pitchFamily="18" charset="0"/>
              </a:rPr>
              <a:t>000V</a:t>
            </a:r>
            <a:r>
              <a:rPr lang="en-US" altLang="en-US" sz="1600" dirty="0" smtClean="0">
                <a:latin typeface="Times New Roman" panose="02020603050405020304" pitchFamily="18" charset="0"/>
                <a:cs typeface="Times New Roman" panose="02020603050405020304" pitchFamily="18" charset="0"/>
              </a:rPr>
              <a:t> and </a:t>
            </a:r>
            <a:r>
              <a:rPr lang="en-US" altLang="en-US" sz="1600" b="1" dirty="0" smtClean="0">
                <a:latin typeface="Times New Roman" panose="02020603050405020304" pitchFamily="18" charset="0"/>
                <a:cs typeface="Times New Roman" panose="02020603050405020304" pitchFamily="18" charset="0"/>
              </a:rPr>
              <a:t>B00V</a:t>
            </a:r>
            <a:r>
              <a:rPr lang="en-US" altLang="en-US" sz="1600" dirty="0" smtClean="0">
                <a:latin typeface="Times New Roman" panose="02020603050405020304" pitchFamily="18" charset="0"/>
                <a:cs typeface="Times New Roman" panose="02020603050405020304" pitchFamily="18" charset="0"/>
              </a:rPr>
              <a:t>.</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This two patter maintain the even number of non zero pulses after each substitution.</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There are two rules:</a:t>
            </a:r>
          </a:p>
          <a:p>
            <a:pPr marL="457200" lvl="0" indent="-457200" algn="just">
              <a:spcBef>
                <a:spcPts val="580"/>
              </a:spcBef>
              <a:buClr>
                <a:schemeClr val="accent1"/>
              </a:buClr>
              <a:buSzPct val="85000"/>
              <a:buAutoNum type="arabicPeriod"/>
              <a:defRPr/>
            </a:pPr>
            <a:r>
              <a:rPr lang="en-US" altLang="en-US" sz="1600" dirty="0" smtClean="0">
                <a:latin typeface="Times New Roman" panose="02020603050405020304" pitchFamily="18" charset="0"/>
                <a:cs typeface="Times New Roman" panose="02020603050405020304" pitchFamily="18" charset="0"/>
              </a:rPr>
              <a:t>If the number of nonzero pulse after the last substitution is odd, the substitution pattern will be </a:t>
            </a:r>
            <a:r>
              <a:rPr lang="en-US" altLang="en-US" sz="1600" b="1" dirty="0" smtClean="0">
                <a:latin typeface="Times New Roman" panose="02020603050405020304" pitchFamily="18" charset="0"/>
                <a:cs typeface="Times New Roman" panose="02020603050405020304" pitchFamily="18" charset="0"/>
              </a:rPr>
              <a:t>000V</a:t>
            </a:r>
            <a:r>
              <a:rPr lang="en-US" altLang="en-US" sz="1600" dirty="0" smtClean="0">
                <a:latin typeface="Times New Roman" panose="02020603050405020304" pitchFamily="18" charset="0"/>
                <a:cs typeface="Times New Roman" panose="02020603050405020304" pitchFamily="18" charset="0"/>
              </a:rPr>
              <a:t> which makes the total number of nonzero pulse even.</a:t>
            </a:r>
          </a:p>
          <a:p>
            <a:pPr marL="457200" lvl="0" indent="-457200" algn="just">
              <a:spcBef>
                <a:spcPts val="580"/>
              </a:spcBef>
              <a:buClr>
                <a:schemeClr val="accent1"/>
              </a:buClr>
              <a:buSzPct val="85000"/>
              <a:buAutoNum type="arabicPeriod"/>
              <a:defRPr/>
            </a:pPr>
            <a:r>
              <a:rPr lang="en-US" altLang="en-US" sz="1600" dirty="0" smtClean="0">
                <a:latin typeface="Times New Roman" panose="02020603050405020304" pitchFamily="18" charset="0"/>
                <a:cs typeface="Times New Roman" panose="02020603050405020304" pitchFamily="18" charset="0"/>
              </a:rPr>
              <a:t>If the number of nonzero pulse after the last substitution is even, the substitution pattern will be </a:t>
            </a:r>
            <a:r>
              <a:rPr lang="en-US" altLang="en-US" sz="1600" b="1" dirty="0" smtClean="0">
                <a:latin typeface="Times New Roman" panose="02020603050405020304" pitchFamily="18" charset="0"/>
                <a:cs typeface="Times New Roman" panose="02020603050405020304" pitchFamily="18" charset="0"/>
              </a:rPr>
              <a:t>B00V</a:t>
            </a:r>
            <a:r>
              <a:rPr lang="en-US" altLang="en-US" sz="1600" dirty="0" smtClean="0">
                <a:latin typeface="Times New Roman" panose="02020603050405020304" pitchFamily="18" charset="0"/>
                <a:cs typeface="Times New Roman" panose="02020603050405020304" pitchFamily="18" charset="0"/>
              </a:rPr>
              <a:t>, which makes the total number of nonzero pulses even.</a:t>
            </a:r>
          </a:p>
          <a:p>
            <a:pPr marL="457200" lvl="0" indent="-457200" algn="just">
              <a:spcBef>
                <a:spcPts val="580"/>
              </a:spcBef>
              <a:buClr>
                <a:schemeClr val="accent1"/>
              </a:buClr>
              <a:buSzPct val="85000"/>
              <a:defRPr/>
            </a:pPr>
            <a:r>
              <a:rPr lang="en-US" altLang="en-US" sz="1600" dirty="0" smtClean="0">
                <a:latin typeface="Times New Roman" panose="02020603050405020304" pitchFamily="18" charset="0"/>
                <a:cs typeface="Times New Roman" panose="02020603050405020304" pitchFamily="18" charset="0"/>
              </a:rPr>
              <a:t>If no there is no 1’s put B00V pattern.</a:t>
            </a:r>
          </a:p>
          <a:p>
            <a:pPr marL="274320" lvl="0" indent="-274320" algn="just">
              <a:spcBef>
                <a:spcPts val="580"/>
              </a:spcBef>
              <a:buClr>
                <a:schemeClr val="accent1"/>
              </a:buClr>
              <a:buSzPct val="85000"/>
              <a:buFont typeface="Wingdings 2"/>
              <a:buChar char=""/>
              <a:defRPr/>
            </a:pPr>
            <a:endParaRPr lang="en-US" altLang="en-US" sz="16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6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11416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HDB3</a:t>
            </a:r>
            <a:endParaRPr lang="en-US" altLang="en-US" sz="2800" b="1" baseline="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Line 3"/>
          <p:cNvSpPr>
            <a:spLocks noChangeShapeType="1"/>
          </p:cNvSpPr>
          <p:nvPr/>
        </p:nvSpPr>
        <p:spPr bwMode="auto">
          <a:xfrm>
            <a:off x="1392529" y="920839"/>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9" name="Text Box 4"/>
          <p:cNvSpPr txBox="1">
            <a:spLocks noChangeArrowheads="1"/>
          </p:cNvSpPr>
          <p:nvPr/>
        </p:nvSpPr>
        <p:spPr bwMode="auto">
          <a:xfrm>
            <a:off x="1219200" y="5791200"/>
            <a:ext cx="65480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Figure </a:t>
            </a:r>
            <a:r>
              <a:rPr lang="en-US" altLang="en-US" b="1" i="1" baseline="0" dirty="0" smtClean="0"/>
              <a:t>Different </a:t>
            </a:r>
            <a:r>
              <a:rPr lang="en-US" altLang="en-US" b="1" i="1" baseline="0" dirty="0"/>
              <a:t>situations in HDB3 scrambling technique</a:t>
            </a:r>
          </a:p>
        </p:txBody>
      </p:sp>
      <p:pic>
        <p:nvPicPr>
          <p:cNvPr id="880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460" y="2307268"/>
            <a:ext cx="4847035"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a:spLocks noChangeArrowheads="1"/>
          </p:cNvSpPr>
          <p:nvPr/>
        </p:nvSpPr>
        <p:spPr bwMode="auto">
          <a:xfrm>
            <a:off x="1392529" y="993409"/>
            <a:ext cx="6572250" cy="1107996"/>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2200" b="1" baseline="0" dirty="0">
                <a:latin typeface="Arial" panose="020B0604020202020204" pitchFamily="34" charset="0"/>
              </a:rPr>
              <a:t>HDB3 substitutes four consecutive </a:t>
            </a:r>
            <a:r>
              <a:rPr lang="en-US" altLang="en-US" sz="2200" b="1" baseline="0" dirty="0" smtClean="0">
                <a:latin typeface="Arial" panose="020B0604020202020204" pitchFamily="34" charset="0"/>
              </a:rPr>
              <a:t>zeroes </a:t>
            </a:r>
            <a:r>
              <a:rPr lang="en-US" altLang="en-US" sz="2200" b="1" baseline="0" dirty="0">
                <a:latin typeface="Arial" panose="020B0604020202020204" pitchFamily="34" charset="0"/>
              </a:rPr>
              <a:t>with 000V or </a:t>
            </a:r>
            <a:r>
              <a:rPr lang="en-US" altLang="en-US" sz="2200" b="1" baseline="0" dirty="0" smtClean="0">
                <a:latin typeface="Arial" panose="020B0604020202020204" pitchFamily="34" charset="0"/>
              </a:rPr>
              <a:t>B00V depending on </a:t>
            </a:r>
            <a:r>
              <a:rPr lang="en-US" altLang="en-US" sz="2200" b="1" baseline="0" dirty="0">
                <a:latin typeface="Arial" panose="020B0604020202020204" pitchFamily="34" charset="0"/>
              </a:rPr>
              <a:t>the number of nonzero pulses after the </a:t>
            </a:r>
            <a:r>
              <a:rPr lang="en-US" altLang="en-US" sz="2200" b="1" baseline="0" dirty="0" smtClean="0">
                <a:latin typeface="Arial" panose="020B0604020202020204" pitchFamily="34" charset="0"/>
              </a:rPr>
              <a:t>last substitution</a:t>
            </a:r>
            <a:r>
              <a:rPr lang="en-US" altLang="en-US" sz="2200" b="1" baseline="0" dirty="0">
                <a:latin typeface="Arial" panose="020B0604020202020204" pitchFamily="34" charset="0"/>
              </a:rPr>
              <a:t>.</a:t>
            </a:r>
          </a:p>
        </p:txBody>
      </p:sp>
      <p:sp>
        <p:nvSpPr>
          <p:cNvPr id="8" name="Text Box 4"/>
          <p:cNvSpPr txBox="1">
            <a:spLocks noChangeArrowheads="1"/>
          </p:cNvSpPr>
          <p:nvPr/>
        </p:nvSpPr>
        <p:spPr bwMode="auto">
          <a:xfrm>
            <a:off x="1295400" y="291645"/>
            <a:ext cx="28033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HDB3 scheme</a:t>
            </a:r>
            <a:endParaRPr lang="en-US" altLang="en-US" sz="2800" b="1" baseline="0"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48</a:t>
            </a:fld>
            <a:endParaRPr lang="en-US"/>
          </a:p>
        </p:txBody>
      </p:sp>
      <p:sp>
        <p:nvSpPr>
          <p:cNvPr id="10" name="Footer Placeholder 9"/>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Tree>
    <p:extLst>
      <p:ext uri="{BB962C8B-B14F-4D97-AF65-F5344CB8AC3E}">
        <p14:creationId xmlns:p14="http://schemas.microsoft.com/office/powerpoint/2010/main" val="4124346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5" name="Text Box 3"/>
          <p:cNvSpPr txBox="1">
            <a:spLocks noChangeArrowheads="1"/>
          </p:cNvSpPr>
          <p:nvPr/>
        </p:nvSpPr>
        <p:spPr bwMode="auto">
          <a:xfrm>
            <a:off x="304800" y="406400"/>
            <a:ext cx="82750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latin typeface="Times" panose="02020603050405020304" pitchFamily="18" charset="0"/>
              </a:rPr>
              <a:t>2. ANALOG-TO-DIGITAL </a:t>
            </a:r>
            <a:r>
              <a:rPr lang="en-US" altLang="en-US" sz="3200" dirty="0">
                <a:latin typeface="Times" panose="02020603050405020304" pitchFamily="18" charset="0"/>
              </a:rPr>
              <a:t>CONVERSION</a:t>
            </a:r>
          </a:p>
        </p:txBody>
      </p:sp>
      <p:sp>
        <p:nvSpPr>
          <p:cNvPr id="92165"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8117" name="Rectangle 5"/>
          <p:cNvSpPr>
            <a:spLocks noChangeArrowheads="1"/>
          </p:cNvSpPr>
          <p:nvPr/>
        </p:nvSpPr>
        <p:spPr bwMode="auto">
          <a:xfrm>
            <a:off x="381000" y="1173034"/>
            <a:ext cx="8382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600" dirty="0" smtClean="0"/>
              <a:t>digital </a:t>
            </a:r>
            <a:r>
              <a:rPr lang="en-US" altLang="en-US" sz="2600" dirty="0"/>
              <a:t>signal is superior to an analog signal. The tendency today is to change an analog signal to digital data. In this section we describe two techniques, </a:t>
            </a:r>
            <a:r>
              <a:rPr lang="en-US" altLang="en-US" sz="2600" dirty="0">
                <a:solidFill>
                  <a:schemeClr val="hlink"/>
                </a:solidFill>
              </a:rPr>
              <a:t>pulse code modulation</a:t>
            </a:r>
            <a:r>
              <a:rPr lang="en-US" altLang="en-US" sz="2600" dirty="0"/>
              <a:t> and </a:t>
            </a:r>
            <a:r>
              <a:rPr lang="en-US" altLang="en-US" sz="2600" dirty="0">
                <a:solidFill>
                  <a:schemeClr val="hlink"/>
                </a:solidFill>
              </a:rPr>
              <a:t>delta modulation</a:t>
            </a:r>
            <a:r>
              <a:rPr lang="en-US" altLang="en-US" sz="2600" dirty="0"/>
              <a:t>. </a:t>
            </a:r>
            <a:endParaRPr lang="en-US" altLang="en-US" sz="2600" dirty="0" smtClean="0"/>
          </a:p>
          <a:p>
            <a:pPr algn="just" eaLnBrk="1" hangingPunct="1">
              <a:defRPr/>
            </a:pPr>
            <a:r>
              <a:rPr lang="en-US" altLang="en-US" sz="2600" dirty="0" smtClean="0"/>
              <a:t>There are two techniques:</a:t>
            </a:r>
          </a:p>
          <a:p>
            <a:pPr marL="514350" indent="-514350" algn="just" eaLnBrk="1" hangingPunct="1">
              <a:buAutoNum type="arabicPeriod"/>
              <a:defRPr/>
            </a:pPr>
            <a:r>
              <a:rPr lang="en-US" altLang="en-US" sz="2600" dirty="0" smtClean="0"/>
              <a:t>Pulse Code Modulation(PCM)</a:t>
            </a:r>
          </a:p>
          <a:p>
            <a:pPr marL="514350" indent="-514350" algn="just" eaLnBrk="1" hangingPunct="1">
              <a:buFontTx/>
              <a:buChar char="-"/>
              <a:defRPr/>
            </a:pPr>
            <a:r>
              <a:rPr lang="en-US" altLang="en-US" sz="2600" dirty="0" smtClean="0"/>
              <a:t>The analog signal is sampled</a:t>
            </a:r>
          </a:p>
          <a:p>
            <a:pPr marL="514350" indent="-514350" algn="just" eaLnBrk="1" hangingPunct="1">
              <a:buFontTx/>
              <a:buChar char="-"/>
              <a:defRPr/>
            </a:pPr>
            <a:r>
              <a:rPr lang="en-US" altLang="en-US" sz="2600" dirty="0" smtClean="0"/>
              <a:t>The sampled signal is quantized</a:t>
            </a:r>
          </a:p>
          <a:p>
            <a:pPr marL="514350" indent="-514350" algn="just" eaLnBrk="1" hangingPunct="1">
              <a:buFontTx/>
              <a:buChar char="-"/>
              <a:defRPr/>
            </a:pPr>
            <a:r>
              <a:rPr lang="en-US" altLang="en-US" sz="2600" dirty="0" smtClean="0"/>
              <a:t>The quantized values are encoded as streams of bits</a:t>
            </a:r>
          </a:p>
          <a:p>
            <a:pPr marL="514350" indent="-514350" algn="just" eaLnBrk="1" hangingPunct="1">
              <a:defRPr/>
            </a:pPr>
            <a:r>
              <a:rPr lang="en-US" altLang="en-US" sz="2600" dirty="0" smtClean="0"/>
              <a:t>2.   Delta Modulation(DM)</a:t>
            </a:r>
            <a:endParaRPr lang="en-US" altLang="en-US" sz="2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66800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Text Box 4"/>
          <p:cNvSpPr txBox="1">
            <a:spLocks noChangeArrowheads="1"/>
          </p:cNvSpPr>
          <p:nvPr/>
        </p:nvSpPr>
        <p:spPr bwMode="auto">
          <a:xfrm>
            <a:off x="1143000" y="762000"/>
            <a:ext cx="4173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Figure </a:t>
            </a:r>
            <a:r>
              <a:rPr lang="en-US" altLang="en-US" b="1" i="1" baseline="0" dirty="0"/>
              <a:t>Line coding and decoding</a:t>
            </a:r>
          </a:p>
        </p:txBody>
      </p:sp>
      <p:pic>
        <p:nvPicPr>
          <p:cNvPr id="81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5" y="2111377"/>
            <a:ext cx="6581775"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41630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3" name="Text Box 4"/>
          <p:cNvSpPr txBox="1">
            <a:spLocks noChangeArrowheads="1"/>
          </p:cNvSpPr>
          <p:nvPr/>
        </p:nvSpPr>
        <p:spPr bwMode="auto">
          <a:xfrm>
            <a:off x="2627290" y="5921064"/>
            <a:ext cx="44062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Components </a:t>
            </a:r>
            <a:r>
              <a:rPr lang="en-US" altLang="en-US" b="1" i="1" baseline="0" dirty="0"/>
              <a:t>of PCM encoder</a:t>
            </a:r>
          </a:p>
        </p:txBody>
      </p:sp>
      <p:pic>
        <p:nvPicPr>
          <p:cNvPr id="942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398" y="1754546"/>
            <a:ext cx="6616303"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53639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A</a:t>
            </a:r>
            <a:r>
              <a:rPr lang="en-US" altLang="en-US" sz="2800" b="1" baseline="0" dirty="0" smtClean="0"/>
              <a:t>. Pulse Code Modulation (PCM)</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50</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903725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analog signal is sampled every Ts where Ts is sample period.</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inverse of sample period is called the sampling rate or frequency.</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There are three sampling method: Ideal, natural, flat-top</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Ideal Sampling method pulses from the analog signal is sampled.</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natural method high speed switch is turned on for only the small period of time when the sampling occurs.</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In flat-top method samples created using a circuit.</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The sampling process is called pulse amplitude modulation.</a:t>
            </a: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20024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Sampling</a:t>
            </a:r>
            <a:endParaRPr lang="en-US" altLang="en-US" sz="2800" b="1" baseline="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686800" cy="6324600"/>
          </a:xfrm>
          <a:prstGeom prst="rect">
            <a:avLst/>
          </a:prstGeom>
        </p:spPr>
        <p:txBody>
          <a:bodyPr vert="horz">
            <a:normAutofit/>
          </a:bodyPr>
          <a:lstStyle/>
          <a:p>
            <a:pPr marL="400050" lvl="1" indent="0" algn="just">
              <a:buSzPct val="100000"/>
              <a:buNone/>
            </a:pPr>
            <a:r>
              <a:rPr lang="nn-NO" altLang="en-US" sz="2000" dirty="0" smtClean="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Sampling Rate: Sampling rate be at least twice the highest frequency in the original signal.</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the signal is band limited then only sampling is possible , signal of infinite bandwidth cannot be sampled.</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the analog signal is low-pass the bandwidth and the highest frequency are the same value.</a:t>
            </a:r>
          </a:p>
          <a:p>
            <a:pPr marL="274320" lvl="0" indent="-274320" algn="just">
              <a:spcBef>
                <a:spcPts val="580"/>
              </a:spcBef>
              <a:buClr>
                <a:schemeClr val="accent1"/>
              </a:buClr>
              <a:buSzPct val="85000"/>
              <a:buFont typeface="Wingdings 2"/>
              <a:buChar char=""/>
              <a:defRPr/>
            </a:pPr>
            <a:r>
              <a:rPr lang="en-US" altLang="en-US" sz="2400" dirty="0" smtClean="0">
                <a:latin typeface="Times New Roman" panose="02020603050405020304" pitchFamily="18" charset="0"/>
                <a:cs typeface="Times New Roman" panose="02020603050405020304" pitchFamily="18" charset="0"/>
              </a:rPr>
              <a:t>IF the analog signal is band-pass the bandwidth value is lower than the value of the maximum frequency.</a:t>
            </a: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24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20024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Sampling</a:t>
            </a:r>
            <a:endParaRPr lang="en-US" altLang="en-US" sz="2800" b="1" baseline="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Line 3"/>
          <p:cNvSpPr>
            <a:spLocks noChangeShapeType="1"/>
          </p:cNvSpPr>
          <p:nvPr/>
        </p:nvSpPr>
        <p:spPr bwMode="auto">
          <a:xfrm>
            <a:off x="1257300" y="1017432"/>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61" name="Text Box 4"/>
          <p:cNvSpPr txBox="1">
            <a:spLocks noChangeArrowheads="1"/>
          </p:cNvSpPr>
          <p:nvPr/>
        </p:nvSpPr>
        <p:spPr bwMode="auto">
          <a:xfrm>
            <a:off x="1676400" y="5862935"/>
            <a:ext cx="56952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Figure </a:t>
            </a:r>
            <a:r>
              <a:rPr lang="en-US" altLang="en-US" b="1" i="1" baseline="0" dirty="0" smtClean="0"/>
              <a:t>Three </a:t>
            </a:r>
            <a:r>
              <a:rPr lang="en-US" altLang="en-US" b="1" i="1" baseline="0" dirty="0"/>
              <a:t>different sampling methods for PCM</a:t>
            </a:r>
          </a:p>
        </p:txBody>
      </p:sp>
      <p:pic>
        <p:nvPicPr>
          <p:cNvPr id="962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157" y="1106443"/>
            <a:ext cx="6636544"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4" name="Rectangle 9"/>
          <p:cNvSpPr>
            <a:spLocks noChangeArrowheads="1"/>
          </p:cNvSpPr>
          <p:nvPr/>
        </p:nvSpPr>
        <p:spPr bwMode="auto">
          <a:xfrm>
            <a:off x="1250156" y="301469"/>
            <a:ext cx="31694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baseline="0" dirty="0"/>
              <a:t>1. Sampling</a:t>
            </a:r>
          </a:p>
        </p:txBody>
      </p:sp>
      <p:sp>
        <p:nvSpPr>
          <p:cNvPr id="8" name="Slide Number Placeholder 7"/>
          <p:cNvSpPr>
            <a:spLocks noGrp="1"/>
          </p:cNvSpPr>
          <p:nvPr>
            <p:ph type="sldNum" sz="quarter" idx="12"/>
          </p:nvPr>
        </p:nvSpPr>
        <p:spPr/>
        <p:txBody>
          <a:bodyPr/>
          <a:lstStyle/>
          <a:p>
            <a:fld id="{B6F15528-21DE-4FAA-801E-634DDDAF4B2B}" type="slidenum">
              <a:rPr lang="en-US" smtClean="0"/>
              <a:pPr/>
              <a:t>53</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12988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6" name="Rectangle 11"/>
          <p:cNvSpPr>
            <a:spLocks noChangeArrowheads="1"/>
          </p:cNvSpPr>
          <p:nvPr/>
        </p:nvSpPr>
        <p:spPr bwMode="auto">
          <a:xfrm>
            <a:off x="1514475" y="915412"/>
            <a:ext cx="6057900"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dirty="0">
                <a:latin typeface="Arial" panose="020B0604020202020204" pitchFamily="34" charset="0"/>
              </a:rPr>
              <a:t>According to the </a:t>
            </a:r>
            <a:r>
              <a:rPr lang="en-US" altLang="en-US" sz="3200" b="1" baseline="0" dirty="0" err="1">
                <a:latin typeface="Arial" panose="020B0604020202020204" pitchFamily="34" charset="0"/>
              </a:rPr>
              <a:t>Nyquist</a:t>
            </a:r>
            <a:r>
              <a:rPr lang="en-US" altLang="en-US" sz="3200" b="1" baseline="0" dirty="0">
                <a:latin typeface="Arial" panose="020B0604020202020204" pitchFamily="34" charset="0"/>
              </a:rPr>
              <a:t> theorem, the sampling rate must be</a:t>
            </a:r>
          </a:p>
          <a:p>
            <a:pPr algn="ctr"/>
            <a:r>
              <a:rPr lang="en-US" altLang="en-US" sz="3200" b="1" baseline="0" dirty="0">
                <a:latin typeface="Arial" panose="020B0604020202020204" pitchFamily="34" charset="0"/>
              </a:rPr>
              <a:t>at least 2 times the highest frequency contained in the signal.</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73873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7" name="Text Box 4"/>
          <p:cNvSpPr txBox="1">
            <a:spLocks noChangeArrowheads="1"/>
          </p:cNvSpPr>
          <p:nvPr/>
        </p:nvSpPr>
        <p:spPr bwMode="auto">
          <a:xfrm>
            <a:off x="990600" y="762000"/>
            <a:ext cx="71088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err="1" smtClean="0"/>
              <a:t>Nyquist</a:t>
            </a:r>
            <a:r>
              <a:rPr lang="en-US" altLang="en-US" b="1" i="1" baseline="0" dirty="0" smtClean="0"/>
              <a:t> </a:t>
            </a:r>
            <a:r>
              <a:rPr lang="en-US" altLang="en-US" b="1" i="1" baseline="0" dirty="0"/>
              <a:t>sampling rate for low-pass and </a:t>
            </a:r>
            <a:r>
              <a:rPr lang="en-US" altLang="en-US" b="1" i="1" baseline="0" dirty="0" err="1"/>
              <a:t>bandpass</a:t>
            </a:r>
            <a:r>
              <a:rPr lang="en-US" altLang="en-US" b="1" i="1" baseline="0" dirty="0"/>
              <a:t> signals</a:t>
            </a:r>
          </a:p>
        </p:txBody>
      </p:sp>
      <p:pic>
        <p:nvPicPr>
          <p:cNvPr id="1003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445" y="1881188"/>
            <a:ext cx="5498306"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2222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Line 3"/>
          <p:cNvSpPr>
            <a:spLocks noChangeShapeType="1"/>
          </p:cNvSpPr>
          <p:nvPr/>
        </p:nvSpPr>
        <p:spPr bwMode="auto">
          <a:xfrm>
            <a:off x="1257300" y="9144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3" name="Text Box 4"/>
          <p:cNvSpPr txBox="1">
            <a:spLocks noChangeArrowheads="1"/>
          </p:cNvSpPr>
          <p:nvPr/>
        </p:nvSpPr>
        <p:spPr bwMode="auto">
          <a:xfrm>
            <a:off x="1371600" y="304800"/>
            <a:ext cx="77598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Recovery </a:t>
            </a:r>
            <a:r>
              <a:rPr lang="en-US" altLang="en-US" b="1" i="1" baseline="0" dirty="0"/>
              <a:t>of a sampled sine wave for different sampling rates</a:t>
            </a:r>
          </a:p>
        </p:txBody>
      </p:sp>
      <p:pic>
        <p:nvPicPr>
          <p:cNvPr id="10445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937" y="1066802"/>
            <a:ext cx="4805363"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1339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6" name="Rectangle 9"/>
          <p:cNvSpPr>
            <a:spLocks noChangeArrowheads="1"/>
          </p:cNvSpPr>
          <p:nvPr/>
        </p:nvSpPr>
        <p:spPr bwMode="auto">
          <a:xfrm>
            <a:off x="533400" y="609600"/>
            <a:ext cx="830580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Consider the revolution of a hand of a clock. The second hand of a clock has a period of 60 s. According to the </a:t>
            </a:r>
            <a:r>
              <a:rPr lang="en-US" altLang="en-US" sz="2800" b="1" i="1" baseline="0" dirty="0" err="1"/>
              <a:t>Nyquist</a:t>
            </a:r>
            <a:r>
              <a:rPr lang="en-US" altLang="en-US" sz="2800" b="1" i="1" baseline="0" dirty="0"/>
              <a:t> theorem, we need to sample the hand every 30 s (T</a:t>
            </a:r>
            <a:r>
              <a:rPr lang="en-US" altLang="en-US" sz="2800" b="1" i="1" baseline="-25000" dirty="0"/>
              <a:t>s</a:t>
            </a:r>
            <a:r>
              <a:rPr lang="en-US" altLang="en-US" sz="2800" b="1" i="1" baseline="0" dirty="0"/>
              <a:t> = T or </a:t>
            </a:r>
            <a:r>
              <a:rPr lang="en-US" altLang="en-US" sz="2800" b="1" i="1" baseline="0" dirty="0" err="1"/>
              <a:t>f</a:t>
            </a:r>
            <a:r>
              <a:rPr lang="en-US" altLang="en-US" sz="2800" b="1" i="1" baseline="-25000" dirty="0" err="1"/>
              <a:t>s</a:t>
            </a:r>
            <a:r>
              <a:rPr lang="en-US" altLang="en-US" sz="2800" b="1" i="1" baseline="0" dirty="0"/>
              <a:t> = 2f ). In Figure 4.25a, the sample points, in order, are 12, 6, 12, 6, 12, and 6. The receiver of the samples cannot tell if the clock is moving forward or backward. In part b, we sample at double the </a:t>
            </a:r>
            <a:r>
              <a:rPr lang="en-US" altLang="en-US" sz="2800" b="1" i="1" baseline="0" dirty="0" err="1"/>
              <a:t>Nyquist</a:t>
            </a:r>
            <a:r>
              <a:rPr lang="en-US" altLang="en-US" sz="2800" b="1" i="1" baseline="0" dirty="0"/>
              <a:t> rate (every 15 s). The sample points are 12, 3, 6, 9, and 12. The clock is moving forward. In part c, we sample below the </a:t>
            </a:r>
            <a:r>
              <a:rPr lang="en-US" altLang="en-US" sz="2800" b="1" i="1" baseline="0" dirty="0" err="1"/>
              <a:t>Nyquist</a:t>
            </a:r>
            <a:r>
              <a:rPr lang="en-US" altLang="en-US" sz="2800" b="1" i="1" baseline="0" dirty="0"/>
              <a:t> rate (T</a:t>
            </a:r>
            <a:r>
              <a:rPr lang="en-US" altLang="en-US" sz="2800" b="1" i="1" baseline="-25000" dirty="0"/>
              <a:t>s</a:t>
            </a:r>
            <a:r>
              <a:rPr lang="en-US" altLang="en-US" sz="2800" b="1" i="1" baseline="0" dirty="0"/>
              <a:t> = T or </a:t>
            </a:r>
            <a:r>
              <a:rPr lang="en-US" altLang="en-US" sz="2800" b="1" i="1" baseline="0" dirty="0" err="1"/>
              <a:t>f</a:t>
            </a:r>
            <a:r>
              <a:rPr lang="en-US" altLang="en-US" sz="2800" b="1" i="1" baseline="-25000" dirty="0" err="1"/>
              <a:t>s</a:t>
            </a:r>
            <a:r>
              <a:rPr lang="en-US" altLang="en-US" sz="2800" b="1" i="1" baseline="0" dirty="0"/>
              <a:t> = f ). The sample points are 12, 9, 6, 3, and 12. Although the clock is moving forward, the receiver thinks that the clock is moving backward.</a:t>
            </a:r>
          </a:p>
        </p:txBody>
      </p:sp>
      <p:sp>
        <p:nvSpPr>
          <p:cNvPr id="106507" name="Text Box 11"/>
          <p:cNvSpPr txBox="1">
            <a:spLocks noChangeArrowheads="1"/>
          </p:cNvSpPr>
          <p:nvPr/>
        </p:nvSpPr>
        <p:spPr bwMode="auto">
          <a:xfrm>
            <a:off x="533400" y="24825"/>
            <a:ext cx="30102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smtClean="0">
                <a:solidFill>
                  <a:schemeClr val="hlink"/>
                </a:solidFill>
              </a:rPr>
              <a:t>Example</a:t>
            </a:r>
            <a:endParaRPr lang="en-US" altLang="en-US" sz="3200" b="1" i="1" baseline="0" dirty="0">
              <a:solidFill>
                <a:schemeClr val="hlin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72138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49" name="Text Box 4"/>
          <p:cNvSpPr txBox="1">
            <a:spLocks noChangeArrowheads="1"/>
          </p:cNvSpPr>
          <p:nvPr/>
        </p:nvSpPr>
        <p:spPr bwMode="auto">
          <a:xfrm>
            <a:off x="1371601" y="762000"/>
            <a:ext cx="54722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Sampling </a:t>
            </a:r>
            <a:r>
              <a:rPr lang="en-US" altLang="en-US" b="1" i="1" baseline="0" dirty="0"/>
              <a:t>of a clock with only one hand</a:t>
            </a:r>
          </a:p>
        </p:txBody>
      </p:sp>
      <p:pic>
        <p:nvPicPr>
          <p:cNvPr id="1085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32" y="1617665"/>
            <a:ext cx="5045869"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64899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0" name="Rectangle 9"/>
          <p:cNvSpPr>
            <a:spLocks noChangeArrowheads="1"/>
          </p:cNvSpPr>
          <p:nvPr/>
        </p:nvSpPr>
        <p:spPr bwMode="auto">
          <a:xfrm>
            <a:off x="685800" y="1143000"/>
            <a:ext cx="8077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Telephone companies digitize voice by assuming a maximum frequency of 4000 Hz. The sampling rate therefore is 8000 samples per second.</a:t>
            </a:r>
          </a:p>
        </p:txBody>
      </p:sp>
      <p:sp>
        <p:nvSpPr>
          <p:cNvPr id="112651" name="Text Box 12"/>
          <p:cNvSpPr txBox="1">
            <a:spLocks noChangeArrowheads="1"/>
          </p:cNvSpPr>
          <p:nvPr/>
        </p:nvSpPr>
        <p:spPr bwMode="auto">
          <a:xfrm>
            <a:off x="762000" y="329625"/>
            <a:ext cx="35436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smtClean="0">
                <a:solidFill>
                  <a:schemeClr val="hlink"/>
                </a:solidFill>
              </a:rPr>
              <a:t>Example</a:t>
            </a:r>
            <a:endParaRPr lang="en-US" altLang="en-US" sz="3200" b="1" i="1" baseline="0" dirty="0">
              <a:solidFill>
                <a:schemeClr val="hlink"/>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4545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153400" cy="6065838"/>
          </a:xfrm>
        </p:spPr>
        <p:txBody>
          <a:bodyPr>
            <a:normAutofit lnSpcReduction="10000"/>
          </a:bodyPr>
          <a:lstStyle/>
          <a:p>
            <a:pPr marL="0" indent="0">
              <a:buNone/>
              <a:defRPr/>
            </a:pPr>
            <a:r>
              <a:rPr lang="en-US" sz="2400" u="sng" dirty="0" smtClean="0">
                <a:latin typeface="Times New Roman" panose="02020603050405020304" pitchFamily="18" charset="0"/>
                <a:cs typeface="Times New Roman" panose="02020603050405020304" pitchFamily="18" charset="0"/>
              </a:rPr>
              <a:t>Data </a:t>
            </a:r>
            <a:r>
              <a:rPr lang="en-US" sz="2400" u="sng" dirty="0">
                <a:latin typeface="Times New Roman" panose="02020603050405020304" pitchFamily="18" charset="0"/>
                <a:cs typeface="Times New Roman" panose="02020603050405020304" pitchFamily="18" charset="0"/>
              </a:rPr>
              <a:t>Rate Versus Signal Rate:</a:t>
            </a:r>
          </a:p>
          <a:p>
            <a:pPr algn="just" eaLnBrk="1" hangingPunct="1">
              <a:defRPr/>
            </a:pP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data rate </a:t>
            </a:r>
            <a:r>
              <a:rPr lang="en-US" sz="2400" dirty="0">
                <a:latin typeface="Times New Roman" panose="02020603050405020304" pitchFamily="18" charset="0"/>
                <a:cs typeface="Times New Roman" panose="02020603050405020304" pitchFamily="18" charset="0"/>
              </a:rPr>
              <a:t>defines the number of data elements (bits) sent in 1s. The unit is bits per second (bps).</a:t>
            </a:r>
          </a:p>
          <a:p>
            <a:pPr algn="just" eaLnBrk="1" hangingPunct="1">
              <a:defRPr/>
            </a:pP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signal rate </a:t>
            </a:r>
            <a:r>
              <a:rPr lang="en-US" sz="2400" dirty="0">
                <a:latin typeface="Times New Roman" panose="02020603050405020304" pitchFamily="18" charset="0"/>
                <a:cs typeface="Times New Roman" panose="02020603050405020304" pitchFamily="18" charset="0"/>
              </a:rPr>
              <a:t>is the number of signal elements sent in 1s. The unit is the baud.</a:t>
            </a:r>
          </a:p>
          <a:p>
            <a:pPr algn="just" eaLnBrk="1" hangingPunct="1">
              <a:defRPr/>
            </a:pPr>
            <a:r>
              <a:rPr lang="en-US" sz="2400" dirty="0">
                <a:latin typeface="Times New Roman" panose="02020603050405020304" pitchFamily="18" charset="0"/>
                <a:cs typeface="Times New Roman" panose="02020603050405020304" pitchFamily="18" charset="0"/>
              </a:rPr>
              <a:t>Signal rate is sometimes called </a:t>
            </a:r>
            <a:r>
              <a:rPr lang="en-US" sz="2400" i="1" dirty="0">
                <a:latin typeface="Times New Roman" panose="02020603050405020304" pitchFamily="18" charset="0"/>
                <a:cs typeface="Times New Roman" panose="02020603050405020304" pitchFamily="18" charset="0"/>
              </a:rPr>
              <a:t>pulse rate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the modulation rate</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the baud </a:t>
            </a:r>
            <a:r>
              <a:rPr lang="en-US" sz="2400" i="1" dirty="0" smtClean="0">
                <a:latin typeface="Times New Roman" panose="02020603050405020304" pitchFamily="18" charset="0"/>
                <a:cs typeface="Times New Roman" panose="02020603050405020304" pitchFamily="18" charset="0"/>
              </a:rPr>
              <a:t>rate</a:t>
            </a:r>
          </a:p>
          <a:p>
            <a:pPr algn="just" eaLnBrk="1" hangingPunct="1">
              <a:defRPr/>
            </a:pPr>
            <a:r>
              <a:rPr lang="en-US" sz="2400" dirty="0" smtClean="0">
                <a:latin typeface="Times New Roman" panose="02020603050405020304" pitchFamily="18" charset="0"/>
                <a:cs typeface="Times New Roman" panose="02020603050405020304" pitchFamily="18" charset="0"/>
              </a:rPr>
              <a:t>Increasing the data rate increases the speed of transmission and decreasing the signal rate decreases the bandwidth requirement.</a:t>
            </a:r>
          </a:p>
          <a:p>
            <a:pPr algn="just">
              <a:defRPr/>
            </a:pPr>
            <a:endParaRPr lang="en-US" sz="2400" dirty="0" smtClean="0">
              <a:latin typeface="Times New Roman" panose="02020603050405020304" pitchFamily="18" charset="0"/>
              <a:cs typeface="Times New Roman" panose="02020603050405020304" pitchFamily="18" charset="0"/>
            </a:endParaRPr>
          </a:p>
          <a:p>
            <a:pPr marL="0" indent="0">
              <a:buNone/>
              <a:defRPr/>
            </a:pPr>
            <a:r>
              <a:rPr lang="nn-NO" altLang="en-US" sz="2400" u="sng" dirty="0" smtClean="0">
                <a:latin typeface="Times New Roman" panose="02020603050405020304" pitchFamily="18" charset="0"/>
                <a:cs typeface="Times New Roman" panose="02020603050405020304" pitchFamily="18" charset="0"/>
              </a:rPr>
              <a:t>Baseline Wandering	</a:t>
            </a:r>
          </a:p>
          <a:p>
            <a:pPr algn="just">
              <a:defRPr/>
            </a:pPr>
            <a:r>
              <a:rPr lang="nn-NO" altLang="en-US" sz="2400" dirty="0" smtClean="0">
                <a:latin typeface="Times New Roman" panose="02020603050405020304" pitchFamily="18" charset="0"/>
                <a:cs typeface="Times New Roman" panose="02020603050405020304" pitchFamily="18" charset="0"/>
              </a:rPr>
              <a:t>A</a:t>
            </a:r>
            <a:r>
              <a:rPr lang="en-US" altLang="en-US" sz="2400" dirty="0" smtClean="0">
                <a:latin typeface="Times New Roman" panose="02020603050405020304" pitchFamily="18" charset="0"/>
                <a:cs typeface="Times New Roman" panose="02020603050405020304" pitchFamily="18" charset="0"/>
              </a:rPr>
              <a:t> running average of the received signal power calculated by receiver is called the baseline. A long string of 0s or 1s can cause a drift in the baseline which is called baseline wandering</a:t>
            </a:r>
          </a:p>
          <a:p>
            <a:pPr algn="just" eaLnBrk="1" hangingPunct="1">
              <a:defRPr/>
            </a:pP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154441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8" name="Rectangle 9"/>
          <p:cNvSpPr>
            <a:spLocks noChangeArrowheads="1"/>
          </p:cNvSpPr>
          <p:nvPr/>
        </p:nvSpPr>
        <p:spPr bwMode="auto">
          <a:xfrm>
            <a:off x="609600" y="1143000"/>
            <a:ext cx="7848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A complex low-pass signal has a bandwidth of 200 kHz. What is the minimum sampling rate for this signal?</a:t>
            </a:r>
          </a:p>
        </p:txBody>
      </p:sp>
      <p:sp>
        <p:nvSpPr>
          <p:cNvPr id="114699" name="Rectangle 12"/>
          <p:cNvSpPr>
            <a:spLocks noChangeArrowheads="1"/>
          </p:cNvSpPr>
          <p:nvPr/>
        </p:nvSpPr>
        <p:spPr bwMode="auto">
          <a:xfrm>
            <a:off x="609600" y="3106738"/>
            <a:ext cx="7924800" cy="31085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baseline="0" dirty="0">
                <a:solidFill>
                  <a:schemeClr val="hlink"/>
                </a:solidFill>
              </a:rPr>
              <a:t>Solution</a:t>
            </a:r>
          </a:p>
          <a:p>
            <a:pPr algn="just"/>
            <a:r>
              <a:rPr lang="en-US" altLang="en-US" sz="2800" b="1" baseline="0" dirty="0">
                <a:latin typeface="Times" panose="02020603050405020304" pitchFamily="18" charset="0"/>
              </a:rPr>
              <a:t>The bandwidth of a low-pass signal is between 0 and f, where f is the maximum frequency in the signal. Therefore, we can sample this signal at 2 times the highest frequency (200 kHz). The sampling rate is therefore 400,000 samples per second.</a:t>
            </a:r>
          </a:p>
        </p:txBody>
      </p:sp>
      <p:sp>
        <p:nvSpPr>
          <p:cNvPr id="114700" name="Text Box 13"/>
          <p:cNvSpPr txBox="1">
            <a:spLocks noChangeArrowheads="1"/>
          </p:cNvSpPr>
          <p:nvPr/>
        </p:nvSpPr>
        <p:spPr bwMode="auto">
          <a:xfrm>
            <a:off x="609600" y="329625"/>
            <a:ext cx="39012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smtClean="0">
                <a:solidFill>
                  <a:schemeClr val="hlink"/>
                </a:solidFill>
              </a:rPr>
              <a:t>Example</a:t>
            </a:r>
            <a:endParaRPr lang="en-US" altLang="en-US" sz="3200" b="1" i="1" baseline="0" dirty="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48691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6" name="Rectangle 9"/>
          <p:cNvSpPr>
            <a:spLocks noChangeArrowheads="1"/>
          </p:cNvSpPr>
          <p:nvPr/>
        </p:nvSpPr>
        <p:spPr bwMode="auto">
          <a:xfrm>
            <a:off x="685800" y="1143000"/>
            <a:ext cx="7772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A complex </a:t>
            </a:r>
            <a:r>
              <a:rPr lang="en-US" altLang="en-US" sz="2800" b="1" i="1" baseline="0" dirty="0" err="1"/>
              <a:t>bandpass</a:t>
            </a:r>
            <a:r>
              <a:rPr lang="en-US" altLang="en-US" sz="2800" b="1" i="1" baseline="0" dirty="0"/>
              <a:t> signal has a bandwidth of 200 kHz. What is the minimum sampling rate for this signal?</a:t>
            </a:r>
          </a:p>
        </p:txBody>
      </p:sp>
      <p:sp>
        <p:nvSpPr>
          <p:cNvPr id="116747" name="Rectangle 10"/>
          <p:cNvSpPr>
            <a:spLocks noChangeArrowheads="1"/>
          </p:cNvSpPr>
          <p:nvPr/>
        </p:nvSpPr>
        <p:spPr bwMode="auto">
          <a:xfrm>
            <a:off x="762000" y="3106738"/>
            <a:ext cx="7772400" cy="224676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baseline="0" dirty="0">
                <a:solidFill>
                  <a:schemeClr val="hlink"/>
                </a:solidFill>
              </a:rPr>
              <a:t>Solution</a:t>
            </a:r>
          </a:p>
          <a:p>
            <a:pPr algn="just"/>
            <a:r>
              <a:rPr lang="en-US" altLang="en-US" sz="2800" b="1" baseline="0" dirty="0">
                <a:latin typeface="Times" panose="02020603050405020304" pitchFamily="18" charset="0"/>
              </a:rPr>
              <a:t>We cannot find the minimum sampling rate in this case because we do not know where the bandwidth starts or ends. We do not know the maximum frequency in the signal.</a:t>
            </a:r>
          </a:p>
        </p:txBody>
      </p:sp>
      <p:sp>
        <p:nvSpPr>
          <p:cNvPr id="116748" name="Text Box 11"/>
          <p:cNvSpPr txBox="1">
            <a:spLocks noChangeArrowheads="1"/>
          </p:cNvSpPr>
          <p:nvPr/>
        </p:nvSpPr>
        <p:spPr bwMode="auto">
          <a:xfrm>
            <a:off x="685800" y="329625"/>
            <a:ext cx="37262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smtClean="0">
                <a:solidFill>
                  <a:schemeClr val="hlink"/>
                </a:solidFill>
              </a:rPr>
              <a:t>Example</a:t>
            </a:r>
            <a:endParaRPr lang="en-US" altLang="en-US" sz="3200" b="1" i="1" baseline="0" dirty="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441870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534400" cy="5257800"/>
          </a:xfrm>
          <a:prstGeom prst="rect">
            <a:avLst/>
          </a:prstGeom>
        </p:spPr>
        <p:txBody>
          <a:bodyPr vert="horz">
            <a:normAutofit/>
          </a:bodyPr>
          <a:lstStyle/>
          <a:p>
            <a:pPr marL="400050" lvl="1" indent="0" algn="just">
              <a:buSzPct val="100000"/>
              <a:buNone/>
            </a:pPr>
            <a:r>
              <a:rPr lang="nn-NO" altLang="en-US" sz="1700" dirty="0" smtClean="0">
                <a:latin typeface="Times New Roman" panose="02020603050405020304" pitchFamily="18" charset="0"/>
                <a:cs typeface="Times New Roman" panose="02020603050405020304" pitchFamily="18" charset="0"/>
              </a:rPr>
              <a:t>	</a:t>
            </a:r>
            <a:endParaRPr lang="en-US" altLang="en-US" sz="1700" dirty="0" smtClean="0">
              <a:latin typeface="Times New Roman" panose="02020603050405020304" pitchFamily="18" charset="0"/>
              <a:cs typeface="Times New Roman" panose="02020603050405020304" pitchFamily="18" charset="0"/>
            </a:endParaRPr>
          </a:p>
          <a:p>
            <a:pPr lvl="0">
              <a:defRPr/>
            </a:pPr>
            <a:endParaRPr lang="en-US" altLang="en-US" sz="17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result of sampling is a series of pulses with amplitude values between max and min amplitudes of the signal.</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These values cannot be used in the encoding process</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Following steps are perform in quantization:</a:t>
            </a:r>
          </a:p>
          <a:p>
            <a:pPr marL="457200" lvl="0" indent="-457200" algn="just">
              <a:spcBef>
                <a:spcPts val="580"/>
              </a:spcBef>
              <a:buClr>
                <a:schemeClr val="accent1"/>
              </a:buClr>
              <a:buSzPct val="85000"/>
              <a:buAutoNum type="arabicPeriod"/>
              <a:defRPr/>
            </a:pPr>
            <a:r>
              <a:rPr lang="en-US" altLang="en-US" sz="1700" dirty="0" smtClean="0">
                <a:latin typeface="Times New Roman" panose="02020603050405020304" pitchFamily="18" charset="0"/>
                <a:cs typeface="Times New Roman" panose="02020603050405020304" pitchFamily="18" charset="0"/>
              </a:rPr>
              <a:t>We assume that the original analog signal has instantaneous amplitudes between </a:t>
            </a:r>
            <a:r>
              <a:rPr lang="en-US" altLang="en-US" sz="1700" dirty="0" err="1" smtClean="0">
                <a:latin typeface="Times New Roman" panose="02020603050405020304" pitchFamily="18" charset="0"/>
                <a:cs typeface="Times New Roman" panose="02020603050405020304" pitchFamily="18" charset="0"/>
              </a:rPr>
              <a:t>Vmin</a:t>
            </a:r>
            <a:r>
              <a:rPr lang="en-US" altLang="en-US" sz="1700" dirty="0" smtClean="0">
                <a:latin typeface="Times New Roman" panose="02020603050405020304" pitchFamily="18" charset="0"/>
                <a:cs typeface="Times New Roman" panose="02020603050405020304" pitchFamily="18" charset="0"/>
              </a:rPr>
              <a:t> and </a:t>
            </a:r>
            <a:r>
              <a:rPr lang="en-US" altLang="en-US" sz="1700" dirty="0" err="1" smtClean="0">
                <a:latin typeface="Times New Roman" panose="02020603050405020304" pitchFamily="18" charset="0"/>
                <a:cs typeface="Times New Roman" panose="02020603050405020304" pitchFamily="18" charset="0"/>
              </a:rPr>
              <a:t>Vmax</a:t>
            </a:r>
            <a:r>
              <a:rPr lang="en-US" altLang="en-US" sz="1700" dirty="0" smtClean="0">
                <a:latin typeface="Times New Roman" panose="02020603050405020304" pitchFamily="18" charset="0"/>
                <a:cs typeface="Times New Roman" panose="02020603050405020304" pitchFamily="18" charset="0"/>
              </a:rPr>
              <a:t>.</a:t>
            </a:r>
          </a:p>
          <a:p>
            <a:pPr marL="457200" lvl="0" indent="-457200" algn="just">
              <a:spcBef>
                <a:spcPts val="580"/>
              </a:spcBef>
              <a:buClr>
                <a:schemeClr val="accent1"/>
              </a:buClr>
              <a:buSzPct val="85000"/>
              <a:buAutoNum type="arabicPeriod"/>
              <a:defRPr/>
            </a:pPr>
            <a:r>
              <a:rPr lang="en-US" altLang="en-US" sz="1700" dirty="0" smtClean="0">
                <a:latin typeface="Times New Roman" panose="02020603050405020304" pitchFamily="18" charset="0"/>
                <a:cs typeface="Times New Roman" panose="02020603050405020304" pitchFamily="18" charset="0"/>
              </a:rPr>
              <a:t>We divide the range into L Zones, each of height (delta).</a:t>
            </a:r>
          </a:p>
          <a:p>
            <a:pPr marL="457200" lvl="0" indent="-457200">
              <a:spcBef>
                <a:spcPts val="580"/>
              </a:spcBef>
              <a:buClr>
                <a:schemeClr val="accent1"/>
              </a:buClr>
              <a:buSzPct val="85000"/>
              <a:buAutoNum type="arabicPeriod"/>
              <a:defRPr/>
            </a:pPr>
            <a:r>
              <a:rPr lang="en-US" altLang="en-US" sz="1700" dirty="0" smtClean="0">
                <a:latin typeface="Times New Roman" panose="02020603050405020304" pitchFamily="18" charset="0"/>
                <a:cs typeface="Times New Roman" panose="02020603050405020304" pitchFamily="18" charset="0"/>
              </a:rPr>
              <a:t>We assign quantized values of 0 to L-1 to the midpoint of each zone.</a:t>
            </a:r>
          </a:p>
          <a:p>
            <a:pPr marL="457200" lvl="0" indent="-457200" algn="just">
              <a:spcBef>
                <a:spcPts val="580"/>
              </a:spcBef>
              <a:buClr>
                <a:schemeClr val="accent1"/>
              </a:buClr>
              <a:buSzPct val="85000"/>
              <a:buAutoNum type="arabicPeriod"/>
              <a:defRPr/>
            </a:pPr>
            <a:r>
              <a:rPr lang="en-US" altLang="en-US" sz="1700" dirty="0" smtClean="0">
                <a:latin typeface="Times New Roman" panose="02020603050405020304" pitchFamily="18" charset="0"/>
                <a:cs typeface="Times New Roman" panose="02020603050405020304" pitchFamily="18" charset="0"/>
              </a:rPr>
              <a:t>We approximate the value of the sample amplitude to the quantized values.</a:t>
            </a: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25603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Quantization</a:t>
            </a:r>
            <a:endParaRPr lang="en-US" altLang="en-US" sz="2800" b="1" baseline="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05200" y="3886200"/>
            <a:ext cx="2409568" cy="6858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534400" cy="6324600"/>
          </a:xfrm>
          <a:prstGeom prst="rect">
            <a:avLst/>
          </a:prstGeom>
        </p:spPr>
        <p:txBody>
          <a:bodyPr vert="horz">
            <a:normAutofit/>
          </a:bodyPr>
          <a:lstStyle/>
          <a:p>
            <a:pPr marL="400050" lvl="1" indent="0" algn="just">
              <a:buSzPct val="100000"/>
              <a:buNone/>
            </a:pPr>
            <a:r>
              <a:rPr lang="nn-NO" altLang="en-US" sz="1700" dirty="0" smtClean="0">
                <a:latin typeface="Times New Roman" panose="02020603050405020304" pitchFamily="18" charset="0"/>
                <a:cs typeface="Times New Roman" panose="02020603050405020304" pitchFamily="18" charset="0"/>
              </a:rPr>
              <a:t>	</a:t>
            </a:r>
            <a:endParaRPr lang="en-US" altLang="en-US" sz="1700" dirty="0" smtClean="0">
              <a:latin typeface="Times New Roman" panose="02020603050405020304" pitchFamily="18" charset="0"/>
              <a:cs typeface="Times New Roman" panose="02020603050405020304" pitchFamily="18" charset="0"/>
            </a:endParaRPr>
          </a:p>
          <a:p>
            <a:pPr lvl="0">
              <a:defRPr/>
            </a:pPr>
            <a:endParaRPr lang="en-US" altLang="en-US" sz="17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It is an approximation process. Value in the graph is an amplitude.</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first row shows normalized value amplitude/delta.</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quantization process selects the quantization value from the middle of each zone that is second row.</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difference is called the normalized error means third row.</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fourth row is the quantization code for each sample based on the quantization levels at the left of the graph.</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Fifth row are the final products of the conversion.</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Selection of </a:t>
            </a:r>
            <a:r>
              <a:rPr lang="en-US" altLang="en-US" sz="1700" b="1" dirty="0" smtClean="0">
                <a:latin typeface="Times New Roman" panose="02020603050405020304" pitchFamily="18" charset="0"/>
                <a:cs typeface="Times New Roman" panose="02020603050405020304" pitchFamily="18" charset="0"/>
              </a:rPr>
              <a:t>Quantization Level </a:t>
            </a:r>
            <a:r>
              <a:rPr lang="en-US" altLang="en-US" sz="1700" dirty="0" smtClean="0">
                <a:latin typeface="Times New Roman" panose="02020603050405020304" pitchFamily="18" charset="0"/>
                <a:cs typeface="Times New Roman" panose="02020603050405020304" pitchFamily="18" charset="0"/>
              </a:rPr>
              <a:t>based on amplitude values. In audio digitization L is normally chosen to be 256, In video it is normally thousands. </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Choosing lower value of L increase quantization error.</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If the input value is at the middle of the zone there is no </a:t>
            </a:r>
            <a:r>
              <a:rPr lang="en-US" altLang="en-US" sz="1700" b="1" dirty="0" smtClean="0">
                <a:latin typeface="Times New Roman" panose="02020603050405020304" pitchFamily="18" charset="0"/>
                <a:cs typeface="Times New Roman" panose="02020603050405020304" pitchFamily="18" charset="0"/>
              </a:rPr>
              <a:t>quantization error.</a:t>
            </a: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25603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Quantization</a:t>
            </a:r>
            <a:endParaRPr lang="en-US" altLang="en-US" sz="2800" b="1" baseline="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458200" cy="6324600"/>
          </a:xfrm>
          <a:prstGeom prst="rect">
            <a:avLst/>
          </a:prstGeom>
        </p:spPr>
        <p:txBody>
          <a:bodyPr vert="horz">
            <a:normAutofit/>
          </a:bodyPr>
          <a:lstStyle/>
          <a:p>
            <a:pPr marL="400050" lvl="1" indent="0" algn="just">
              <a:buSzPct val="100000"/>
              <a:buNone/>
            </a:pPr>
            <a:r>
              <a:rPr lang="nn-NO" altLang="en-US" sz="1700" dirty="0" smtClean="0">
                <a:latin typeface="Times New Roman" panose="02020603050405020304" pitchFamily="18" charset="0"/>
                <a:cs typeface="Times New Roman" panose="02020603050405020304" pitchFamily="18" charset="0"/>
              </a:rPr>
              <a:t>	</a:t>
            </a:r>
            <a:endParaRPr lang="en-US" altLang="en-US" sz="1700" dirty="0" smtClean="0">
              <a:latin typeface="Times New Roman" panose="02020603050405020304" pitchFamily="18" charset="0"/>
              <a:cs typeface="Times New Roman" panose="02020603050405020304" pitchFamily="18" charset="0"/>
            </a:endParaRPr>
          </a:p>
          <a:p>
            <a:pPr lvl="0">
              <a:defRPr/>
            </a:pPr>
            <a:endParaRPr lang="en-US" altLang="en-US" sz="17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It is used when amplitudes in the analog signal is not uniform.</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In </a:t>
            </a:r>
            <a:r>
              <a:rPr lang="en-US" altLang="en-US" sz="1700" dirty="0" err="1" smtClean="0">
                <a:latin typeface="Times New Roman" panose="02020603050405020304" pitchFamily="18" charset="0"/>
                <a:cs typeface="Times New Roman" panose="02020603050405020304" pitchFamily="18" charset="0"/>
              </a:rPr>
              <a:t>nonuniform</a:t>
            </a:r>
            <a:r>
              <a:rPr lang="en-US" altLang="en-US" sz="1700" dirty="0" smtClean="0">
                <a:latin typeface="Times New Roman" panose="02020603050405020304" pitchFamily="18" charset="0"/>
                <a:cs typeface="Times New Roman" panose="02020603050405020304" pitchFamily="18" charset="0"/>
              </a:rPr>
              <a:t> quantization height of delta is not fixed. It is greater near the lower amplitudes and less near the higher amplitudes.</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It is achieved using process of </a:t>
            </a:r>
            <a:r>
              <a:rPr lang="en-US" altLang="en-US" sz="1700" dirty="0" err="1" smtClean="0">
                <a:latin typeface="Times New Roman" panose="02020603050405020304" pitchFamily="18" charset="0"/>
                <a:cs typeface="Times New Roman" panose="02020603050405020304" pitchFamily="18" charset="0"/>
              </a:rPr>
              <a:t>companding</a:t>
            </a:r>
            <a:r>
              <a:rPr lang="en-US" altLang="en-US" sz="1700" dirty="0" smtClean="0">
                <a:latin typeface="Times New Roman" panose="02020603050405020304" pitchFamily="18" charset="0"/>
                <a:cs typeface="Times New Roman" panose="02020603050405020304" pitchFamily="18" charset="0"/>
              </a:rPr>
              <a:t> and expanding.</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signal is </a:t>
            </a:r>
            <a:r>
              <a:rPr lang="en-US" altLang="en-US" sz="1700" dirty="0" err="1" smtClean="0">
                <a:latin typeface="Times New Roman" panose="02020603050405020304" pitchFamily="18" charset="0"/>
                <a:cs typeface="Times New Roman" panose="02020603050405020304" pitchFamily="18" charset="0"/>
              </a:rPr>
              <a:t>companded</a:t>
            </a:r>
            <a:r>
              <a:rPr lang="en-US" altLang="en-US" sz="1700" dirty="0" smtClean="0">
                <a:latin typeface="Times New Roman" panose="02020603050405020304" pitchFamily="18" charset="0"/>
                <a:cs typeface="Times New Roman" panose="02020603050405020304" pitchFamily="18" charset="0"/>
              </a:rPr>
              <a:t> at the sender before conversion and expanded at the receiver after conversion.</a:t>
            </a:r>
          </a:p>
          <a:p>
            <a:pPr marL="274320" lvl="0" indent="-274320" algn="just">
              <a:spcBef>
                <a:spcPts val="580"/>
              </a:spcBef>
              <a:buClr>
                <a:schemeClr val="accent1"/>
              </a:buClr>
              <a:buSzPct val="85000"/>
              <a:buFont typeface="Wingdings 2"/>
              <a:buChar char=""/>
              <a:defRPr/>
            </a:pPr>
            <a:r>
              <a:rPr lang="en-US" altLang="en-US" sz="1700" dirty="0" err="1" smtClean="0">
                <a:latin typeface="Times New Roman" panose="02020603050405020304" pitchFamily="18" charset="0"/>
                <a:cs typeface="Times New Roman" panose="02020603050405020304" pitchFamily="18" charset="0"/>
              </a:rPr>
              <a:t>Companding</a:t>
            </a:r>
            <a:r>
              <a:rPr lang="en-US" altLang="en-US" sz="1700" dirty="0" smtClean="0">
                <a:latin typeface="Times New Roman" panose="02020603050405020304" pitchFamily="18" charset="0"/>
                <a:cs typeface="Times New Roman" panose="02020603050405020304" pitchFamily="18" charset="0"/>
              </a:rPr>
              <a:t> means reducing the instantaneous voltage amplitude for large values. </a:t>
            </a:r>
            <a:r>
              <a:rPr lang="en-US" altLang="en-US" sz="1700" dirty="0" err="1" smtClean="0">
                <a:latin typeface="Times New Roman" panose="02020603050405020304" pitchFamily="18" charset="0"/>
                <a:cs typeface="Times New Roman" panose="02020603050405020304" pitchFamily="18" charset="0"/>
              </a:rPr>
              <a:t>Companding</a:t>
            </a:r>
            <a:r>
              <a:rPr lang="en-US" altLang="en-US" sz="1700" dirty="0" smtClean="0">
                <a:latin typeface="Times New Roman" panose="02020603050405020304" pitchFamily="18" charset="0"/>
                <a:cs typeface="Times New Roman" panose="02020603050405020304" pitchFamily="18" charset="0"/>
              </a:rPr>
              <a:t> gives greater weight to strong signals and less weight to weak ones.</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Expanding means the opposite process.</a:t>
            </a: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65838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Uniform versus </a:t>
            </a:r>
            <a:r>
              <a:rPr lang="en-US" altLang="en-US" sz="2800" b="1" baseline="0" dirty="0" err="1" smtClean="0"/>
              <a:t>Nonuniform</a:t>
            </a:r>
            <a:r>
              <a:rPr lang="en-US" altLang="en-US" sz="2800" b="1" baseline="0" dirty="0" smtClean="0"/>
              <a:t> quantization</a:t>
            </a:r>
            <a:endParaRPr lang="en-US" altLang="en-US" sz="2800" b="1" baseline="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4"/>
          <p:cNvSpPr txBox="1">
            <a:spLocks noChangeArrowheads="1"/>
          </p:cNvSpPr>
          <p:nvPr/>
        </p:nvSpPr>
        <p:spPr bwMode="auto">
          <a:xfrm>
            <a:off x="1676400" y="5955268"/>
            <a:ext cx="53806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1800" b="1" baseline="0" dirty="0">
                <a:solidFill>
                  <a:schemeClr val="folHlink"/>
                </a:solidFill>
              </a:rPr>
              <a:t>Figure </a:t>
            </a:r>
            <a:r>
              <a:rPr lang="en-US" altLang="en-US" sz="1800" b="1" i="1" baseline="0" dirty="0" smtClean="0"/>
              <a:t>Quantization </a:t>
            </a:r>
            <a:r>
              <a:rPr lang="en-US" altLang="en-US" sz="1800" b="1" i="1" baseline="0" dirty="0"/>
              <a:t>and encoding of a sampled signal</a:t>
            </a:r>
          </a:p>
        </p:txBody>
      </p:sp>
      <p:pic>
        <p:nvPicPr>
          <p:cNvPr id="1187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136" y="820738"/>
            <a:ext cx="5135165"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792" name="Rectangle 9"/>
          <p:cNvSpPr>
            <a:spLocks noChangeArrowheads="1"/>
          </p:cNvSpPr>
          <p:nvPr/>
        </p:nvSpPr>
        <p:spPr bwMode="auto">
          <a:xfrm>
            <a:off x="1219200" y="228600"/>
            <a:ext cx="3952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baseline="0" dirty="0"/>
              <a:t>2. Quantization</a:t>
            </a:r>
          </a:p>
        </p:txBody>
      </p:sp>
      <p:sp>
        <p:nvSpPr>
          <p:cNvPr id="8" name="Slide Number Placeholder 7"/>
          <p:cNvSpPr>
            <a:spLocks noGrp="1"/>
          </p:cNvSpPr>
          <p:nvPr>
            <p:ph type="sldNum" sz="quarter" idx="12"/>
          </p:nvPr>
        </p:nvSpPr>
        <p:spPr/>
        <p:txBody>
          <a:bodyPr/>
          <a:lstStyle/>
          <a:p>
            <a:fld id="{B6F15528-21DE-4FAA-801E-634DDDAF4B2B}" type="slidenum">
              <a:rPr lang="en-US" smtClean="0"/>
              <a:pPr/>
              <a:t>65</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021382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458200" cy="6324600"/>
          </a:xfrm>
          <a:prstGeom prst="rect">
            <a:avLst/>
          </a:prstGeom>
        </p:spPr>
        <p:txBody>
          <a:bodyPr vert="horz">
            <a:normAutofit/>
          </a:bodyPr>
          <a:lstStyle/>
          <a:p>
            <a:pPr marL="400050" lvl="1" indent="0" algn="just">
              <a:buSzPct val="100000"/>
              <a:buNone/>
            </a:pPr>
            <a:r>
              <a:rPr lang="nn-NO" altLang="en-US" dirty="0" smtClean="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lvl="0">
              <a:defRPr/>
            </a:pPr>
            <a:endParaRPr lang="en-US" altLang="en-US"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dirty="0" smtClean="0">
                <a:latin typeface="Times New Roman" panose="02020603050405020304" pitchFamily="18" charset="0"/>
                <a:cs typeface="Times New Roman" panose="02020603050405020304" pitchFamily="18" charset="0"/>
              </a:rPr>
              <a:t>After deciding number of bits per sample each sample can be changed to an n bit code word.</a:t>
            </a:r>
          </a:p>
          <a:p>
            <a:pPr marL="274320" lvl="0" indent="-274320" algn="just">
              <a:spcBef>
                <a:spcPts val="580"/>
              </a:spcBef>
              <a:buClr>
                <a:schemeClr val="accent1"/>
              </a:buClr>
              <a:buSzPct val="85000"/>
              <a:buFont typeface="Wingdings 2"/>
              <a:buChar char=""/>
              <a:defRPr/>
            </a:pPr>
            <a:r>
              <a:rPr lang="en-US" altLang="en-US" dirty="0" smtClean="0">
                <a:latin typeface="Times New Roman" panose="02020603050405020304" pitchFamily="18" charset="0"/>
                <a:cs typeface="Times New Roman" panose="02020603050405020304" pitchFamily="18" charset="0"/>
              </a:rPr>
              <a:t>A Quantization code of 2 is encoded as 010, 5 is encoded as 101.</a:t>
            </a:r>
          </a:p>
          <a:p>
            <a:pPr marL="274320" lvl="0" indent="-274320" algn="just">
              <a:spcBef>
                <a:spcPts val="580"/>
              </a:spcBef>
              <a:buClr>
                <a:schemeClr val="accent1"/>
              </a:buClr>
              <a:buSzPct val="85000"/>
              <a:buFont typeface="Wingdings 2"/>
              <a:buChar char=""/>
              <a:defRPr/>
            </a:pPr>
            <a:r>
              <a:rPr lang="en-US" altLang="en-US" dirty="0" smtClean="0">
                <a:latin typeface="Times New Roman" panose="02020603050405020304" pitchFamily="18" charset="0"/>
                <a:cs typeface="Times New Roman" panose="02020603050405020304" pitchFamily="18" charset="0"/>
              </a:rPr>
              <a:t>No of bits for each sample is determined from the number of quantization levels. N= log2L</a:t>
            </a:r>
          </a:p>
          <a:p>
            <a:pPr marL="274320" lvl="0" indent="-274320" algn="just">
              <a:spcBef>
                <a:spcPts val="580"/>
              </a:spcBef>
              <a:buClr>
                <a:schemeClr val="accent1"/>
              </a:buClr>
              <a:buSzPct val="85000"/>
              <a:buFont typeface="Wingdings 2"/>
              <a:buChar char=""/>
              <a:defRPr/>
            </a:pPr>
            <a:r>
              <a:rPr lang="en-US" altLang="en-US" dirty="0" smtClean="0">
                <a:latin typeface="Times New Roman" panose="02020603050405020304" pitchFamily="18" charset="0"/>
                <a:cs typeface="Times New Roman" panose="02020603050405020304" pitchFamily="18" charset="0"/>
              </a:rPr>
              <a:t>Bit rate = sampling rate * number of bits per sample</a:t>
            </a:r>
          </a:p>
          <a:p>
            <a:pPr marL="274320" lvl="0" indent="-274320" algn="just">
              <a:spcBef>
                <a:spcPts val="580"/>
              </a:spcBef>
              <a:buClr>
                <a:schemeClr val="accent1"/>
              </a:buClr>
              <a:buSzPct val="85000"/>
              <a:buFont typeface="Wingdings 2"/>
              <a:buChar char=""/>
              <a:defRPr/>
            </a:pPr>
            <a:r>
              <a:rPr lang="en-US" altLang="en-US" dirty="0" smtClean="0">
                <a:latin typeface="Times New Roman" panose="02020603050405020304" pitchFamily="18" charset="0"/>
                <a:cs typeface="Times New Roman" panose="02020603050405020304" pitchFamily="18" charset="0"/>
              </a:rPr>
              <a:t>At the receiver side decode convert bit to pulse that holds the amplitude until the next pulse.</a:t>
            </a:r>
          </a:p>
          <a:p>
            <a:pPr marL="274320" lvl="0" indent="-274320" algn="just">
              <a:spcBef>
                <a:spcPts val="580"/>
              </a:spcBef>
              <a:buClr>
                <a:schemeClr val="accent1"/>
              </a:buClr>
              <a:buSzPct val="85000"/>
              <a:buFont typeface="Wingdings 2"/>
              <a:buChar char=""/>
              <a:defRPr/>
            </a:pPr>
            <a:r>
              <a:rPr lang="en-US" altLang="en-US" dirty="0" smtClean="0">
                <a:latin typeface="Times New Roman" panose="02020603050405020304" pitchFamily="18" charset="0"/>
                <a:cs typeface="Times New Roman" panose="02020603050405020304" pitchFamily="18" charset="0"/>
              </a:rPr>
              <a:t>After generating signal it is passed through a low-pass filter to smooth the staircase signal into an analog signal.</a:t>
            </a:r>
          </a:p>
          <a:p>
            <a:pPr marL="274320" lvl="0" indent="-274320" algn="just">
              <a:spcBef>
                <a:spcPts val="580"/>
              </a:spcBef>
              <a:buClr>
                <a:schemeClr val="accent1"/>
              </a:buClr>
              <a:buSzPct val="85000"/>
              <a:buFont typeface="Wingdings 2"/>
              <a:buChar char=""/>
              <a:defRPr/>
            </a:pPr>
            <a:r>
              <a:rPr lang="en-US" altLang="en-US" dirty="0" smtClean="0">
                <a:latin typeface="Times New Roman" panose="02020603050405020304" pitchFamily="18" charset="0"/>
                <a:cs typeface="Times New Roman" panose="02020603050405020304" pitchFamily="18" charset="0"/>
              </a:rPr>
              <a:t>Filter has the same cutoff frequency as the original signal at the sender.</a:t>
            </a:r>
          </a:p>
          <a:p>
            <a:pPr marL="274320" lvl="0" indent="-274320" algn="just">
              <a:spcBef>
                <a:spcPts val="580"/>
              </a:spcBef>
              <a:buClr>
                <a:schemeClr val="accent1"/>
              </a:buClr>
              <a:buSzPct val="85000"/>
              <a:buFont typeface="Wingdings 2"/>
              <a:buChar char=""/>
              <a:defRPr/>
            </a:pPr>
            <a:r>
              <a:rPr lang="en-US" altLang="en-US" dirty="0" smtClean="0">
                <a:latin typeface="Times New Roman" panose="02020603050405020304" pitchFamily="18" charset="0"/>
                <a:cs typeface="Times New Roman" panose="02020603050405020304" pitchFamily="18" charset="0"/>
              </a:rPr>
              <a:t>The maximum and minimum values of the original signal can be achieved by using amplification.</a:t>
            </a:r>
          </a:p>
          <a:p>
            <a:pPr marL="274320" lvl="0" indent="-274320" algn="just">
              <a:spcBef>
                <a:spcPts val="580"/>
              </a:spcBef>
              <a:buClr>
                <a:schemeClr val="accent1"/>
              </a:buClr>
              <a:buSzPct val="85000"/>
              <a:buFont typeface="Wingdings 2"/>
              <a:buChar char=""/>
              <a:defRPr/>
            </a:pPr>
            <a:endParaRPr lang="en-US" altLang="en-US"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16417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Encoding</a:t>
            </a:r>
            <a:endParaRPr lang="en-US" altLang="en-US" sz="2800" b="1" baseline="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8" name="Rectangle 9"/>
          <p:cNvSpPr>
            <a:spLocks noChangeArrowheads="1"/>
          </p:cNvSpPr>
          <p:nvPr/>
        </p:nvSpPr>
        <p:spPr bwMode="auto">
          <a:xfrm>
            <a:off x="1302544" y="2700338"/>
            <a:ext cx="65151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t>We want to digitize the human voice. What is the bit rate, assuming 8 bits per sample?</a:t>
            </a:r>
          </a:p>
        </p:txBody>
      </p:sp>
      <p:sp>
        <p:nvSpPr>
          <p:cNvPr id="124939" name="Rectangle 10"/>
          <p:cNvSpPr>
            <a:spLocks noChangeArrowheads="1"/>
          </p:cNvSpPr>
          <p:nvPr/>
        </p:nvSpPr>
        <p:spPr bwMode="auto">
          <a:xfrm>
            <a:off x="1302544" y="3581400"/>
            <a:ext cx="6515100" cy="224676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solidFill>
                  <a:schemeClr val="hlink"/>
                </a:solidFill>
              </a:rPr>
              <a:t>Solution</a:t>
            </a:r>
          </a:p>
          <a:p>
            <a:pPr algn="just"/>
            <a:r>
              <a:rPr lang="en-US" altLang="en-US" sz="2800" b="1" i="1" baseline="0" dirty="0">
                <a:latin typeface="Times" panose="02020603050405020304" pitchFamily="18" charset="0"/>
              </a:rPr>
              <a:t>The human voice normally contains frequencies from 0 to 4000 Hz. So the sampling rate and bit rate are calculated as follows:</a:t>
            </a:r>
          </a:p>
        </p:txBody>
      </p:sp>
      <p:sp>
        <p:nvSpPr>
          <p:cNvPr id="124940" name="Text Box 11"/>
          <p:cNvSpPr txBox="1">
            <a:spLocks noChangeArrowheads="1"/>
          </p:cNvSpPr>
          <p:nvPr/>
        </p:nvSpPr>
        <p:spPr bwMode="auto">
          <a:xfrm>
            <a:off x="1302545" y="2168525"/>
            <a:ext cx="16898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smtClean="0">
                <a:solidFill>
                  <a:schemeClr val="hlink"/>
                </a:solidFill>
              </a:rPr>
              <a:t>Example</a:t>
            </a:r>
            <a:endParaRPr lang="en-US" altLang="en-US" sz="3200" b="1" i="1" baseline="0" dirty="0">
              <a:solidFill>
                <a:schemeClr val="hlink"/>
              </a:solidFill>
            </a:endParaRPr>
          </a:p>
        </p:txBody>
      </p:sp>
      <p:pic>
        <p:nvPicPr>
          <p:cNvPr id="12494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456" y="5562600"/>
            <a:ext cx="3664744" cy="6572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9"/>
          <p:cNvSpPr>
            <a:spLocks noChangeArrowheads="1"/>
          </p:cNvSpPr>
          <p:nvPr/>
        </p:nvSpPr>
        <p:spPr bwMode="auto">
          <a:xfrm>
            <a:off x="1524001" y="852490"/>
            <a:ext cx="630198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dirty="0"/>
              <a:t>Sampling rate = 2 * Highest Frequency</a:t>
            </a:r>
          </a:p>
          <a:p>
            <a:r>
              <a:rPr lang="en-US" altLang="en-US" sz="2800" b="1" i="1" baseline="0" dirty="0"/>
              <a:t>Bit rate =  Sampling rate * no. of bits per sample</a:t>
            </a:r>
          </a:p>
        </p:txBody>
      </p:sp>
      <p:sp>
        <p:nvSpPr>
          <p:cNvPr id="126991" name="Rectangle 9"/>
          <p:cNvSpPr>
            <a:spLocks noChangeArrowheads="1"/>
          </p:cNvSpPr>
          <p:nvPr/>
        </p:nvSpPr>
        <p:spPr bwMode="auto">
          <a:xfrm>
            <a:off x="381000" y="177225"/>
            <a:ext cx="5162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baseline="0" dirty="0"/>
              <a:t>3. Encoding</a:t>
            </a:r>
          </a:p>
        </p:txBody>
      </p:sp>
      <p:sp>
        <p:nvSpPr>
          <p:cNvPr id="8" name="Slide Number Placeholder 7"/>
          <p:cNvSpPr>
            <a:spLocks noGrp="1"/>
          </p:cNvSpPr>
          <p:nvPr>
            <p:ph type="sldNum" sz="quarter" idx="12"/>
          </p:nvPr>
        </p:nvSpPr>
        <p:spPr/>
        <p:txBody>
          <a:bodyPr/>
          <a:lstStyle/>
          <a:p>
            <a:fld id="{B6F15528-21DE-4FAA-801E-634DDDAF4B2B}" type="slidenum">
              <a:rPr lang="en-US" smtClean="0"/>
              <a:pPr/>
              <a:t>67</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100132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4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49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4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p:bldP spid="124939" grpId="0"/>
      <p:bldP spid="124940"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534400" cy="6324600"/>
          </a:xfrm>
          <a:prstGeom prst="rect">
            <a:avLst/>
          </a:prstGeom>
        </p:spPr>
        <p:txBody>
          <a:bodyPr vert="horz">
            <a:normAutofit/>
          </a:bodyPr>
          <a:lstStyle/>
          <a:p>
            <a:pPr marL="400050" lvl="1" indent="0" algn="just">
              <a:buSzPct val="100000"/>
              <a:buNone/>
            </a:pPr>
            <a:r>
              <a:rPr lang="nn-NO" altLang="en-US" sz="1700" dirty="0" smtClean="0">
                <a:latin typeface="Times New Roman" panose="02020603050405020304" pitchFamily="18" charset="0"/>
                <a:cs typeface="Times New Roman" panose="02020603050405020304" pitchFamily="18" charset="0"/>
              </a:rPr>
              <a:t>	</a:t>
            </a:r>
            <a:endParaRPr lang="en-US" altLang="en-US" sz="1700" dirty="0" smtClean="0">
              <a:latin typeface="Times New Roman" panose="02020603050405020304" pitchFamily="18" charset="0"/>
              <a:cs typeface="Times New Roman" panose="02020603050405020304" pitchFamily="18" charset="0"/>
            </a:endParaRPr>
          </a:p>
          <a:p>
            <a:pPr lvl="0">
              <a:defRPr/>
            </a:pPr>
            <a:endParaRPr lang="en-US" altLang="en-US" sz="17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At the receiver side decode convert bit to pulse that holds the amplitude until the next pulse.</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After generating signal it is passed through a low-pass filter to smooth the staircase signal into an analog signal.</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Filter has the same cutoff frequency as the original signal at the sender.</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maximum and minimum values of the original signal can be achieved by using amplification.</a:t>
            </a: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Decoding</a:t>
            </a:r>
            <a:endParaRPr lang="en-US" altLang="en-US" sz="2800" b="1" baseline="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9029" name="Text Box 4"/>
          <p:cNvSpPr txBox="1">
            <a:spLocks noChangeArrowheads="1"/>
          </p:cNvSpPr>
          <p:nvPr/>
        </p:nvSpPr>
        <p:spPr bwMode="auto">
          <a:xfrm>
            <a:off x="2667000" y="5410200"/>
            <a:ext cx="4584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Components </a:t>
            </a:r>
            <a:r>
              <a:rPr lang="en-US" altLang="en-US" b="1" i="1" baseline="0" dirty="0"/>
              <a:t>of a PCM decoder</a:t>
            </a:r>
          </a:p>
        </p:txBody>
      </p:sp>
      <p:pic>
        <p:nvPicPr>
          <p:cNvPr id="1290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609" y="1357016"/>
            <a:ext cx="6382941"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143001" y="315914"/>
            <a:ext cx="5615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Original Signal Recovery</a:t>
            </a:r>
            <a:endParaRPr lang="en-US" altLang="en-US" sz="24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69</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35591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5"/>
          <p:cNvSpPr>
            <a:spLocks noGrp="1"/>
          </p:cNvSpPr>
          <p:nvPr>
            <p:ph idx="1"/>
          </p:nvPr>
        </p:nvSpPr>
        <p:spPr bwMode="auto">
          <a:xfrm>
            <a:off x="-152400" y="-849312"/>
            <a:ext cx="8420100" cy="3363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400050" lvl="1" indent="0" algn="just">
              <a:buSzPct val="100000"/>
              <a:buNone/>
            </a:pPr>
            <a:endParaRPr lang="en-US" altLang="en-US" sz="2000" dirty="0" smtClean="0">
              <a:latin typeface="Times New Roman" panose="02020603050405020304" pitchFamily="18" charset="0"/>
              <a:cs typeface="Times New Roman" panose="02020603050405020304" pitchFamily="18" charset="0"/>
            </a:endParaRPr>
          </a:p>
          <a:p>
            <a:pPr marL="400050" lvl="1" indent="0" algn="just">
              <a:buSzPct val="100000"/>
              <a:buNone/>
            </a:pPr>
            <a:endParaRPr lang="en-US" altLang="en-US" sz="2000" dirty="0">
              <a:latin typeface="Times New Roman" panose="02020603050405020304" pitchFamily="18" charset="0"/>
              <a:cs typeface="Times New Roman" panose="02020603050405020304" pitchFamily="18" charset="0"/>
            </a:endParaRPr>
          </a:p>
        </p:txBody>
      </p:sp>
      <p:sp>
        <p:nvSpPr>
          <p:cNvPr id="3" name="Content Placeholder 5"/>
          <p:cNvSpPr txBox="1">
            <a:spLocks/>
          </p:cNvSpPr>
          <p:nvPr/>
        </p:nvSpPr>
        <p:spPr>
          <a:xfrm>
            <a:off x="381000" y="381000"/>
            <a:ext cx="8458200" cy="4876800"/>
          </a:xfrm>
          <a:prstGeom prst="rect">
            <a:avLst/>
          </a:prstGeom>
        </p:spPr>
        <p:txBody>
          <a:bodyPr vert="horz">
            <a:normAutofit/>
          </a:bodyPr>
          <a:lstStyle/>
          <a:p>
            <a:pPr>
              <a:defRPr/>
            </a:pPr>
            <a:r>
              <a:rPr lang="nn-NO" altLang="en-US" sz="1600" u="sng" dirty="0" smtClean="0">
                <a:latin typeface="Times New Roman" panose="02020603050405020304" pitchFamily="18" charset="0"/>
                <a:cs typeface="Times New Roman" panose="02020603050405020304" pitchFamily="18" charset="0"/>
              </a:rPr>
              <a:t>DC Components</a:t>
            </a:r>
          </a:p>
          <a:p>
            <a:pPr marL="274320" lvl="0" indent="-274320" algn="just">
              <a:spcBef>
                <a:spcPts val="580"/>
              </a:spcBef>
              <a:buClr>
                <a:schemeClr val="accent1"/>
              </a:buClr>
              <a:buSzPct val="85000"/>
              <a:buFont typeface="Wingdings 2"/>
              <a:buChar char=""/>
              <a:defRPr/>
            </a:pPr>
            <a:r>
              <a:rPr lang="en-US" sz="1600" dirty="0" smtClean="0">
                <a:latin typeface="Times New Roman" panose="02020603050405020304" pitchFamily="18" charset="0"/>
                <a:cs typeface="Times New Roman" panose="02020603050405020304" pitchFamily="18" charset="0"/>
              </a:rPr>
              <a:t>When the voltage level in a digital signal is constant for a while, the spectrum creates very low frequencies. Those frequencies around zero are called DC (Direct-current) Components</a:t>
            </a:r>
          </a:p>
          <a:p>
            <a:pPr>
              <a:defRPr/>
            </a:pPr>
            <a:endParaRPr lang="nn-NO" altLang="en-US" sz="1600" u="sng" dirty="0" smtClean="0">
              <a:latin typeface="Times New Roman" panose="02020603050405020304" pitchFamily="18" charset="0"/>
              <a:cs typeface="Times New Roman" panose="02020603050405020304" pitchFamily="18" charset="0"/>
            </a:endParaRPr>
          </a:p>
          <a:p>
            <a:pPr>
              <a:defRPr/>
            </a:pPr>
            <a:r>
              <a:rPr lang="nn-NO" altLang="en-US" sz="1600" u="sng" dirty="0" smtClean="0">
                <a:latin typeface="Times New Roman" panose="02020603050405020304" pitchFamily="18" charset="0"/>
                <a:cs typeface="Times New Roman" panose="02020603050405020304" pitchFamily="18" charset="0"/>
              </a:rPr>
              <a:t>Self-sychronization</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A self-synchronizing digital signal includes timing information in the data being transmitted.</a:t>
            </a:r>
          </a:p>
          <a:p>
            <a:pPr marL="400050" lvl="1" indent="0" algn="just">
              <a:buSzPct val="100000"/>
              <a:buNone/>
            </a:pPr>
            <a:r>
              <a:rPr lang="nn-NO" altLang="en-US" sz="1600" dirty="0" smtClean="0">
                <a:latin typeface="Times New Roman" panose="02020603050405020304" pitchFamily="18" charset="0"/>
                <a:cs typeface="Times New Roman" panose="02020603050405020304" pitchFamily="18" charset="0"/>
              </a:rPr>
              <a:t>	</a:t>
            </a:r>
            <a:endParaRPr lang="en-US" altLang="en-US" sz="1600" dirty="0" smtClean="0">
              <a:latin typeface="Times New Roman" panose="02020603050405020304" pitchFamily="18" charset="0"/>
              <a:cs typeface="Times New Roman" panose="02020603050405020304" pitchFamily="18" charset="0"/>
            </a:endParaRPr>
          </a:p>
          <a:p>
            <a:pPr lvl="0">
              <a:defRPr/>
            </a:pPr>
            <a:r>
              <a:rPr lang="en-US" altLang="en-US" sz="1600" u="sng" dirty="0" smtClean="0">
                <a:latin typeface="Times New Roman" panose="02020603050405020304" pitchFamily="18" charset="0"/>
                <a:cs typeface="Times New Roman" panose="02020603050405020304" pitchFamily="18" charset="0"/>
              </a:rPr>
              <a:t>Built-in Error Detection</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It is desirable to have a built-in error-detecting capability in the generated code to detect some of or all the errors that occurred during transmission.</a:t>
            </a:r>
          </a:p>
          <a:p>
            <a:pPr marL="400050" lvl="1" indent="0" algn="just">
              <a:buSzPct val="100000"/>
              <a:buNone/>
            </a:pPr>
            <a:r>
              <a:rPr lang="en-US" altLang="en-US" sz="1600" dirty="0" smtClean="0">
                <a:latin typeface="Times New Roman" panose="02020603050405020304" pitchFamily="18" charset="0"/>
                <a:cs typeface="Times New Roman" panose="02020603050405020304" pitchFamily="18" charset="0"/>
              </a:rPr>
              <a:t>	</a:t>
            </a:r>
          </a:p>
          <a:p>
            <a:pPr>
              <a:defRPr/>
            </a:pPr>
            <a:r>
              <a:rPr lang="en-US" altLang="en-US" sz="1600" u="sng" dirty="0" smtClean="0">
                <a:latin typeface="Times New Roman" panose="02020603050405020304" pitchFamily="18" charset="0"/>
                <a:cs typeface="Times New Roman" panose="02020603050405020304" pitchFamily="18" charset="0"/>
              </a:rPr>
              <a:t>Immunity to Noise and Interference</a:t>
            </a:r>
          </a:p>
          <a:p>
            <a:pPr marL="274320" lvl="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It is a another desirable code characteristic. Some encoding schemes have this capability.</a:t>
            </a:r>
          </a:p>
          <a:p>
            <a:pPr lvl="0">
              <a:defRPr/>
            </a:pPr>
            <a:endParaRPr lang="en-US" altLang="en-US" sz="1600" u="sng" dirty="0" smtClean="0">
              <a:latin typeface="Times New Roman" panose="02020603050405020304" pitchFamily="18" charset="0"/>
              <a:cs typeface="Times New Roman" panose="02020603050405020304" pitchFamily="18" charset="0"/>
            </a:endParaRPr>
          </a:p>
          <a:p>
            <a:pPr lvl="0">
              <a:defRPr/>
            </a:pPr>
            <a:r>
              <a:rPr lang="en-US" altLang="en-US" sz="1600" u="sng" dirty="0" smtClean="0">
                <a:latin typeface="Times New Roman" panose="02020603050405020304" pitchFamily="18" charset="0"/>
                <a:cs typeface="Times New Roman" panose="02020603050405020304" pitchFamily="18" charset="0"/>
              </a:rPr>
              <a:t>Complexity</a:t>
            </a:r>
            <a:r>
              <a:rPr lang="en-US" alt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74320" indent="-274320" algn="just">
              <a:spcBef>
                <a:spcPts val="580"/>
              </a:spcBef>
              <a:buClr>
                <a:schemeClr val="accent1"/>
              </a:buClr>
              <a:buSzPct val="85000"/>
              <a:buFont typeface="Wingdings 2"/>
              <a:buChar char=""/>
              <a:defRPr/>
            </a:pPr>
            <a:r>
              <a:rPr lang="en-US" altLang="en-US" sz="1600" dirty="0" smtClean="0">
                <a:latin typeface="Times New Roman" panose="02020603050405020304" pitchFamily="18" charset="0"/>
                <a:cs typeface="Times New Roman" panose="02020603050405020304" pitchFamily="18" charset="0"/>
              </a:rPr>
              <a:t>A complex scheme is more costly to implement than a simple one. For example, a scheme that uses four signal levels is more difficult to interpret than one that uses only two levels.	</a:t>
            </a:r>
            <a:endParaRPr kumimoji="0" lang="en-US" sz="16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2" name="Rectangle 9"/>
          <p:cNvSpPr>
            <a:spLocks noChangeArrowheads="1"/>
          </p:cNvSpPr>
          <p:nvPr/>
        </p:nvSpPr>
        <p:spPr bwMode="auto">
          <a:xfrm>
            <a:off x="533400" y="1905002"/>
            <a:ext cx="8001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We have a low-pass analog signal of 4 kHz. If we send the analog signal, we need a channel with a minimum bandwidth of 4 kHz. If we digitize the signal and send 8 bits per sample, we need a channel with a minimum bandwidth of 8 × 4 kHz = 32 kHz.</a:t>
            </a:r>
          </a:p>
        </p:txBody>
      </p:sp>
      <p:sp>
        <p:nvSpPr>
          <p:cNvPr id="131083" name="Text Box 11"/>
          <p:cNvSpPr txBox="1">
            <a:spLocks noChangeArrowheads="1"/>
          </p:cNvSpPr>
          <p:nvPr/>
        </p:nvSpPr>
        <p:spPr bwMode="auto">
          <a:xfrm>
            <a:off x="533400" y="812800"/>
            <a:ext cx="65919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a:t>
            </a:r>
            <a:r>
              <a:rPr lang="en-US" altLang="en-US" sz="3200" b="1" i="1" baseline="0" dirty="0" smtClean="0">
                <a:solidFill>
                  <a:schemeClr val="hlink"/>
                </a:solidFill>
              </a:rPr>
              <a:t> </a:t>
            </a:r>
            <a:r>
              <a:rPr lang="en-US" altLang="en-US" sz="3200" b="1" i="1" baseline="0" dirty="0">
                <a:solidFill>
                  <a:schemeClr val="hlink"/>
                </a:solidFill>
              </a:rPr>
              <a:t>– PCM Bandwidth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187402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304800" y="228600"/>
            <a:ext cx="8534400" cy="6324600"/>
          </a:xfrm>
          <a:prstGeom prst="rect">
            <a:avLst/>
          </a:prstGeom>
        </p:spPr>
        <p:txBody>
          <a:bodyPr vert="horz">
            <a:normAutofit/>
          </a:bodyPr>
          <a:lstStyle/>
          <a:p>
            <a:pPr marL="400050" lvl="1" indent="0" algn="just">
              <a:buSzPct val="100000"/>
              <a:buNone/>
            </a:pPr>
            <a:r>
              <a:rPr lang="nn-NO" altLang="en-US" sz="1700" dirty="0" smtClean="0">
                <a:latin typeface="Times New Roman" panose="02020603050405020304" pitchFamily="18" charset="0"/>
                <a:cs typeface="Times New Roman" panose="02020603050405020304" pitchFamily="18" charset="0"/>
              </a:rPr>
              <a:t>	</a:t>
            </a:r>
            <a:endParaRPr lang="en-US" altLang="en-US" sz="1700" dirty="0" smtClean="0">
              <a:latin typeface="Times New Roman" panose="02020603050405020304" pitchFamily="18" charset="0"/>
              <a:cs typeface="Times New Roman" panose="02020603050405020304" pitchFamily="18" charset="0"/>
            </a:endParaRPr>
          </a:p>
          <a:p>
            <a:pPr lvl="0">
              <a:defRPr/>
            </a:pPr>
            <a:endParaRPr lang="en-US" altLang="en-US" sz="17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In PCM we finds the value of the signal amplitude for each sample while in DM finds the change from the previous sample.</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There are no code words, bits are sent one after another.</a:t>
            </a:r>
          </a:p>
          <a:p>
            <a:pPr marL="274320" lvl="0" indent="-274320" algn="just">
              <a:spcBef>
                <a:spcPts val="580"/>
              </a:spcBef>
              <a:buClr>
                <a:schemeClr val="accent1"/>
              </a:buClr>
              <a:buSzPct val="85000"/>
              <a:buFont typeface="Wingdings 2"/>
              <a:buChar char=""/>
              <a:defRPr/>
            </a:pPr>
            <a:r>
              <a:rPr lang="en-US" altLang="en-US" sz="1700" b="1" dirty="0" smtClean="0">
                <a:latin typeface="Times New Roman" panose="02020603050405020304" pitchFamily="18" charset="0"/>
                <a:cs typeface="Times New Roman" panose="02020603050405020304" pitchFamily="18" charset="0"/>
              </a:rPr>
              <a:t>Modulator: </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It is used to create a stream of bits from an analog signal. The process records the small positive or negative changes called delta.</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If the delta is positive the process records a 1 if it is negative the process records a 0.</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process needs a base against which the analog signal is compared.</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modulator builds a second signal that resembles a staircase, finding the change is then reduced to comparing the input signal with the gradually made staircase signal.</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Modulator compares the value of analog signal with the last value of the staircase signal. If amplitude is larger next bit is 1 else 0.</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It require delay unit to hold the staircase function for a comparison.</a:t>
            </a: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32480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Delta Modulation</a:t>
            </a:r>
            <a:endParaRPr lang="en-US" altLang="en-US" sz="2800" b="1" baseline="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5"/>
          <p:cNvSpPr txBox="1">
            <a:spLocks/>
          </p:cNvSpPr>
          <p:nvPr/>
        </p:nvSpPr>
        <p:spPr>
          <a:xfrm>
            <a:off x="146304" y="247650"/>
            <a:ext cx="8692896" cy="6324600"/>
          </a:xfrm>
          <a:prstGeom prst="rect">
            <a:avLst/>
          </a:prstGeom>
        </p:spPr>
        <p:txBody>
          <a:bodyPr vert="horz">
            <a:normAutofit/>
          </a:bodyPr>
          <a:lstStyle/>
          <a:p>
            <a:pPr marL="400050" lvl="1" indent="0" algn="just">
              <a:buSzPct val="100000"/>
              <a:buNone/>
            </a:pPr>
            <a:r>
              <a:rPr lang="nn-NO" altLang="en-US" sz="1700" dirty="0" smtClean="0">
                <a:latin typeface="Times New Roman" panose="02020603050405020304" pitchFamily="18" charset="0"/>
                <a:cs typeface="Times New Roman" panose="02020603050405020304" pitchFamily="18" charset="0"/>
              </a:rPr>
              <a:t>	</a:t>
            </a:r>
            <a:endParaRPr lang="en-US" altLang="en-US" sz="1700" dirty="0" smtClean="0">
              <a:latin typeface="Times New Roman" panose="02020603050405020304" pitchFamily="18" charset="0"/>
              <a:cs typeface="Times New Roman" panose="02020603050405020304" pitchFamily="18" charset="0"/>
            </a:endParaRPr>
          </a:p>
          <a:p>
            <a:pPr lvl="0">
              <a:defRPr/>
            </a:pPr>
            <a:endParaRPr lang="en-US" altLang="en-US" sz="1700" u="sng"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It takes the digital data and using the staircase maker and the delay unit creates the analog signal.</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New signal passed through a low pass filter for smoothing.</a:t>
            </a:r>
          </a:p>
          <a:p>
            <a:pPr marL="274320" lvl="0" indent="-274320" algn="just">
              <a:spcBef>
                <a:spcPts val="580"/>
              </a:spcBef>
              <a:buClr>
                <a:schemeClr val="accent1"/>
              </a:buClr>
              <a:buSzPct val="85000"/>
              <a:buFont typeface="Wingdings 2"/>
              <a:buChar char=""/>
              <a:defRPr/>
            </a:pPr>
            <a:r>
              <a:rPr lang="en-US" altLang="en-US" sz="1700" dirty="0" smtClean="0">
                <a:latin typeface="Times New Roman" panose="02020603050405020304" pitchFamily="18" charset="0"/>
                <a:cs typeface="Times New Roman" panose="02020603050405020304" pitchFamily="18" charset="0"/>
              </a:rPr>
              <a:t>The better performance can be achieved if the value of delta is not fixed. In </a:t>
            </a:r>
            <a:r>
              <a:rPr lang="en-US" altLang="en-US" sz="1700" b="1" dirty="0" smtClean="0">
                <a:latin typeface="Times New Roman" panose="02020603050405020304" pitchFamily="18" charset="0"/>
                <a:cs typeface="Times New Roman" panose="02020603050405020304" pitchFamily="18" charset="0"/>
              </a:rPr>
              <a:t>adaptive delta modulation </a:t>
            </a:r>
            <a:r>
              <a:rPr lang="en-US" altLang="en-US" sz="1700" dirty="0" smtClean="0">
                <a:latin typeface="Times New Roman" panose="02020603050405020304" pitchFamily="18" charset="0"/>
                <a:cs typeface="Times New Roman" panose="02020603050405020304" pitchFamily="18" charset="0"/>
              </a:rPr>
              <a:t>the value of delta changes according to the amplitude of the analog signal.</a:t>
            </a:r>
          </a:p>
          <a:p>
            <a:pPr marL="274320" lvl="0" indent="-274320" algn="just">
              <a:spcBef>
                <a:spcPts val="580"/>
              </a:spcBef>
              <a:buClr>
                <a:schemeClr val="accent1"/>
              </a:buClr>
              <a:buSzPct val="85000"/>
              <a:buFont typeface="Wingdings 2"/>
              <a:buChar char=""/>
              <a:defRPr/>
            </a:pPr>
            <a:r>
              <a:rPr lang="en-US" altLang="en-US" sz="1700" b="1" dirty="0" smtClean="0">
                <a:latin typeface="Times New Roman" panose="02020603050405020304" pitchFamily="18" charset="0"/>
                <a:cs typeface="Times New Roman" panose="02020603050405020304" pitchFamily="18" charset="0"/>
              </a:rPr>
              <a:t>Quantization error </a:t>
            </a:r>
            <a:r>
              <a:rPr lang="en-US" altLang="en-US" sz="1700" dirty="0" smtClean="0">
                <a:latin typeface="Times New Roman" panose="02020603050405020304" pitchFamily="18" charset="0"/>
                <a:cs typeface="Times New Roman" panose="02020603050405020304" pitchFamily="18" charset="0"/>
              </a:rPr>
              <a:t>is always introduced in the process. This error is less than error of </a:t>
            </a:r>
            <a:r>
              <a:rPr lang="en-US" altLang="en-US" sz="1700" b="1" dirty="0" smtClean="0">
                <a:latin typeface="Times New Roman" panose="02020603050405020304" pitchFamily="18" charset="0"/>
                <a:cs typeface="Times New Roman" panose="02020603050405020304" pitchFamily="18" charset="0"/>
              </a:rPr>
              <a:t>PCM</a:t>
            </a: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a:p>
            <a:pPr marL="274320" lvl="0" indent="-274320" algn="just">
              <a:spcBef>
                <a:spcPts val="580"/>
              </a:spcBef>
              <a:buClr>
                <a:schemeClr val="accent1"/>
              </a:buClr>
              <a:buSzPct val="85000"/>
              <a:buFont typeface="Wingdings 2"/>
              <a:buChar char=""/>
              <a:defRPr/>
            </a:pPr>
            <a:endParaRPr lang="en-US" altLang="en-US" sz="1700" dirty="0" smtClean="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304800" y="162580"/>
            <a:ext cx="22204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Demodulator</a:t>
            </a:r>
            <a:endParaRPr lang="en-US" altLang="en-US" sz="2800" b="1" baseline="0"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894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25" name="Text Box 4"/>
          <p:cNvSpPr txBox="1">
            <a:spLocks noChangeArrowheads="1"/>
          </p:cNvSpPr>
          <p:nvPr/>
        </p:nvSpPr>
        <p:spPr bwMode="auto">
          <a:xfrm>
            <a:off x="2608064" y="5607049"/>
            <a:ext cx="46658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The </a:t>
            </a:r>
            <a:r>
              <a:rPr lang="en-US" altLang="en-US" b="1" i="1" baseline="0" dirty="0"/>
              <a:t>process of delta modulation</a:t>
            </a:r>
          </a:p>
        </p:txBody>
      </p:sp>
      <p:pic>
        <p:nvPicPr>
          <p:cNvPr id="1331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1" y="2101850"/>
            <a:ext cx="5903119" cy="30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1" y="664229"/>
            <a:ext cx="42354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B. Delta Modulation (</a:t>
            </a:r>
            <a:r>
              <a:rPr lang="en-US" altLang="en-US" sz="2800" b="1" baseline="0" dirty="0"/>
              <a:t>D</a:t>
            </a:r>
            <a:r>
              <a:rPr lang="en-US" altLang="en-US" sz="2800" b="1" baseline="0" dirty="0" smtClean="0"/>
              <a:t>M)</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73</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989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5173" name="Text Box 4"/>
          <p:cNvSpPr txBox="1">
            <a:spLocks noChangeArrowheads="1"/>
          </p:cNvSpPr>
          <p:nvPr/>
        </p:nvSpPr>
        <p:spPr bwMode="auto">
          <a:xfrm>
            <a:off x="2698552" y="5323804"/>
            <a:ext cx="4452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Delta </a:t>
            </a:r>
            <a:r>
              <a:rPr lang="en-US" altLang="en-US" b="1" i="1" baseline="0" dirty="0"/>
              <a:t>modulation components</a:t>
            </a:r>
          </a:p>
        </p:txBody>
      </p:sp>
      <p:pic>
        <p:nvPicPr>
          <p:cNvPr id="1351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23" y="2332038"/>
            <a:ext cx="6321028" cy="25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21996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Modulator</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74</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839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7221" name="Text Box 4"/>
          <p:cNvSpPr txBox="1">
            <a:spLocks noChangeArrowheads="1"/>
          </p:cNvSpPr>
          <p:nvPr/>
        </p:nvSpPr>
        <p:spPr bwMode="auto">
          <a:xfrm>
            <a:off x="2318197" y="5372100"/>
            <a:ext cx="46947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Delta </a:t>
            </a:r>
            <a:r>
              <a:rPr lang="en-US" altLang="en-US" b="1" i="1" baseline="0" dirty="0"/>
              <a:t>demodulation components</a:t>
            </a:r>
          </a:p>
        </p:txBody>
      </p:sp>
      <p:pic>
        <p:nvPicPr>
          <p:cNvPr id="1372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291" y="2436815"/>
            <a:ext cx="5751909"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25795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 Demodulator</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75</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7475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9139" name="Text Box 3"/>
          <p:cNvSpPr txBox="1">
            <a:spLocks noChangeArrowheads="1"/>
          </p:cNvSpPr>
          <p:nvPr/>
        </p:nvSpPr>
        <p:spPr bwMode="auto">
          <a:xfrm>
            <a:off x="381000" y="406400"/>
            <a:ext cx="68078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3200" b="1" dirty="0" smtClean="0">
                <a:latin typeface="Times" panose="02020603050405020304" pitchFamily="18" charset="0"/>
              </a:rPr>
              <a:t>3. TRANSMISSION </a:t>
            </a:r>
            <a:r>
              <a:rPr lang="en-US" altLang="en-US" sz="3200" b="1" dirty="0">
                <a:latin typeface="Times" panose="02020603050405020304" pitchFamily="18" charset="0"/>
              </a:rPr>
              <a:t>MODES</a:t>
            </a:r>
          </a:p>
        </p:txBody>
      </p:sp>
      <p:sp>
        <p:nvSpPr>
          <p:cNvPr id="139269"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9141" name="Rectangle 5"/>
          <p:cNvSpPr>
            <a:spLocks noChangeArrowheads="1"/>
          </p:cNvSpPr>
          <p:nvPr/>
        </p:nvSpPr>
        <p:spPr bwMode="auto">
          <a:xfrm>
            <a:off x="533400" y="1464231"/>
            <a:ext cx="83058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 typeface="Arial" pitchFamily="34" charset="0"/>
              <a:buChar char="•"/>
              <a:defRPr/>
            </a:pPr>
            <a:r>
              <a:rPr lang="en-US" altLang="en-US" sz="2600" dirty="0" smtClean="0"/>
              <a:t> The </a:t>
            </a:r>
            <a:r>
              <a:rPr lang="en-US" altLang="en-US" sz="2600" dirty="0"/>
              <a:t>transmission of binary data across a link can be accomplished in either parallel or serial mode. </a:t>
            </a:r>
            <a:endParaRPr lang="en-US" altLang="en-US" sz="2600" dirty="0" smtClean="0"/>
          </a:p>
          <a:p>
            <a:pPr algn="just" eaLnBrk="1" hangingPunct="1">
              <a:buFont typeface="Arial" pitchFamily="34" charset="0"/>
              <a:buChar char="•"/>
              <a:defRPr/>
            </a:pPr>
            <a:r>
              <a:rPr lang="en-US" altLang="en-US" sz="2600" dirty="0" smtClean="0"/>
              <a:t> In </a:t>
            </a:r>
            <a:r>
              <a:rPr lang="en-US" altLang="en-US" sz="2600" dirty="0"/>
              <a:t>parallel mode, multiple bits are sent with each clock tick. </a:t>
            </a:r>
            <a:r>
              <a:rPr lang="en-US" altLang="en-US" sz="2600" dirty="0" smtClean="0"/>
              <a:t>there is only one way to send parallel data.</a:t>
            </a:r>
          </a:p>
          <a:p>
            <a:pPr algn="just" eaLnBrk="1" hangingPunct="1">
              <a:buFont typeface="Arial" pitchFamily="34" charset="0"/>
              <a:buChar char="•"/>
              <a:defRPr/>
            </a:pPr>
            <a:r>
              <a:rPr lang="en-US" altLang="en-US" sz="2600" dirty="0" smtClean="0"/>
              <a:t> In </a:t>
            </a:r>
            <a:r>
              <a:rPr lang="en-US" altLang="en-US" sz="2600" dirty="0"/>
              <a:t>serial mode, 1 bit is sent with each clock tick. </a:t>
            </a:r>
            <a:r>
              <a:rPr lang="en-US" altLang="en-US" sz="2600" dirty="0" smtClean="0"/>
              <a:t>there are three subclasses of serial transmission: asynchronous, synchronous, and isochronous.</a:t>
            </a:r>
          </a:p>
          <a:p>
            <a:pPr algn="just" eaLnBrk="1" hangingPunct="1">
              <a:defRPr/>
            </a:pPr>
            <a:endParaRPr lang="en-US" altLang="en-US" sz="2600" dirty="0" smtClean="0"/>
          </a:p>
          <a:p>
            <a:pPr algn="just" eaLnBrk="1" hangingPunct="1">
              <a:defRPr/>
            </a:pPr>
            <a:r>
              <a:rPr lang="en-US" altLang="en-US" sz="2600" dirty="0" smtClean="0"/>
              <a:t>There are two mode of transmission:</a:t>
            </a:r>
          </a:p>
          <a:p>
            <a:pPr marL="514350" indent="-514350" algn="just" eaLnBrk="1" hangingPunct="1">
              <a:buAutoNum type="arabicPeriod"/>
              <a:defRPr/>
            </a:pPr>
            <a:r>
              <a:rPr lang="en-US" altLang="en-US" sz="2600" dirty="0" smtClean="0"/>
              <a:t>Parallel Transmission</a:t>
            </a:r>
          </a:p>
          <a:p>
            <a:pPr marL="514350" indent="-514350" algn="just" eaLnBrk="1" hangingPunct="1">
              <a:buAutoNum type="arabicPeriod"/>
              <a:defRPr/>
            </a:pPr>
            <a:r>
              <a:rPr lang="en-US" altLang="en-US" sz="2600" dirty="0" smtClean="0"/>
              <a:t>Serial Transmission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036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17" name="Text Box 4"/>
          <p:cNvSpPr txBox="1">
            <a:spLocks noChangeArrowheads="1"/>
          </p:cNvSpPr>
          <p:nvPr/>
        </p:nvSpPr>
        <p:spPr bwMode="auto">
          <a:xfrm>
            <a:off x="1295400" y="723900"/>
            <a:ext cx="58902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sz="2400" b="1" baseline="0" dirty="0" smtClean="0">
                <a:solidFill>
                  <a:schemeClr val="folHlink"/>
                </a:solidFill>
              </a:rPr>
              <a:t> </a:t>
            </a:r>
            <a:r>
              <a:rPr lang="en-US" altLang="en-US" b="1" i="1" baseline="0" dirty="0"/>
              <a:t>Data transmission and modes</a:t>
            </a:r>
          </a:p>
        </p:txBody>
      </p:sp>
      <p:pic>
        <p:nvPicPr>
          <p:cNvPr id="1413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320" y="2044700"/>
            <a:ext cx="6307931"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77</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17204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9139" name="Text Box 3"/>
          <p:cNvSpPr txBox="1">
            <a:spLocks noChangeArrowheads="1"/>
          </p:cNvSpPr>
          <p:nvPr/>
        </p:nvSpPr>
        <p:spPr bwMode="auto">
          <a:xfrm>
            <a:off x="381000" y="406400"/>
            <a:ext cx="68078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3200" b="1" dirty="0" smtClean="0">
                <a:latin typeface="Times" panose="02020603050405020304" pitchFamily="18" charset="0"/>
              </a:rPr>
              <a:t>TRANSMISSION </a:t>
            </a:r>
            <a:r>
              <a:rPr lang="en-US" altLang="en-US" sz="3200" b="1" dirty="0">
                <a:latin typeface="Times" panose="02020603050405020304" pitchFamily="18" charset="0"/>
              </a:rPr>
              <a:t>MODES</a:t>
            </a:r>
          </a:p>
        </p:txBody>
      </p:sp>
      <p:sp>
        <p:nvSpPr>
          <p:cNvPr id="139269"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9141" name="Rectangle 5"/>
          <p:cNvSpPr>
            <a:spLocks noChangeArrowheads="1"/>
          </p:cNvSpPr>
          <p:nvPr/>
        </p:nvSpPr>
        <p:spPr bwMode="auto">
          <a:xfrm>
            <a:off x="533400" y="1187232"/>
            <a:ext cx="83058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 typeface="Arial" pitchFamily="34" charset="0"/>
              <a:buChar char="•"/>
              <a:defRPr/>
            </a:pPr>
            <a:r>
              <a:rPr lang="en-US" altLang="en-US" sz="2600" dirty="0" smtClean="0"/>
              <a:t> </a:t>
            </a:r>
            <a:r>
              <a:rPr lang="en-US" altLang="en-US" sz="2600" b="1" dirty="0" smtClean="0"/>
              <a:t>Parallel Transmission: </a:t>
            </a:r>
            <a:r>
              <a:rPr lang="en-US" altLang="en-US" sz="2600" dirty="0" smtClean="0"/>
              <a:t>I</a:t>
            </a:r>
          </a:p>
          <a:p>
            <a:pPr algn="just" eaLnBrk="1" hangingPunct="1">
              <a:buFont typeface="Arial" pitchFamily="34" charset="0"/>
              <a:buChar char="•"/>
              <a:defRPr/>
            </a:pPr>
            <a:r>
              <a:rPr lang="en-US" altLang="en-US" sz="2600" dirty="0" smtClean="0"/>
              <a:t> n parallel transmission group of data send at a time.</a:t>
            </a:r>
          </a:p>
          <a:p>
            <a:pPr algn="just" eaLnBrk="1" hangingPunct="1">
              <a:buFont typeface="Arial" pitchFamily="34" charset="0"/>
              <a:buChar char="•"/>
              <a:defRPr/>
            </a:pPr>
            <a:r>
              <a:rPr lang="en-US" altLang="en-US" sz="2600" dirty="0" smtClean="0"/>
              <a:t> Here n wires to send n bits at one time.</a:t>
            </a:r>
          </a:p>
          <a:p>
            <a:pPr algn="just" eaLnBrk="1" hangingPunct="1">
              <a:buFont typeface="Arial" pitchFamily="34" charset="0"/>
              <a:buChar char="•"/>
              <a:defRPr/>
            </a:pPr>
            <a:r>
              <a:rPr lang="en-US" altLang="en-US" sz="2600" dirty="0" smtClean="0"/>
              <a:t> It provide speed of transmission that is advantage of parallel transmission.</a:t>
            </a:r>
          </a:p>
          <a:p>
            <a:pPr algn="just" eaLnBrk="1" hangingPunct="1">
              <a:buFont typeface="Arial" pitchFamily="34" charset="0"/>
              <a:buChar char="•"/>
              <a:defRPr/>
            </a:pPr>
            <a:r>
              <a:rPr lang="en-US" altLang="en-US" sz="2600" dirty="0" smtClean="0"/>
              <a:t> But Increase overall cost of transmission is disadvantage.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036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65" name="Text Box 4"/>
          <p:cNvSpPr txBox="1">
            <a:spLocks noChangeArrowheads="1"/>
          </p:cNvSpPr>
          <p:nvPr/>
        </p:nvSpPr>
        <p:spPr bwMode="auto">
          <a:xfrm>
            <a:off x="3028950" y="5615725"/>
            <a:ext cx="33786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Parallel </a:t>
            </a:r>
            <a:r>
              <a:rPr lang="en-US" altLang="en-US" b="1" i="1" baseline="0" dirty="0"/>
              <a:t>transmission</a:t>
            </a:r>
          </a:p>
        </p:txBody>
      </p:sp>
      <p:pic>
        <p:nvPicPr>
          <p:cNvPr id="1433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666" y="1982788"/>
            <a:ext cx="4408884" cy="342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38688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Parallel Transmission</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79</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6333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7" name="Rectangle 11"/>
          <p:cNvSpPr>
            <a:spLocks noChangeArrowheads="1"/>
          </p:cNvSpPr>
          <p:nvPr/>
        </p:nvSpPr>
        <p:spPr bwMode="auto">
          <a:xfrm>
            <a:off x="1733550" y="469642"/>
            <a:ext cx="6057900" cy="501675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dirty="0" smtClean="0">
                <a:latin typeface="Arial" panose="020B0604020202020204" pitchFamily="34" charset="0"/>
              </a:rPr>
              <a:t>Relationship </a:t>
            </a:r>
            <a:r>
              <a:rPr lang="en-US" altLang="en-US" sz="3200" b="1" baseline="0" dirty="0">
                <a:latin typeface="Arial" panose="020B0604020202020204" pitchFamily="34" charset="0"/>
              </a:rPr>
              <a:t>between data rate and signal rate:</a:t>
            </a:r>
          </a:p>
          <a:p>
            <a:pPr algn="ctr"/>
            <a:endParaRPr lang="en-US" altLang="en-US" sz="3200" b="1" baseline="0" dirty="0">
              <a:latin typeface="Arial" panose="020B0604020202020204" pitchFamily="34" charset="0"/>
            </a:endParaRPr>
          </a:p>
          <a:p>
            <a:pPr algn="ctr"/>
            <a:endParaRPr lang="en-US" altLang="en-US" sz="3200" b="1" baseline="0" dirty="0">
              <a:latin typeface="Arial" panose="020B0604020202020204" pitchFamily="34" charset="0"/>
            </a:endParaRPr>
          </a:p>
          <a:p>
            <a:r>
              <a:rPr lang="en-US" altLang="en-US" sz="3200" i="1" baseline="0" dirty="0"/>
              <a:t>N </a:t>
            </a:r>
            <a:r>
              <a:rPr lang="en-US" altLang="en-US" sz="3200" baseline="0" dirty="0"/>
              <a:t>is the data rate (bps)</a:t>
            </a:r>
          </a:p>
          <a:p>
            <a:r>
              <a:rPr lang="en-US" altLang="en-US" sz="3200" baseline="0" dirty="0"/>
              <a:t>c is the case factor, which varies for each case; S is the number of signal elements;</a:t>
            </a:r>
          </a:p>
          <a:p>
            <a:r>
              <a:rPr lang="en-US" altLang="en-US" sz="3200" i="1" baseline="0" dirty="0"/>
              <a:t>r </a:t>
            </a:r>
            <a:r>
              <a:rPr lang="en-US" altLang="en-US" sz="3200" baseline="0" dirty="0"/>
              <a:t>is the previously defined factor</a:t>
            </a:r>
            <a:endParaRPr lang="en-US" altLang="en-US" sz="3200" b="1" baseline="0" dirty="0">
              <a:latin typeface="Arial" panose="020B0604020202020204" pitchFamily="34" charset="0"/>
            </a:endParaRPr>
          </a:p>
          <a:p>
            <a:pPr algn="ctr"/>
            <a:endParaRPr lang="en-US" altLang="en-US" sz="3200" b="1" baseline="0" dirty="0">
              <a:latin typeface="Arial" panose="020B0604020202020204" pitchFamily="34" charset="0"/>
            </a:endParaRPr>
          </a:p>
        </p:txBody>
      </p:sp>
      <p:pic>
        <p:nvPicPr>
          <p:cNvPr id="14349" name="Picture 11"/>
          <p:cNvPicPr>
            <a:picLocks noChangeAspect="1" noChangeArrowheads="1"/>
          </p:cNvPicPr>
          <p:nvPr/>
        </p:nvPicPr>
        <p:blipFill>
          <a:blip r:embed="rId3">
            <a:extLst>
              <a:ext uri="{28A0092B-C50C-407E-A947-70E740481C1C}">
                <a14:useLocalDpi xmlns:a14="http://schemas.microsoft.com/office/drawing/2010/main" val="0"/>
              </a:ext>
            </a:extLst>
          </a:blip>
          <a:srcRect l="2" r="73816"/>
          <a:stretch>
            <a:fillRect/>
          </a:stretch>
        </p:blipFill>
        <p:spPr bwMode="auto">
          <a:xfrm>
            <a:off x="3911205" y="1676400"/>
            <a:ext cx="1702594"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599135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9139" name="Text Box 3"/>
          <p:cNvSpPr txBox="1">
            <a:spLocks noChangeArrowheads="1"/>
          </p:cNvSpPr>
          <p:nvPr/>
        </p:nvSpPr>
        <p:spPr bwMode="auto">
          <a:xfrm>
            <a:off x="381000" y="406400"/>
            <a:ext cx="68078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3200" b="1" dirty="0" smtClean="0">
                <a:latin typeface="Times" panose="02020603050405020304" pitchFamily="18" charset="0"/>
              </a:rPr>
              <a:t>TRANSMISSION </a:t>
            </a:r>
            <a:r>
              <a:rPr lang="en-US" altLang="en-US" sz="3200" b="1" dirty="0">
                <a:latin typeface="Times" panose="02020603050405020304" pitchFamily="18" charset="0"/>
              </a:rPr>
              <a:t>MODES</a:t>
            </a:r>
          </a:p>
        </p:txBody>
      </p:sp>
      <p:sp>
        <p:nvSpPr>
          <p:cNvPr id="139269"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9141" name="Rectangle 5"/>
          <p:cNvSpPr>
            <a:spLocks noChangeArrowheads="1"/>
          </p:cNvSpPr>
          <p:nvPr/>
        </p:nvSpPr>
        <p:spPr bwMode="auto">
          <a:xfrm>
            <a:off x="533400" y="1294954"/>
            <a:ext cx="83058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 typeface="Arial" pitchFamily="34" charset="0"/>
              <a:buChar char="•"/>
              <a:defRPr/>
            </a:pPr>
            <a:r>
              <a:rPr lang="en-US" altLang="en-US" sz="2800" b="1" dirty="0" smtClean="0"/>
              <a:t> Serial Transmission: </a:t>
            </a:r>
          </a:p>
          <a:p>
            <a:pPr algn="just" eaLnBrk="1" hangingPunct="1">
              <a:buFont typeface="Arial" pitchFamily="34" charset="0"/>
              <a:buChar char="•"/>
              <a:defRPr/>
            </a:pPr>
            <a:r>
              <a:rPr lang="en-US" altLang="en-US" sz="2800" b="1" dirty="0" smtClean="0"/>
              <a:t> </a:t>
            </a:r>
            <a:r>
              <a:rPr lang="en-US" altLang="en-US" sz="2800" dirty="0" smtClean="0"/>
              <a:t>In serial transmission only one channel is used to transmit n bit.</a:t>
            </a:r>
          </a:p>
          <a:p>
            <a:pPr algn="just" eaLnBrk="1" hangingPunct="1">
              <a:buFont typeface="Arial" pitchFamily="34" charset="0"/>
              <a:buChar char="•"/>
              <a:defRPr/>
            </a:pPr>
            <a:r>
              <a:rPr lang="en-US" altLang="en-US" sz="2800" dirty="0" smtClean="0"/>
              <a:t> It reduced overall cost of transmission.</a:t>
            </a:r>
          </a:p>
          <a:p>
            <a:pPr algn="just" eaLnBrk="1" hangingPunct="1">
              <a:buFont typeface="Arial" pitchFamily="34" charset="0"/>
              <a:buChar char="•"/>
              <a:defRPr/>
            </a:pPr>
            <a:r>
              <a:rPr lang="en-US" altLang="en-US" sz="2800" dirty="0" smtClean="0"/>
              <a:t> Here </a:t>
            </a:r>
            <a:r>
              <a:rPr lang="en-US" altLang="en-US" sz="2600" dirty="0" smtClean="0"/>
              <a:t>communication</a:t>
            </a:r>
            <a:r>
              <a:rPr lang="en-US" altLang="en-US" sz="2800" dirty="0" smtClean="0"/>
              <a:t> with devices is parallel so we required conversion devices for parallel to serial at sender side and serial to parallel at receiver side.</a:t>
            </a:r>
          </a:p>
          <a:p>
            <a:pPr algn="just" eaLnBrk="1" hangingPunct="1">
              <a:buFont typeface="Arial" pitchFamily="34" charset="0"/>
              <a:buChar char="•"/>
              <a:defRPr/>
            </a:pPr>
            <a:r>
              <a:rPr lang="en-US" altLang="en-US" sz="2800" dirty="0" smtClean="0"/>
              <a:t> There are three way of doing serial transmission </a:t>
            </a:r>
          </a:p>
          <a:p>
            <a:pPr marL="514350" indent="-514350" algn="just" eaLnBrk="1" hangingPunct="1">
              <a:buAutoNum type="arabicPeriod"/>
              <a:defRPr/>
            </a:pPr>
            <a:r>
              <a:rPr lang="en-US" altLang="en-US" sz="2800" dirty="0" smtClean="0"/>
              <a:t>Asynchronous</a:t>
            </a:r>
          </a:p>
          <a:p>
            <a:pPr marL="514350" indent="-514350" algn="just" eaLnBrk="1" hangingPunct="1">
              <a:buAutoNum type="arabicPeriod"/>
              <a:defRPr/>
            </a:pPr>
            <a:r>
              <a:rPr lang="en-US" altLang="en-US" sz="2800" dirty="0" smtClean="0"/>
              <a:t>Synchronous</a:t>
            </a:r>
          </a:p>
          <a:p>
            <a:pPr marL="514350" indent="-514350" algn="just" eaLnBrk="1" hangingPunct="1">
              <a:buAutoNum type="arabicPeriod"/>
              <a:defRPr/>
            </a:pPr>
            <a:r>
              <a:rPr lang="en-US" altLang="en-US" sz="2800" dirty="0" smtClean="0"/>
              <a:t>isochronous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036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5413" name="Text Box 4"/>
          <p:cNvSpPr txBox="1">
            <a:spLocks noChangeArrowheads="1"/>
          </p:cNvSpPr>
          <p:nvPr/>
        </p:nvSpPr>
        <p:spPr bwMode="auto">
          <a:xfrm>
            <a:off x="3108127" y="5583238"/>
            <a:ext cx="31654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Serial </a:t>
            </a:r>
            <a:r>
              <a:rPr lang="en-US" altLang="en-US" b="1" i="1" baseline="0" dirty="0"/>
              <a:t>transmission</a:t>
            </a:r>
          </a:p>
        </p:txBody>
      </p:sp>
      <p:pic>
        <p:nvPicPr>
          <p:cNvPr id="1454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1" y="1981202"/>
            <a:ext cx="4956572"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35707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2</a:t>
            </a:r>
            <a:r>
              <a:rPr lang="en-US" altLang="en-US" sz="2800" b="1" baseline="0" dirty="0" smtClean="0"/>
              <a:t>. Serial Transmission</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81</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602350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9"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9141" name="Rectangle 5"/>
          <p:cNvSpPr>
            <a:spLocks noChangeArrowheads="1"/>
          </p:cNvSpPr>
          <p:nvPr/>
        </p:nvSpPr>
        <p:spPr bwMode="auto">
          <a:xfrm>
            <a:off x="381000" y="304800"/>
            <a:ext cx="8382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 typeface="Arial" pitchFamily="34" charset="0"/>
              <a:buChar char="•"/>
              <a:defRPr/>
            </a:pPr>
            <a:r>
              <a:rPr lang="en-US" altLang="en-US" sz="2200" b="1" dirty="0" smtClean="0"/>
              <a:t> Asynchronous transmission:</a:t>
            </a:r>
          </a:p>
          <a:p>
            <a:pPr algn="just" eaLnBrk="1" hangingPunct="1">
              <a:buFont typeface="Arial" pitchFamily="34" charset="0"/>
              <a:buChar char="•"/>
              <a:defRPr/>
            </a:pPr>
            <a:r>
              <a:rPr lang="en-US" altLang="en-US" sz="2200" b="1" dirty="0" smtClean="0"/>
              <a:t> </a:t>
            </a:r>
            <a:r>
              <a:rPr lang="en-US" altLang="en-US" sz="2200" dirty="0" smtClean="0"/>
              <a:t>It is asynchronous because timing is unimportant.</a:t>
            </a:r>
          </a:p>
          <a:p>
            <a:pPr algn="just" eaLnBrk="1" hangingPunct="1">
              <a:buFont typeface="Arial" pitchFamily="34" charset="0"/>
              <a:buChar char="•"/>
              <a:defRPr/>
            </a:pPr>
            <a:r>
              <a:rPr lang="en-US" altLang="en-US" sz="2200" dirty="0" smtClean="0"/>
              <a:t> Here group of bits are gathered in the form of byte and send.</a:t>
            </a:r>
          </a:p>
          <a:p>
            <a:pPr algn="just" eaLnBrk="1" hangingPunct="1">
              <a:buFont typeface="Arial" pitchFamily="34" charset="0"/>
              <a:buChar char="•"/>
              <a:defRPr/>
            </a:pPr>
            <a:r>
              <a:rPr lang="en-US" altLang="en-US" sz="2200" dirty="0" smtClean="0"/>
              <a:t> The sender handle each and every group independently.</a:t>
            </a:r>
          </a:p>
          <a:p>
            <a:pPr algn="just" eaLnBrk="1" hangingPunct="1">
              <a:buFont typeface="Arial" pitchFamily="34" charset="0"/>
              <a:buChar char="•"/>
              <a:defRPr/>
            </a:pPr>
            <a:r>
              <a:rPr lang="en-US" altLang="en-US" sz="2200" dirty="0" smtClean="0"/>
              <a:t> To alert receiver extra bit is send with actual byte. 0 is send as a start bit and 1 as an stop bit.</a:t>
            </a:r>
          </a:p>
          <a:p>
            <a:pPr algn="just" eaLnBrk="1" hangingPunct="1">
              <a:buFont typeface="Arial" pitchFamily="34" charset="0"/>
              <a:buChar char="•"/>
              <a:defRPr/>
            </a:pPr>
            <a:r>
              <a:rPr lang="en-US" altLang="en-US" sz="2200" dirty="0" smtClean="0"/>
              <a:t> Here size of message is increase due to extra 2 bit so total size is 10 bit.</a:t>
            </a:r>
          </a:p>
          <a:p>
            <a:pPr algn="just" eaLnBrk="1" hangingPunct="1">
              <a:buFont typeface="Arial" pitchFamily="34" charset="0"/>
              <a:buChar char="•"/>
              <a:defRPr/>
            </a:pPr>
            <a:r>
              <a:rPr lang="en-US" altLang="en-US" sz="2200" dirty="0" smtClean="0"/>
              <a:t> There is gap provided between two different byte message to show idle channel.</a:t>
            </a:r>
          </a:p>
          <a:p>
            <a:pPr algn="just" eaLnBrk="1" hangingPunct="1">
              <a:buFont typeface="Arial" pitchFamily="34" charset="0"/>
              <a:buChar char="•"/>
              <a:defRPr/>
            </a:pPr>
            <a:r>
              <a:rPr lang="en-US" altLang="en-US" sz="2200" dirty="0" smtClean="0"/>
              <a:t>Addition of start bit ,stop bit and gap makes transmission slower.</a:t>
            </a:r>
          </a:p>
          <a:p>
            <a:pPr algn="just" eaLnBrk="1" hangingPunct="1">
              <a:buFont typeface="Arial" pitchFamily="34" charset="0"/>
              <a:buChar char="•"/>
              <a:defRPr/>
            </a:pPr>
            <a:r>
              <a:rPr lang="en-US" altLang="en-US" sz="2200" dirty="0" smtClean="0"/>
              <a:t>This scheme is cheap and effective for low speed communication.</a:t>
            </a:r>
          </a:p>
          <a:p>
            <a:pPr algn="just" eaLnBrk="1" hangingPunct="1">
              <a:buFont typeface="Arial" pitchFamily="34" charset="0"/>
              <a:buChar char="•"/>
              <a:defRPr/>
            </a:pPr>
            <a:r>
              <a:rPr lang="en-US" altLang="en-US" sz="2200" dirty="0" smtClean="0"/>
              <a:t> Ex computer and keyboard communication.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036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6" name="Line 9"/>
          <p:cNvSpPr>
            <a:spLocks noChangeShapeType="1"/>
          </p:cNvSpPr>
          <p:nvPr/>
        </p:nvSpPr>
        <p:spPr bwMode="auto">
          <a:xfrm>
            <a:off x="1529954" y="1276082"/>
            <a:ext cx="611505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7468" name="Rectangle 11"/>
          <p:cNvSpPr>
            <a:spLocks noChangeArrowheads="1"/>
          </p:cNvSpPr>
          <p:nvPr/>
        </p:nvSpPr>
        <p:spPr bwMode="auto">
          <a:xfrm>
            <a:off x="838200" y="1066800"/>
            <a:ext cx="7848600" cy="501675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marL="457200" indent="-457200">
              <a:buFont typeface="Arial" panose="020B0604020202020204" pitchFamily="34" charset="0"/>
              <a:buChar char="•"/>
            </a:pPr>
            <a:r>
              <a:rPr lang="en-US" altLang="en-US" sz="3200" b="1" baseline="0" dirty="0">
                <a:latin typeface="Arial" panose="020B0604020202020204" pitchFamily="34" charset="0"/>
              </a:rPr>
              <a:t>In asynchronous transmission, we send 1 start bit (0) at the beginning and 1 or more stop bits (1s) at the end of each byte. There may be a gap between </a:t>
            </a:r>
            <a:r>
              <a:rPr lang="en-US" altLang="en-US" sz="3200" b="1" baseline="0" dirty="0" smtClean="0">
                <a:latin typeface="Arial" panose="020B0604020202020204" pitchFamily="34" charset="0"/>
              </a:rPr>
              <a:t>each </a:t>
            </a:r>
            <a:r>
              <a:rPr lang="en-US" altLang="en-US" sz="3200" b="1" baseline="0" dirty="0">
                <a:latin typeface="Arial" panose="020B0604020202020204" pitchFamily="34" charset="0"/>
              </a:rPr>
              <a:t>byte</a:t>
            </a:r>
            <a:r>
              <a:rPr lang="en-US" altLang="en-US" sz="3200" b="1" baseline="0" dirty="0" smtClean="0">
                <a:latin typeface="Arial" panose="020B0604020202020204" pitchFamily="34" charset="0"/>
              </a:rPr>
              <a:t>.</a:t>
            </a:r>
          </a:p>
          <a:p>
            <a:pPr marL="457200" indent="-457200">
              <a:buFont typeface="Arial" panose="020B0604020202020204" pitchFamily="34" charset="0"/>
              <a:buChar char="•"/>
            </a:pPr>
            <a:endParaRPr lang="en-US" altLang="en-US" sz="3200" b="1" baseline="0" dirty="0" smtClean="0">
              <a:latin typeface="Arial" panose="020B0604020202020204" pitchFamily="34" charset="0"/>
            </a:endParaRPr>
          </a:p>
          <a:p>
            <a:pPr marL="457200" indent="-457200">
              <a:buFont typeface="Arial" panose="020B0604020202020204" pitchFamily="34" charset="0"/>
              <a:buChar char="•"/>
            </a:pPr>
            <a:r>
              <a:rPr lang="en-US" altLang="en-US" sz="3200" b="1" baseline="0" dirty="0">
                <a:latin typeface="Arial" panose="020B0604020202020204" pitchFamily="34" charset="0"/>
              </a:rPr>
              <a:t>Asynchronous here means “asynchronous at the byte level</a:t>
            </a:r>
            <a:r>
              <a:rPr lang="en-US" altLang="en-US" sz="3200" b="1" baseline="0" dirty="0" smtClean="0">
                <a:latin typeface="Arial" panose="020B0604020202020204" pitchFamily="34" charset="0"/>
              </a:rPr>
              <a:t>,” but </a:t>
            </a:r>
            <a:r>
              <a:rPr lang="en-US" altLang="en-US" sz="3200" b="1" baseline="0" dirty="0">
                <a:latin typeface="Arial" panose="020B0604020202020204" pitchFamily="34" charset="0"/>
              </a:rPr>
              <a:t>the bits are still synchronized; </a:t>
            </a:r>
            <a:br>
              <a:rPr lang="en-US" altLang="en-US" sz="3200" b="1" baseline="0" dirty="0">
                <a:latin typeface="Arial" panose="020B0604020202020204" pitchFamily="34" charset="0"/>
              </a:rPr>
            </a:br>
            <a:r>
              <a:rPr lang="en-US" altLang="en-US" sz="3200" b="1" baseline="0" dirty="0">
                <a:latin typeface="Arial" panose="020B0604020202020204" pitchFamily="34" charset="0"/>
              </a:rPr>
              <a:t>their durations are the same</a:t>
            </a:r>
            <a:r>
              <a:rPr lang="en-US" altLang="en-US" sz="3200" b="1" baseline="0" dirty="0" smtClean="0">
                <a:latin typeface="Arial" panose="020B0604020202020204" pitchFamily="34" charset="0"/>
              </a:rPr>
              <a:t>.</a:t>
            </a:r>
            <a:endParaRPr lang="en-US" altLang="en-US" sz="3200" b="1" baseline="0"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81311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1557" name="Text Box 4"/>
          <p:cNvSpPr txBox="1">
            <a:spLocks noChangeArrowheads="1"/>
          </p:cNvSpPr>
          <p:nvPr/>
        </p:nvSpPr>
        <p:spPr bwMode="auto">
          <a:xfrm>
            <a:off x="2774156" y="5463862"/>
            <a:ext cx="4218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Asynchronous </a:t>
            </a:r>
            <a:r>
              <a:rPr lang="en-US" altLang="en-US" b="1" i="1" baseline="0" dirty="0"/>
              <a:t>transmission</a:t>
            </a:r>
          </a:p>
        </p:txBody>
      </p:sp>
      <p:pic>
        <p:nvPicPr>
          <p:cNvPr id="1515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198" y="2058988"/>
            <a:ext cx="5854303"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5024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2.1 Asynchronous Transmission</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84</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805269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9"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9141" name="Rectangle 5"/>
          <p:cNvSpPr>
            <a:spLocks noChangeArrowheads="1"/>
          </p:cNvSpPr>
          <p:nvPr/>
        </p:nvSpPr>
        <p:spPr bwMode="auto">
          <a:xfrm>
            <a:off x="533400" y="659487"/>
            <a:ext cx="8305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 typeface="Arial" pitchFamily="34" charset="0"/>
              <a:buChar char="•"/>
              <a:defRPr/>
            </a:pPr>
            <a:r>
              <a:rPr lang="en-US" altLang="en-US" sz="2400" b="1" dirty="0" smtClean="0"/>
              <a:t> synchronous transmission:</a:t>
            </a:r>
          </a:p>
          <a:p>
            <a:pPr algn="just" eaLnBrk="1" hangingPunct="1">
              <a:buFont typeface="Arial" pitchFamily="34" charset="0"/>
              <a:buChar char="•"/>
              <a:defRPr/>
            </a:pPr>
            <a:r>
              <a:rPr lang="en-US" altLang="en-US" sz="2400" b="1" dirty="0" smtClean="0"/>
              <a:t> </a:t>
            </a:r>
            <a:r>
              <a:rPr lang="en-US" altLang="en-US" sz="2400" dirty="0" smtClean="0"/>
              <a:t>In Synchronous transmission the bit stream is combined into larger “frames” which may contain multiple bytes.</a:t>
            </a:r>
          </a:p>
          <a:p>
            <a:pPr algn="just" eaLnBrk="1" hangingPunct="1">
              <a:buFont typeface="Arial" pitchFamily="34" charset="0"/>
              <a:buChar char="•"/>
              <a:defRPr/>
            </a:pPr>
            <a:r>
              <a:rPr lang="en-US" altLang="en-US" sz="2400" dirty="0" smtClean="0"/>
              <a:t>There is no gap between two byte in frames.</a:t>
            </a:r>
          </a:p>
          <a:p>
            <a:pPr algn="just" eaLnBrk="1" hangingPunct="1">
              <a:buFont typeface="Arial" pitchFamily="34" charset="0"/>
              <a:buChar char="•"/>
              <a:defRPr/>
            </a:pPr>
            <a:r>
              <a:rPr lang="en-US" altLang="en-US" sz="2400" dirty="0" smtClean="0"/>
              <a:t> It is the task of receiver to separate each byte.</a:t>
            </a:r>
          </a:p>
          <a:p>
            <a:pPr algn="just" eaLnBrk="1" hangingPunct="1">
              <a:buFont typeface="Arial" pitchFamily="34" charset="0"/>
              <a:buChar char="•"/>
              <a:defRPr/>
            </a:pPr>
            <a:r>
              <a:rPr lang="en-US" altLang="en-US" sz="2400" dirty="0" smtClean="0"/>
              <a:t> Here sender must have to send information if no information available it fills gap using 0s and 1’s.</a:t>
            </a:r>
          </a:p>
          <a:p>
            <a:pPr algn="just" eaLnBrk="1" hangingPunct="1">
              <a:buFont typeface="Arial" pitchFamily="34" charset="0"/>
              <a:buChar char="•"/>
              <a:defRPr/>
            </a:pPr>
            <a:r>
              <a:rPr lang="en-US" altLang="en-US" sz="2400" dirty="0" smtClean="0"/>
              <a:t> Here timing become very important because of no start bit, stop bit and gap available.</a:t>
            </a:r>
          </a:p>
          <a:p>
            <a:pPr algn="just" eaLnBrk="1" hangingPunct="1">
              <a:buFont typeface="Arial" pitchFamily="34" charset="0"/>
              <a:buChar char="•"/>
              <a:defRPr/>
            </a:pPr>
            <a:r>
              <a:rPr lang="en-US" altLang="en-US" sz="2400" dirty="0" smtClean="0"/>
              <a:t> Advantage is speed because of no extra bits and gap.</a:t>
            </a:r>
          </a:p>
          <a:p>
            <a:pPr algn="just" eaLnBrk="1" hangingPunct="1">
              <a:buFont typeface="Arial" pitchFamily="34" charset="0"/>
              <a:buChar char="•"/>
              <a:defRPr/>
            </a:pPr>
            <a:r>
              <a:rPr lang="en-US" altLang="en-US" sz="2400" dirty="0" smtClean="0"/>
              <a:t> It is used in high speed application for computer to computer transfer.</a:t>
            </a:r>
          </a:p>
          <a:p>
            <a:pPr algn="just" eaLnBrk="1" hangingPunct="1">
              <a:buFont typeface="Arial" pitchFamily="34" charset="0"/>
              <a:buChar char="•"/>
              <a:defRPr/>
            </a:pPr>
            <a:r>
              <a:rPr lang="en-US" altLang="en-US" sz="2400" dirty="0" smtClean="0"/>
              <a:t> It happen at data link layer.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036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2" name="Rectangle 11"/>
          <p:cNvSpPr>
            <a:spLocks noChangeArrowheads="1"/>
          </p:cNvSpPr>
          <p:nvPr/>
        </p:nvSpPr>
        <p:spPr bwMode="auto">
          <a:xfrm>
            <a:off x="457200" y="2209800"/>
            <a:ext cx="81534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dirty="0">
                <a:latin typeface="Arial" panose="020B0604020202020204" pitchFamily="34" charset="0"/>
              </a:rPr>
              <a:t>In synchronous transmission, we send bits one after another without start or stop bits or gaps. It is the responsibility of the receiver to group the bits.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86</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69261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5653" name="Text Box 4"/>
          <p:cNvSpPr txBox="1">
            <a:spLocks noChangeArrowheads="1"/>
          </p:cNvSpPr>
          <p:nvPr/>
        </p:nvSpPr>
        <p:spPr bwMode="auto">
          <a:xfrm>
            <a:off x="2840831" y="5141914"/>
            <a:ext cx="4090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a:t>
            </a:r>
            <a:r>
              <a:rPr lang="en-US" altLang="en-US" b="1" i="1" baseline="0" dirty="0" smtClean="0"/>
              <a:t>Synchronous </a:t>
            </a:r>
            <a:r>
              <a:rPr lang="en-US" altLang="en-US" b="1" i="1" baseline="0" dirty="0"/>
              <a:t>transmission</a:t>
            </a:r>
          </a:p>
        </p:txBody>
      </p:sp>
      <p:pic>
        <p:nvPicPr>
          <p:cNvPr id="155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2474915"/>
            <a:ext cx="584835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48450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2.2 Synchronous Transmission</a:t>
            </a:r>
            <a:endParaRPr lang="en-US" altLang="en-US" sz="2800" b="1" baseline="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87</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71333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4"/>
          <p:cNvSpPr txBox="1">
            <a:spLocks noChangeArrowheads="1"/>
          </p:cNvSpPr>
          <p:nvPr/>
        </p:nvSpPr>
        <p:spPr bwMode="auto">
          <a:xfrm>
            <a:off x="1270398" y="712625"/>
            <a:ext cx="47232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2.3 Isochronous Transmission</a:t>
            </a:r>
            <a:endParaRPr lang="en-US" altLang="en-US" sz="2800" b="1" baseline="0" dirty="0"/>
          </a:p>
        </p:txBody>
      </p:sp>
      <p:sp>
        <p:nvSpPr>
          <p:cNvPr id="4" name="Content Placeholder 3"/>
          <p:cNvSpPr>
            <a:spLocks noGrp="1"/>
          </p:cNvSpPr>
          <p:nvPr>
            <p:ph idx="1"/>
          </p:nvPr>
        </p:nvSpPr>
        <p:spPr>
          <a:xfrm>
            <a:off x="1339016" y="1447800"/>
            <a:ext cx="6393942" cy="4664844"/>
          </a:xfrm>
        </p:spPr>
        <p:txBody>
          <a:bodyPr>
            <a:normAutofit fontScale="85000" lnSpcReduction="20000"/>
          </a:bodyPr>
          <a:lstStyle/>
          <a:p>
            <a:pPr algn="just">
              <a:lnSpc>
                <a:spcPct val="120000"/>
              </a:lnSpc>
            </a:pPr>
            <a:r>
              <a:rPr lang="en-US" dirty="0" smtClean="0">
                <a:latin typeface="Times New Roman" panose="02020603050405020304" pitchFamily="18" charset="0"/>
                <a:cs typeface="Times New Roman" panose="02020603050405020304" pitchFamily="18" charset="0"/>
              </a:rPr>
              <a:t>In real-time audio and video, in which uneven delays between frames are not acceptable, synchronous transmission fails.</a:t>
            </a:r>
          </a:p>
          <a:p>
            <a:pPr lvl="1" algn="just">
              <a:lnSpc>
                <a:spcPct val="120000"/>
              </a:lnSpc>
            </a:pPr>
            <a:r>
              <a:rPr lang="en-US" dirty="0" smtClean="0">
                <a:latin typeface="Times New Roman" panose="02020603050405020304" pitchFamily="18" charset="0"/>
                <a:cs typeface="Times New Roman" panose="02020603050405020304" pitchFamily="18" charset="0"/>
              </a:rPr>
              <a:t>For example, TV images are broadcast at the rate of 30 images per second; they must be viewed at the same rate.</a:t>
            </a:r>
          </a:p>
          <a:p>
            <a:pPr lvl="1" algn="just">
              <a:lnSpc>
                <a:spcPct val="120000"/>
              </a:lnSpc>
            </a:pPr>
            <a:r>
              <a:rPr lang="en-US" dirty="0" smtClean="0">
                <a:latin typeface="Times New Roman" panose="02020603050405020304" pitchFamily="18" charset="0"/>
                <a:cs typeface="Times New Roman" panose="02020603050405020304" pitchFamily="18" charset="0"/>
              </a:rPr>
              <a:t>If each image is sent by using one or more frames, there should be no delays between frames.</a:t>
            </a:r>
          </a:p>
          <a:p>
            <a:pPr algn="just">
              <a:lnSpc>
                <a:spcPct val="120000"/>
              </a:lnSpc>
            </a:pPr>
            <a:r>
              <a:rPr lang="en-US" dirty="0" smtClean="0">
                <a:latin typeface="Times New Roman" panose="02020603050405020304" pitchFamily="18" charset="0"/>
                <a:cs typeface="Times New Roman" panose="02020603050405020304" pitchFamily="18" charset="0"/>
              </a:rPr>
              <a:t>For this type of application, synchronization between characters is not enough; the entire stream of bits must be synchronized.</a:t>
            </a:r>
          </a:p>
          <a:p>
            <a:pPr algn="just">
              <a:lnSpc>
                <a:spcPct val="120000"/>
              </a:lnSpc>
            </a:pPr>
            <a:r>
              <a:rPr lang="en-US" dirty="0" smtClean="0">
                <a:latin typeface="Times New Roman" panose="02020603050405020304" pitchFamily="18" charset="0"/>
                <a:cs typeface="Times New Roman" panose="02020603050405020304" pitchFamily="18" charset="0"/>
              </a:rPr>
              <a:t>The isochronous transmission guarantees that the data arrive at a fixed rate.</a:t>
            </a:r>
            <a:endParaRPr lang="en-US"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88</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4053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
        <p:nvSpPr>
          <p:cNvPr id="5" name="Content Placeholder 4"/>
          <p:cNvSpPr>
            <a:spLocks noGrp="1"/>
          </p:cNvSpPr>
          <p:nvPr>
            <p:ph sz="quarter" idx="1"/>
          </p:nvPr>
        </p:nvSpPr>
        <p:spPr>
          <a:xfrm>
            <a:off x="3429000" y="2971800"/>
            <a:ext cx="2743200" cy="838200"/>
          </a:xfrm>
        </p:spPr>
        <p:txBody>
          <a:bodyPr>
            <a:noAutofit/>
          </a:bodyPr>
          <a:lstStyle/>
          <a:p>
            <a:pPr>
              <a:buNone/>
            </a:pPr>
            <a:r>
              <a:rPr lang="en-US" sz="4800" dirty="0" smtClean="0">
                <a:solidFill>
                  <a:schemeClr val="accent1"/>
                </a:solidFill>
              </a:rPr>
              <a:t>Thank You</a:t>
            </a:r>
            <a:endParaRPr lang="en-US" sz="4800"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Line 3"/>
          <p:cNvSpPr>
            <a:spLocks noChangeShapeType="1"/>
          </p:cNvSpPr>
          <p:nvPr/>
        </p:nvSpPr>
        <p:spPr bwMode="auto">
          <a:xfrm>
            <a:off x="10668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4"/>
          <p:cNvSpPr txBox="1">
            <a:spLocks noChangeArrowheads="1"/>
          </p:cNvSpPr>
          <p:nvPr/>
        </p:nvSpPr>
        <p:spPr bwMode="auto">
          <a:xfrm>
            <a:off x="990601" y="381000"/>
            <a:ext cx="52953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solidFill>
                  <a:schemeClr val="folHlink"/>
                </a:solidFill>
              </a:rPr>
              <a:t>Figure </a:t>
            </a:r>
            <a:r>
              <a:rPr lang="en-US" altLang="en-US" b="1" i="1" baseline="0" dirty="0"/>
              <a:t>Signal element versus data element</a:t>
            </a:r>
          </a:p>
        </p:txBody>
      </p:sp>
      <p:pic>
        <p:nvPicPr>
          <p:cNvPr id="102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1" y="1295402"/>
            <a:ext cx="4579144" cy="488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21630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902</TotalTime>
  <Words>3149</Words>
  <Application>Microsoft Office PowerPoint</Application>
  <PresentationFormat>On-screen Show (4:3)</PresentationFormat>
  <Paragraphs>743</Paragraphs>
  <Slides>89</Slides>
  <Notes>85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Arial</vt:lpstr>
      <vt:lpstr>Calibri</vt:lpstr>
      <vt:lpstr>Franklin Gothic Book</vt:lpstr>
      <vt:lpstr>Perpetua</vt:lpstr>
      <vt:lpstr>Times</vt:lpstr>
      <vt:lpstr>Times New Roman</vt:lpstr>
      <vt:lpstr>Wingdings 2</vt:lpstr>
      <vt:lpstr>Equity</vt:lpstr>
      <vt:lpstr>Unit-2.2 Digital to Digital Conversion</vt:lpstr>
      <vt:lpstr>Outline</vt:lpstr>
      <vt:lpstr>1. Digital to digital conversion</vt:lpstr>
      <vt:lpstr>1.1 Line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194</cp:revision>
  <dcterms:created xsi:type="dcterms:W3CDTF">2006-08-16T00:00:00Z</dcterms:created>
  <dcterms:modified xsi:type="dcterms:W3CDTF">2021-07-31T05:16:29Z</dcterms:modified>
</cp:coreProperties>
</file>