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handoutMasterIdLst>
    <p:handoutMasterId r:id="rId48"/>
  </p:handoutMasterIdLst>
  <p:sldIdLst>
    <p:sldId id="258" r:id="rId2"/>
    <p:sldId id="279" r:id="rId3"/>
    <p:sldId id="280" r:id="rId4"/>
    <p:sldId id="347" r:id="rId5"/>
    <p:sldId id="348" r:id="rId6"/>
    <p:sldId id="349" r:id="rId7"/>
    <p:sldId id="350" r:id="rId8"/>
    <p:sldId id="351" r:id="rId9"/>
    <p:sldId id="352" r:id="rId10"/>
    <p:sldId id="379" r:id="rId11"/>
    <p:sldId id="353" r:id="rId12"/>
    <p:sldId id="380" r:id="rId13"/>
    <p:sldId id="354" r:id="rId14"/>
    <p:sldId id="355" r:id="rId15"/>
    <p:sldId id="356" r:id="rId16"/>
    <p:sldId id="381" r:id="rId17"/>
    <p:sldId id="359" r:id="rId18"/>
    <p:sldId id="360" r:id="rId19"/>
    <p:sldId id="382" r:id="rId20"/>
    <p:sldId id="361" r:id="rId21"/>
    <p:sldId id="362" r:id="rId22"/>
    <p:sldId id="363" r:id="rId23"/>
    <p:sldId id="383" r:id="rId24"/>
    <p:sldId id="364" r:id="rId25"/>
    <p:sldId id="384" r:id="rId26"/>
    <p:sldId id="365" r:id="rId27"/>
    <p:sldId id="385" r:id="rId28"/>
    <p:sldId id="366" r:id="rId29"/>
    <p:sldId id="367" r:id="rId30"/>
    <p:sldId id="368" r:id="rId31"/>
    <p:sldId id="369" r:id="rId32"/>
    <p:sldId id="386" r:id="rId33"/>
    <p:sldId id="370" r:id="rId34"/>
    <p:sldId id="387" r:id="rId35"/>
    <p:sldId id="372" r:id="rId36"/>
    <p:sldId id="388" r:id="rId37"/>
    <p:sldId id="373" r:id="rId38"/>
    <p:sldId id="374" r:id="rId39"/>
    <p:sldId id="389" r:id="rId40"/>
    <p:sldId id="375" r:id="rId41"/>
    <p:sldId id="376" r:id="rId42"/>
    <p:sldId id="390" r:id="rId43"/>
    <p:sldId id="377" r:id="rId44"/>
    <p:sldId id="378" r:id="rId45"/>
    <p:sldId id="346"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Unit-2.3 Analog Transmission</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9/16/2021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28042091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Unit-2.3 Analog Transmission</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9/16/2021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527375243"/>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32004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62221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479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12014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14371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93552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69311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23083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100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46542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9732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23557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013299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52092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39864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44276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554438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8924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14209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59471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1104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5839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973589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Unit-2.3 Analog Transmission</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45</a:t>
            </a:fld>
            <a:endParaRPr lang="en-US"/>
          </a:p>
        </p:txBody>
      </p:sp>
    </p:spTree>
    <p:extLst>
      <p:ext uri="{BB962C8B-B14F-4D97-AF65-F5344CB8AC3E}">
        <p14:creationId xmlns:p14="http://schemas.microsoft.com/office/powerpoint/2010/main" val="68474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4343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775438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70567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8703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2547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61831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6285A68-B04E-483D-8DC9-6C774F4AA0B0}" type="datetime1">
              <a:rPr lang="en-US" smtClean="0"/>
              <a:pPr/>
              <a:t>9/16/2021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8C6B7B8-3518-4661-8E84-1F76F9B77C0E}" type="datetime1">
              <a:rPr lang="en-US" smtClean="0"/>
              <a:pPr/>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406A3A-DCBF-4F3A-98E0-C7527FB8E3D7}" type="datetime1">
              <a:rPr lang="en-US" smtClean="0"/>
              <a:pPr/>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6740E12-F3FD-4E9B-B66B-B9271AD8AE9A}" type="datetime1">
              <a:rPr lang="en-US" smtClean="0"/>
              <a:pPr/>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ED5227-E6D2-4A87-AB66-038EA29B77E4}" type="datetime1">
              <a:rPr lang="en-US" smtClean="0"/>
              <a:pPr/>
              <a:t>9/16/2021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F93F05C-97EE-4E06-8A82-BFD34A39F15E}" type="datetime1">
              <a:rPr lang="en-US" smtClean="0"/>
              <a:pPr/>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D61A8E0-EDF7-4045-83BC-30923A27E19E}" type="datetime1">
              <a:rPr lang="en-US" smtClean="0"/>
              <a:pPr/>
              <a:t>9/16/2021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933A99D-4343-41F0-8E78-43AB534A2280}" type="datetime1">
              <a:rPr lang="en-US" smtClean="0"/>
              <a:pPr/>
              <a:t>9/16/2021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D8572-86ED-412B-AA6C-0E67EAFE38B8}" type="datetime1">
              <a:rPr lang="en-US" smtClean="0"/>
              <a:pPr/>
              <a:t>9/16/2021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7AD881-A215-4069-9199-8D66FD7139EF}" type="datetime1">
              <a:rPr lang="en-US" smtClean="0"/>
              <a:pPr/>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F388DAF-6A48-4768-BF57-7727F6B223D2}" type="datetime1">
              <a:rPr lang="en-US" smtClean="0"/>
              <a:pPr/>
              <a:t>9/16/2021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EA7249FC-9713-4F2C-BF4F-C7B013144819}" type="datetime1">
              <a:rPr lang="en-US" smtClean="0"/>
              <a:pPr/>
              <a:t>9/16/2021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Unit-2.3 Analog Transmission</a:t>
            </a:r>
            <a:endParaRPr lang="en-US" dirty="0"/>
          </a:p>
        </p:txBody>
      </p:sp>
      <p:sp>
        <p:nvSpPr>
          <p:cNvPr id="5" name="Subtitle 2"/>
          <p:cNvSpPr txBox="1">
            <a:spLocks/>
          </p:cNvSpPr>
          <p:nvPr/>
        </p:nvSpPr>
        <p:spPr>
          <a:xfrm>
            <a:off x="1066800" y="3276600"/>
            <a:ext cx="7010400" cy="3048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defRPr/>
            </a:pPr>
            <a:endParaRPr lang="en-US" dirty="0" smtClean="0"/>
          </a:p>
          <a:p>
            <a:pPr>
              <a:defRPr/>
            </a:pPr>
            <a:r>
              <a:rPr lang="en-US" sz="2200" dirty="0" smtClean="0"/>
              <a:t>Prepared By: </a:t>
            </a:r>
          </a:p>
          <a:p>
            <a:pPr>
              <a:defRPr/>
            </a:pPr>
            <a:r>
              <a:rPr lang="en-US" sz="2200" dirty="0" smtClean="0"/>
              <a:t>Prof. Vishal A. </a:t>
            </a:r>
            <a:r>
              <a:rPr lang="en-US" sz="2200" dirty="0" err="1" smtClean="0"/>
              <a:t>Polara</a:t>
            </a:r>
            <a:endParaRPr lang="en-US" sz="2200" dirty="0" smtClean="0"/>
          </a:p>
          <a:p>
            <a:pPr>
              <a:defRPr/>
            </a:pPr>
            <a:r>
              <a:rPr lang="en-US" sz="2200" dirty="0" smtClean="0"/>
              <a:t>Assistant Professor</a:t>
            </a:r>
          </a:p>
          <a:p>
            <a:pPr>
              <a:defRPr/>
            </a:pPr>
            <a:r>
              <a:rPr lang="en-US" sz="1600" dirty="0" smtClean="0"/>
              <a:t>Information Technology Department </a:t>
            </a:r>
          </a:p>
          <a:p>
            <a:pPr>
              <a:defRPr/>
            </a:pPr>
            <a:r>
              <a:rPr lang="en-US" sz="1600" dirty="0" smtClean="0"/>
              <a:t>Birla </a:t>
            </a:r>
            <a:r>
              <a:rPr lang="en-US" sz="1600" dirty="0" err="1" smtClean="0"/>
              <a:t>Vishvakarma</a:t>
            </a:r>
            <a:r>
              <a:rPr lang="en-US" sz="1600" dirty="0" smtClean="0"/>
              <a:t> </a:t>
            </a:r>
            <a:r>
              <a:rPr lang="en-US" sz="1600" dirty="0" err="1" smtClean="0"/>
              <a:t>Mahavidyalaya</a:t>
            </a:r>
            <a:r>
              <a:rPr lang="en-US" sz="1600" dirty="0" smtClean="0"/>
              <a:t> Engineering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1. Amplitude shift keying(ASK)</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609600" y="1447800"/>
            <a:ext cx="8077200" cy="4572000"/>
          </a:xfrm>
        </p:spPr>
        <p:txBody>
          <a:bodyPr>
            <a:normAutofit/>
          </a:bodyPr>
          <a:lstStyle/>
          <a:p>
            <a:pPr algn="just"/>
            <a:r>
              <a:rPr lang="en-US" dirty="0" smtClean="0"/>
              <a:t>In this technique the amplitude of the carrier signal is varied to create signal elements.</a:t>
            </a:r>
          </a:p>
          <a:p>
            <a:pPr algn="just"/>
            <a:r>
              <a:rPr lang="en-US" dirty="0" smtClean="0"/>
              <a:t>Both frequency an phase remain constant while the amplitude changes.</a:t>
            </a:r>
          </a:p>
          <a:p>
            <a:pPr algn="just"/>
            <a:r>
              <a:rPr lang="en-US" dirty="0" smtClean="0"/>
              <a:t>ASK is normally implemented using two levels. It is called binary amplitude shift keying or </a:t>
            </a:r>
            <a:r>
              <a:rPr lang="en-US" b="1" dirty="0" smtClean="0"/>
              <a:t>on-off keying(OOK).</a:t>
            </a:r>
          </a:p>
          <a:p>
            <a:pPr algn="just"/>
            <a:r>
              <a:rPr lang="en-US" dirty="0" smtClean="0"/>
              <a:t>Here the peak amplitude of one signal level is 0 and other is the same as the amplitude of the carrier frequency.</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Text Box 4"/>
          <p:cNvSpPr txBox="1">
            <a:spLocks noChangeArrowheads="1"/>
          </p:cNvSpPr>
          <p:nvPr/>
        </p:nvSpPr>
        <p:spPr bwMode="auto">
          <a:xfrm>
            <a:off x="2578995" y="5448300"/>
            <a:ext cx="42619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Binary </a:t>
            </a:r>
            <a:r>
              <a:rPr lang="en-US" altLang="en-US" sz="2000" i="1" dirty="0">
                <a:latin typeface="Times New Roman" panose="02020603050405020304" pitchFamily="18" charset="0"/>
              </a:rPr>
              <a:t>amplitude shift keying</a:t>
            </a:r>
          </a:p>
        </p:txBody>
      </p:sp>
      <p:pic>
        <p:nvPicPr>
          <p:cNvPr id="19463"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2" y="2754315"/>
            <a:ext cx="6472238"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9" y="712625"/>
            <a:ext cx="5247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Amplitude Shift Keying (ASK)</a:t>
            </a:r>
            <a:endParaRPr lang="en-US" altLang="en-US" sz="2800" b="1" baseline="0" dirty="0"/>
          </a:p>
        </p:txBody>
      </p:sp>
      <p:sp>
        <p:nvSpPr>
          <p:cNvPr id="8" name="Text Box 4"/>
          <p:cNvSpPr txBox="1">
            <a:spLocks noChangeArrowheads="1"/>
          </p:cNvSpPr>
          <p:nvPr/>
        </p:nvSpPr>
        <p:spPr bwMode="auto">
          <a:xfrm>
            <a:off x="1270398" y="1550825"/>
            <a:ext cx="344260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1.1  Binary ASK (BASK)</a:t>
            </a:r>
            <a:endParaRPr lang="en-US" altLang="en-US" sz="2400" b="1" baseline="0" dirty="0"/>
          </a:p>
        </p:txBody>
      </p:sp>
    </p:spTree>
    <p:extLst>
      <p:ext uri="{BB962C8B-B14F-4D97-AF65-F5344CB8AC3E}">
        <p14:creationId xmlns:p14="http://schemas.microsoft.com/office/powerpoint/2010/main" val="3874486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Implementation of BASK</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609600" y="1447800"/>
            <a:ext cx="8077200" cy="4572000"/>
          </a:xfrm>
        </p:spPr>
        <p:txBody>
          <a:bodyPr>
            <a:normAutofit/>
          </a:bodyPr>
          <a:lstStyle/>
          <a:p>
            <a:pPr algn="just"/>
            <a:r>
              <a:rPr lang="en-US" dirty="0" smtClean="0"/>
              <a:t>Here </a:t>
            </a:r>
            <a:r>
              <a:rPr lang="en-US" dirty="0" err="1" smtClean="0"/>
              <a:t>unipolar</a:t>
            </a:r>
            <a:r>
              <a:rPr lang="en-US" dirty="0" smtClean="0"/>
              <a:t> NRZ signal multiply with carrier signal coming from an oscillator.</a:t>
            </a:r>
          </a:p>
          <a:p>
            <a:pPr algn="just"/>
            <a:r>
              <a:rPr lang="en-US" dirty="0" smtClean="0"/>
              <a:t>When the amplitude of the NRZ signal is 1 the amplitude of the carrier frequency is held and when the amplitude of NRZ signal is 0 the amplitude of the carrier frequency is zero.</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Text Box 4"/>
          <p:cNvSpPr txBox="1">
            <a:spLocks noChangeArrowheads="1"/>
          </p:cNvSpPr>
          <p:nvPr/>
        </p:nvSpPr>
        <p:spPr bwMode="auto">
          <a:xfrm>
            <a:off x="1371601" y="762000"/>
            <a:ext cx="436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Implementation </a:t>
            </a:r>
            <a:r>
              <a:rPr lang="en-US" altLang="en-US" sz="2000" i="1" dirty="0">
                <a:latin typeface="Times New Roman" panose="02020603050405020304" pitchFamily="18" charset="0"/>
              </a:rPr>
              <a:t>of binary ASK</a:t>
            </a:r>
          </a:p>
        </p:txBody>
      </p:sp>
      <p:pic>
        <p:nvPicPr>
          <p:cNvPr id="2151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2713038"/>
            <a:ext cx="619125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4007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4"/>
          <p:cNvSpPr txBox="1">
            <a:spLocks noChangeArrowheads="1"/>
          </p:cNvSpPr>
          <p:nvPr/>
        </p:nvSpPr>
        <p:spPr bwMode="auto">
          <a:xfrm>
            <a:off x="1257300" y="742455"/>
            <a:ext cx="39523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1.2  Multilevel ASK (MASK)</a:t>
            </a:r>
            <a:endParaRPr lang="en-US" altLang="en-US" sz="2400" b="1" baseline="0" dirty="0"/>
          </a:p>
        </p:txBody>
      </p:sp>
      <p:sp>
        <p:nvSpPr>
          <p:cNvPr id="3" name="Content Placeholder 2"/>
          <p:cNvSpPr>
            <a:spLocks noGrp="1"/>
          </p:cNvSpPr>
          <p:nvPr>
            <p:ph idx="1"/>
          </p:nvPr>
        </p:nvSpPr>
        <p:spPr>
          <a:xfrm>
            <a:off x="1257300" y="1447801"/>
            <a:ext cx="7353300" cy="3072685"/>
          </a:xfrm>
        </p:spPr>
        <p:txBody>
          <a:bodyPr>
            <a:normAutofit/>
          </a:bodyPr>
          <a:lstStyle/>
          <a:p>
            <a:r>
              <a:rPr lang="en-US" sz="2400" dirty="0" smtClean="0">
                <a:latin typeface="Times New Roman" panose="02020603050405020304" pitchFamily="18" charset="0"/>
                <a:cs typeface="Times New Roman" panose="02020603050405020304" pitchFamily="18" charset="0"/>
              </a:rPr>
              <a:t>There </a:t>
            </a:r>
            <a:r>
              <a:rPr lang="en-US" sz="2400" dirty="0">
                <a:latin typeface="Times New Roman" panose="02020603050405020304" pitchFamily="18" charset="0"/>
                <a:cs typeface="Times New Roman" panose="02020603050405020304" pitchFamily="18" charset="0"/>
              </a:rPr>
              <a:t>are more than two levels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can use 4,8, 16, or more different </a:t>
            </a:r>
            <a:r>
              <a:rPr lang="en-US" sz="2400" dirty="0" smtClean="0">
                <a:latin typeface="Times New Roman" panose="02020603050405020304" pitchFamily="18" charset="0"/>
                <a:cs typeface="Times New Roman" panose="02020603050405020304" pitchFamily="18" charset="0"/>
              </a:rPr>
              <a:t>amplitudes for </a:t>
            </a:r>
            <a:r>
              <a:rPr lang="en-US" sz="2400" dirty="0">
                <a:latin typeface="Times New Roman" panose="02020603050405020304" pitchFamily="18" charset="0"/>
                <a:cs typeface="Times New Roman" panose="02020603050405020304" pitchFamily="18" charset="0"/>
              </a:rPr>
              <a:t>the signal and modulate the data using 2, 3, 4, or more bits at a time</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these cases</a:t>
            </a:r>
            <a:r>
              <a:rPr lang="en-US" sz="2400" dirty="0" smtClean="0">
                <a:latin typeface="Times New Roman" panose="02020603050405020304" pitchFamily="18" charset="0"/>
                <a:cs typeface="Times New Roman" panose="02020603050405020304" pitchFamily="18" charset="0"/>
              </a:rPr>
              <a:t>, </a:t>
            </a:r>
            <a:r>
              <a:rPr lang="pt-BR" sz="2400" i="1" dirty="0">
                <a:latin typeface="Times New Roman" panose="02020603050405020304" pitchFamily="18" charset="0"/>
                <a:cs typeface="Times New Roman" panose="02020603050405020304" pitchFamily="18" charset="0"/>
              </a:rPr>
              <a:t>r </a:t>
            </a:r>
            <a:r>
              <a:rPr lang="pt-BR" sz="2400" dirty="0">
                <a:latin typeface="Times New Roman" panose="02020603050405020304" pitchFamily="18" charset="0"/>
                <a:cs typeface="Times New Roman" panose="02020603050405020304" pitchFamily="18" charset="0"/>
              </a:rPr>
              <a:t>= 2, </a:t>
            </a:r>
            <a:r>
              <a:rPr lang="pt-BR" sz="2400" i="1" dirty="0">
                <a:latin typeface="Times New Roman" panose="02020603050405020304" pitchFamily="18" charset="0"/>
                <a:cs typeface="Times New Roman" panose="02020603050405020304" pitchFamily="18" charset="0"/>
              </a:rPr>
              <a:t>r </a:t>
            </a:r>
            <a:r>
              <a:rPr lang="pt-BR" sz="2400" dirty="0">
                <a:latin typeface="Times New Roman" panose="02020603050405020304" pitchFamily="18" charset="0"/>
                <a:cs typeface="Times New Roman" panose="02020603050405020304" pitchFamily="18" charset="0"/>
              </a:rPr>
              <a:t>= 3, </a:t>
            </a:r>
            <a:r>
              <a:rPr lang="pt-BR" sz="2400" i="1" dirty="0">
                <a:latin typeface="Times New Roman" panose="02020603050405020304" pitchFamily="18" charset="0"/>
                <a:cs typeface="Times New Roman" panose="02020603050405020304" pitchFamily="18" charset="0"/>
              </a:rPr>
              <a:t>r </a:t>
            </a:r>
            <a:r>
              <a:rPr lang="pt-BR" sz="2400" dirty="0">
                <a:latin typeface="Times New Roman" panose="02020603050405020304" pitchFamily="18" charset="0"/>
                <a:cs typeface="Times New Roman" panose="02020603050405020304" pitchFamily="18" charset="0"/>
              </a:rPr>
              <a:t>=4, and so 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702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Rectangle 12"/>
          <p:cNvSpPr>
            <a:spLocks noChangeArrowheads="1"/>
          </p:cNvSpPr>
          <p:nvPr/>
        </p:nvSpPr>
        <p:spPr bwMode="auto">
          <a:xfrm>
            <a:off x="533400" y="253425"/>
            <a:ext cx="30753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23563" name="Rectangle 13"/>
          <p:cNvSpPr>
            <a:spLocks noChangeArrowheads="1"/>
          </p:cNvSpPr>
          <p:nvPr/>
        </p:nvSpPr>
        <p:spPr bwMode="auto">
          <a:xfrm>
            <a:off x="609600" y="1201740"/>
            <a:ext cx="81534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We have an available bandwidth of 100 kHz which spans from 200 to 300 kHz. What are the carrier frequency and the bit rate if we modulated our data by using ASK with d = 1?</a:t>
            </a:r>
          </a:p>
        </p:txBody>
      </p:sp>
      <p:sp>
        <p:nvSpPr>
          <p:cNvPr id="23564" name="Rectangle 14"/>
          <p:cNvSpPr>
            <a:spLocks noChangeArrowheads="1"/>
          </p:cNvSpPr>
          <p:nvPr/>
        </p:nvSpPr>
        <p:spPr bwMode="auto">
          <a:xfrm>
            <a:off x="533400" y="3030538"/>
            <a:ext cx="8382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The middle of the bandwidth is located at 250 kHz. This means that our carrier frequency can be at </a:t>
            </a:r>
            <a:r>
              <a:rPr lang="en-US" altLang="en-US" sz="2800" i="1" dirty="0" err="1">
                <a:latin typeface="Times" panose="02020603050405020304" pitchFamily="18" charset="0"/>
              </a:rPr>
              <a:t>f</a:t>
            </a:r>
            <a:r>
              <a:rPr lang="en-US" altLang="en-US" sz="2800" i="1" baseline="-25000" dirty="0" err="1">
                <a:latin typeface="Times" panose="02020603050405020304" pitchFamily="18" charset="0"/>
              </a:rPr>
              <a:t>c</a:t>
            </a:r>
            <a:r>
              <a:rPr lang="en-US" altLang="en-US" sz="2800" i="1" dirty="0">
                <a:latin typeface="Times" panose="02020603050405020304" pitchFamily="18" charset="0"/>
              </a:rPr>
              <a:t> = 250 kHz. We can use the formula for bandwidth to find the bit rate (with d = 1 and r = 1).</a:t>
            </a:r>
          </a:p>
        </p:txBody>
      </p:sp>
      <p:pic>
        <p:nvPicPr>
          <p:cNvPr id="23565"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731" y="5791200"/>
            <a:ext cx="5824538"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734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2. Frequency shift keying(FSK)</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609600" y="1447800"/>
            <a:ext cx="8077200" cy="4572000"/>
          </a:xfrm>
        </p:spPr>
        <p:txBody>
          <a:bodyPr>
            <a:normAutofit/>
          </a:bodyPr>
          <a:lstStyle/>
          <a:p>
            <a:pPr algn="just"/>
            <a:r>
              <a:rPr lang="en-US" dirty="0" smtClean="0"/>
              <a:t>In this technique frequency of the carrier signal is varied to represent data.</a:t>
            </a:r>
          </a:p>
          <a:p>
            <a:pPr algn="just"/>
            <a:r>
              <a:rPr lang="en-US" dirty="0" smtClean="0"/>
              <a:t>The frequency of the modulated signal is constant for the duration of one signal element but changes for the next signal element if the data element changes.</a:t>
            </a:r>
          </a:p>
          <a:p>
            <a:pPr algn="just"/>
            <a:r>
              <a:rPr lang="en-US" dirty="0" smtClean="0"/>
              <a:t>Here in BFSK we used to carrier frequency f1 and f2. f1 is used when data element is 0 and f2 is used when data element is 1.</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Text Box 4"/>
          <p:cNvSpPr txBox="1">
            <a:spLocks noChangeArrowheads="1"/>
          </p:cNvSpPr>
          <p:nvPr/>
        </p:nvSpPr>
        <p:spPr bwMode="auto">
          <a:xfrm>
            <a:off x="2757488" y="5181600"/>
            <a:ext cx="4263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Binary </a:t>
            </a:r>
            <a:r>
              <a:rPr lang="en-US" altLang="en-US" sz="2000" i="1" dirty="0">
                <a:latin typeface="Times New Roman" panose="02020603050405020304" pitchFamily="18" charset="0"/>
              </a:rPr>
              <a:t>frequency shift keying</a:t>
            </a:r>
          </a:p>
        </p:txBody>
      </p:sp>
      <p:pic>
        <p:nvPicPr>
          <p:cNvPr id="297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211" y="2290765"/>
            <a:ext cx="6478190"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52180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2</a:t>
            </a:r>
            <a:r>
              <a:rPr lang="en-US" altLang="en-US" sz="2800" b="1" baseline="0" dirty="0" smtClean="0"/>
              <a:t>. Frequency Shift Keying (FSK)</a:t>
            </a:r>
            <a:endParaRPr lang="en-US" altLang="en-US" sz="2800" b="1" baseline="0" dirty="0"/>
          </a:p>
        </p:txBody>
      </p:sp>
      <p:sp>
        <p:nvSpPr>
          <p:cNvPr id="8" name="Text Box 4"/>
          <p:cNvSpPr txBox="1">
            <a:spLocks noChangeArrowheads="1"/>
          </p:cNvSpPr>
          <p:nvPr/>
        </p:nvSpPr>
        <p:spPr bwMode="auto">
          <a:xfrm>
            <a:off x="1270398" y="1550825"/>
            <a:ext cx="33890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t>2</a:t>
            </a:r>
            <a:r>
              <a:rPr lang="en-US" altLang="en-US" sz="2400" b="1" baseline="0" dirty="0" smtClean="0"/>
              <a:t>.1  Binary </a:t>
            </a:r>
            <a:r>
              <a:rPr lang="en-US" altLang="en-US" sz="2400" b="1" baseline="0" dirty="0"/>
              <a:t>F</a:t>
            </a:r>
            <a:r>
              <a:rPr lang="en-US" altLang="en-US" sz="2400" b="1" baseline="0" dirty="0" smtClean="0"/>
              <a:t>SK (BFSK)</a:t>
            </a:r>
            <a:endParaRPr lang="en-US" altLang="en-US" sz="2400" b="1" baseline="0" dirty="0"/>
          </a:p>
        </p:txBody>
      </p:sp>
    </p:spTree>
    <p:extLst>
      <p:ext uri="{BB962C8B-B14F-4D97-AF65-F5344CB8AC3E}">
        <p14:creationId xmlns:p14="http://schemas.microsoft.com/office/powerpoint/2010/main" val="4059210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Rectangle 12"/>
          <p:cNvSpPr>
            <a:spLocks noChangeArrowheads="1"/>
          </p:cNvSpPr>
          <p:nvPr/>
        </p:nvSpPr>
        <p:spPr bwMode="auto">
          <a:xfrm>
            <a:off x="609600" y="177225"/>
            <a:ext cx="36849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31755" name="Rectangle 13"/>
          <p:cNvSpPr>
            <a:spLocks noChangeArrowheads="1"/>
          </p:cNvSpPr>
          <p:nvPr/>
        </p:nvSpPr>
        <p:spPr bwMode="auto">
          <a:xfrm>
            <a:off x="609600" y="1143001"/>
            <a:ext cx="83058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p:sp>
        <p:nvSpPr>
          <p:cNvPr id="31756" name="Rectangle 14"/>
          <p:cNvSpPr>
            <a:spLocks noChangeArrowheads="1"/>
          </p:cNvSpPr>
          <p:nvPr/>
        </p:nvSpPr>
        <p:spPr bwMode="auto">
          <a:xfrm>
            <a:off x="685800" y="3048002"/>
            <a:ext cx="8077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This problem is similar to Example 5.3, but we are modulating by using FSK. The midpoint of the band is at 250 kHz. We choose 2Δf to be 50 kHz; this means</a:t>
            </a:r>
          </a:p>
        </p:txBody>
      </p:sp>
      <p:pic>
        <p:nvPicPr>
          <p:cNvPr id="3175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286" y="5592762"/>
            <a:ext cx="6144815" cy="350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8544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533400"/>
          </a:xfrm>
        </p:spPr>
        <p:txBody>
          <a:bodyPr>
            <a:noAutofit/>
          </a:bodyPr>
          <a:lstStyle/>
          <a:p>
            <a:r>
              <a:rPr lang="en-US" sz="3000" dirty="0" smtClean="0"/>
              <a:t>Implementation of BFSK</a:t>
            </a:r>
            <a:endParaRPr lang="en-US" sz="3000"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533400" y="762000"/>
            <a:ext cx="8077200" cy="5638800"/>
          </a:xfrm>
        </p:spPr>
        <p:txBody>
          <a:bodyPr>
            <a:normAutofit/>
          </a:bodyPr>
          <a:lstStyle/>
          <a:p>
            <a:pPr algn="just"/>
            <a:r>
              <a:rPr lang="en-US" sz="2000" dirty="0" smtClean="0"/>
              <a:t>There are two way BFSK implemented: </a:t>
            </a:r>
            <a:r>
              <a:rPr lang="en-US" sz="2000" dirty="0" err="1" smtClean="0"/>
              <a:t>noncoherent</a:t>
            </a:r>
            <a:r>
              <a:rPr lang="en-US" sz="2000" dirty="0" smtClean="0"/>
              <a:t> and coherent.</a:t>
            </a:r>
          </a:p>
          <a:p>
            <a:pPr algn="just"/>
            <a:r>
              <a:rPr lang="en-US" sz="2000" dirty="0" smtClean="0"/>
              <a:t>In in </a:t>
            </a:r>
            <a:r>
              <a:rPr lang="en-US" sz="2000" dirty="0" err="1" smtClean="0"/>
              <a:t>noncoherent</a:t>
            </a:r>
            <a:r>
              <a:rPr lang="en-US" sz="2000" dirty="0" smtClean="0"/>
              <a:t> BFSK there may be discontinuity in the phase when one signal element ends and the next begins.</a:t>
            </a:r>
          </a:p>
          <a:p>
            <a:pPr algn="just"/>
            <a:r>
              <a:rPr lang="en-US" sz="2000" dirty="0" smtClean="0"/>
              <a:t>In coherent BFSK the phase continues through the boundary of two signal elements.</a:t>
            </a:r>
          </a:p>
          <a:p>
            <a:pPr algn="just"/>
            <a:r>
              <a:rPr lang="en-US" sz="2000" dirty="0" smtClean="0"/>
              <a:t>Non coherent BFSK is treated as two ASK modulations using two carrier frequencies.</a:t>
            </a:r>
          </a:p>
          <a:p>
            <a:pPr algn="just"/>
            <a:r>
              <a:rPr lang="en-US" sz="2000" dirty="0" smtClean="0"/>
              <a:t>Coherent BFSK implemented using Voltage controlled oscillator(VCO).</a:t>
            </a:r>
          </a:p>
          <a:p>
            <a:pPr algn="just"/>
            <a:r>
              <a:rPr lang="en-US" sz="2000" dirty="0" smtClean="0"/>
              <a:t>The input to the oscillator is the </a:t>
            </a:r>
            <a:r>
              <a:rPr lang="en-US" sz="2000" dirty="0" err="1" smtClean="0"/>
              <a:t>unipolar</a:t>
            </a:r>
            <a:r>
              <a:rPr lang="en-US" sz="2000" dirty="0" smtClean="0"/>
              <a:t> NRZ signal. When the amplitude of NRZ is zero, the oscillator keeps its regular frequency, when the amplitude is positive the frequency is increased.</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7772400" cy="914400"/>
          </a:xfrm>
        </p:spPr>
        <p:txBody>
          <a:bodyPr>
            <a:normAutofit/>
          </a:bodyPr>
          <a:lstStyle/>
          <a:p>
            <a:r>
              <a:rPr lang="en-US" dirty="0" smtClean="0"/>
              <a:t>Outline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2"/>
          <p:cNvSpPr>
            <a:spLocks noGrp="1"/>
          </p:cNvSpPr>
          <p:nvPr>
            <p:ph sz="quarter" idx="1"/>
          </p:nvPr>
        </p:nvSpPr>
        <p:spPr>
          <a:xfrm>
            <a:off x="533400" y="1143000"/>
            <a:ext cx="7772400" cy="4495800"/>
          </a:xfrm>
        </p:spPr>
        <p:txBody>
          <a:bodyPr>
            <a:noAutofit/>
          </a:bodyPr>
          <a:lstStyle/>
          <a:p>
            <a:pPr marL="596646" indent="-514350">
              <a:buNone/>
            </a:pPr>
            <a:r>
              <a:rPr lang="en-US" sz="2400" dirty="0" smtClean="0"/>
              <a:t>1.  DIGITAL TO ANALOG CONVERSION</a:t>
            </a:r>
          </a:p>
          <a:p>
            <a:pPr marL="596646" indent="-514350">
              <a:buFontTx/>
              <a:buChar char="-"/>
            </a:pPr>
            <a:r>
              <a:rPr lang="en-US" sz="2400" dirty="0" smtClean="0"/>
              <a:t>Amplitude shift keying(ASK)</a:t>
            </a:r>
          </a:p>
          <a:p>
            <a:pPr marL="596646" indent="-514350">
              <a:buFontTx/>
              <a:buChar char="-"/>
            </a:pPr>
            <a:r>
              <a:rPr lang="en-US" sz="2400" dirty="0" smtClean="0"/>
              <a:t>Frequency shift keying(FSK)</a:t>
            </a:r>
          </a:p>
          <a:p>
            <a:pPr marL="596646" indent="-514350">
              <a:buFontTx/>
              <a:buChar char="-"/>
            </a:pPr>
            <a:r>
              <a:rPr lang="en-US" sz="2400" dirty="0" smtClean="0"/>
              <a:t>Phase shift keying(PSK)</a:t>
            </a:r>
          </a:p>
          <a:p>
            <a:pPr marL="596646" indent="-514350">
              <a:buNone/>
            </a:pPr>
            <a:r>
              <a:rPr lang="en-US" sz="2400" dirty="0" smtClean="0"/>
              <a:t>2.  ANALOG TO ANALOG CONVERSION</a:t>
            </a:r>
          </a:p>
          <a:p>
            <a:pPr marL="596646" indent="-514350">
              <a:buFontTx/>
              <a:buChar char="-"/>
            </a:pPr>
            <a:r>
              <a:rPr lang="en-US" sz="2400" dirty="0" smtClean="0"/>
              <a:t>Amplitude Modulation</a:t>
            </a:r>
          </a:p>
          <a:p>
            <a:pPr marL="596646" indent="-514350">
              <a:buFontTx/>
              <a:buChar char="-"/>
            </a:pPr>
            <a:r>
              <a:rPr lang="en-US" sz="2400" dirty="0" smtClean="0"/>
              <a:t>Frequency Modulation</a:t>
            </a:r>
          </a:p>
          <a:p>
            <a:pPr marL="596646" indent="-514350">
              <a:buFontTx/>
              <a:buChar char="-"/>
            </a:pPr>
            <a:r>
              <a:rPr lang="en-US" sz="2400" dirty="0" smtClean="0"/>
              <a:t>Phase Modulation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7" name="Text Box 4"/>
          <p:cNvSpPr txBox="1">
            <a:spLocks noChangeArrowheads="1"/>
          </p:cNvSpPr>
          <p:nvPr/>
        </p:nvSpPr>
        <p:spPr bwMode="auto">
          <a:xfrm>
            <a:off x="1371601" y="762002"/>
            <a:ext cx="3801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Implementation </a:t>
            </a:r>
            <a:r>
              <a:rPr lang="en-US" altLang="en-US" sz="2000" i="1" dirty="0">
                <a:latin typeface="Times New Roman" panose="02020603050405020304" pitchFamily="18" charset="0"/>
              </a:rPr>
              <a:t>of BFSK</a:t>
            </a:r>
          </a:p>
        </p:txBody>
      </p:sp>
      <p:pic>
        <p:nvPicPr>
          <p:cNvPr id="337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132" y="2506665"/>
            <a:ext cx="6169819"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719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0" name="Rectangle 12"/>
          <p:cNvSpPr>
            <a:spLocks noChangeArrowheads="1"/>
          </p:cNvSpPr>
          <p:nvPr/>
        </p:nvSpPr>
        <p:spPr bwMode="auto">
          <a:xfrm>
            <a:off x="606362" y="1138535"/>
            <a:ext cx="14510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i="1" dirty="0" smtClean="0">
                <a:solidFill>
                  <a:schemeClr val="hlink"/>
                </a:solidFill>
              </a:rPr>
              <a:t>Example</a:t>
            </a:r>
            <a:endParaRPr lang="en-US" altLang="en-US" sz="2400" i="1" dirty="0">
              <a:solidFill>
                <a:schemeClr val="hlink"/>
              </a:solidFill>
            </a:endParaRPr>
          </a:p>
        </p:txBody>
      </p:sp>
      <p:sp>
        <p:nvSpPr>
          <p:cNvPr id="35851" name="Rectangle 13"/>
          <p:cNvSpPr>
            <a:spLocks noChangeArrowheads="1"/>
          </p:cNvSpPr>
          <p:nvPr/>
        </p:nvSpPr>
        <p:spPr bwMode="auto">
          <a:xfrm>
            <a:off x="609600" y="1905000"/>
            <a:ext cx="737235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400" i="1" dirty="0">
                <a:latin typeface="Times New Roman" panose="02020603050405020304" pitchFamily="18" charset="0"/>
              </a:rPr>
              <a:t>We need to send data 3 bits at a time at a bit rate of 3 Mbps. The carrier frequency is 10 </a:t>
            </a:r>
            <a:r>
              <a:rPr lang="en-US" altLang="en-US" sz="2400" i="1" dirty="0" err="1">
                <a:latin typeface="Times New Roman" panose="02020603050405020304" pitchFamily="18" charset="0"/>
              </a:rPr>
              <a:t>MHz.</a:t>
            </a:r>
            <a:r>
              <a:rPr lang="en-US" altLang="en-US" sz="2400" i="1" dirty="0">
                <a:latin typeface="Times New Roman" panose="02020603050405020304" pitchFamily="18" charset="0"/>
              </a:rPr>
              <a:t> Calculate the number of levels (different frequencies), the baud rate, and the bandwidth.</a:t>
            </a:r>
          </a:p>
        </p:txBody>
      </p:sp>
      <p:sp>
        <p:nvSpPr>
          <p:cNvPr id="35852" name="Rectangle 14"/>
          <p:cNvSpPr>
            <a:spLocks noChangeArrowheads="1"/>
          </p:cNvSpPr>
          <p:nvPr/>
        </p:nvSpPr>
        <p:spPr bwMode="auto">
          <a:xfrm>
            <a:off x="571500" y="3570744"/>
            <a:ext cx="75057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400" dirty="0">
                <a:solidFill>
                  <a:schemeClr val="hlink"/>
                </a:solidFill>
                <a:latin typeface="Times New Roman" panose="02020603050405020304" pitchFamily="18" charset="0"/>
              </a:rPr>
              <a:t>Solution</a:t>
            </a:r>
          </a:p>
          <a:p>
            <a:pPr algn="just"/>
            <a:r>
              <a:rPr lang="en-US" altLang="en-US" sz="2400" dirty="0">
                <a:latin typeface="Times" panose="02020603050405020304" pitchFamily="18" charset="0"/>
              </a:rPr>
              <a:t>We can have L = 23 = 8. The baud rate is S = 3 MHz/3 = 1000 </a:t>
            </a:r>
            <a:r>
              <a:rPr lang="en-US" altLang="en-US" sz="2400" dirty="0" err="1">
                <a:latin typeface="Times" panose="02020603050405020304" pitchFamily="18" charset="0"/>
              </a:rPr>
              <a:t>Mbaud</a:t>
            </a:r>
            <a:r>
              <a:rPr lang="en-US" altLang="en-US" sz="2400" dirty="0">
                <a:latin typeface="Times" panose="02020603050405020304" pitchFamily="18" charset="0"/>
              </a:rPr>
              <a:t>. This means that the carrier frequencies must be 1 MHz apart (2Δf = 1 MHz). The bandwidth is B = 8 × 1000 = 8000. Figure 5.8 shows the allocation of frequencies and bandwidth.</a:t>
            </a:r>
          </a:p>
        </p:txBody>
      </p:sp>
      <p:sp>
        <p:nvSpPr>
          <p:cNvPr id="12" name="Text Box 4"/>
          <p:cNvSpPr txBox="1">
            <a:spLocks noChangeArrowheads="1"/>
          </p:cNvSpPr>
          <p:nvPr/>
        </p:nvSpPr>
        <p:spPr bwMode="auto">
          <a:xfrm>
            <a:off x="533400" y="381000"/>
            <a:ext cx="45223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2.2 Multilevel </a:t>
            </a:r>
            <a:r>
              <a:rPr lang="en-US" altLang="en-US" sz="2800" b="1" baseline="0" dirty="0"/>
              <a:t>F</a:t>
            </a:r>
            <a:r>
              <a:rPr lang="en-US" altLang="en-US" sz="2800" b="1" baseline="0" dirty="0" smtClean="0"/>
              <a:t>SK (MFSK)</a:t>
            </a:r>
            <a:endParaRPr lang="en-US" altLang="en-US" sz="2800" b="1" baseline="0" dirty="0"/>
          </a:p>
        </p:txBody>
      </p:sp>
    </p:spTree>
    <p:extLst>
      <p:ext uri="{BB962C8B-B14F-4D97-AF65-F5344CB8AC3E}">
        <p14:creationId xmlns:p14="http://schemas.microsoft.com/office/powerpoint/2010/main" val="2123945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Text Box 4"/>
          <p:cNvSpPr txBox="1">
            <a:spLocks noChangeArrowheads="1"/>
          </p:cNvSpPr>
          <p:nvPr/>
        </p:nvSpPr>
        <p:spPr bwMode="auto">
          <a:xfrm>
            <a:off x="1371601" y="762000"/>
            <a:ext cx="33995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Bandwidth </a:t>
            </a:r>
            <a:r>
              <a:rPr lang="en-US" altLang="en-US" sz="2000" i="1" dirty="0">
                <a:latin typeface="Times New Roman" panose="02020603050405020304" pitchFamily="18" charset="0"/>
              </a:rPr>
              <a:t>of MFSK </a:t>
            </a:r>
          </a:p>
        </p:txBody>
      </p:sp>
      <p:pic>
        <p:nvPicPr>
          <p:cNvPr id="3789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2876550"/>
            <a:ext cx="5806679"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729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3. Phase shift keying(PSK)</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609600" y="1447800"/>
            <a:ext cx="8077200" cy="4572000"/>
          </a:xfrm>
        </p:spPr>
        <p:txBody>
          <a:bodyPr>
            <a:normAutofit lnSpcReduction="10000"/>
          </a:bodyPr>
          <a:lstStyle/>
          <a:p>
            <a:pPr algn="just"/>
            <a:r>
              <a:rPr lang="en-US" dirty="0" smtClean="0"/>
              <a:t>In this technique phase of the carrier is varied to represent two or more different signal elements.</a:t>
            </a:r>
          </a:p>
          <a:p>
            <a:pPr algn="just"/>
            <a:r>
              <a:rPr lang="en-US" dirty="0" smtClean="0"/>
              <a:t>PSK is most widely used than ASK or FSK.</a:t>
            </a:r>
          </a:p>
          <a:p>
            <a:pPr algn="just"/>
            <a:r>
              <a:rPr lang="en-US" dirty="0" smtClean="0"/>
              <a:t>The simplest PSK is binary PSK in which we have only two signal elements, one with a phase of 0 degree and other with a phase of 180 degree.</a:t>
            </a:r>
          </a:p>
          <a:p>
            <a:pPr algn="just"/>
            <a:r>
              <a:rPr lang="en-US" dirty="0" smtClean="0"/>
              <a:t>Binary PSK is less susceptible to noise than ASK. Noise can change the amplitude easier than it can change the phase .</a:t>
            </a:r>
          </a:p>
          <a:p>
            <a:pPr algn="just"/>
            <a:r>
              <a:rPr lang="en-US" dirty="0" smtClean="0"/>
              <a:t>PSK is superior to FSK because we do not need two carrier signals.</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 name="Text Box 4"/>
          <p:cNvSpPr txBox="1">
            <a:spLocks noChangeArrowheads="1"/>
          </p:cNvSpPr>
          <p:nvPr/>
        </p:nvSpPr>
        <p:spPr bwMode="auto">
          <a:xfrm>
            <a:off x="2656267" y="5410200"/>
            <a:ext cx="38996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400" dirty="0" smtClean="0">
                <a:solidFill>
                  <a:schemeClr val="folHlink"/>
                </a:solidFill>
                <a:latin typeface="Times New Roman" panose="02020603050405020304" pitchFamily="18" charset="0"/>
              </a:rPr>
              <a:t> </a:t>
            </a:r>
            <a:r>
              <a:rPr lang="en-US" altLang="en-US" sz="2000" i="1" dirty="0">
                <a:latin typeface="Times New Roman" panose="02020603050405020304" pitchFamily="18" charset="0"/>
              </a:rPr>
              <a:t>Binary phase shift keying</a:t>
            </a:r>
          </a:p>
        </p:txBody>
      </p:sp>
      <p:pic>
        <p:nvPicPr>
          <p:cNvPr id="399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709865"/>
            <a:ext cx="6472238"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70398" y="712625"/>
            <a:ext cx="44871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3</a:t>
            </a:r>
            <a:r>
              <a:rPr lang="en-US" altLang="en-US" sz="2800" b="1" baseline="0" dirty="0" smtClean="0"/>
              <a:t>. Phase Shift Keying (PSK)</a:t>
            </a:r>
            <a:endParaRPr lang="en-US" altLang="en-US" sz="2800" b="1" baseline="0" dirty="0"/>
          </a:p>
        </p:txBody>
      </p:sp>
      <p:sp>
        <p:nvSpPr>
          <p:cNvPr id="8" name="Text Box 4"/>
          <p:cNvSpPr txBox="1">
            <a:spLocks noChangeArrowheads="1"/>
          </p:cNvSpPr>
          <p:nvPr/>
        </p:nvSpPr>
        <p:spPr bwMode="auto">
          <a:xfrm>
            <a:off x="1270398" y="1550825"/>
            <a:ext cx="33890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3.1  Binary PSK (BPSK)</a:t>
            </a:r>
            <a:endParaRPr lang="en-US" altLang="en-US" sz="2400" b="1" baseline="0" dirty="0"/>
          </a:p>
        </p:txBody>
      </p:sp>
    </p:spTree>
    <p:extLst>
      <p:ext uri="{BB962C8B-B14F-4D97-AF65-F5344CB8AC3E}">
        <p14:creationId xmlns:p14="http://schemas.microsoft.com/office/powerpoint/2010/main" val="3365649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normAutofit/>
          </a:bodyPr>
          <a:lstStyle/>
          <a:p>
            <a:r>
              <a:rPr lang="en-US" sz="3600" dirty="0" smtClean="0"/>
              <a:t>Implementation of BPSK</a:t>
            </a:r>
            <a:endParaRPr lang="en-US" sz="3600"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a:xfrm>
            <a:off x="533400" y="990600"/>
            <a:ext cx="8077200" cy="5638800"/>
          </a:xfrm>
        </p:spPr>
        <p:txBody>
          <a:bodyPr>
            <a:normAutofit/>
          </a:bodyPr>
          <a:lstStyle/>
          <a:p>
            <a:pPr algn="just"/>
            <a:r>
              <a:rPr lang="en-US" sz="2200" dirty="0" smtClean="0"/>
              <a:t>Here signal element of 180 degree can be seen as the complement of the signal element with phase 0 degree.</a:t>
            </a:r>
          </a:p>
          <a:p>
            <a:pPr algn="just"/>
            <a:r>
              <a:rPr lang="en-US" sz="2200" dirty="0" smtClean="0"/>
              <a:t>Here we use polar NRZ signal instead of </a:t>
            </a:r>
            <a:r>
              <a:rPr lang="en-US" sz="2200" dirty="0" err="1" smtClean="0"/>
              <a:t>unipolar</a:t>
            </a:r>
            <a:r>
              <a:rPr lang="en-US" sz="2200" dirty="0" smtClean="0"/>
              <a:t> NRZ signal.</a:t>
            </a:r>
          </a:p>
          <a:p>
            <a:pPr algn="just"/>
            <a:r>
              <a:rPr lang="en-US" sz="2200" dirty="0" smtClean="0"/>
              <a:t>The polar NRZ signal is multiplied by the carrier frequency, the  1 bit is represented by a phase starting at 0 degree and the 0 bit is represented by a phase starting at 180 degree.</a:t>
            </a:r>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a:p>
            <a:pPr algn="just"/>
            <a:endParaRPr lang="en-US" sz="22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89" name="Text Box 4"/>
          <p:cNvSpPr txBox="1">
            <a:spLocks noChangeArrowheads="1"/>
          </p:cNvSpPr>
          <p:nvPr/>
        </p:nvSpPr>
        <p:spPr bwMode="auto">
          <a:xfrm>
            <a:off x="1371600" y="762000"/>
            <a:ext cx="37874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Implementation </a:t>
            </a:r>
            <a:r>
              <a:rPr lang="en-US" altLang="en-US" sz="2000" i="1" dirty="0">
                <a:latin typeface="Times New Roman" panose="02020603050405020304" pitchFamily="18" charset="0"/>
              </a:rPr>
              <a:t>of BPSK</a:t>
            </a:r>
          </a:p>
        </p:txBody>
      </p:sp>
      <p:pic>
        <p:nvPicPr>
          <p:cNvPr id="419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70" y="2463800"/>
            <a:ext cx="6060281"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485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85800"/>
          </a:xfrm>
        </p:spPr>
        <p:txBody>
          <a:bodyPr>
            <a:normAutofit/>
          </a:bodyPr>
          <a:lstStyle/>
          <a:p>
            <a:r>
              <a:rPr lang="en-US" sz="3200" dirty="0" smtClean="0"/>
              <a:t>4. </a:t>
            </a:r>
            <a:r>
              <a:rPr lang="en-US" sz="3200" dirty="0" err="1" smtClean="0"/>
              <a:t>Quadrature</a:t>
            </a:r>
            <a:r>
              <a:rPr lang="en-US" sz="3200" dirty="0" smtClean="0"/>
              <a:t> phase shift keying(QPSK)</a:t>
            </a:r>
            <a:endParaRPr lang="en-US" sz="3200"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a:xfrm>
            <a:off x="609600" y="914400"/>
            <a:ext cx="8077200" cy="5562600"/>
          </a:xfrm>
        </p:spPr>
        <p:txBody>
          <a:bodyPr>
            <a:normAutofit/>
          </a:bodyPr>
          <a:lstStyle/>
          <a:p>
            <a:pPr algn="just"/>
            <a:r>
              <a:rPr lang="en-US" sz="2000" dirty="0" smtClean="0"/>
              <a:t>It is called QPSK because it uses two separate BPSK modulations. One is in phase the other out of phase(</a:t>
            </a:r>
            <a:r>
              <a:rPr lang="en-US" sz="2000" dirty="0" err="1" smtClean="0"/>
              <a:t>quadrature</a:t>
            </a:r>
            <a:r>
              <a:rPr lang="en-US" sz="2000" dirty="0" smtClean="0"/>
              <a:t>).</a:t>
            </a:r>
          </a:p>
          <a:p>
            <a:pPr algn="just"/>
            <a:r>
              <a:rPr lang="en-US" sz="2000" dirty="0" smtClean="0"/>
              <a:t>The incoming bits are first passed through a serial to parallel conversion that sends one bit to one modulator and the next bit to the other modulator.</a:t>
            </a:r>
          </a:p>
          <a:p>
            <a:pPr algn="just"/>
            <a:r>
              <a:rPr lang="en-US" sz="2000" dirty="0" smtClean="0"/>
              <a:t>If the duration of each bit in incoming signal is T then in BPSK signal is 2T.</a:t>
            </a:r>
          </a:p>
          <a:p>
            <a:pPr algn="just"/>
            <a:r>
              <a:rPr lang="en-US" sz="2000" dirty="0" smtClean="0"/>
              <a:t>Each bit in BPSK signal has one half the frequency of the original signal.</a:t>
            </a:r>
          </a:p>
          <a:p>
            <a:pPr algn="just"/>
            <a:r>
              <a:rPr lang="en-US" sz="2000" dirty="0" smtClean="0"/>
              <a:t>Two composite signals created by each multiplier are sine waves with the same frequency but different phase.</a:t>
            </a:r>
          </a:p>
          <a:p>
            <a:pPr algn="just"/>
            <a:r>
              <a:rPr lang="en-US" sz="2000" dirty="0" smtClean="0"/>
              <a:t>When they are added the result is another one wave with one of four possible phase: 45, -45, 135 and -135 degree.</a:t>
            </a:r>
          </a:p>
          <a:p>
            <a:pPr algn="just"/>
            <a:r>
              <a:rPr lang="en-US" sz="2000" dirty="0" smtClean="0"/>
              <a:t>There are four kinds of signal elements in the output signal so we can send 2 bits per signal element(r=2).</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Line 3"/>
          <p:cNvSpPr>
            <a:spLocks noChangeShapeType="1"/>
          </p:cNvSpPr>
          <p:nvPr/>
        </p:nvSpPr>
        <p:spPr bwMode="auto">
          <a:xfrm>
            <a:off x="1257300" y="9144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7" name="Text Box 4"/>
          <p:cNvSpPr txBox="1">
            <a:spLocks noChangeArrowheads="1"/>
          </p:cNvSpPr>
          <p:nvPr/>
        </p:nvSpPr>
        <p:spPr bwMode="auto">
          <a:xfrm>
            <a:off x="2752725" y="6135722"/>
            <a:ext cx="4417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QPSK </a:t>
            </a:r>
            <a:r>
              <a:rPr lang="en-US" altLang="en-US" sz="2000" i="1" dirty="0">
                <a:latin typeface="Times New Roman" panose="02020603050405020304" pitchFamily="18" charset="0"/>
              </a:rPr>
              <a:t>and its implementation</a:t>
            </a:r>
          </a:p>
        </p:txBody>
      </p:sp>
      <p:pic>
        <p:nvPicPr>
          <p:cNvPr id="440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044" y="1027091"/>
            <a:ext cx="5443538"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1" y="295164"/>
            <a:ext cx="40840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smtClean="0"/>
              <a:t>3.2  Quadrature PSK (QPSK)</a:t>
            </a:r>
            <a:endParaRPr lang="en-US" altLang="en-US" sz="2400" b="1" baseline="0" dirty="0"/>
          </a:p>
        </p:txBody>
      </p:sp>
    </p:spTree>
    <p:extLst>
      <p:ext uri="{BB962C8B-B14F-4D97-AF65-F5344CB8AC3E}">
        <p14:creationId xmlns:p14="http://schemas.microsoft.com/office/powerpoint/2010/main" val="1233554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Rectangle 12"/>
          <p:cNvSpPr>
            <a:spLocks noChangeArrowheads="1"/>
          </p:cNvSpPr>
          <p:nvPr/>
        </p:nvSpPr>
        <p:spPr bwMode="auto">
          <a:xfrm>
            <a:off x="341696" y="177225"/>
            <a:ext cx="1984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p>
        </p:txBody>
      </p:sp>
      <p:sp>
        <p:nvSpPr>
          <p:cNvPr id="46091" name="Rectangle 13"/>
          <p:cNvSpPr>
            <a:spLocks noChangeArrowheads="1"/>
          </p:cNvSpPr>
          <p:nvPr/>
        </p:nvSpPr>
        <p:spPr bwMode="auto">
          <a:xfrm>
            <a:off x="381000" y="1219200"/>
            <a:ext cx="8229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Find the bandwidth for a signal transmitting at 12 Mbps for QPSK. The value of d = 0.</a:t>
            </a:r>
          </a:p>
        </p:txBody>
      </p:sp>
      <p:sp>
        <p:nvSpPr>
          <p:cNvPr id="46092" name="Rectangle 14"/>
          <p:cNvSpPr>
            <a:spLocks noChangeArrowheads="1"/>
          </p:cNvSpPr>
          <p:nvPr/>
        </p:nvSpPr>
        <p:spPr bwMode="auto">
          <a:xfrm>
            <a:off x="457200" y="2819400"/>
            <a:ext cx="8153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For QPSK, 2 bits is carried by one signal element. This means that r = 2. So the signal rate (baud rate) is S = N × (1/r) = 6 </a:t>
            </a:r>
            <a:r>
              <a:rPr lang="en-US" altLang="en-US" sz="2800" i="1" dirty="0" err="1">
                <a:latin typeface="Times New Roman" panose="02020603050405020304" pitchFamily="18" charset="0"/>
              </a:rPr>
              <a:t>Mbaud</a:t>
            </a:r>
            <a:r>
              <a:rPr lang="en-US" altLang="en-US" sz="2800" i="1" dirty="0">
                <a:latin typeface="Times New Roman" panose="02020603050405020304" pitchFamily="18" charset="0"/>
              </a:rPr>
              <a:t>. With a value of d = 0, we have B = S = 6 </a:t>
            </a:r>
            <a:r>
              <a:rPr lang="en-US" altLang="en-US" sz="2800" i="1" dirty="0" err="1">
                <a:latin typeface="Times New Roman" panose="02020603050405020304" pitchFamily="18" charset="0"/>
              </a:rPr>
              <a:t>MHz.</a:t>
            </a:r>
            <a:endParaRPr lang="en-US" altLang="en-US" sz="2800" i="1" dirty="0">
              <a:latin typeface="Times New Roman" panose="02020603050405020304" pitchFamily="18" charset="0"/>
            </a:endParaRPr>
          </a:p>
        </p:txBody>
      </p:sp>
    </p:spTree>
    <p:extLst>
      <p:ext uri="{BB962C8B-B14F-4D97-AF65-F5344CB8AC3E}">
        <p14:creationId xmlns:p14="http://schemas.microsoft.com/office/powerpoint/2010/main" val="418955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1. Digital to analog conversion</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609600" y="1447800"/>
            <a:ext cx="8077200" cy="4572000"/>
          </a:xfrm>
        </p:spPr>
        <p:txBody>
          <a:bodyPr>
            <a:normAutofit/>
          </a:bodyPr>
          <a:lstStyle/>
          <a:p>
            <a:pPr algn="just"/>
            <a:r>
              <a:rPr lang="en-US" dirty="0" smtClean="0"/>
              <a:t>Digital to analog conversion is the process of changing one of the characteristics of an analog signal based on the information in digital data.</a:t>
            </a:r>
          </a:p>
          <a:p>
            <a:pPr algn="just"/>
            <a:r>
              <a:rPr lang="en-US" dirty="0" smtClean="0"/>
              <a:t>There are four mechanism base on altering parameter of sine wave:</a:t>
            </a:r>
          </a:p>
          <a:p>
            <a:pPr marL="514350" indent="-514350" algn="just">
              <a:buAutoNum type="arabicPeriod"/>
            </a:pPr>
            <a:r>
              <a:rPr lang="en-US" dirty="0" smtClean="0"/>
              <a:t>Amplitude shift keying(ASK)</a:t>
            </a:r>
          </a:p>
          <a:p>
            <a:pPr marL="514350" indent="-514350" algn="just">
              <a:buAutoNum type="arabicPeriod"/>
            </a:pPr>
            <a:r>
              <a:rPr lang="en-US" dirty="0" smtClean="0"/>
              <a:t>Frequency shift keying(FSK)</a:t>
            </a:r>
          </a:p>
          <a:p>
            <a:pPr marL="514350" indent="-514350" algn="just">
              <a:buAutoNum type="arabicPeriod"/>
            </a:pPr>
            <a:r>
              <a:rPr lang="en-US" dirty="0" smtClean="0"/>
              <a:t>Phase shift keying(PSK)</a:t>
            </a:r>
          </a:p>
          <a:p>
            <a:pPr marL="514350" indent="-514350" algn="just">
              <a:buAutoNum type="arabicPeriod"/>
            </a:pPr>
            <a:r>
              <a:rPr lang="en-US" dirty="0" err="1" smtClean="0"/>
              <a:t>Quadrature</a:t>
            </a:r>
            <a:r>
              <a:rPr lang="en-US" dirty="0" smtClean="0"/>
              <a:t> amplitude modulation(QAM)</a:t>
            </a:r>
          </a:p>
          <a:p>
            <a:pPr algn="just"/>
            <a:endParaRPr lang="en-US" dirty="0" smtClean="0"/>
          </a:p>
          <a:p>
            <a:pPr algn="just"/>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Line 3"/>
          <p:cNvSpPr>
            <a:spLocks noChangeShapeType="1"/>
          </p:cNvSpPr>
          <p:nvPr/>
        </p:nvSpPr>
        <p:spPr bwMode="auto">
          <a:xfrm>
            <a:off x="1143000" y="12192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133" name="Text Box 4"/>
          <p:cNvSpPr txBox="1">
            <a:spLocks noChangeArrowheads="1"/>
          </p:cNvSpPr>
          <p:nvPr/>
        </p:nvSpPr>
        <p:spPr bwMode="auto">
          <a:xfrm>
            <a:off x="2570559" y="5410200"/>
            <a:ext cx="49784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Concept </a:t>
            </a:r>
            <a:r>
              <a:rPr lang="en-US" altLang="en-US" sz="2000" i="1" dirty="0">
                <a:latin typeface="Times New Roman" panose="02020603050405020304" pitchFamily="18" charset="0"/>
              </a:rPr>
              <a:t>of a constellation diagram</a:t>
            </a:r>
          </a:p>
        </p:txBody>
      </p:sp>
      <p:pic>
        <p:nvPicPr>
          <p:cNvPr id="481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547" y="1403474"/>
            <a:ext cx="4202906" cy="364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066800" y="723901"/>
            <a:ext cx="44659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latin typeface="Times New Roman" panose="02020603050405020304" pitchFamily="18" charset="0"/>
              </a:rPr>
              <a:t>CONSTELLATION DIAGRAM</a:t>
            </a:r>
            <a:endParaRPr lang="en-US" altLang="en-US" sz="2400" dirty="0">
              <a:latin typeface="Times New Roman" panose="02020603050405020304" pitchFamily="18" charset="0"/>
            </a:endParaRPr>
          </a:p>
        </p:txBody>
      </p:sp>
    </p:spTree>
    <p:extLst>
      <p:ext uri="{BB962C8B-B14F-4D97-AF65-F5344CB8AC3E}">
        <p14:creationId xmlns:p14="http://schemas.microsoft.com/office/powerpoint/2010/main" val="3505474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6" name="Rectangle 12"/>
          <p:cNvSpPr>
            <a:spLocks noChangeArrowheads="1"/>
          </p:cNvSpPr>
          <p:nvPr/>
        </p:nvSpPr>
        <p:spPr bwMode="auto">
          <a:xfrm>
            <a:off x="304800" y="177225"/>
            <a:ext cx="19848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a:t>
            </a:r>
          </a:p>
        </p:txBody>
      </p:sp>
      <p:sp>
        <p:nvSpPr>
          <p:cNvPr id="50187" name="Rectangle 13"/>
          <p:cNvSpPr>
            <a:spLocks noChangeArrowheads="1"/>
          </p:cNvSpPr>
          <p:nvPr/>
        </p:nvSpPr>
        <p:spPr bwMode="auto">
          <a:xfrm>
            <a:off x="381000" y="1194594"/>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Show the constellation diagrams for an ASK (OOK), BPSK, and QPSK signals.</a:t>
            </a:r>
          </a:p>
        </p:txBody>
      </p:sp>
      <p:sp>
        <p:nvSpPr>
          <p:cNvPr id="50188" name="Rectangle 14"/>
          <p:cNvSpPr>
            <a:spLocks noChangeArrowheads="1"/>
          </p:cNvSpPr>
          <p:nvPr/>
        </p:nvSpPr>
        <p:spPr bwMode="auto">
          <a:xfrm>
            <a:off x="381000" y="2330449"/>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Solution</a:t>
            </a:r>
          </a:p>
          <a:p>
            <a:r>
              <a:rPr lang="en-US" altLang="en-US" sz="2800" i="1" dirty="0" smtClean="0">
                <a:latin typeface="Times" panose="02020603050405020304" pitchFamily="18" charset="0"/>
              </a:rPr>
              <a:t>Figure shows </a:t>
            </a:r>
            <a:r>
              <a:rPr lang="en-US" altLang="en-US" sz="2800" i="1" dirty="0">
                <a:latin typeface="Times" panose="02020603050405020304" pitchFamily="18" charset="0"/>
              </a:rPr>
              <a:t>the three constellation diagrams.</a:t>
            </a:r>
          </a:p>
        </p:txBody>
      </p:sp>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441" y="3883954"/>
            <a:ext cx="6101953"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4"/>
          <p:cNvSpPr txBox="1">
            <a:spLocks noChangeArrowheads="1"/>
          </p:cNvSpPr>
          <p:nvPr/>
        </p:nvSpPr>
        <p:spPr bwMode="auto">
          <a:xfrm>
            <a:off x="2576513" y="6029459"/>
            <a:ext cx="43661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Three </a:t>
            </a:r>
            <a:r>
              <a:rPr lang="en-US" altLang="en-US" sz="2000" i="1" dirty="0">
                <a:latin typeface="Times New Roman" panose="02020603050405020304" pitchFamily="18" charset="0"/>
              </a:rPr>
              <a:t>constellation diagrams</a:t>
            </a:r>
          </a:p>
        </p:txBody>
      </p:sp>
    </p:spTree>
    <p:extLst>
      <p:ext uri="{BB962C8B-B14F-4D97-AF65-F5344CB8AC3E}">
        <p14:creationId xmlns:p14="http://schemas.microsoft.com/office/powerpoint/2010/main" val="1924519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85800"/>
          </a:xfrm>
        </p:spPr>
        <p:txBody>
          <a:bodyPr>
            <a:normAutofit fontScale="90000"/>
          </a:bodyPr>
          <a:lstStyle/>
          <a:p>
            <a:r>
              <a:rPr lang="en-US" dirty="0" smtClean="0"/>
              <a:t>4. </a:t>
            </a:r>
            <a:r>
              <a:rPr lang="en-US" dirty="0" err="1" smtClean="0"/>
              <a:t>Quadrater</a:t>
            </a:r>
            <a:r>
              <a:rPr lang="en-US" dirty="0" smtClean="0"/>
              <a:t> Amplitude </a:t>
            </a:r>
            <a:r>
              <a:rPr lang="en-US" sz="3300" dirty="0" smtClean="0"/>
              <a:t>Modulation(QAM</a:t>
            </a:r>
            <a:r>
              <a:rPr lang="en-US" dirty="0" smtClean="0"/>
              <a:t>)</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a:xfrm>
            <a:off x="609600" y="914400"/>
            <a:ext cx="8077200" cy="5562600"/>
          </a:xfrm>
        </p:spPr>
        <p:txBody>
          <a:bodyPr>
            <a:normAutofit/>
          </a:bodyPr>
          <a:lstStyle/>
          <a:p>
            <a:pPr algn="just"/>
            <a:r>
              <a:rPr lang="en-US" sz="2000" dirty="0" smtClean="0"/>
              <a:t>In </a:t>
            </a:r>
            <a:r>
              <a:rPr lang="en-US" sz="2000" dirty="0" err="1" smtClean="0"/>
              <a:t>Quadrater</a:t>
            </a:r>
            <a:r>
              <a:rPr lang="en-US" sz="2000" dirty="0" smtClean="0"/>
              <a:t> Amplitude Modulation we use two carrier with two phase (one </a:t>
            </a:r>
            <a:r>
              <a:rPr lang="en-US" sz="2000" dirty="0" err="1" smtClean="0"/>
              <a:t>inphase</a:t>
            </a:r>
            <a:r>
              <a:rPr lang="en-US" sz="2000" dirty="0" smtClean="0"/>
              <a:t> and other out of phase) and different amplitude level for each carrier.</a:t>
            </a:r>
          </a:p>
          <a:p>
            <a:pPr algn="just"/>
            <a:r>
              <a:rPr lang="en-US" sz="2000" dirty="0" smtClean="0"/>
              <a:t>The minimum bandwidth required for QAM transmission is the same as that required for ASK and PSK transmission.</a:t>
            </a:r>
          </a:p>
          <a:p>
            <a:pPr algn="just"/>
            <a:r>
              <a:rPr lang="en-US" sz="2000" dirty="0" smtClean="0"/>
              <a:t>Part a shows four different signal element types using a </a:t>
            </a:r>
            <a:r>
              <a:rPr lang="en-US" sz="2000" dirty="0" err="1" smtClean="0"/>
              <a:t>unipolar</a:t>
            </a:r>
            <a:r>
              <a:rPr lang="en-US" sz="2000" dirty="0" smtClean="0"/>
              <a:t> NRZ signal to modulate each carrier.</a:t>
            </a:r>
          </a:p>
          <a:p>
            <a:pPr algn="just"/>
            <a:r>
              <a:rPr lang="en-US" sz="2000" dirty="0" smtClean="0"/>
              <a:t>Part b shows 4-QAM using polar NRZ same as QPSK.</a:t>
            </a:r>
          </a:p>
          <a:p>
            <a:pPr algn="just"/>
            <a:r>
              <a:rPr lang="en-US" sz="2000" dirty="0" smtClean="0"/>
              <a:t>Part c shows signal with two positive levels to modulate each of the two carriers.</a:t>
            </a:r>
          </a:p>
          <a:p>
            <a:pPr algn="just"/>
            <a:r>
              <a:rPr lang="en-US" sz="2000" dirty="0" smtClean="0"/>
              <a:t>Part d shows 16-QAM constellation of a signal with eight levels four positive and four negative.</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endParaRPr lang="en-US" sz="2000" dirty="0"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Text Box 4"/>
          <p:cNvSpPr txBox="1">
            <a:spLocks noChangeArrowheads="1"/>
          </p:cNvSpPr>
          <p:nvPr/>
        </p:nvSpPr>
        <p:spPr bwMode="auto">
          <a:xfrm>
            <a:off x="2006503" y="5665787"/>
            <a:ext cx="53086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Constellation </a:t>
            </a:r>
            <a:r>
              <a:rPr lang="en-US" altLang="en-US" sz="2000" i="1" dirty="0">
                <a:latin typeface="Times New Roman" panose="02020603050405020304" pitchFamily="18" charset="0"/>
              </a:rPr>
              <a:t>diagrams for some QAMs</a:t>
            </a:r>
          </a:p>
        </p:txBody>
      </p:sp>
      <p:pic>
        <p:nvPicPr>
          <p:cNvPr id="563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573462"/>
            <a:ext cx="645795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Line 10"/>
          <p:cNvSpPr>
            <a:spLocks noChangeShapeType="1"/>
          </p:cNvSpPr>
          <p:nvPr/>
        </p:nvSpPr>
        <p:spPr bwMode="auto">
          <a:xfrm>
            <a:off x="1477432" y="2619779"/>
            <a:ext cx="611505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11"/>
          <p:cNvSpPr>
            <a:spLocks noChangeArrowheads="1"/>
          </p:cNvSpPr>
          <p:nvPr/>
        </p:nvSpPr>
        <p:spPr bwMode="auto">
          <a:xfrm>
            <a:off x="1495157" y="1969172"/>
            <a:ext cx="60579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800" dirty="0" smtClean="0"/>
              <a:t>QAM is </a:t>
            </a:r>
            <a:r>
              <a:rPr lang="en-US" altLang="en-US" sz="2800" dirty="0"/>
              <a:t>a combination of ASK and PSK.</a:t>
            </a:r>
          </a:p>
        </p:txBody>
      </p:sp>
      <p:sp>
        <p:nvSpPr>
          <p:cNvPr id="14" name="Line 3"/>
          <p:cNvSpPr>
            <a:spLocks noChangeShapeType="1"/>
          </p:cNvSpPr>
          <p:nvPr/>
        </p:nvSpPr>
        <p:spPr bwMode="auto">
          <a:xfrm>
            <a:off x="533400" y="1023871"/>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4"/>
          <p:cNvSpPr txBox="1">
            <a:spLocks noChangeArrowheads="1"/>
          </p:cNvSpPr>
          <p:nvPr/>
        </p:nvSpPr>
        <p:spPr bwMode="auto">
          <a:xfrm>
            <a:off x="381000" y="343161"/>
            <a:ext cx="69054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dirty="0" smtClean="0">
                <a:latin typeface="Times New Roman" panose="02020603050405020304" pitchFamily="18" charset="0"/>
              </a:rPr>
              <a:t>Quadrature Amplitude Modulation (QAM) </a:t>
            </a: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617403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609600" y="990600"/>
            <a:ext cx="8077200" cy="5257800"/>
          </a:xfrm>
        </p:spPr>
        <p:txBody>
          <a:bodyPr>
            <a:normAutofit/>
          </a:bodyPr>
          <a:lstStyle/>
          <a:p>
            <a:pPr algn="just">
              <a:defRPr/>
            </a:pPr>
            <a:r>
              <a:rPr lang="en-US" altLang="en-US" sz="2000" dirty="0" smtClean="0">
                <a:latin typeface="Times New Roman" panose="02020603050405020304" pitchFamily="18" charset="0"/>
              </a:rPr>
              <a:t>Analog-to-analog conversion is the representation of analog information by an analog signal. </a:t>
            </a:r>
          </a:p>
          <a:p>
            <a:pPr algn="just">
              <a:defRPr/>
            </a:pPr>
            <a:r>
              <a:rPr lang="en-US" altLang="en-US" sz="2000" dirty="0" smtClean="0">
                <a:latin typeface="Times New Roman" panose="02020603050405020304" pitchFamily="18" charset="0"/>
              </a:rPr>
              <a:t>One may ask why we need to modulate an analog signal; it is already analog. Modulation is needed if the medium is </a:t>
            </a:r>
            <a:r>
              <a:rPr lang="en-US" altLang="en-US" sz="2000" dirty="0" err="1" smtClean="0">
                <a:latin typeface="Times New Roman" panose="02020603050405020304" pitchFamily="18" charset="0"/>
              </a:rPr>
              <a:t>bandpass</a:t>
            </a:r>
            <a:r>
              <a:rPr lang="en-US" altLang="en-US" sz="2000" dirty="0" smtClean="0">
                <a:latin typeface="Times New Roman" panose="02020603050405020304" pitchFamily="18" charset="0"/>
              </a:rPr>
              <a:t> in nature or if only a </a:t>
            </a:r>
            <a:r>
              <a:rPr lang="en-US" altLang="en-US" sz="2000" dirty="0" err="1" smtClean="0">
                <a:latin typeface="Times New Roman" panose="02020603050405020304" pitchFamily="18" charset="0"/>
              </a:rPr>
              <a:t>bandpass</a:t>
            </a:r>
            <a:r>
              <a:rPr lang="en-US" altLang="en-US" sz="2000" dirty="0" smtClean="0">
                <a:latin typeface="Times New Roman" panose="02020603050405020304" pitchFamily="18" charset="0"/>
              </a:rPr>
              <a:t> channel is available to us. </a:t>
            </a:r>
          </a:p>
          <a:p>
            <a:pPr algn="just">
              <a:defRPr/>
            </a:pPr>
            <a:r>
              <a:rPr lang="en-US" altLang="en-US" sz="2000" dirty="0" smtClean="0">
                <a:latin typeface="Times New Roman" panose="02020603050405020304" pitchFamily="18" charset="0"/>
              </a:rPr>
              <a:t>For example Radio signal has narrow bandwidth so signal produce by each station is low-pass signal all in the same range. So to listen all station signal need to shift in </a:t>
            </a:r>
            <a:r>
              <a:rPr lang="en-US" altLang="en-US" sz="2000" dirty="0" err="1" smtClean="0">
                <a:latin typeface="Times New Roman" panose="02020603050405020304" pitchFamily="18" charset="0"/>
              </a:rPr>
              <a:t>bandpass</a:t>
            </a:r>
            <a:r>
              <a:rPr lang="en-US" altLang="en-US" sz="2000" dirty="0" smtClean="0">
                <a:latin typeface="Times New Roman" panose="02020603050405020304" pitchFamily="18" charset="0"/>
              </a:rPr>
              <a:t> range.</a:t>
            </a:r>
          </a:p>
          <a:p>
            <a:pPr algn="just">
              <a:defRPr/>
            </a:pPr>
            <a:r>
              <a:rPr lang="en-US" altLang="en-US" sz="2000" dirty="0" smtClean="0">
                <a:latin typeface="Times New Roman" panose="02020603050405020304" pitchFamily="18" charset="0"/>
              </a:rPr>
              <a:t>Three way analog to analog conversion possible.</a:t>
            </a:r>
          </a:p>
          <a:p>
            <a:pPr marL="514350" indent="-514350" algn="just">
              <a:buAutoNum type="arabicPeriod"/>
            </a:pPr>
            <a:r>
              <a:rPr lang="en-US" sz="2000" dirty="0" smtClean="0"/>
              <a:t>Amplitude Modulation(AM)</a:t>
            </a:r>
          </a:p>
          <a:p>
            <a:pPr marL="514350" indent="-514350" algn="just">
              <a:buAutoNum type="arabicPeriod"/>
            </a:pPr>
            <a:r>
              <a:rPr lang="en-US" sz="2000" dirty="0" smtClean="0"/>
              <a:t>Frequency Modulation(FM)</a:t>
            </a:r>
          </a:p>
          <a:p>
            <a:pPr marL="514350" indent="-514350" algn="just">
              <a:buAutoNum type="arabicPeriod"/>
            </a:pPr>
            <a:r>
              <a:rPr lang="en-US" sz="2000" dirty="0" smtClean="0"/>
              <a:t>Phase Modulation(PM)</a:t>
            </a:r>
          </a:p>
          <a:p>
            <a:pPr algn="just"/>
            <a:endParaRPr lang="en-US" sz="2000" dirty="0" smtClean="0"/>
          </a:p>
        </p:txBody>
      </p:sp>
      <p:sp>
        <p:nvSpPr>
          <p:cNvPr id="6" name="Title 5"/>
          <p:cNvSpPr>
            <a:spLocks noGrp="1"/>
          </p:cNvSpPr>
          <p:nvPr>
            <p:ph type="title"/>
          </p:nvPr>
        </p:nvSpPr>
        <p:spPr>
          <a:xfrm>
            <a:off x="228600" y="-152400"/>
            <a:ext cx="8229600" cy="1143000"/>
          </a:xfrm>
        </p:spPr>
        <p:txBody>
          <a:bodyPr>
            <a:normAutofit/>
          </a:bodyPr>
          <a:lstStyle/>
          <a:p>
            <a:r>
              <a:rPr lang="en-US" sz="3600" dirty="0" smtClean="0"/>
              <a:t>2. Analog to Analog Conversion</a:t>
            </a: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1" name="Text Box 4"/>
          <p:cNvSpPr txBox="1">
            <a:spLocks noChangeArrowheads="1"/>
          </p:cNvSpPr>
          <p:nvPr/>
        </p:nvSpPr>
        <p:spPr bwMode="auto">
          <a:xfrm>
            <a:off x="1371600" y="762000"/>
            <a:ext cx="53184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Types </a:t>
            </a:r>
            <a:r>
              <a:rPr lang="en-US" altLang="en-US" sz="2000" i="1" dirty="0">
                <a:latin typeface="Times New Roman" panose="02020603050405020304" pitchFamily="18" charset="0"/>
              </a:rPr>
              <a:t>of analog-to-analog modulation</a:t>
            </a:r>
          </a:p>
        </p:txBody>
      </p:sp>
      <p:pic>
        <p:nvPicPr>
          <p:cNvPr id="604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4457" y="2486027"/>
            <a:ext cx="6293644"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5136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a:xfrm>
            <a:off x="609600" y="1143000"/>
            <a:ext cx="8077200" cy="5181600"/>
          </a:xfrm>
        </p:spPr>
        <p:txBody>
          <a:bodyPr>
            <a:normAutofit/>
          </a:bodyPr>
          <a:lstStyle/>
          <a:p>
            <a:pPr algn="just"/>
            <a:r>
              <a:rPr lang="en-US" sz="2000" dirty="0" smtClean="0"/>
              <a:t>In AM transmission the carrier signal is modulated so that its amplitude varies with the changing amplitude of the modulating signal.</a:t>
            </a:r>
          </a:p>
          <a:p>
            <a:pPr algn="just"/>
            <a:r>
              <a:rPr lang="en-US" sz="2000" dirty="0" smtClean="0"/>
              <a:t>The frequency and phase of the carrier remain the same only the amplitude changes to follow variations in the information.</a:t>
            </a:r>
          </a:p>
          <a:p>
            <a:pPr algn="just"/>
            <a:r>
              <a:rPr lang="en-US" sz="2000" dirty="0" smtClean="0"/>
              <a:t>The modulation creates a bandwidth that is twice the bandwidth of the modulating signal and covers a range centered on the carrier frequency.</a:t>
            </a:r>
          </a:p>
          <a:p>
            <a:pPr algn="just"/>
            <a:r>
              <a:rPr lang="en-US" sz="2000" dirty="0" smtClean="0"/>
              <a:t>Signal component above and below the carrier frequency carry exactly the same information.</a:t>
            </a:r>
          </a:p>
          <a:p>
            <a:pPr algn="just"/>
            <a:r>
              <a:rPr lang="en-US" sz="2000" dirty="0" smtClean="0"/>
              <a:t>FCC (federal </a:t>
            </a:r>
            <a:r>
              <a:rPr lang="en-US" sz="2000" dirty="0" err="1" smtClean="0"/>
              <a:t>comm</a:t>
            </a:r>
            <a:r>
              <a:rPr lang="en-US" sz="2000" dirty="0" smtClean="0"/>
              <a:t> commission) allows 10khz for each AM station(5khz actual)</a:t>
            </a:r>
          </a:p>
          <a:p>
            <a:pPr algn="just"/>
            <a:r>
              <a:rPr lang="en-US" sz="2000" dirty="0" smtClean="0"/>
              <a:t>There is a gap of 10 </a:t>
            </a:r>
            <a:r>
              <a:rPr lang="en-US" sz="2000" dirty="0" err="1" smtClean="0"/>
              <a:t>khz</a:t>
            </a:r>
            <a:r>
              <a:rPr lang="en-US" sz="2000" dirty="0" smtClean="0"/>
              <a:t> between two AM band two avoid interference.</a:t>
            </a:r>
          </a:p>
        </p:txBody>
      </p:sp>
      <p:sp>
        <p:nvSpPr>
          <p:cNvPr id="6" name="Title 5"/>
          <p:cNvSpPr>
            <a:spLocks noGrp="1"/>
          </p:cNvSpPr>
          <p:nvPr>
            <p:ph type="title"/>
          </p:nvPr>
        </p:nvSpPr>
        <p:spPr>
          <a:xfrm>
            <a:off x="228600" y="152400"/>
            <a:ext cx="8229600" cy="838200"/>
          </a:xfrm>
        </p:spPr>
        <p:txBody>
          <a:bodyPr>
            <a:normAutofit/>
          </a:bodyPr>
          <a:lstStyle/>
          <a:p>
            <a:r>
              <a:rPr lang="en-US" sz="3600" dirty="0" smtClean="0"/>
              <a:t>1. Amplitude Modulation</a:t>
            </a:r>
            <a:endParaRPr lang="en-US" sz="3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Line 3"/>
          <p:cNvSpPr>
            <a:spLocks noChangeShapeType="1"/>
          </p:cNvSpPr>
          <p:nvPr/>
        </p:nvSpPr>
        <p:spPr bwMode="auto">
          <a:xfrm>
            <a:off x="1285875"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469" name="Text Box 4"/>
          <p:cNvSpPr txBox="1">
            <a:spLocks noChangeArrowheads="1"/>
          </p:cNvSpPr>
          <p:nvPr/>
        </p:nvSpPr>
        <p:spPr bwMode="auto">
          <a:xfrm>
            <a:off x="3014663" y="6019800"/>
            <a:ext cx="34940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Amplitude </a:t>
            </a:r>
            <a:r>
              <a:rPr lang="en-US" altLang="en-US" sz="2000" i="1" dirty="0">
                <a:latin typeface="Times New Roman" panose="02020603050405020304" pitchFamily="18" charset="0"/>
              </a:rPr>
              <a:t>modulation</a:t>
            </a:r>
          </a:p>
        </p:txBody>
      </p:sp>
      <p:pic>
        <p:nvPicPr>
          <p:cNvPr id="624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849" y="1763715"/>
            <a:ext cx="6616303" cy="3951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4"/>
          <p:cNvSpPr txBox="1">
            <a:spLocks noChangeArrowheads="1"/>
          </p:cNvSpPr>
          <p:nvPr/>
        </p:nvSpPr>
        <p:spPr bwMode="auto">
          <a:xfrm>
            <a:off x="1295400" y="533400"/>
            <a:ext cx="49770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smtClean="0"/>
              <a:t>1. Amplitude Modulation (AM)</a:t>
            </a:r>
            <a:endParaRPr lang="en-US" altLang="en-US" sz="2800" b="1" baseline="0" dirty="0"/>
          </a:p>
        </p:txBody>
      </p:sp>
    </p:spTree>
    <p:extLst>
      <p:ext uri="{BB962C8B-B14F-4D97-AF65-F5344CB8AC3E}">
        <p14:creationId xmlns:p14="http://schemas.microsoft.com/office/powerpoint/2010/main" val="22318424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4" name="Rectangle 11"/>
          <p:cNvSpPr>
            <a:spLocks noChangeArrowheads="1"/>
          </p:cNvSpPr>
          <p:nvPr/>
        </p:nvSpPr>
        <p:spPr bwMode="auto">
          <a:xfrm>
            <a:off x="762000" y="1423924"/>
            <a:ext cx="7370607"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smtClean="0"/>
              <a:t>The </a:t>
            </a:r>
            <a:r>
              <a:rPr lang="en-US" altLang="en-US" dirty="0"/>
              <a:t>total bandwidth required for AM </a:t>
            </a:r>
            <a:br>
              <a:rPr lang="en-US" altLang="en-US" dirty="0"/>
            </a:br>
            <a:r>
              <a:rPr lang="en-US" altLang="en-US" dirty="0"/>
              <a:t>can be determined</a:t>
            </a:r>
          </a:p>
          <a:p>
            <a:pPr algn="ctr"/>
            <a:r>
              <a:rPr lang="en-US" altLang="en-US" dirty="0"/>
              <a:t>from the bandwidth of the audio </a:t>
            </a:r>
            <a:br>
              <a:rPr lang="en-US" altLang="en-US" dirty="0"/>
            </a:br>
            <a:r>
              <a:rPr lang="en-US" altLang="en-US" dirty="0"/>
              <a:t>signal: B</a:t>
            </a:r>
            <a:r>
              <a:rPr lang="en-US" altLang="en-US" baseline="-25000" dirty="0"/>
              <a:t>AM</a:t>
            </a:r>
            <a:r>
              <a:rPr lang="en-US" altLang="en-US" dirty="0"/>
              <a:t> = 2B.</a:t>
            </a:r>
          </a:p>
        </p:txBody>
      </p:sp>
      <p:sp>
        <p:nvSpPr>
          <p:cNvPr id="15" name="Text Box 4"/>
          <p:cNvSpPr txBox="1">
            <a:spLocks noChangeArrowheads="1"/>
          </p:cNvSpPr>
          <p:nvPr/>
        </p:nvSpPr>
        <p:spPr bwMode="auto">
          <a:xfrm>
            <a:off x="3111698" y="6073426"/>
            <a:ext cx="32328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AM </a:t>
            </a:r>
            <a:r>
              <a:rPr lang="en-US" altLang="en-US" sz="2000" i="1" dirty="0">
                <a:latin typeface="Times New Roman" panose="02020603050405020304" pitchFamily="18" charset="0"/>
              </a:rPr>
              <a:t>band allocation</a:t>
            </a:r>
          </a:p>
        </p:txBody>
      </p:sp>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033" y="4851002"/>
            <a:ext cx="5189935"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532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609600" y="1143000"/>
            <a:ext cx="8077200" cy="5181600"/>
          </a:xfrm>
        </p:spPr>
        <p:txBody>
          <a:bodyPr>
            <a:normAutofit fontScale="85000" lnSpcReduction="20000"/>
          </a:bodyPr>
          <a:lstStyle/>
          <a:p>
            <a:pPr algn="just"/>
            <a:r>
              <a:rPr lang="en-US" dirty="0" smtClean="0"/>
              <a:t>In FM transmission, the frequency of the carrier signal is modulated to follow the changing voltage level of the </a:t>
            </a:r>
            <a:r>
              <a:rPr lang="en-US" dirty="0" err="1" smtClean="0"/>
              <a:t>modulationg</a:t>
            </a:r>
            <a:r>
              <a:rPr lang="en-US" dirty="0" smtClean="0"/>
              <a:t> signal.</a:t>
            </a:r>
          </a:p>
          <a:p>
            <a:pPr algn="just"/>
            <a:r>
              <a:rPr lang="en-US" dirty="0" smtClean="0"/>
              <a:t>The peak amplitude and phase of the carrier signal remain constant, but as the amplitude of the information signal changes the frequency of the carrier changes correspondingly.</a:t>
            </a:r>
          </a:p>
          <a:p>
            <a:pPr algn="just"/>
            <a:r>
              <a:rPr lang="en-US" dirty="0" smtClean="0"/>
              <a:t>FM is implemented using Voltage controlled oscillator as with FSK.</a:t>
            </a:r>
          </a:p>
          <a:p>
            <a:pPr algn="just"/>
            <a:r>
              <a:rPr lang="en-US" dirty="0" smtClean="0"/>
              <a:t>The frequency of the oscillator changes according to the input voltage which is the amplitude of the modulating signal.</a:t>
            </a:r>
          </a:p>
          <a:p>
            <a:pPr algn="just"/>
            <a:r>
              <a:rPr lang="en-US" dirty="0" smtClean="0"/>
              <a:t>FM station ranges 88 to 108 MHZ. Station must be separated by at least 200 </a:t>
            </a:r>
            <a:r>
              <a:rPr lang="en-US" dirty="0" err="1" smtClean="0"/>
              <a:t>khz</a:t>
            </a:r>
            <a:r>
              <a:rPr lang="en-US" dirty="0" smtClean="0"/>
              <a:t> to keep their bandwidths from overlapping.</a:t>
            </a:r>
          </a:p>
          <a:p>
            <a:pPr algn="just"/>
            <a:r>
              <a:rPr lang="en-US" dirty="0" smtClean="0"/>
              <a:t>There are 100 potential FM bandwidth in area of which 50 can operate at any one time.</a:t>
            </a:r>
          </a:p>
        </p:txBody>
      </p:sp>
      <p:sp>
        <p:nvSpPr>
          <p:cNvPr id="6" name="Title 5"/>
          <p:cNvSpPr>
            <a:spLocks noGrp="1"/>
          </p:cNvSpPr>
          <p:nvPr>
            <p:ph type="title"/>
          </p:nvPr>
        </p:nvSpPr>
        <p:spPr>
          <a:xfrm>
            <a:off x="228600" y="-152400"/>
            <a:ext cx="8229600" cy="1143000"/>
          </a:xfrm>
        </p:spPr>
        <p:txBody>
          <a:bodyPr/>
          <a:lstStyle/>
          <a:p>
            <a:r>
              <a:rPr lang="en-US" dirty="0" smtClean="0"/>
              <a:t>2. Frequency Modulation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Line 3"/>
          <p:cNvSpPr>
            <a:spLocks noChangeShapeType="1"/>
          </p:cNvSpPr>
          <p:nvPr/>
        </p:nvSpPr>
        <p:spPr bwMode="auto">
          <a:xfrm>
            <a:off x="12573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1" name="Text Box 4"/>
          <p:cNvSpPr txBox="1">
            <a:spLocks noChangeArrowheads="1"/>
          </p:cNvSpPr>
          <p:nvPr/>
        </p:nvSpPr>
        <p:spPr bwMode="auto">
          <a:xfrm>
            <a:off x="1371600" y="457200"/>
            <a:ext cx="42394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Digital-to-analog conversion</a:t>
            </a:r>
          </a:p>
        </p:txBody>
      </p:sp>
      <p:pic>
        <p:nvPicPr>
          <p:cNvPr id="92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127250"/>
            <a:ext cx="6663929"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88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Line 3"/>
          <p:cNvSpPr>
            <a:spLocks noChangeShapeType="1"/>
          </p:cNvSpPr>
          <p:nvPr/>
        </p:nvSpPr>
        <p:spPr bwMode="auto">
          <a:xfrm>
            <a:off x="1285875"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13" name="Text Box 4"/>
          <p:cNvSpPr txBox="1">
            <a:spLocks noChangeArrowheads="1"/>
          </p:cNvSpPr>
          <p:nvPr/>
        </p:nvSpPr>
        <p:spPr bwMode="auto">
          <a:xfrm>
            <a:off x="2997994" y="6184005"/>
            <a:ext cx="35389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smtClean="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Frequency </a:t>
            </a:r>
            <a:r>
              <a:rPr lang="en-US" altLang="en-US" sz="2000" i="1" dirty="0">
                <a:latin typeface="Times New Roman" panose="02020603050405020304" pitchFamily="18" charset="0"/>
              </a:rPr>
              <a:t>modulation</a:t>
            </a:r>
          </a:p>
        </p:txBody>
      </p:sp>
      <p:pic>
        <p:nvPicPr>
          <p:cNvPr id="686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1676400"/>
            <a:ext cx="6629400" cy="433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910876" y="712625"/>
            <a:ext cx="49471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2</a:t>
            </a:r>
            <a:r>
              <a:rPr lang="en-US" altLang="en-US" sz="2800" b="1" baseline="0" dirty="0" smtClean="0"/>
              <a:t>. Frequency Modulation (FM)</a:t>
            </a:r>
            <a:endParaRPr lang="en-US" altLang="en-US" sz="2800" b="1" baseline="0" dirty="0"/>
          </a:p>
        </p:txBody>
      </p:sp>
    </p:spTree>
    <p:extLst>
      <p:ext uri="{BB962C8B-B14F-4D97-AF65-F5344CB8AC3E}">
        <p14:creationId xmlns:p14="http://schemas.microsoft.com/office/powerpoint/2010/main" val="3051741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7" name="Line 10"/>
          <p:cNvSpPr>
            <a:spLocks noChangeShapeType="1"/>
          </p:cNvSpPr>
          <p:nvPr/>
        </p:nvSpPr>
        <p:spPr bwMode="auto">
          <a:xfrm>
            <a:off x="1514475" y="3526666"/>
            <a:ext cx="611505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0668" name="Rectangle 11"/>
          <p:cNvSpPr>
            <a:spLocks noChangeArrowheads="1"/>
          </p:cNvSpPr>
          <p:nvPr/>
        </p:nvSpPr>
        <p:spPr bwMode="auto">
          <a:xfrm>
            <a:off x="1543050" y="1866141"/>
            <a:ext cx="60579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The total bandwidth required for FM can be determined from the bandwidth </a:t>
            </a:r>
            <a:br>
              <a:rPr lang="en-US" altLang="en-US" dirty="0"/>
            </a:br>
            <a:r>
              <a:rPr lang="en-US" altLang="en-US" dirty="0"/>
              <a:t>of the audio signal: B</a:t>
            </a:r>
            <a:r>
              <a:rPr lang="en-US" altLang="en-US" baseline="-25000" dirty="0"/>
              <a:t>FM</a:t>
            </a:r>
            <a:r>
              <a:rPr lang="en-US" altLang="en-US" dirty="0"/>
              <a:t> = 2(1 + β)B.</a:t>
            </a:r>
          </a:p>
        </p:txBody>
      </p:sp>
      <p:sp>
        <p:nvSpPr>
          <p:cNvPr id="15" name="Text Box 4"/>
          <p:cNvSpPr txBox="1">
            <a:spLocks noChangeArrowheads="1"/>
          </p:cNvSpPr>
          <p:nvPr/>
        </p:nvSpPr>
        <p:spPr bwMode="auto">
          <a:xfrm>
            <a:off x="3048000" y="5939135"/>
            <a:ext cx="32328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FM </a:t>
            </a:r>
            <a:r>
              <a:rPr lang="en-US" altLang="en-US" sz="2000" i="1" dirty="0">
                <a:latin typeface="Times New Roman" panose="02020603050405020304" pitchFamily="18" charset="0"/>
              </a:rPr>
              <a:t>band allocation</a:t>
            </a:r>
          </a:p>
        </p:txBody>
      </p:sp>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056" y="4689475"/>
            <a:ext cx="5950744"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8712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457200" y="1066800"/>
            <a:ext cx="8305800" cy="5181600"/>
          </a:xfrm>
        </p:spPr>
        <p:txBody>
          <a:bodyPr>
            <a:normAutofit/>
          </a:bodyPr>
          <a:lstStyle/>
          <a:p>
            <a:pPr algn="just"/>
            <a:r>
              <a:rPr lang="en-US" sz="2200" dirty="0" smtClean="0"/>
              <a:t>In PM transmission, the phase of the carrier signal is modulated to follow the changing voltage level of the modulating signal.</a:t>
            </a:r>
          </a:p>
          <a:p>
            <a:pPr algn="just"/>
            <a:r>
              <a:rPr lang="en-US" sz="2200" dirty="0" smtClean="0"/>
              <a:t>The peak amplitude and Frequency of the carrier signal remain constant, but as the amplitude of the information signal changes the phase of the carrier changes correspondingly.</a:t>
            </a:r>
          </a:p>
          <a:p>
            <a:pPr algn="just"/>
            <a:r>
              <a:rPr lang="en-US" sz="2200" dirty="0" smtClean="0"/>
              <a:t>In PM instantaneous change in the carrier frequency is propositional to the derivative of the amplitude of the modulating signal.</a:t>
            </a:r>
          </a:p>
          <a:p>
            <a:pPr algn="just"/>
            <a:r>
              <a:rPr lang="en-US" sz="2200" dirty="0" smtClean="0"/>
              <a:t>It is implemented using voltage controlled oscillator along with a derivative.</a:t>
            </a:r>
          </a:p>
          <a:p>
            <a:pPr algn="just"/>
            <a:r>
              <a:rPr lang="en-US" sz="2200" dirty="0" smtClean="0"/>
              <a:t>The frequency of the oscillator changes according to the derivative of the input voltage which is the amplitude of the modulating signal.</a:t>
            </a:r>
          </a:p>
        </p:txBody>
      </p:sp>
      <p:sp>
        <p:nvSpPr>
          <p:cNvPr id="6" name="Title 5"/>
          <p:cNvSpPr>
            <a:spLocks noGrp="1"/>
          </p:cNvSpPr>
          <p:nvPr>
            <p:ph type="title"/>
          </p:nvPr>
        </p:nvSpPr>
        <p:spPr>
          <a:xfrm>
            <a:off x="228600" y="-152400"/>
            <a:ext cx="8229600" cy="1143000"/>
          </a:xfrm>
        </p:spPr>
        <p:txBody>
          <a:bodyPr>
            <a:normAutofit/>
          </a:bodyPr>
          <a:lstStyle/>
          <a:p>
            <a:r>
              <a:rPr lang="en-US" sz="3600" dirty="0" smtClean="0"/>
              <a:t>3. Phase Modulation</a:t>
            </a:r>
            <a:endParaRPr 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Line 3"/>
          <p:cNvSpPr>
            <a:spLocks noChangeShapeType="1"/>
          </p:cNvSpPr>
          <p:nvPr/>
        </p:nvSpPr>
        <p:spPr bwMode="auto">
          <a:xfrm>
            <a:off x="1285875"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4757" name="Text Box 4"/>
          <p:cNvSpPr txBox="1">
            <a:spLocks noChangeArrowheads="1"/>
          </p:cNvSpPr>
          <p:nvPr/>
        </p:nvSpPr>
        <p:spPr bwMode="auto">
          <a:xfrm>
            <a:off x="3183136" y="5949100"/>
            <a:ext cx="30404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Phase </a:t>
            </a:r>
            <a:r>
              <a:rPr lang="en-US" altLang="en-US" sz="2000" i="1" dirty="0">
                <a:latin typeface="Times New Roman" panose="02020603050405020304" pitchFamily="18" charset="0"/>
              </a:rPr>
              <a:t>modulation</a:t>
            </a:r>
          </a:p>
        </p:txBody>
      </p:sp>
      <p:pic>
        <p:nvPicPr>
          <p:cNvPr id="747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1600200"/>
            <a:ext cx="6581775"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2133600" y="690890"/>
            <a:ext cx="4216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baseline="0" dirty="0"/>
              <a:t>3</a:t>
            </a:r>
            <a:r>
              <a:rPr lang="en-US" altLang="en-US" sz="2800" b="1" baseline="0" dirty="0" smtClean="0"/>
              <a:t>. Phase Modulation (PM)</a:t>
            </a:r>
            <a:endParaRPr lang="en-US" altLang="en-US" sz="2800" b="1" baseline="0" dirty="0"/>
          </a:p>
        </p:txBody>
      </p:sp>
    </p:spTree>
    <p:extLst>
      <p:ext uri="{BB962C8B-B14F-4D97-AF65-F5344CB8AC3E}">
        <p14:creationId xmlns:p14="http://schemas.microsoft.com/office/powerpoint/2010/main" val="73699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12" name="Rectangle 11"/>
          <p:cNvSpPr>
            <a:spLocks noChangeArrowheads="1"/>
          </p:cNvSpPr>
          <p:nvPr/>
        </p:nvSpPr>
        <p:spPr bwMode="auto">
          <a:xfrm>
            <a:off x="685800" y="1255455"/>
            <a:ext cx="7848600" cy="255454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The total bandwidth required for PM can be determined from the bandwidth </a:t>
            </a:r>
            <a:br>
              <a:rPr lang="en-US" altLang="en-US" dirty="0"/>
            </a:br>
            <a:r>
              <a:rPr lang="en-US" altLang="en-US" dirty="0"/>
              <a:t>and maximum amplitude of the modulating signal:</a:t>
            </a:r>
            <a:br>
              <a:rPr lang="en-US" altLang="en-US" dirty="0"/>
            </a:br>
            <a:r>
              <a:rPr lang="en-US" altLang="en-US" dirty="0"/>
              <a:t>B</a:t>
            </a:r>
            <a:r>
              <a:rPr lang="en-US" altLang="en-US" baseline="-25000" dirty="0"/>
              <a:t>PM</a:t>
            </a:r>
            <a:r>
              <a:rPr lang="en-US" altLang="en-US" dirty="0"/>
              <a:t> = 2(1 + β)B.</a:t>
            </a:r>
          </a:p>
        </p:txBody>
      </p:sp>
    </p:spTree>
    <p:extLst>
      <p:ext uri="{BB962C8B-B14F-4D97-AF65-F5344CB8AC3E}">
        <p14:creationId xmlns:p14="http://schemas.microsoft.com/office/powerpoint/2010/main" val="1853916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Text Box 4"/>
          <p:cNvSpPr txBox="1">
            <a:spLocks noChangeArrowheads="1"/>
          </p:cNvSpPr>
          <p:nvPr/>
        </p:nvSpPr>
        <p:spPr bwMode="auto">
          <a:xfrm>
            <a:off x="1371600" y="381000"/>
            <a:ext cx="5049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Types </a:t>
            </a:r>
            <a:r>
              <a:rPr lang="en-US" altLang="en-US" sz="2000" i="1" dirty="0">
                <a:latin typeface="Times New Roman" panose="02020603050405020304" pitchFamily="18" charset="0"/>
              </a:rPr>
              <a:t>of digital-to-analog conversion</a:t>
            </a:r>
          </a:p>
        </p:txBody>
      </p:sp>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462" y="1905002"/>
            <a:ext cx="6300788"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816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11"/>
          <p:cNvSpPr>
            <a:spLocks noChangeArrowheads="1"/>
          </p:cNvSpPr>
          <p:nvPr/>
        </p:nvSpPr>
        <p:spPr bwMode="auto">
          <a:xfrm>
            <a:off x="533400" y="685800"/>
            <a:ext cx="8382000" cy="38164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buFont typeface="Arial" panose="020B0604020202020204" pitchFamily="34" charset="0"/>
              <a:buChar char="•"/>
            </a:pPr>
            <a:r>
              <a:rPr lang="en-US" altLang="en-US" sz="2200" dirty="0"/>
              <a:t>Bit rate is the number of bits per second. </a:t>
            </a:r>
          </a:p>
          <a:p>
            <a:pPr algn="just">
              <a:buFont typeface="Arial" panose="020B0604020202020204" pitchFamily="34" charset="0"/>
              <a:buChar char="•"/>
            </a:pPr>
            <a:endParaRPr lang="en-US" altLang="en-US" sz="2200" dirty="0"/>
          </a:p>
          <a:p>
            <a:pPr algn="just">
              <a:buFont typeface="Arial" panose="020B0604020202020204" pitchFamily="34" charset="0"/>
              <a:buChar char="•"/>
            </a:pPr>
            <a:r>
              <a:rPr lang="en-US" altLang="en-US" sz="2200" dirty="0"/>
              <a:t>Baud rate is the number of signal elements per second. </a:t>
            </a:r>
            <a:br>
              <a:rPr lang="en-US" altLang="en-US" sz="2200" dirty="0"/>
            </a:br>
            <a:endParaRPr lang="en-US" altLang="en-US" sz="2200" dirty="0"/>
          </a:p>
          <a:p>
            <a:pPr algn="just">
              <a:buFont typeface="Arial" panose="020B0604020202020204" pitchFamily="34" charset="0"/>
              <a:buChar char="•"/>
            </a:pPr>
            <a:r>
              <a:rPr lang="en-US" altLang="en-US" sz="2200" dirty="0"/>
              <a:t>In the analog transmission of digital data, the baud rate is less than or equal to the bit rate.</a:t>
            </a:r>
          </a:p>
          <a:p>
            <a:pPr algn="just">
              <a:buFont typeface="Arial" panose="020B0604020202020204" pitchFamily="34" charset="0"/>
              <a:buChar char="•"/>
            </a:pPr>
            <a:endParaRPr lang="en-US" altLang="en-US" sz="2200" dirty="0"/>
          </a:p>
          <a:p>
            <a:pPr algn="just">
              <a:buFont typeface="Arial" panose="020B0604020202020204" pitchFamily="34" charset="0"/>
              <a:buChar char="•"/>
            </a:pPr>
            <a:r>
              <a:rPr lang="en-US" altLang="en-US" sz="2200" dirty="0"/>
              <a:t>In analog transmission, the sending device produces a high-frequency signal that acts as a base for the information signal. This base signal is called the carrier signal or carrier frequency.</a:t>
            </a:r>
          </a:p>
        </p:txBody>
      </p:sp>
    </p:spTree>
    <p:extLst>
      <p:ext uri="{BB962C8B-B14F-4D97-AF65-F5344CB8AC3E}">
        <p14:creationId xmlns:p14="http://schemas.microsoft.com/office/powerpoint/2010/main" val="2117539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Rectangle 10"/>
          <p:cNvSpPr>
            <a:spLocks noChangeArrowheads="1"/>
          </p:cNvSpPr>
          <p:nvPr/>
        </p:nvSpPr>
        <p:spPr bwMode="auto">
          <a:xfrm>
            <a:off x="533400" y="1143000"/>
            <a:ext cx="830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An analog signal carries 4 bits per signal element. If 1000 signal elements are sent per second, find the bit rate.</a:t>
            </a:r>
          </a:p>
        </p:txBody>
      </p:sp>
      <p:sp>
        <p:nvSpPr>
          <p:cNvPr id="15371" name="Rectangle 11"/>
          <p:cNvSpPr>
            <a:spLocks noChangeArrowheads="1"/>
          </p:cNvSpPr>
          <p:nvPr/>
        </p:nvSpPr>
        <p:spPr bwMode="auto">
          <a:xfrm>
            <a:off x="609600" y="3048000"/>
            <a:ext cx="83058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Solution</a:t>
            </a:r>
          </a:p>
          <a:p>
            <a:r>
              <a:rPr lang="en-US" altLang="en-US" sz="2800" i="1" dirty="0">
                <a:latin typeface="Times" panose="02020603050405020304" pitchFamily="18" charset="0"/>
              </a:rPr>
              <a:t>In this case, r = 4, S = 1000, and N is unknown. We can find the value of N from</a:t>
            </a:r>
          </a:p>
        </p:txBody>
      </p:sp>
      <p:sp>
        <p:nvSpPr>
          <p:cNvPr id="15372" name="Rectangle 12"/>
          <p:cNvSpPr>
            <a:spLocks noChangeArrowheads="1"/>
          </p:cNvSpPr>
          <p:nvPr/>
        </p:nvSpPr>
        <p:spPr bwMode="auto">
          <a:xfrm>
            <a:off x="457200" y="177225"/>
            <a:ext cx="4142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pic>
        <p:nvPicPr>
          <p:cNvPr id="82433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605" y="4995863"/>
            <a:ext cx="4825603" cy="5667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494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4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 name="Rectangle 12"/>
          <p:cNvSpPr>
            <a:spLocks noChangeArrowheads="1"/>
          </p:cNvSpPr>
          <p:nvPr/>
        </p:nvSpPr>
        <p:spPr bwMode="auto">
          <a:xfrm>
            <a:off x="533400" y="101025"/>
            <a:ext cx="40659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smtClean="0">
                <a:solidFill>
                  <a:schemeClr val="hlink"/>
                </a:solidFill>
              </a:rPr>
              <a:t>Example</a:t>
            </a:r>
            <a:endParaRPr lang="en-US" altLang="en-US" i="1" dirty="0">
              <a:solidFill>
                <a:schemeClr val="hlink"/>
              </a:solidFill>
            </a:endParaRPr>
          </a:p>
        </p:txBody>
      </p:sp>
      <p:sp>
        <p:nvSpPr>
          <p:cNvPr id="17419" name="Rectangle 13"/>
          <p:cNvSpPr>
            <a:spLocks noChangeArrowheads="1"/>
          </p:cNvSpPr>
          <p:nvPr/>
        </p:nvSpPr>
        <p:spPr bwMode="auto">
          <a:xfrm>
            <a:off x="533400" y="1143001"/>
            <a:ext cx="8382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An analog signal has a bit rate of 8000 bps and a baud rate of 1000 baud. How many data elements are carried by each signal element? How many signal elements do we need?</a:t>
            </a:r>
          </a:p>
        </p:txBody>
      </p:sp>
      <p:sp>
        <p:nvSpPr>
          <p:cNvPr id="825358" name="Rectangle 14"/>
          <p:cNvSpPr>
            <a:spLocks noChangeArrowheads="1"/>
          </p:cNvSpPr>
          <p:nvPr/>
        </p:nvSpPr>
        <p:spPr bwMode="auto">
          <a:xfrm>
            <a:off x="609600" y="3000376"/>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In this example, S = 1000, N = 8000, and r and L are unknown. We find first the value of r and then the value of L.</a:t>
            </a:r>
          </a:p>
        </p:txBody>
      </p:sp>
      <p:pic>
        <p:nvPicPr>
          <p:cNvPr id="82535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4853" y="5356225"/>
            <a:ext cx="4070747"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73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53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53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11"/>
          <p:cNvSpPr>
            <a:spLocks noChangeArrowheads="1"/>
          </p:cNvSpPr>
          <p:nvPr/>
        </p:nvSpPr>
        <p:spPr bwMode="auto">
          <a:xfrm>
            <a:off x="609600" y="457200"/>
            <a:ext cx="8077200" cy="55092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marL="0" indent="0" algn="just"/>
            <a:r>
              <a:rPr lang="en-US" altLang="en-US" sz="2200" i="1" u="sng" dirty="0" smtClean="0"/>
              <a:t>Bandwidth:</a:t>
            </a:r>
            <a:endParaRPr lang="en-US" altLang="en-US" sz="2200" i="1" u="sng" dirty="0"/>
          </a:p>
          <a:p>
            <a:pPr algn="just">
              <a:buFont typeface="Arial" panose="020B0604020202020204" pitchFamily="34" charset="0"/>
              <a:buChar char="•"/>
            </a:pPr>
            <a:r>
              <a:rPr lang="en-US" altLang="en-US" sz="2200" dirty="0"/>
              <a:t>The required </a:t>
            </a:r>
            <a:r>
              <a:rPr lang="en-US" altLang="en-US" sz="2200" i="1" dirty="0">
                <a:solidFill>
                  <a:srgbClr val="0070C0"/>
                </a:solidFill>
              </a:rPr>
              <a:t>bandwidth</a:t>
            </a:r>
            <a:r>
              <a:rPr lang="en-US" altLang="en-US" sz="2200" dirty="0">
                <a:solidFill>
                  <a:srgbClr val="0070C0"/>
                </a:solidFill>
              </a:rPr>
              <a:t> </a:t>
            </a:r>
            <a:r>
              <a:rPr lang="en-US" altLang="en-US" sz="2200" dirty="0"/>
              <a:t>for analog transmission of digital data is proportional to </a:t>
            </a:r>
            <a:r>
              <a:rPr lang="en-US" altLang="en-US" sz="2200" dirty="0" smtClean="0"/>
              <a:t>the signal </a:t>
            </a:r>
            <a:r>
              <a:rPr lang="en-US" altLang="en-US" sz="2200" dirty="0"/>
              <a:t>rate except for </a:t>
            </a:r>
            <a:r>
              <a:rPr lang="en-US" altLang="en-US" sz="2200" dirty="0" smtClean="0"/>
              <a:t>FSK</a:t>
            </a:r>
          </a:p>
          <a:p>
            <a:pPr marL="0" indent="0" algn="just"/>
            <a:r>
              <a:rPr lang="en-US" altLang="en-US" sz="2200" i="1" u="sng" dirty="0" smtClean="0"/>
              <a:t>Carrier Signal:</a:t>
            </a:r>
            <a:endParaRPr lang="en-US" altLang="en-US" sz="2200" i="1" u="sng" dirty="0"/>
          </a:p>
          <a:p>
            <a:pPr algn="just">
              <a:buFont typeface="Arial" panose="020B0604020202020204" pitchFamily="34" charset="0"/>
              <a:buChar char="•"/>
            </a:pPr>
            <a:r>
              <a:rPr lang="en-US" altLang="en-US" sz="2200" dirty="0"/>
              <a:t>In analog transmission, the sending device produces a high-frequency signal that </a:t>
            </a:r>
            <a:r>
              <a:rPr lang="en-US" altLang="en-US" sz="2200" dirty="0" smtClean="0"/>
              <a:t>acts as </a:t>
            </a:r>
            <a:r>
              <a:rPr lang="en-US" altLang="en-US" sz="2200" dirty="0"/>
              <a:t>a base for the information signal. This base signal is called the </a:t>
            </a:r>
            <a:r>
              <a:rPr lang="en-US" altLang="en-US" sz="2200" i="1" dirty="0">
                <a:solidFill>
                  <a:srgbClr val="0070C0"/>
                </a:solidFill>
              </a:rPr>
              <a:t>carrier signal or </a:t>
            </a:r>
            <a:r>
              <a:rPr lang="en-US" altLang="en-US" sz="2200" i="1" dirty="0" smtClean="0">
                <a:solidFill>
                  <a:srgbClr val="0070C0"/>
                </a:solidFill>
              </a:rPr>
              <a:t>carrier frequency</a:t>
            </a:r>
            <a:r>
              <a:rPr lang="en-US" altLang="en-US" sz="2200" i="1" dirty="0">
                <a:solidFill>
                  <a:srgbClr val="0070C0"/>
                </a:solidFill>
              </a:rPr>
              <a:t>. </a:t>
            </a:r>
            <a:endParaRPr lang="en-US" altLang="en-US" sz="2200" i="1" dirty="0" smtClean="0">
              <a:solidFill>
                <a:srgbClr val="0070C0"/>
              </a:solidFill>
            </a:endParaRPr>
          </a:p>
          <a:p>
            <a:pPr marL="0" indent="0" algn="just"/>
            <a:r>
              <a:rPr lang="en-US" altLang="en-US" sz="2200" i="1" u="sng" dirty="0" smtClean="0"/>
              <a:t>Modulation:</a:t>
            </a:r>
          </a:p>
          <a:p>
            <a:pPr algn="just">
              <a:buFont typeface="Arial" panose="020B0604020202020204" pitchFamily="34" charset="0"/>
              <a:buChar char="•"/>
            </a:pPr>
            <a:r>
              <a:rPr lang="en-US" altLang="en-US" sz="2200" dirty="0" smtClean="0"/>
              <a:t>The </a:t>
            </a:r>
            <a:r>
              <a:rPr lang="en-US" altLang="en-US" sz="2200" dirty="0"/>
              <a:t>receiving device is tuned to the frequency of </a:t>
            </a:r>
            <a:r>
              <a:rPr lang="en-US" altLang="en-US" sz="2200" dirty="0" smtClean="0"/>
              <a:t>the carrier </a:t>
            </a:r>
            <a:r>
              <a:rPr lang="en-US" altLang="en-US" sz="2200" dirty="0"/>
              <a:t>signal that </a:t>
            </a:r>
            <a:r>
              <a:rPr lang="en-US" altLang="en-US" sz="2200" dirty="0" smtClean="0"/>
              <a:t>it expects </a:t>
            </a:r>
            <a:r>
              <a:rPr lang="en-US" altLang="en-US" sz="2200" dirty="0"/>
              <a:t>from the </a:t>
            </a:r>
            <a:r>
              <a:rPr lang="en-US" altLang="en-US" sz="2200" dirty="0" smtClean="0"/>
              <a:t>sender. Digital </a:t>
            </a:r>
            <a:r>
              <a:rPr lang="en-US" altLang="en-US" sz="2200" dirty="0"/>
              <a:t>information then changes the carrier signal by </a:t>
            </a:r>
            <a:r>
              <a:rPr lang="en-US" altLang="en-US" sz="2200" dirty="0" smtClean="0"/>
              <a:t>modifying one </a:t>
            </a:r>
            <a:r>
              <a:rPr lang="en-US" altLang="en-US" sz="2200" dirty="0"/>
              <a:t>or more of its characteristics (amplitude, frequency, or phase). This kind </a:t>
            </a:r>
            <a:r>
              <a:rPr lang="en-US" altLang="en-US" sz="2200" dirty="0" smtClean="0"/>
              <a:t>of modification </a:t>
            </a:r>
            <a:r>
              <a:rPr lang="en-US" altLang="en-US" sz="2200" dirty="0"/>
              <a:t>is called </a:t>
            </a:r>
            <a:r>
              <a:rPr lang="en-US" altLang="en-US" sz="2200" i="1" dirty="0">
                <a:solidFill>
                  <a:srgbClr val="0070C0"/>
                </a:solidFill>
              </a:rPr>
              <a:t>modulation</a:t>
            </a:r>
            <a:r>
              <a:rPr lang="en-US" altLang="en-US" sz="2200" dirty="0">
                <a:solidFill>
                  <a:srgbClr val="0070C0"/>
                </a:solidFill>
              </a:rPr>
              <a:t> </a:t>
            </a:r>
            <a:r>
              <a:rPr lang="en-US" altLang="en-US" sz="2200" i="1" dirty="0">
                <a:solidFill>
                  <a:srgbClr val="0070C0"/>
                </a:solidFill>
              </a:rPr>
              <a:t>(shift keying).</a:t>
            </a:r>
          </a:p>
        </p:txBody>
      </p:sp>
    </p:spTree>
    <p:extLst>
      <p:ext uri="{BB962C8B-B14F-4D97-AF65-F5344CB8AC3E}">
        <p14:creationId xmlns:p14="http://schemas.microsoft.com/office/powerpoint/2010/main" val="786366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964</TotalTime>
  <Words>2347</Words>
  <Application>Microsoft Office PowerPoint</Application>
  <PresentationFormat>On-screen Show (4:3)</PresentationFormat>
  <Paragraphs>243</Paragraphs>
  <Slides>45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Franklin Gothic Book</vt:lpstr>
      <vt:lpstr>Perpetua</vt:lpstr>
      <vt:lpstr>Times</vt:lpstr>
      <vt:lpstr>Times New Roman</vt:lpstr>
      <vt:lpstr>Wingdings 2</vt:lpstr>
      <vt:lpstr>Equity</vt:lpstr>
      <vt:lpstr>Unit-2.3 Analog Transmission</vt:lpstr>
      <vt:lpstr>Outline</vt:lpstr>
      <vt:lpstr>1. Digital to analog conversion</vt:lpstr>
      <vt:lpstr>PowerPoint Presentation</vt:lpstr>
      <vt:lpstr>PowerPoint Presentation</vt:lpstr>
      <vt:lpstr>PowerPoint Presentation</vt:lpstr>
      <vt:lpstr>PowerPoint Presentation</vt:lpstr>
      <vt:lpstr>PowerPoint Presentation</vt:lpstr>
      <vt:lpstr>PowerPoint Presentation</vt:lpstr>
      <vt:lpstr>1. Amplitude shift keying(ASK)</vt:lpstr>
      <vt:lpstr>PowerPoint Presentation</vt:lpstr>
      <vt:lpstr>Implementation of BASK</vt:lpstr>
      <vt:lpstr>PowerPoint Presentation</vt:lpstr>
      <vt:lpstr>PowerPoint Presentation</vt:lpstr>
      <vt:lpstr>PowerPoint Presentation</vt:lpstr>
      <vt:lpstr>2. Frequency shift keying(FSK)</vt:lpstr>
      <vt:lpstr>PowerPoint Presentation</vt:lpstr>
      <vt:lpstr>PowerPoint Presentation</vt:lpstr>
      <vt:lpstr>Implementation of BFSK</vt:lpstr>
      <vt:lpstr>PowerPoint Presentation</vt:lpstr>
      <vt:lpstr>PowerPoint Presentation</vt:lpstr>
      <vt:lpstr>PowerPoint Presentation</vt:lpstr>
      <vt:lpstr>3. Phase shift keying(PSK)</vt:lpstr>
      <vt:lpstr>PowerPoint Presentation</vt:lpstr>
      <vt:lpstr>Implementation of BPSK</vt:lpstr>
      <vt:lpstr>PowerPoint Presentation</vt:lpstr>
      <vt:lpstr>4. Quadrature phase shift keying(QPSK)</vt:lpstr>
      <vt:lpstr>PowerPoint Presentation</vt:lpstr>
      <vt:lpstr>PowerPoint Presentation</vt:lpstr>
      <vt:lpstr>PowerPoint Presentation</vt:lpstr>
      <vt:lpstr>PowerPoint Presentation</vt:lpstr>
      <vt:lpstr>4. Quadrater Amplitude Modulation(QAM)</vt:lpstr>
      <vt:lpstr>PowerPoint Presentation</vt:lpstr>
      <vt:lpstr>2. Analog to Analog Conversion</vt:lpstr>
      <vt:lpstr>PowerPoint Presentation</vt:lpstr>
      <vt:lpstr>1. Amplitude Modulation</vt:lpstr>
      <vt:lpstr>PowerPoint Presentation</vt:lpstr>
      <vt:lpstr>PowerPoint Presentation</vt:lpstr>
      <vt:lpstr>2. Frequency Modulation</vt:lpstr>
      <vt:lpstr>PowerPoint Presentation</vt:lpstr>
      <vt:lpstr>PowerPoint Presentation</vt:lpstr>
      <vt:lpstr>3. Phase Modulation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208</cp:revision>
  <dcterms:created xsi:type="dcterms:W3CDTF">2006-08-16T00:00:00Z</dcterms:created>
  <dcterms:modified xsi:type="dcterms:W3CDTF">2021-09-16T10:14:04Z</dcterms:modified>
</cp:coreProperties>
</file>