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handoutMasterIdLst>
    <p:handoutMasterId r:id="rId72"/>
  </p:handoutMasterIdLst>
  <p:sldIdLst>
    <p:sldId id="258" r:id="rId2"/>
    <p:sldId id="438" r:id="rId3"/>
    <p:sldId id="279" r:id="rId4"/>
    <p:sldId id="437" r:id="rId5"/>
    <p:sldId id="393" r:id="rId6"/>
    <p:sldId id="394" r:id="rId7"/>
    <p:sldId id="439" r:id="rId8"/>
    <p:sldId id="395" r:id="rId9"/>
    <p:sldId id="440" r:id="rId10"/>
    <p:sldId id="396" r:id="rId11"/>
    <p:sldId id="397" r:id="rId12"/>
    <p:sldId id="398" r:id="rId13"/>
    <p:sldId id="399" r:id="rId14"/>
    <p:sldId id="400" r:id="rId15"/>
    <p:sldId id="401" r:id="rId16"/>
    <p:sldId id="402" r:id="rId17"/>
    <p:sldId id="441" r:id="rId18"/>
    <p:sldId id="403" r:id="rId19"/>
    <p:sldId id="404" r:id="rId20"/>
    <p:sldId id="442" r:id="rId21"/>
    <p:sldId id="405" r:id="rId22"/>
    <p:sldId id="406" r:id="rId23"/>
    <p:sldId id="443" r:id="rId24"/>
    <p:sldId id="445" r:id="rId25"/>
    <p:sldId id="407" r:id="rId26"/>
    <p:sldId id="408" r:id="rId27"/>
    <p:sldId id="409" r:id="rId28"/>
    <p:sldId id="410" r:id="rId29"/>
    <p:sldId id="411" r:id="rId30"/>
    <p:sldId id="412" r:id="rId31"/>
    <p:sldId id="413" r:id="rId32"/>
    <p:sldId id="414" r:id="rId33"/>
    <p:sldId id="446" r:id="rId34"/>
    <p:sldId id="415" r:id="rId35"/>
    <p:sldId id="416" r:id="rId36"/>
    <p:sldId id="417" r:id="rId37"/>
    <p:sldId id="418" r:id="rId38"/>
    <p:sldId id="419" r:id="rId39"/>
    <p:sldId id="448" r:id="rId40"/>
    <p:sldId id="447" r:id="rId41"/>
    <p:sldId id="449" r:id="rId42"/>
    <p:sldId id="420" r:id="rId43"/>
    <p:sldId id="421" r:id="rId44"/>
    <p:sldId id="422" r:id="rId45"/>
    <p:sldId id="450" r:id="rId46"/>
    <p:sldId id="423" r:id="rId47"/>
    <p:sldId id="425" r:id="rId48"/>
    <p:sldId id="426" r:id="rId49"/>
    <p:sldId id="427" r:id="rId50"/>
    <p:sldId id="451" r:id="rId51"/>
    <p:sldId id="452" r:id="rId52"/>
    <p:sldId id="453" r:id="rId53"/>
    <p:sldId id="428" r:id="rId54"/>
    <p:sldId id="454" r:id="rId55"/>
    <p:sldId id="455" r:id="rId56"/>
    <p:sldId id="430" r:id="rId57"/>
    <p:sldId id="456" r:id="rId58"/>
    <p:sldId id="457" r:id="rId59"/>
    <p:sldId id="431" r:id="rId60"/>
    <p:sldId id="432" r:id="rId61"/>
    <p:sldId id="433" r:id="rId62"/>
    <p:sldId id="458" r:id="rId63"/>
    <p:sldId id="434" r:id="rId64"/>
    <p:sldId id="459" r:id="rId65"/>
    <p:sldId id="460" r:id="rId66"/>
    <p:sldId id="435" r:id="rId67"/>
    <p:sldId id="461" r:id="rId68"/>
    <p:sldId id="436" r:id="rId69"/>
    <p:sldId id="346"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173511-C2DA-4F5F-9CD7-061B101C3694}" type="doc">
      <dgm:prSet loTypeId="urn:microsoft.com/office/officeart/2009/3/layout/HorizontalOrganizationChart" loCatId="hierarchy" qsTypeId="urn:microsoft.com/office/officeart/2005/8/quickstyle/simple3" qsCatId="simple" csTypeId="urn:microsoft.com/office/officeart/2005/8/colors/colorful3" csCatId="colorful"/>
      <dgm:spPr/>
      <dgm:t>
        <a:bodyPr/>
        <a:lstStyle/>
        <a:p>
          <a:endParaRPr lang="en-US"/>
        </a:p>
      </dgm:t>
    </dgm:pt>
    <dgm:pt modelId="{41AAB230-EFB4-4565-85B2-D329B13D362E}">
      <dgm:prSet/>
      <dgm:spPr/>
      <dgm:t>
        <a:bodyPr/>
        <a:lstStyle/>
        <a:p>
          <a:pPr rtl="0"/>
          <a:r>
            <a:rPr lang="en-US" dirty="0" smtClean="0"/>
            <a:t>Time Division Multiplexing</a:t>
          </a:r>
          <a:endParaRPr lang="en-US" dirty="0"/>
        </a:p>
      </dgm:t>
    </dgm:pt>
    <dgm:pt modelId="{385FA227-628D-45B5-97FF-AC27A63B0A01}" type="parTrans" cxnId="{6FA56759-8F1A-48E0-9732-13D8DC0EF7F8}">
      <dgm:prSet/>
      <dgm:spPr/>
      <dgm:t>
        <a:bodyPr/>
        <a:lstStyle/>
        <a:p>
          <a:endParaRPr lang="en-US"/>
        </a:p>
      </dgm:t>
    </dgm:pt>
    <dgm:pt modelId="{96B7A1B8-E786-46D9-B214-844505ACD8B4}" type="sibTrans" cxnId="{6FA56759-8F1A-48E0-9732-13D8DC0EF7F8}">
      <dgm:prSet/>
      <dgm:spPr/>
      <dgm:t>
        <a:bodyPr/>
        <a:lstStyle/>
        <a:p>
          <a:endParaRPr lang="en-US"/>
        </a:p>
      </dgm:t>
    </dgm:pt>
    <dgm:pt modelId="{EEADCFE5-E445-40B1-B2FA-9D9B804129A9}">
      <dgm:prSet/>
      <dgm:spPr/>
      <dgm:t>
        <a:bodyPr/>
        <a:lstStyle/>
        <a:p>
          <a:pPr rtl="0"/>
          <a:r>
            <a:rPr lang="en-US" dirty="0" smtClean="0"/>
            <a:t>Synchronous Time Division Multiplexing</a:t>
          </a:r>
          <a:endParaRPr lang="en-US" dirty="0"/>
        </a:p>
      </dgm:t>
    </dgm:pt>
    <dgm:pt modelId="{2B471942-8DBD-4F6A-A852-5862493AC1FA}" type="parTrans" cxnId="{0AD44180-0462-4C09-A779-CE9233B606D1}">
      <dgm:prSet/>
      <dgm:spPr/>
      <dgm:t>
        <a:bodyPr/>
        <a:lstStyle/>
        <a:p>
          <a:endParaRPr lang="en-US"/>
        </a:p>
      </dgm:t>
    </dgm:pt>
    <dgm:pt modelId="{06CEA1A4-98AA-4E3A-B986-6B923E4BD134}" type="sibTrans" cxnId="{0AD44180-0462-4C09-A779-CE9233B606D1}">
      <dgm:prSet/>
      <dgm:spPr/>
      <dgm:t>
        <a:bodyPr/>
        <a:lstStyle/>
        <a:p>
          <a:endParaRPr lang="en-US"/>
        </a:p>
      </dgm:t>
    </dgm:pt>
    <dgm:pt modelId="{4764E9B9-A11A-4ADA-A1D3-2A5D6EE37A36}">
      <dgm:prSet/>
      <dgm:spPr/>
      <dgm:t>
        <a:bodyPr/>
        <a:lstStyle/>
        <a:p>
          <a:pPr rtl="0"/>
          <a:r>
            <a:rPr lang="en-US" dirty="0" smtClean="0"/>
            <a:t>Statistical Time Division Multiplexing</a:t>
          </a:r>
          <a:endParaRPr lang="en-US" dirty="0"/>
        </a:p>
      </dgm:t>
    </dgm:pt>
    <dgm:pt modelId="{E121FE33-3DBB-49E6-8250-58E94CDBD899}" type="parTrans" cxnId="{36634342-4942-41B7-8DCF-3C8E637E4D01}">
      <dgm:prSet/>
      <dgm:spPr/>
      <dgm:t>
        <a:bodyPr/>
        <a:lstStyle/>
        <a:p>
          <a:endParaRPr lang="en-US"/>
        </a:p>
      </dgm:t>
    </dgm:pt>
    <dgm:pt modelId="{51F00AAA-7CB4-4E47-B6D9-0CB0CD6A99EF}" type="sibTrans" cxnId="{36634342-4942-41B7-8DCF-3C8E637E4D01}">
      <dgm:prSet/>
      <dgm:spPr/>
      <dgm:t>
        <a:bodyPr/>
        <a:lstStyle/>
        <a:p>
          <a:endParaRPr lang="en-US"/>
        </a:p>
      </dgm:t>
    </dgm:pt>
    <dgm:pt modelId="{F8A12778-8911-4DA8-B575-3B2C3814AD5E}" type="pres">
      <dgm:prSet presAssocID="{03173511-C2DA-4F5F-9CD7-061B101C3694}" presName="hierChild1" presStyleCnt="0">
        <dgm:presLayoutVars>
          <dgm:orgChart val="1"/>
          <dgm:chPref val="1"/>
          <dgm:dir/>
          <dgm:animOne val="branch"/>
          <dgm:animLvl val="lvl"/>
          <dgm:resizeHandles/>
        </dgm:presLayoutVars>
      </dgm:prSet>
      <dgm:spPr/>
      <dgm:t>
        <a:bodyPr/>
        <a:lstStyle/>
        <a:p>
          <a:endParaRPr lang="en-US"/>
        </a:p>
      </dgm:t>
    </dgm:pt>
    <dgm:pt modelId="{CFBE08E7-B18F-486F-8587-D5A1A569E4DD}" type="pres">
      <dgm:prSet presAssocID="{41AAB230-EFB4-4565-85B2-D329B13D362E}" presName="hierRoot1" presStyleCnt="0">
        <dgm:presLayoutVars>
          <dgm:hierBranch val="init"/>
        </dgm:presLayoutVars>
      </dgm:prSet>
      <dgm:spPr/>
    </dgm:pt>
    <dgm:pt modelId="{B0A71D57-931D-4E72-9E57-004D38EE3DF6}" type="pres">
      <dgm:prSet presAssocID="{41AAB230-EFB4-4565-85B2-D329B13D362E}" presName="rootComposite1" presStyleCnt="0"/>
      <dgm:spPr/>
    </dgm:pt>
    <dgm:pt modelId="{642AFF2E-35A6-4243-B298-A4C01EBB2F8D}" type="pres">
      <dgm:prSet presAssocID="{41AAB230-EFB4-4565-85B2-D329B13D362E}" presName="rootText1" presStyleLbl="node0" presStyleIdx="0" presStyleCnt="1">
        <dgm:presLayoutVars>
          <dgm:chPref val="3"/>
        </dgm:presLayoutVars>
      </dgm:prSet>
      <dgm:spPr/>
      <dgm:t>
        <a:bodyPr/>
        <a:lstStyle/>
        <a:p>
          <a:endParaRPr lang="en-US"/>
        </a:p>
      </dgm:t>
    </dgm:pt>
    <dgm:pt modelId="{CB027320-E9AB-434A-9717-7EC9BC54023F}" type="pres">
      <dgm:prSet presAssocID="{41AAB230-EFB4-4565-85B2-D329B13D362E}" presName="rootConnector1" presStyleLbl="node1" presStyleIdx="0" presStyleCnt="0"/>
      <dgm:spPr/>
      <dgm:t>
        <a:bodyPr/>
        <a:lstStyle/>
        <a:p>
          <a:endParaRPr lang="en-US"/>
        </a:p>
      </dgm:t>
    </dgm:pt>
    <dgm:pt modelId="{A9EDC107-58DD-4260-B15D-2F8DB0827284}" type="pres">
      <dgm:prSet presAssocID="{41AAB230-EFB4-4565-85B2-D329B13D362E}" presName="hierChild2" presStyleCnt="0"/>
      <dgm:spPr/>
    </dgm:pt>
    <dgm:pt modelId="{235CC678-B04F-4A27-9137-7E5398859077}" type="pres">
      <dgm:prSet presAssocID="{2B471942-8DBD-4F6A-A852-5862493AC1FA}" presName="Name64" presStyleLbl="parChTrans1D2" presStyleIdx="0" presStyleCnt="2"/>
      <dgm:spPr/>
      <dgm:t>
        <a:bodyPr/>
        <a:lstStyle/>
        <a:p>
          <a:endParaRPr lang="en-US"/>
        </a:p>
      </dgm:t>
    </dgm:pt>
    <dgm:pt modelId="{049D2CDB-7C34-44F1-94AA-33D442DBF0CC}" type="pres">
      <dgm:prSet presAssocID="{EEADCFE5-E445-40B1-B2FA-9D9B804129A9}" presName="hierRoot2" presStyleCnt="0">
        <dgm:presLayoutVars>
          <dgm:hierBranch val="init"/>
        </dgm:presLayoutVars>
      </dgm:prSet>
      <dgm:spPr/>
    </dgm:pt>
    <dgm:pt modelId="{802461DF-0BDB-436C-97D9-66CFFBD05359}" type="pres">
      <dgm:prSet presAssocID="{EEADCFE5-E445-40B1-B2FA-9D9B804129A9}" presName="rootComposite" presStyleCnt="0"/>
      <dgm:spPr/>
    </dgm:pt>
    <dgm:pt modelId="{6FAC38AB-2D00-444E-9A2B-7C931AEABEA6}" type="pres">
      <dgm:prSet presAssocID="{EEADCFE5-E445-40B1-B2FA-9D9B804129A9}" presName="rootText" presStyleLbl="node2" presStyleIdx="0" presStyleCnt="2">
        <dgm:presLayoutVars>
          <dgm:chPref val="3"/>
        </dgm:presLayoutVars>
      </dgm:prSet>
      <dgm:spPr/>
      <dgm:t>
        <a:bodyPr/>
        <a:lstStyle/>
        <a:p>
          <a:endParaRPr lang="en-US"/>
        </a:p>
      </dgm:t>
    </dgm:pt>
    <dgm:pt modelId="{9030B686-368D-41FC-9D58-9C4901C50D6E}" type="pres">
      <dgm:prSet presAssocID="{EEADCFE5-E445-40B1-B2FA-9D9B804129A9}" presName="rootConnector" presStyleLbl="node2" presStyleIdx="0" presStyleCnt="2"/>
      <dgm:spPr/>
      <dgm:t>
        <a:bodyPr/>
        <a:lstStyle/>
        <a:p>
          <a:endParaRPr lang="en-US"/>
        </a:p>
      </dgm:t>
    </dgm:pt>
    <dgm:pt modelId="{340EA5A6-E02E-416B-8F42-705C2929219C}" type="pres">
      <dgm:prSet presAssocID="{EEADCFE5-E445-40B1-B2FA-9D9B804129A9}" presName="hierChild4" presStyleCnt="0"/>
      <dgm:spPr/>
    </dgm:pt>
    <dgm:pt modelId="{268A2F42-AA75-4E65-AA11-EFC2304250F1}" type="pres">
      <dgm:prSet presAssocID="{EEADCFE5-E445-40B1-B2FA-9D9B804129A9}" presName="hierChild5" presStyleCnt="0"/>
      <dgm:spPr/>
    </dgm:pt>
    <dgm:pt modelId="{111EA735-3BDA-4395-BBC0-5F22984E3FD2}" type="pres">
      <dgm:prSet presAssocID="{E121FE33-3DBB-49E6-8250-58E94CDBD899}" presName="Name64" presStyleLbl="parChTrans1D2" presStyleIdx="1" presStyleCnt="2"/>
      <dgm:spPr/>
      <dgm:t>
        <a:bodyPr/>
        <a:lstStyle/>
        <a:p>
          <a:endParaRPr lang="en-US"/>
        </a:p>
      </dgm:t>
    </dgm:pt>
    <dgm:pt modelId="{B5E6C733-B63B-41C8-9FBE-E405993FB2C2}" type="pres">
      <dgm:prSet presAssocID="{4764E9B9-A11A-4ADA-A1D3-2A5D6EE37A36}" presName="hierRoot2" presStyleCnt="0">
        <dgm:presLayoutVars>
          <dgm:hierBranch val="init"/>
        </dgm:presLayoutVars>
      </dgm:prSet>
      <dgm:spPr/>
    </dgm:pt>
    <dgm:pt modelId="{D02FFEBE-EF94-4791-89E3-0F7D6268660F}" type="pres">
      <dgm:prSet presAssocID="{4764E9B9-A11A-4ADA-A1D3-2A5D6EE37A36}" presName="rootComposite" presStyleCnt="0"/>
      <dgm:spPr/>
    </dgm:pt>
    <dgm:pt modelId="{280E3B01-A5D9-435A-8442-7B728ADAD7E5}" type="pres">
      <dgm:prSet presAssocID="{4764E9B9-A11A-4ADA-A1D3-2A5D6EE37A36}" presName="rootText" presStyleLbl="node2" presStyleIdx="1" presStyleCnt="2">
        <dgm:presLayoutVars>
          <dgm:chPref val="3"/>
        </dgm:presLayoutVars>
      </dgm:prSet>
      <dgm:spPr/>
      <dgm:t>
        <a:bodyPr/>
        <a:lstStyle/>
        <a:p>
          <a:endParaRPr lang="en-US"/>
        </a:p>
      </dgm:t>
    </dgm:pt>
    <dgm:pt modelId="{4EF29209-5D70-4623-8F82-5D7D897BAB60}" type="pres">
      <dgm:prSet presAssocID="{4764E9B9-A11A-4ADA-A1D3-2A5D6EE37A36}" presName="rootConnector" presStyleLbl="node2" presStyleIdx="1" presStyleCnt="2"/>
      <dgm:spPr/>
      <dgm:t>
        <a:bodyPr/>
        <a:lstStyle/>
        <a:p>
          <a:endParaRPr lang="en-US"/>
        </a:p>
      </dgm:t>
    </dgm:pt>
    <dgm:pt modelId="{6FCBCF42-51F3-4D79-A308-4144CC078027}" type="pres">
      <dgm:prSet presAssocID="{4764E9B9-A11A-4ADA-A1D3-2A5D6EE37A36}" presName="hierChild4" presStyleCnt="0"/>
      <dgm:spPr/>
    </dgm:pt>
    <dgm:pt modelId="{B3A8921C-3C9A-4BA7-AFDC-4F315BF0B57C}" type="pres">
      <dgm:prSet presAssocID="{4764E9B9-A11A-4ADA-A1D3-2A5D6EE37A36}" presName="hierChild5" presStyleCnt="0"/>
      <dgm:spPr/>
    </dgm:pt>
    <dgm:pt modelId="{A850E57A-D8C2-45BC-936F-7FA40B535C77}" type="pres">
      <dgm:prSet presAssocID="{41AAB230-EFB4-4565-85B2-D329B13D362E}" presName="hierChild3" presStyleCnt="0"/>
      <dgm:spPr/>
    </dgm:pt>
  </dgm:ptLst>
  <dgm:cxnLst>
    <dgm:cxn modelId="{217AD11A-BAEB-42DE-A0B4-C3573CAA8216}" type="presOf" srcId="{41AAB230-EFB4-4565-85B2-D329B13D362E}" destId="{642AFF2E-35A6-4243-B298-A4C01EBB2F8D}" srcOrd="0" destOrd="0" presId="urn:microsoft.com/office/officeart/2009/3/layout/HorizontalOrganizationChart"/>
    <dgm:cxn modelId="{DE875888-3220-45B5-AEB7-C2219B0A0944}" type="presOf" srcId="{41AAB230-EFB4-4565-85B2-D329B13D362E}" destId="{CB027320-E9AB-434A-9717-7EC9BC54023F}" srcOrd="1" destOrd="0" presId="urn:microsoft.com/office/officeart/2009/3/layout/HorizontalOrganizationChart"/>
    <dgm:cxn modelId="{D89F085C-AEAF-4782-BEF8-48D0C478E1DD}" type="presOf" srcId="{E121FE33-3DBB-49E6-8250-58E94CDBD899}" destId="{111EA735-3BDA-4395-BBC0-5F22984E3FD2}" srcOrd="0" destOrd="0" presId="urn:microsoft.com/office/officeart/2009/3/layout/HorizontalOrganizationChart"/>
    <dgm:cxn modelId="{B4A58CD9-1ADB-49C5-A16C-3EBF88E3F447}" type="presOf" srcId="{03173511-C2DA-4F5F-9CD7-061B101C3694}" destId="{F8A12778-8911-4DA8-B575-3B2C3814AD5E}" srcOrd="0" destOrd="0" presId="urn:microsoft.com/office/officeart/2009/3/layout/HorizontalOrganizationChart"/>
    <dgm:cxn modelId="{00920607-003F-4DE1-9A32-633803D2F209}" type="presOf" srcId="{4764E9B9-A11A-4ADA-A1D3-2A5D6EE37A36}" destId="{280E3B01-A5D9-435A-8442-7B728ADAD7E5}" srcOrd="0" destOrd="0" presId="urn:microsoft.com/office/officeart/2009/3/layout/HorizontalOrganizationChart"/>
    <dgm:cxn modelId="{D2FC418A-5104-4B87-B8F8-4D681C1B8A37}" type="presOf" srcId="{EEADCFE5-E445-40B1-B2FA-9D9B804129A9}" destId="{9030B686-368D-41FC-9D58-9C4901C50D6E}" srcOrd="1" destOrd="0" presId="urn:microsoft.com/office/officeart/2009/3/layout/HorizontalOrganizationChart"/>
    <dgm:cxn modelId="{36634342-4942-41B7-8DCF-3C8E637E4D01}" srcId="{41AAB230-EFB4-4565-85B2-D329B13D362E}" destId="{4764E9B9-A11A-4ADA-A1D3-2A5D6EE37A36}" srcOrd="1" destOrd="0" parTransId="{E121FE33-3DBB-49E6-8250-58E94CDBD899}" sibTransId="{51F00AAA-7CB4-4E47-B6D9-0CB0CD6A99EF}"/>
    <dgm:cxn modelId="{97F8FA0B-C32A-4F10-93D7-1CFC7FE07FD9}" type="presOf" srcId="{EEADCFE5-E445-40B1-B2FA-9D9B804129A9}" destId="{6FAC38AB-2D00-444E-9A2B-7C931AEABEA6}" srcOrd="0" destOrd="0" presId="urn:microsoft.com/office/officeart/2009/3/layout/HorizontalOrganizationChart"/>
    <dgm:cxn modelId="{0AD44180-0462-4C09-A779-CE9233B606D1}" srcId="{41AAB230-EFB4-4565-85B2-D329B13D362E}" destId="{EEADCFE5-E445-40B1-B2FA-9D9B804129A9}" srcOrd="0" destOrd="0" parTransId="{2B471942-8DBD-4F6A-A852-5862493AC1FA}" sibTransId="{06CEA1A4-98AA-4E3A-B986-6B923E4BD134}"/>
    <dgm:cxn modelId="{94CC2609-9059-4EFE-85A8-83404CAAFAFE}" type="presOf" srcId="{2B471942-8DBD-4F6A-A852-5862493AC1FA}" destId="{235CC678-B04F-4A27-9137-7E5398859077}" srcOrd="0" destOrd="0" presId="urn:microsoft.com/office/officeart/2009/3/layout/HorizontalOrganizationChart"/>
    <dgm:cxn modelId="{50FE657D-C7E5-4B93-83DB-8A27FEA417C7}" type="presOf" srcId="{4764E9B9-A11A-4ADA-A1D3-2A5D6EE37A36}" destId="{4EF29209-5D70-4623-8F82-5D7D897BAB60}" srcOrd="1" destOrd="0" presId="urn:microsoft.com/office/officeart/2009/3/layout/HorizontalOrganizationChart"/>
    <dgm:cxn modelId="{6FA56759-8F1A-48E0-9732-13D8DC0EF7F8}" srcId="{03173511-C2DA-4F5F-9CD7-061B101C3694}" destId="{41AAB230-EFB4-4565-85B2-D329B13D362E}" srcOrd="0" destOrd="0" parTransId="{385FA227-628D-45B5-97FF-AC27A63B0A01}" sibTransId="{96B7A1B8-E786-46D9-B214-844505ACD8B4}"/>
    <dgm:cxn modelId="{019F4ED6-6065-4566-8028-90544CE45167}" type="presParOf" srcId="{F8A12778-8911-4DA8-B575-3B2C3814AD5E}" destId="{CFBE08E7-B18F-486F-8587-D5A1A569E4DD}" srcOrd="0" destOrd="0" presId="urn:microsoft.com/office/officeart/2009/3/layout/HorizontalOrganizationChart"/>
    <dgm:cxn modelId="{8B073C5F-F6E9-4F6A-BCD2-18BFB1EE485C}" type="presParOf" srcId="{CFBE08E7-B18F-486F-8587-D5A1A569E4DD}" destId="{B0A71D57-931D-4E72-9E57-004D38EE3DF6}" srcOrd="0" destOrd="0" presId="urn:microsoft.com/office/officeart/2009/3/layout/HorizontalOrganizationChart"/>
    <dgm:cxn modelId="{465F7F5A-99B4-4F66-A6DC-3D38C7CF6A3D}" type="presParOf" srcId="{B0A71D57-931D-4E72-9E57-004D38EE3DF6}" destId="{642AFF2E-35A6-4243-B298-A4C01EBB2F8D}" srcOrd="0" destOrd="0" presId="urn:microsoft.com/office/officeart/2009/3/layout/HorizontalOrganizationChart"/>
    <dgm:cxn modelId="{52586D02-158A-4EB3-A142-64CFCAE5AA93}" type="presParOf" srcId="{B0A71D57-931D-4E72-9E57-004D38EE3DF6}" destId="{CB027320-E9AB-434A-9717-7EC9BC54023F}" srcOrd="1" destOrd="0" presId="urn:microsoft.com/office/officeart/2009/3/layout/HorizontalOrganizationChart"/>
    <dgm:cxn modelId="{DA6DC424-1761-4190-A35F-DC27EAEE2BA2}" type="presParOf" srcId="{CFBE08E7-B18F-486F-8587-D5A1A569E4DD}" destId="{A9EDC107-58DD-4260-B15D-2F8DB0827284}" srcOrd="1" destOrd="0" presId="urn:microsoft.com/office/officeart/2009/3/layout/HorizontalOrganizationChart"/>
    <dgm:cxn modelId="{E96E16BA-EC1E-4C5A-BA6A-84FDC21FF108}" type="presParOf" srcId="{A9EDC107-58DD-4260-B15D-2F8DB0827284}" destId="{235CC678-B04F-4A27-9137-7E5398859077}" srcOrd="0" destOrd="0" presId="urn:microsoft.com/office/officeart/2009/3/layout/HorizontalOrganizationChart"/>
    <dgm:cxn modelId="{CB1F774B-8B63-46DC-A865-5E4B0B951C97}" type="presParOf" srcId="{A9EDC107-58DD-4260-B15D-2F8DB0827284}" destId="{049D2CDB-7C34-44F1-94AA-33D442DBF0CC}" srcOrd="1" destOrd="0" presId="urn:microsoft.com/office/officeart/2009/3/layout/HorizontalOrganizationChart"/>
    <dgm:cxn modelId="{38D7E717-5230-428A-8211-4F87D5ACF492}" type="presParOf" srcId="{049D2CDB-7C34-44F1-94AA-33D442DBF0CC}" destId="{802461DF-0BDB-436C-97D9-66CFFBD05359}" srcOrd="0" destOrd="0" presId="urn:microsoft.com/office/officeart/2009/3/layout/HorizontalOrganizationChart"/>
    <dgm:cxn modelId="{39168E82-119E-44CD-B755-51882B2511FF}" type="presParOf" srcId="{802461DF-0BDB-436C-97D9-66CFFBD05359}" destId="{6FAC38AB-2D00-444E-9A2B-7C931AEABEA6}" srcOrd="0" destOrd="0" presId="urn:microsoft.com/office/officeart/2009/3/layout/HorizontalOrganizationChart"/>
    <dgm:cxn modelId="{C2F61AD1-CF29-417B-B296-1D0082C024E3}" type="presParOf" srcId="{802461DF-0BDB-436C-97D9-66CFFBD05359}" destId="{9030B686-368D-41FC-9D58-9C4901C50D6E}" srcOrd="1" destOrd="0" presId="urn:microsoft.com/office/officeart/2009/3/layout/HorizontalOrganizationChart"/>
    <dgm:cxn modelId="{FA4A6A2D-5227-46D7-8EDE-E810B3DE68A6}" type="presParOf" srcId="{049D2CDB-7C34-44F1-94AA-33D442DBF0CC}" destId="{340EA5A6-E02E-416B-8F42-705C2929219C}" srcOrd="1" destOrd="0" presId="urn:microsoft.com/office/officeart/2009/3/layout/HorizontalOrganizationChart"/>
    <dgm:cxn modelId="{0DAC3E2D-49E5-46AD-8DC8-4BFF0FBB9AC2}" type="presParOf" srcId="{049D2CDB-7C34-44F1-94AA-33D442DBF0CC}" destId="{268A2F42-AA75-4E65-AA11-EFC2304250F1}" srcOrd="2" destOrd="0" presId="urn:microsoft.com/office/officeart/2009/3/layout/HorizontalOrganizationChart"/>
    <dgm:cxn modelId="{5258825A-B22D-450C-A2D6-1BF963CD7AA7}" type="presParOf" srcId="{A9EDC107-58DD-4260-B15D-2F8DB0827284}" destId="{111EA735-3BDA-4395-BBC0-5F22984E3FD2}" srcOrd="2" destOrd="0" presId="urn:microsoft.com/office/officeart/2009/3/layout/HorizontalOrganizationChart"/>
    <dgm:cxn modelId="{1C44AED2-D94C-4D16-A154-F1B90B64C62C}" type="presParOf" srcId="{A9EDC107-58DD-4260-B15D-2F8DB0827284}" destId="{B5E6C733-B63B-41C8-9FBE-E405993FB2C2}" srcOrd="3" destOrd="0" presId="urn:microsoft.com/office/officeart/2009/3/layout/HorizontalOrganizationChart"/>
    <dgm:cxn modelId="{46680DDA-3AB1-4BF0-934C-EAABE86ED46A}" type="presParOf" srcId="{B5E6C733-B63B-41C8-9FBE-E405993FB2C2}" destId="{D02FFEBE-EF94-4791-89E3-0F7D6268660F}" srcOrd="0" destOrd="0" presId="urn:microsoft.com/office/officeart/2009/3/layout/HorizontalOrganizationChart"/>
    <dgm:cxn modelId="{599010F8-424A-4FA1-88A0-BA3C4F841C7D}" type="presParOf" srcId="{D02FFEBE-EF94-4791-89E3-0F7D6268660F}" destId="{280E3B01-A5D9-435A-8442-7B728ADAD7E5}" srcOrd="0" destOrd="0" presId="urn:microsoft.com/office/officeart/2009/3/layout/HorizontalOrganizationChart"/>
    <dgm:cxn modelId="{8D69D322-9A4B-4DAB-9B09-C1180A9EDC05}" type="presParOf" srcId="{D02FFEBE-EF94-4791-89E3-0F7D6268660F}" destId="{4EF29209-5D70-4623-8F82-5D7D897BAB60}" srcOrd="1" destOrd="0" presId="urn:microsoft.com/office/officeart/2009/3/layout/HorizontalOrganizationChart"/>
    <dgm:cxn modelId="{6A160722-7D49-414C-9134-A9C83E1FC029}" type="presParOf" srcId="{B5E6C733-B63B-41C8-9FBE-E405993FB2C2}" destId="{6FCBCF42-51F3-4D79-A308-4144CC078027}" srcOrd="1" destOrd="0" presId="urn:microsoft.com/office/officeart/2009/3/layout/HorizontalOrganizationChart"/>
    <dgm:cxn modelId="{D3E16560-0F09-4CD9-8D8A-4644D41DFA01}" type="presParOf" srcId="{B5E6C733-B63B-41C8-9FBE-E405993FB2C2}" destId="{B3A8921C-3C9A-4BA7-AFDC-4F315BF0B57C}" srcOrd="2" destOrd="0" presId="urn:microsoft.com/office/officeart/2009/3/layout/HorizontalOrganizationChart"/>
    <dgm:cxn modelId="{F699EEB8-A056-45AF-9D89-4C7561DE1AA0}" type="presParOf" srcId="{CFBE08E7-B18F-486F-8587-D5A1A569E4DD}" destId="{A850E57A-D8C2-45BC-936F-7FA40B535C77}"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EA735-3BDA-4395-BBC0-5F22984E3FD2}">
      <dsp:nvSpPr>
        <dsp:cNvPr id="0" name=""/>
        <dsp:cNvSpPr/>
      </dsp:nvSpPr>
      <dsp:spPr>
        <a:xfrm>
          <a:off x="3408551" y="2400300"/>
          <a:ext cx="680977" cy="732051"/>
        </a:xfrm>
        <a:custGeom>
          <a:avLst/>
          <a:gdLst/>
          <a:ahLst/>
          <a:cxnLst/>
          <a:rect l="0" t="0" r="0" b="0"/>
          <a:pathLst>
            <a:path>
              <a:moveTo>
                <a:pt x="0" y="0"/>
              </a:moveTo>
              <a:lnTo>
                <a:pt x="340488" y="0"/>
              </a:lnTo>
              <a:lnTo>
                <a:pt x="340488" y="732051"/>
              </a:lnTo>
              <a:lnTo>
                <a:pt x="680977" y="732051"/>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5CC678-B04F-4A27-9137-7E5398859077}">
      <dsp:nvSpPr>
        <dsp:cNvPr id="0" name=""/>
        <dsp:cNvSpPr/>
      </dsp:nvSpPr>
      <dsp:spPr>
        <a:xfrm>
          <a:off x="3408551" y="1668248"/>
          <a:ext cx="680977" cy="732051"/>
        </a:xfrm>
        <a:custGeom>
          <a:avLst/>
          <a:gdLst/>
          <a:ahLst/>
          <a:cxnLst/>
          <a:rect l="0" t="0" r="0" b="0"/>
          <a:pathLst>
            <a:path>
              <a:moveTo>
                <a:pt x="0" y="732051"/>
              </a:moveTo>
              <a:lnTo>
                <a:pt x="340488" y="732051"/>
              </a:lnTo>
              <a:lnTo>
                <a:pt x="340488" y="0"/>
              </a:lnTo>
              <a:lnTo>
                <a:pt x="680977" y="0"/>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AFF2E-35A6-4243-B298-A4C01EBB2F8D}">
      <dsp:nvSpPr>
        <dsp:cNvPr id="0" name=""/>
        <dsp:cNvSpPr/>
      </dsp:nvSpPr>
      <dsp:spPr>
        <a:xfrm>
          <a:off x="3661" y="1881054"/>
          <a:ext cx="3404889" cy="1038491"/>
        </a:xfrm>
        <a:prstGeom prst="rect">
          <a:avLst/>
        </a:prstGeom>
        <a:blipFill rotWithShape="0">
          <a:blip xmlns:r="http://schemas.openxmlformats.org/officeDocument/2006/relationships" r:embed="rId1">
            <a:duotone>
              <a:schemeClr val="accent2">
                <a:hueOff val="0"/>
                <a:satOff val="0"/>
                <a:lumOff val="0"/>
                <a:alphaOff val="0"/>
                <a:tint val="30000"/>
                <a:satMod val="300000"/>
              </a:schemeClr>
              <a:schemeClr val="accent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dirty="0" smtClean="0"/>
            <a:t>Time Division Multiplexing</a:t>
          </a:r>
          <a:endParaRPr lang="en-US" sz="2900" kern="1200" dirty="0"/>
        </a:p>
      </dsp:txBody>
      <dsp:txXfrm>
        <a:off x="3661" y="1881054"/>
        <a:ext cx="3404889" cy="1038491"/>
      </dsp:txXfrm>
    </dsp:sp>
    <dsp:sp modelId="{6FAC38AB-2D00-444E-9A2B-7C931AEABEA6}">
      <dsp:nvSpPr>
        <dsp:cNvPr id="0" name=""/>
        <dsp:cNvSpPr/>
      </dsp:nvSpPr>
      <dsp:spPr>
        <a:xfrm>
          <a:off x="4089528" y="1149002"/>
          <a:ext cx="3404889" cy="1038491"/>
        </a:xfrm>
        <a:prstGeom prst="rect">
          <a:avLst/>
        </a:prstGeom>
        <a:blipFill rotWithShape="0">
          <a:blip xmlns:r="http://schemas.openxmlformats.org/officeDocument/2006/relationships" r:embed="rId1">
            <a:duotone>
              <a:schemeClr val="accent4">
                <a:hueOff val="0"/>
                <a:satOff val="0"/>
                <a:lumOff val="0"/>
                <a:alphaOff val="0"/>
                <a:tint val="30000"/>
                <a:satMod val="300000"/>
              </a:schemeClr>
              <a:schemeClr val="accent4">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dirty="0" smtClean="0"/>
            <a:t>Synchronous Time Division Multiplexing</a:t>
          </a:r>
          <a:endParaRPr lang="en-US" sz="2900" kern="1200" dirty="0"/>
        </a:p>
      </dsp:txBody>
      <dsp:txXfrm>
        <a:off x="4089528" y="1149002"/>
        <a:ext cx="3404889" cy="1038491"/>
      </dsp:txXfrm>
    </dsp:sp>
    <dsp:sp modelId="{280E3B01-A5D9-435A-8442-7B728ADAD7E5}">
      <dsp:nvSpPr>
        <dsp:cNvPr id="0" name=""/>
        <dsp:cNvSpPr/>
      </dsp:nvSpPr>
      <dsp:spPr>
        <a:xfrm>
          <a:off x="4089528" y="2613105"/>
          <a:ext cx="3404889" cy="1038491"/>
        </a:xfrm>
        <a:prstGeom prst="rect">
          <a:avLst/>
        </a:prstGeom>
        <a:blipFill rotWithShape="0">
          <a:blip xmlns:r="http://schemas.openxmlformats.org/officeDocument/2006/relationships" r:embed="rId1">
            <a:duotone>
              <a:schemeClr val="accent4">
                <a:hueOff val="0"/>
                <a:satOff val="0"/>
                <a:lumOff val="0"/>
                <a:alphaOff val="0"/>
                <a:tint val="30000"/>
                <a:satMod val="300000"/>
              </a:schemeClr>
              <a:schemeClr val="accent4">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lvl="0" algn="ctr" defTabSz="1289050" rtl="0">
            <a:lnSpc>
              <a:spcPct val="90000"/>
            </a:lnSpc>
            <a:spcBef>
              <a:spcPct val="0"/>
            </a:spcBef>
            <a:spcAft>
              <a:spcPct val="35000"/>
            </a:spcAft>
          </a:pPr>
          <a:r>
            <a:rPr lang="en-US" sz="2900" kern="1200" dirty="0" smtClean="0"/>
            <a:t>Statistical Time Division Multiplexing</a:t>
          </a:r>
          <a:endParaRPr lang="en-US" sz="2900" kern="1200" dirty="0"/>
        </a:p>
      </dsp:txBody>
      <dsp:txXfrm>
        <a:off x="4089528" y="2613105"/>
        <a:ext cx="3404889" cy="103849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Unit-2.4 Multiplexing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9/16/2021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13187973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Unit-2.4 Multiplexing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9/16/2021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20126182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Unit-2.4 Multiplexing</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1</a:t>
            </a:fld>
            <a:endParaRPr lang="en-US"/>
          </a:p>
        </p:txBody>
      </p:sp>
    </p:spTree>
    <p:extLst>
      <p:ext uri="{BB962C8B-B14F-4D97-AF65-F5344CB8AC3E}">
        <p14:creationId xmlns:p14="http://schemas.microsoft.com/office/powerpoint/2010/main" val="3341913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5135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39998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1504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97723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2375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35118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5765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07507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58146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791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5531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87558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55270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31937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05897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91401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27039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36940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03679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56151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3679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37238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1474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24965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03146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57772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79857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8677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62008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98289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147218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9492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751588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206442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624525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959401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37944897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48828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604164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Unit-2.4 Multiplexing</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69</a:t>
            </a:fld>
            <a:endParaRPr lang="en-US"/>
          </a:p>
        </p:txBody>
      </p:sp>
    </p:spTree>
    <p:extLst>
      <p:ext uri="{BB962C8B-B14F-4D97-AF65-F5344CB8AC3E}">
        <p14:creationId xmlns:p14="http://schemas.microsoft.com/office/powerpoint/2010/main" val="113550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0757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2976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32605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1118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0641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5A2D5F-E463-47D0-B742-B97908C43280}" type="datetime1">
              <a:rPr lang="en-US" smtClean="0"/>
              <a:t>9/16/2021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8B06C4-0D2B-41B2-AC8D-B140102BAB2A}" type="datetime1">
              <a:rPr lang="en-US" smtClean="0"/>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D6B07E-71F2-46E3-AD86-9170008E5EC9}" type="datetime1">
              <a:rPr lang="en-US" smtClean="0"/>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8345284-9048-4B28-A34F-BF65EAC22994}" type="datetime1">
              <a:rPr lang="en-US" smtClean="0"/>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225DA6-57F0-43F6-8587-F441B3E55B1C}" type="datetime1">
              <a:rPr lang="en-US" smtClean="0"/>
              <a:t>9/16/2021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5ACE0E-5736-4DB2-98A2-3680FDFF6F87}" type="datetime1">
              <a:rPr lang="en-US" smtClean="0"/>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15533C3-5585-4570-A154-55D42A98330A}" type="datetime1">
              <a:rPr lang="en-US" smtClean="0"/>
              <a:t>9/16/2021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1B89D27-6218-4E38-BB68-6063633D08FC}" type="datetime1">
              <a:rPr lang="en-US" smtClean="0"/>
              <a:t>9/16/2021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B2683-A137-48D4-802B-36564FAB9BED}" type="datetime1">
              <a:rPr lang="en-US" smtClean="0"/>
              <a:t>9/16/2021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C93839-7E7B-43AF-AD77-38C72377C37A}" type="datetime1">
              <a:rPr lang="en-US" smtClean="0"/>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1BA629-F457-43FD-A19B-AB849703EE50}" type="datetime1">
              <a:rPr lang="en-US" smtClean="0"/>
              <a:t>9/16/2021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8361B36-15B9-409F-9172-3F34A242A34E}" type="datetime1">
              <a:rPr lang="en-US" smtClean="0"/>
              <a:t>9/16/2021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Unit-2.4 Multiplexing</a:t>
            </a:r>
            <a:endParaRPr lang="en-US" dirty="0"/>
          </a:p>
        </p:txBody>
      </p:sp>
      <p:sp>
        <p:nvSpPr>
          <p:cNvPr id="5" name="Subtitle 2"/>
          <p:cNvSpPr txBox="1">
            <a:spLocks/>
          </p:cNvSpPr>
          <p:nvPr/>
        </p:nvSpPr>
        <p:spPr>
          <a:xfrm>
            <a:off x="1066800" y="3276600"/>
            <a:ext cx="7010400" cy="3048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defRPr/>
            </a:pPr>
            <a:endParaRPr lang="en-US" dirty="0" smtClean="0"/>
          </a:p>
          <a:p>
            <a:pPr>
              <a:defRPr/>
            </a:pPr>
            <a:r>
              <a:rPr lang="en-US" sz="2200" dirty="0" smtClean="0"/>
              <a:t>Prepared By: </a:t>
            </a:r>
          </a:p>
          <a:p>
            <a:pPr>
              <a:defRPr/>
            </a:pPr>
            <a:r>
              <a:rPr lang="en-US" sz="2200" dirty="0" smtClean="0"/>
              <a:t>Prof. Vishal A. </a:t>
            </a:r>
            <a:r>
              <a:rPr lang="en-US" sz="2200" dirty="0" err="1" smtClean="0"/>
              <a:t>Polara</a:t>
            </a:r>
            <a:endParaRPr lang="en-US" sz="2200" dirty="0" smtClean="0"/>
          </a:p>
          <a:p>
            <a:pPr>
              <a:defRPr/>
            </a:pPr>
            <a:r>
              <a:rPr lang="en-US" sz="2200" dirty="0" smtClean="0"/>
              <a:t>Assistant Professor</a:t>
            </a:r>
          </a:p>
          <a:p>
            <a:pPr>
              <a:defRPr/>
            </a:pPr>
            <a:r>
              <a:rPr lang="en-US" sz="1600" dirty="0" smtClean="0"/>
              <a:t>Information Technology Department </a:t>
            </a:r>
          </a:p>
          <a:p>
            <a:pPr>
              <a:defRPr/>
            </a:pPr>
            <a:r>
              <a:rPr lang="en-US" sz="1600" dirty="0" smtClean="0"/>
              <a:t>Birla </a:t>
            </a:r>
            <a:r>
              <a:rPr lang="en-US" sz="1600" dirty="0" err="1" smtClean="0"/>
              <a:t>Vishvakarma</a:t>
            </a:r>
            <a:r>
              <a:rPr lang="en-US" sz="1600" dirty="0" smtClean="0"/>
              <a:t> </a:t>
            </a:r>
            <a:r>
              <a:rPr lang="en-US" sz="1600" dirty="0" err="1" smtClean="0"/>
              <a:t>Mahavidyalaya</a:t>
            </a:r>
            <a:r>
              <a:rPr lang="en-US" sz="1600" dirty="0" smtClean="0"/>
              <a:t> Engineering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0" name="Text Box 4"/>
          <p:cNvSpPr txBox="1">
            <a:spLocks noChangeArrowheads="1"/>
          </p:cNvSpPr>
          <p:nvPr/>
        </p:nvSpPr>
        <p:spPr bwMode="auto">
          <a:xfrm>
            <a:off x="1371600" y="762000"/>
            <a:ext cx="26348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FDM process</a:t>
            </a:r>
          </a:p>
        </p:txBody>
      </p:sp>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973265"/>
            <a:ext cx="619125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7086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Text Box 4"/>
          <p:cNvSpPr txBox="1">
            <a:spLocks noChangeArrowheads="1"/>
          </p:cNvSpPr>
          <p:nvPr/>
        </p:nvSpPr>
        <p:spPr bwMode="auto">
          <a:xfrm>
            <a:off x="1371601" y="762000"/>
            <a:ext cx="42988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FDM </a:t>
            </a:r>
            <a:r>
              <a:rPr lang="en-US" altLang="en-US" sz="2000" i="1" dirty="0" err="1">
                <a:latin typeface="Times New Roman" panose="02020603050405020304" pitchFamily="18" charset="0"/>
              </a:rPr>
              <a:t>demultiplexing</a:t>
            </a:r>
            <a:r>
              <a:rPr lang="en-US" altLang="en-US" sz="2000" i="1" dirty="0">
                <a:latin typeface="Times New Roman" panose="02020603050405020304" pitchFamily="18" charset="0"/>
              </a:rPr>
              <a:t> example</a:t>
            </a:r>
          </a:p>
        </p:txBody>
      </p:sp>
      <p:pic>
        <p:nvPicPr>
          <p:cNvPr id="21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932" y="1870077"/>
            <a:ext cx="6417469"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7291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6" name="Text Box 4"/>
          <p:cNvSpPr txBox="1">
            <a:spLocks noChangeArrowheads="1"/>
          </p:cNvSpPr>
          <p:nvPr/>
        </p:nvSpPr>
        <p:spPr bwMode="auto">
          <a:xfrm>
            <a:off x="1371601" y="762000"/>
            <a:ext cx="29843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Analog </a:t>
            </a:r>
            <a:r>
              <a:rPr lang="en-US" altLang="en-US" sz="2000" i="1" dirty="0">
                <a:latin typeface="Times New Roman" panose="02020603050405020304" pitchFamily="18" charset="0"/>
              </a:rPr>
              <a:t>hierarchy</a:t>
            </a:r>
          </a:p>
        </p:txBody>
      </p:sp>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753" y="1866900"/>
            <a:ext cx="620434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193669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9" name="Rectangle 10"/>
          <p:cNvSpPr>
            <a:spLocks noChangeArrowheads="1"/>
          </p:cNvSpPr>
          <p:nvPr/>
        </p:nvSpPr>
        <p:spPr bwMode="auto">
          <a:xfrm>
            <a:off x="457200" y="914402"/>
            <a:ext cx="8229600" cy="224676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25610" name="Rectangle 11"/>
          <p:cNvSpPr>
            <a:spLocks noChangeArrowheads="1"/>
          </p:cNvSpPr>
          <p:nvPr/>
        </p:nvSpPr>
        <p:spPr bwMode="auto">
          <a:xfrm>
            <a:off x="533400" y="3200400"/>
            <a:ext cx="8153400" cy="31085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We shift (modulate) each of the three voice channels to a different bandwidth, </a:t>
            </a:r>
            <a:r>
              <a:rPr lang="en-US" altLang="en-US" sz="2800" dirty="0" smtClean="0">
                <a:latin typeface="Times" panose="02020603050405020304" pitchFamily="18" charset="0"/>
              </a:rPr>
              <a:t>We </a:t>
            </a:r>
            <a:r>
              <a:rPr lang="en-US" altLang="en-US" sz="2800" dirty="0">
                <a:latin typeface="Times" panose="02020603050405020304" pitchFamily="18" charset="0"/>
              </a:rPr>
              <a:t>use the 20- to 24-kHz bandwidth for the first channel, the 24- to 28-kHz bandwidth for the second channel, and the 28- to 32-kHz bandwidth for the third one. </a:t>
            </a:r>
          </a:p>
        </p:txBody>
      </p:sp>
      <p:sp>
        <p:nvSpPr>
          <p:cNvPr id="25611" name="Rectangle 12"/>
          <p:cNvSpPr>
            <a:spLocks noChangeArrowheads="1"/>
          </p:cNvSpPr>
          <p:nvPr/>
        </p:nvSpPr>
        <p:spPr bwMode="auto">
          <a:xfrm>
            <a:off x="457200" y="101025"/>
            <a:ext cx="39636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89265657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Line 3"/>
          <p:cNvSpPr>
            <a:spLocks noChangeShapeType="1"/>
          </p:cNvSpPr>
          <p:nvPr/>
        </p:nvSpPr>
        <p:spPr bwMode="auto">
          <a:xfrm>
            <a:off x="1257300" y="8382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Text Box 4"/>
          <p:cNvSpPr txBox="1">
            <a:spLocks noChangeArrowheads="1"/>
          </p:cNvSpPr>
          <p:nvPr/>
        </p:nvSpPr>
        <p:spPr bwMode="auto">
          <a:xfrm>
            <a:off x="1371600" y="318753"/>
            <a:ext cx="1049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a:t>
            </a:r>
            <a:endParaRPr lang="en-US" altLang="en-US" sz="2000" i="1" dirty="0">
              <a:latin typeface="Times New Roman" panose="02020603050405020304" pitchFamily="18" charset="0"/>
            </a:endParaRPr>
          </a:p>
        </p:txBody>
      </p:sp>
      <p:pic>
        <p:nvPicPr>
          <p:cNvPr id="276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898527"/>
            <a:ext cx="61150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8362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ChangeArrowheads="1"/>
          </p:cNvSpPr>
          <p:nvPr/>
        </p:nvSpPr>
        <p:spPr bwMode="gray">
          <a:xfrm>
            <a:off x="611981" y="730250"/>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5" name="Rectangle 10"/>
          <p:cNvSpPr>
            <a:spLocks noChangeArrowheads="1"/>
          </p:cNvSpPr>
          <p:nvPr/>
        </p:nvSpPr>
        <p:spPr bwMode="auto">
          <a:xfrm>
            <a:off x="533400" y="1066800"/>
            <a:ext cx="83058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Five channels, each with a 100-kHz bandwidth, are to be multiplexed together. What is the minimum bandwidth of the link if there is a need for a guard band of 10 kHz between the channels to prevent interference?</a:t>
            </a:r>
          </a:p>
        </p:txBody>
      </p:sp>
      <p:sp>
        <p:nvSpPr>
          <p:cNvPr id="29706" name="Rectangle 11"/>
          <p:cNvSpPr>
            <a:spLocks noChangeArrowheads="1"/>
          </p:cNvSpPr>
          <p:nvPr/>
        </p:nvSpPr>
        <p:spPr bwMode="auto">
          <a:xfrm>
            <a:off x="533400" y="3581400"/>
            <a:ext cx="8229600" cy="2677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For five channels, we need at least four guard bands. This means that the required bandwidth is at least </a:t>
            </a:r>
          </a:p>
          <a:p>
            <a:pPr algn="ctr"/>
            <a:r>
              <a:rPr lang="en-US" altLang="en-US" sz="2800" dirty="0">
                <a:solidFill>
                  <a:schemeClr val="hlink"/>
                </a:solidFill>
                <a:latin typeface="Times" panose="02020603050405020304" pitchFamily="18" charset="0"/>
              </a:rPr>
              <a:t>5 × 100 + 4 × 10 = 540 kHz,</a:t>
            </a:r>
            <a:r>
              <a:rPr lang="en-US" altLang="en-US" sz="2800" dirty="0">
                <a:latin typeface="Times" panose="02020603050405020304" pitchFamily="18" charset="0"/>
              </a:rPr>
              <a:t> </a:t>
            </a:r>
          </a:p>
          <a:p>
            <a:pPr algn="just"/>
            <a:endParaRPr lang="en-US" altLang="en-US" sz="2800" dirty="0">
              <a:latin typeface="Times" panose="02020603050405020304" pitchFamily="18" charset="0"/>
            </a:endParaRPr>
          </a:p>
        </p:txBody>
      </p:sp>
      <p:sp>
        <p:nvSpPr>
          <p:cNvPr id="29707" name="Rectangle 12"/>
          <p:cNvSpPr>
            <a:spLocks noChangeArrowheads="1"/>
          </p:cNvSpPr>
          <p:nvPr/>
        </p:nvSpPr>
        <p:spPr bwMode="auto">
          <a:xfrm>
            <a:off x="457200" y="101025"/>
            <a:ext cx="40398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539056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8" name="Text Box 4"/>
          <p:cNvSpPr txBox="1">
            <a:spLocks noChangeArrowheads="1"/>
          </p:cNvSpPr>
          <p:nvPr/>
        </p:nvSpPr>
        <p:spPr bwMode="auto">
          <a:xfrm>
            <a:off x="1371600" y="762000"/>
            <a:ext cx="1126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endParaRPr lang="en-US" altLang="en-US" sz="2000" i="1" dirty="0">
              <a:latin typeface="Times New Roman" panose="02020603050405020304" pitchFamily="18" charset="0"/>
            </a:endParaRP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614615"/>
            <a:ext cx="577215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84773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685800"/>
          </a:xfrm>
        </p:spPr>
        <p:txBody>
          <a:bodyPr>
            <a:normAutofit fontScale="90000"/>
          </a:bodyPr>
          <a:lstStyle/>
          <a:p>
            <a:r>
              <a:rPr lang="en-US" dirty="0" smtClean="0"/>
              <a:t>1.2 Wavelength division </a:t>
            </a:r>
            <a:r>
              <a:rPr lang="en-US" sz="3300" dirty="0" smtClean="0"/>
              <a:t>multiplexing(WDM</a:t>
            </a:r>
            <a:r>
              <a:rPr lang="en-US" dirty="0" smtClean="0"/>
              <a:t>)</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381000" y="762000"/>
            <a:ext cx="8305800" cy="5715000"/>
          </a:xfrm>
        </p:spPr>
        <p:txBody>
          <a:bodyPr>
            <a:normAutofit/>
          </a:bodyPr>
          <a:lstStyle/>
          <a:p>
            <a:pPr algn="just">
              <a:defRPr/>
            </a:pPr>
            <a:r>
              <a:rPr lang="en-US" altLang="en-US" sz="2000" dirty="0" smtClean="0">
                <a:latin typeface="Times New Roman" panose="02020603050405020304" pitchFamily="18" charset="0"/>
              </a:rPr>
              <a:t>It is designed to use the high data rate capability of fiber optic cable.</a:t>
            </a:r>
          </a:p>
          <a:p>
            <a:pPr algn="just">
              <a:defRPr/>
            </a:pPr>
            <a:r>
              <a:rPr lang="en-US" altLang="en-US" sz="2000" dirty="0" smtClean="0">
                <a:latin typeface="Times New Roman" panose="02020603050405020304" pitchFamily="18" charset="0"/>
              </a:rPr>
              <a:t>The optical fiber data rate is higher than the data rate of metallic transmission cable. So it is get wasted all the time.</a:t>
            </a:r>
          </a:p>
          <a:p>
            <a:pPr algn="just">
              <a:defRPr/>
            </a:pPr>
            <a:r>
              <a:rPr lang="en-US" altLang="en-US" sz="2000" dirty="0" smtClean="0">
                <a:latin typeface="Times New Roman" panose="02020603050405020304" pitchFamily="18" charset="0"/>
              </a:rPr>
              <a:t>Here multiplexing and </a:t>
            </a:r>
            <a:r>
              <a:rPr lang="en-US" altLang="en-US" sz="2000" dirty="0" err="1" smtClean="0">
                <a:latin typeface="Times New Roman" panose="02020603050405020304" pitchFamily="18" charset="0"/>
              </a:rPr>
              <a:t>demultiplexing</a:t>
            </a:r>
            <a:r>
              <a:rPr lang="en-US" altLang="en-US" sz="2000" dirty="0" smtClean="0">
                <a:latin typeface="Times New Roman" panose="02020603050405020304" pitchFamily="18" charset="0"/>
              </a:rPr>
              <a:t> of optical singles is done and the frequency is high than FDM signals.</a:t>
            </a:r>
          </a:p>
          <a:p>
            <a:pPr algn="just">
              <a:defRPr/>
            </a:pPr>
            <a:r>
              <a:rPr lang="en-US" altLang="en-US" sz="2000" dirty="0" smtClean="0">
                <a:latin typeface="Times New Roman" panose="02020603050405020304" pitchFamily="18" charset="0"/>
              </a:rPr>
              <a:t>In this technique very narrow bands of light from different sources are combined to make a wider band of light.</a:t>
            </a:r>
          </a:p>
          <a:p>
            <a:pPr algn="just">
              <a:defRPr/>
            </a:pPr>
            <a:r>
              <a:rPr lang="en-US" altLang="en-US" sz="2000" dirty="0" smtClean="0">
                <a:latin typeface="Times New Roman" panose="02020603050405020304" pitchFamily="18" charset="0"/>
              </a:rPr>
              <a:t>It is very complex technique but we can make it simple using prism to do multiplexing and de-multiplexing.</a:t>
            </a:r>
          </a:p>
          <a:p>
            <a:pPr algn="just">
              <a:defRPr/>
            </a:pPr>
            <a:r>
              <a:rPr lang="en-US" altLang="en-US" sz="2000" dirty="0" smtClean="0">
                <a:latin typeface="Times New Roman" panose="02020603050405020304" pitchFamily="18" charset="0"/>
              </a:rPr>
              <a:t>Prisms normally bands a beam of light based on the angle of incidence and the frequency.</a:t>
            </a:r>
          </a:p>
          <a:p>
            <a:pPr algn="just">
              <a:defRPr/>
            </a:pPr>
            <a:r>
              <a:rPr lang="en-US" altLang="en-US" sz="2000" dirty="0" smtClean="0">
                <a:latin typeface="Times New Roman" panose="02020603050405020304" pitchFamily="18" charset="0"/>
              </a:rPr>
              <a:t>A multiplexer combine input beam of narrow band of frequency into output beam of wider band of frequency. A de-multiplexer do the reverse process.</a:t>
            </a:r>
          </a:p>
          <a:p>
            <a:pPr algn="just">
              <a:defRPr/>
            </a:pPr>
            <a:r>
              <a:rPr lang="en-US" altLang="en-US" sz="2000" dirty="0" smtClean="0">
                <a:latin typeface="Times New Roman" panose="02020603050405020304" pitchFamily="18" charset="0"/>
              </a:rPr>
              <a:t>It is used in SONET network. Dense WDM combine very large number of channels by spacing channels very close to on another.</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4"/>
          <p:cNvSpPr txBox="1">
            <a:spLocks noChangeArrowheads="1"/>
          </p:cNvSpPr>
          <p:nvPr/>
        </p:nvSpPr>
        <p:spPr bwMode="auto">
          <a:xfrm>
            <a:off x="1143000" y="712625"/>
            <a:ext cx="70512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2. Wavelength Division Multiplexing (WDM)</a:t>
            </a:r>
          </a:p>
        </p:txBody>
      </p:sp>
      <p:sp>
        <p:nvSpPr>
          <p:cNvPr id="10" name="Rectangle 11"/>
          <p:cNvSpPr>
            <a:spLocks noChangeArrowheads="1"/>
          </p:cNvSpPr>
          <p:nvPr/>
        </p:nvSpPr>
        <p:spPr bwMode="auto">
          <a:xfrm>
            <a:off x="1543050" y="4944193"/>
            <a:ext cx="60579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a:latin typeface="Times New Roman" panose="02020603050405020304" pitchFamily="18" charset="0"/>
                <a:cs typeface="Times New Roman" panose="02020603050405020304" pitchFamily="18" charset="0"/>
              </a:rPr>
              <a:t>WDM is an analog multiplexing technique to combine optical signals.</a:t>
            </a:r>
          </a:p>
        </p:txBody>
      </p:sp>
      <p:sp>
        <p:nvSpPr>
          <p:cNvPr id="9" name="Text Box 4"/>
          <p:cNvSpPr txBox="1">
            <a:spLocks noChangeArrowheads="1"/>
          </p:cNvSpPr>
          <p:nvPr/>
        </p:nvSpPr>
        <p:spPr bwMode="auto">
          <a:xfrm>
            <a:off x="2571750" y="3850003"/>
            <a:ext cx="48215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Wavelength-division </a:t>
            </a:r>
            <a:r>
              <a:rPr lang="en-US" altLang="en-US" sz="2000" i="1" dirty="0">
                <a:latin typeface="Times New Roman" panose="02020603050405020304" pitchFamily="18" charset="0"/>
              </a:rPr>
              <a:t>multiplexing</a:t>
            </a:r>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673" y="1567179"/>
            <a:ext cx="6012656"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
        <p:nvSpPr>
          <p:cNvPr id="12" name="Footer Placeholder 11"/>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4160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Text Box 4"/>
          <p:cNvSpPr txBox="1">
            <a:spLocks noChangeArrowheads="1"/>
          </p:cNvSpPr>
          <p:nvPr/>
        </p:nvSpPr>
        <p:spPr bwMode="auto">
          <a:xfrm>
            <a:off x="762000" y="762000"/>
            <a:ext cx="80321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Prisms </a:t>
            </a:r>
            <a:r>
              <a:rPr lang="en-US" altLang="en-US" sz="2000" i="1" dirty="0">
                <a:latin typeface="Times New Roman" panose="02020603050405020304" pitchFamily="18" charset="0"/>
              </a:rPr>
              <a:t>in wavelength-division multiplexing and </a:t>
            </a:r>
            <a:r>
              <a:rPr lang="en-US" altLang="en-US" sz="2000" i="1" dirty="0" err="1">
                <a:latin typeface="Times New Roman" panose="02020603050405020304" pitchFamily="18" charset="0"/>
              </a:rPr>
              <a:t>demultiplexing</a:t>
            </a:r>
            <a:endParaRPr lang="en-US" altLang="en-US" sz="2000" i="1" dirty="0">
              <a:latin typeface="Times New Roman" panose="02020603050405020304" pitchFamily="18" charset="0"/>
            </a:endParaRPr>
          </a:p>
        </p:txBody>
      </p:sp>
      <p:pic>
        <p:nvPicPr>
          <p:cNvPr id="44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2"/>
            <a:ext cx="6300788"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594314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Rectangle 11"/>
          <p:cNvSpPr>
            <a:spLocks noChangeArrowheads="1"/>
          </p:cNvSpPr>
          <p:nvPr/>
        </p:nvSpPr>
        <p:spPr bwMode="auto">
          <a:xfrm>
            <a:off x="533400" y="1337370"/>
            <a:ext cx="8305800" cy="35394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Bandwidth utilization is the wise use of </a:t>
            </a:r>
            <a:br>
              <a:rPr lang="en-US" altLang="en-US" dirty="0"/>
            </a:br>
            <a:r>
              <a:rPr lang="en-US" altLang="en-US" dirty="0"/>
              <a:t>available bandwidth to achieve </a:t>
            </a:r>
            <a:br>
              <a:rPr lang="en-US" altLang="en-US" dirty="0"/>
            </a:br>
            <a:r>
              <a:rPr lang="en-US" altLang="en-US" dirty="0"/>
              <a:t>specific goals.</a:t>
            </a:r>
            <a:br>
              <a:rPr lang="en-US" altLang="en-US" dirty="0"/>
            </a:br>
            <a:endParaRPr lang="en-US" altLang="en-US" dirty="0"/>
          </a:p>
          <a:p>
            <a:pPr algn="ctr"/>
            <a:r>
              <a:rPr lang="en-US" altLang="en-US" dirty="0"/>
              <a:t>Efficiency can be achieved by multiplexing; privacy and anti-jamming can be achieved by spreading.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03553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685800"/>
          </a:xfrm>
        </p:spPr>
        <p:txBody>
          <a:bodyPr>
            <a:normAutofit/>
          </a:bodyPr>
          <a:lstStyle/>
          <a:p>
            <a:r>
              <a:rPr lang="en-US" sz="3000" dirty="0" smtClean="0"/>
              <a:t>1.3 Time division multiplexing(TDM)</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457200" y="838200"/>
            <a:ext cx="8305800" cy="5410200"/>
          </a:xfrm>
        </p:spPr>
        <p:txBody>
          <a:bodyPr>
            <a:normAutofit/>
          </a:bodyPr>
          <a:lstStyle/>
          <a:p>
            <a:pPr algn="just">
              <a:defRPr/>
            </a:pPr>
            <a:r>
              <a:rPr lang="en-US" altLang="en-US" sz="2000" dirty="0" smtClean="0">
                <a:latin typeface="Times New Roman" panose="02020603050405020304" pitchFamily="18" charset="0"/>
              </a:rPr>
              <a:t>It is a digital process that allows several connections to share the high bandwidth of a link.</a:t>
            </a:r>
          </a:p>
          <a:p>
            <a:pPr algn="just">
              <a:defRPr/>
            </a:pPr>
            <a:r>
              <a:rPr lang="en-US" altLang="en-US" sz="2000" dirty="0" smtClean="0">
                <a:latin typeface="Times New Roman" panose="02020603050405020304" pitchFamily="18" charset="0"/>
              </a:rPr>
              <a:t>Here time is shared instead of sharing portion of an bandwidth.</a:t>
            </a:r>
          </a:p>
          <a:p>
            <a:pPr algn="just">
              <a:defRPr/>
            </a:pPr>
            <a:r>
              <a:rPr lang="en-US" altLang="en-US" sz="2000" dirty="0" smtClean="0">
                <a:latin typeface="Times New Roman" panose="02020603050405020304" pitchFamily="18" charset="0"/>
              </a:rPr>
              <a:t>Each connection occupies a portion of time in the link.</a:t>
            </a:r>
          </a:p>
          <a:p>
            <a:pPr algn="just">
              <a:defRPr/>
            </a:pPr>
            <a:r>
              <a:rPr lang="en-US" altLang="en-US" sz="2000" dirty="0" smtClean="0">
                <a:latin typeface="Times New Roman" panose="02020603050405020304" pitchFamily="18" charset="0"/>
              </a:rPr>
              <a:t>All the data of message going from source 1 to specific destination be it 1,2,3 or 4. The delivery is fixed and unvarying, unlike switching.</a:t>
            </a:r>
          </a:p>
          <a:p>
            <a:pPr algn="just">
              <a:defRPr/>
            </a:pPr>
            <a:r>
              <a:rPr lang="en-US" altLang="en-US" sz="2000" dirty="0" smtClean="0">
                <a:latin typeface="Times New Roman" panose="02020603050405020304" pitchFamily="18" charset="0"/>
              </a:rPr>
              <a:t>In this technique digital data from different sources are combined into one </a:t>
            </a:r>
            <a:r>
              <a:rPr lang="en-US" altLang="en-US" sz="2000" b="1" dirty="0" smtClean="0">
                <a:latin typeface="Times New Roman" panose="02020603050405020304" pitchFamily="18" charset="0"/>
              </a:rPr>
              <a:t>timeshared</a:t>
            </a:r>
            <a:r>
              <a:rPr lang="en-US" altLang="en-US" sz="2000" dirty="0" smtClean="0">
                <a:latin typeface="Times New Roman" panose="02020603050405020304" pitchFamily="18" charset="0"/>
              </a:rPr>
              <a:t> link. </a:t>
            </a:r>
          </a:p>
          <a:p>
            <a:pPr algn="just">
              <a:defRPr/>
            </a:pPr>
            <a:r>
              <a:rPr lang="en-US" altLang="en-US" sz="2000" dirty="0" smtClean="0">
                <a:latin typeface="Times New Roman" panose="02020603050405020304" pitchFamily="18" charset="0"/>
              </a:rPr>
              <a:t>Here data must be digital.</a:t>
            </a:r>
          </a:p>
          <a:p>
            <a:pPr algn="just">
              <a:defRPr/>
            </a:pPr>
            <a:r>
              <a:rPr lang="en-US" altLang="en-US" sz="2000" dirty="0" smtClean="0">
                <a:latin typeface="Times New Roman" panose="02020603050405020304" pitchFamily="18" charset="0"/>
              </a:rPr>
              <a:t>It is divided into two different schemes: </a:t>
            </a:r>
            <a:r>
              <a:rPr lang="en-US" altLang="en-US" sz="2000" b="1" dirty="0" smtClean="0">
                <a:latin typeface="Times New Roman" panose="02020603050405020304" pitchFamily="18" charset="0"/>
              </a:rPr>
              <a:t>synchronous</a:t>
            </a:r>
            <a:r>
              <a:rPr lang="en-US" altLang="en-US" sz="2000" dirty="0" smtClean="0">
                <a:latin typeface="Times New Roman" panose="02020603050405020304" pitchFamily="18" charset="0"/>
              </a:rPr>
              <a:t> and </a:t>
            </a:r>
            <a:r>
              <a:rPr lang="en-US" altLang="en-US" sz="2000" b="1" dirty="0" smtClean="0">
                <a:latin typeface="Times New Roman" panose="02020603050405020304" pitchFamily="18" charset="0"/>
              </a:rPr>
              <a:t>statistical</a:t>
            </a:r>
          </a:p>
          <a:p>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Line 3"/>
          <p:cNvSpPr>
            <a:spLocks noChangeShapeType="1"/>
          </p:cNvSpPr>
          <p:nvPr/>
        </p:nvSpPr>
        <p:spPr bwMode="auto">
          <a:xfrm>
            <a:off x="1047750" y="7620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4" name="Text Box 4"/>
          <p:cNvSpPr txBox="1">
            <a:spLocks noChangeArrowheads="1"/>
          </p:cNvSpPr>
          <p:nvPr/>
        </p:nvSpPr>
        <p:spPr bwMode="auto">
          <a:xfrm>
            <a:off x="3332069" y="4034135"/>
            <a:ext cx="1697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TDM</a:t>
            </a:r>
            <a:endParaRPr lang="en-US" altLang="en-US" sz="2000" i="1" dirty="0">
              <a:latin typeface="Times New Roman" panose="02020603050405020304" pitchFamily="18" charset="0"/>
            </a:endParaRPr>
          </a:p>
        </p:txBody>
      </p:sp>
      <p:pic>
        <p:nvPicPr>
          <p:cNvPr id="460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728" y="1066800"/>
            <a:ext cx="5985272"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914400" y="228600"/>
            <a:ext cx="59056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3. Time Division </a:t>
            </a:r>
            <a:r>
              <a:rPr lang="en-US" altLang="en-US" sz="2800" b="1" baseline="0" dirty="0"/>
              <a:t>Multiplexing </a:t>
            </a:r>
            <a:r>
              <a:rPr lang="en-US" altLang="en-US" sz="2800" b="1" baseline="0" dirty="0" smtClean="0"/>
              <a:t>(TDM</a:t>
            </a:r>
            <a:r>
              <a:rPr lang="en-US" altLang="en-US" sz="2800" b="1" baseline="0" dirty="0"/>
              <a:t>)</a:t>
            </a:r>
          </a:p>
        </p:txBody>
      </p:sp>
      <p:sp>
        <p:nvSpPr>
          <p:cNvPr id="8" name="Rectangle 11"/>
          <p:cNvSpPr>
            <a:spLocks noChangeArrowheads="1"/>
          </p:cNvSpPr>
          <p:nvPr/>
        </p:nvSpPr>
        <p:spPr bwMode="auto">
          <a:xfrm>
            <a:off x="762000" y="4800600"/>
            <a:ext cx="7772400"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smtClean="0">
                <a:latin typeface="Times New Roman" panose="02020603050405020304" pitchFamily="18" charset="0"/>
                <a:cs typeface="Times New Roman" panose="02020603050405020304" pitchFamily="18" charset="0"/>
              </a:rPr>
              <a:t>TDM </a:t>
            </a:r>
            <a:r>
              <a:rPr lang="en-US" altLang="en-US" sz="2800" dirty="0">
                <a:latin typeface="Times New Roman" panose="02020603050405020304" pitchFamily="18" charset="0"/>
                <a:cs typeface="Times New Roman" panose="02020603050405020304" pitchFamily="18" charset="0"/>
              </a:rPr>
              <a:t>is a digital multiplexing technique for combining several low-rate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channels into one high-rate one.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21</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9668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98522402"/>
              </p:ext>
            </p:extLst>
          </p:nvPr>
        </p:nvGraphicFramePr>
        <p:xfrm>
          <a:off x="1242425" y="1028700"/>
          <a:ext cx="749808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57544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0287000" cy="685800"/>
          </a:xfrm>
        </p:spPr>
        <p:txBody>
          <a:bodyPr>
            <a:normAutofit/>
          </a:bodyPr>
          <a:lstStyle/>
          <a:p>
            <a:r>
              <a:rPr lang="en-US" sz="3000" dirty="0" smtClean="0"/>
              <a:t>1.3.1 Synchronous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457200" y="838200"/>
            <a:ext cx="8305800" cy="5410200"/>
          </a:xfrm>
        </p:spPr>
        <p:txBody>
          <a:bodyPr>
            <a:normAutofit/>
          </a:bodyPr>
          <a:lstStyle/>
          <a:p>
            <a:pPr algn="just">
              <a:defRPr/>
            </a:pPr>
            <a:r>
              <a:rPr lang="en-US" altLang="en-US" sz="2000" dirty="0" smtClean="0">
                <a:latin typeface="Times New Roman" panose="02020603050405020304" pitchFamily="18" charset="0"/>
              </a:rPr>
              <a:t>In Synchronous TDM, each input connection has an allotment in the output even if it is not sending data.</a:t>
            </a:r>
          </a:p>
          <a:p>
            <a:pPr algn="just">
              <a:defRPr/>
            </a:pPr>
            <a:r>
              <a:rPr lang="en-US" altLang="en-US" sz="2000" dirty="0" smtClean="0">
                <a:latin typeface="Times New Roman" panose="02020603050405020304" pitchFamily="18" charset="0"/>
              </a:rPr>
              <a:t>The data flow of each input connection is divided into units, where each input occupies one input time slot.</a:t>
            </a:r>
          </a:p>
          <a:p>
            <a:pPr algn="just">
              <a:defRPr/>
            </a:pPr>
            <a:r>
              <a:rPr lang="en-US" altLang="en-US" sz="2000" dirty="0" smtClean="0">
                <a:latin typeface="Times New Roman" panose="02020603050405020304" pitchFamily="18" charset="0"/>
              </a:rPr>
              <a:t>A unit can be 1 bit, one character or one block of data.</a:t>
            </a:r>
          </a:p>
          <a:p>
            <a:pPr algn="just">
              <a:defRPr/>
            </a:pPr>
            <a:r>
              <a:rPr lang="en-US" altLang="en-US" sz="2000" b="1" dirty="0" smtClean="0">
                <a:latin typeface="Times New Roman" panose="02020603050405020304" pitchFamily="18" charset="0"/>
              </a:rPr>
              <a:t>1. time slot:</a:t>
            </a:r>
          </a:p>
          <a:p>
            <a:pPr algn="just">
              <a:defRPr/>
            </a:pPr>
            <a:r>
              <a:rPr lang="en-US" altLang="en-US" sz="2000" dirty="0" smtClean="0">
                <a:latin typeface="Times New Roman" panose="02020603050405020304" pitchFamily="18" charset="0"/>
              </a:rPr>
              <a:t>Based on each input there will be one output unit and time slot.</a:t>
            </a:r>
          </a:p>
          <a:p>
            <a:pPr algn="just">
              <a:defRPr/>
            </a:pPr>
            <a:r>
              <a:rPr lang="en-US" altLang="en-US" sz="2000" dirty="0" smtClean="0">
                <a:latin typeface="Times New Roman" panose="02020603050405020304" pitchFamily="18" charset="0"/>
              </a:rPr>
              <a:t>However duration of an output time slot is n times shorter than the duration of an input time slot. If the input time slot is Ts, output time slot is T/n s where n is number of connections.</a:t>
            </a:r>
          </a:p>
          <a:p>
            <a:pPr algn="just">
              <a:defRPr/>
            </a:pPr>
            <a:r>
              <a:rPr lang="en-US" altLang="en-US" sz="2000" dirty="0" smtClean="0">
                <a:latin typeface="Times New Roman" panose="02020603050405020304" pitchFamily="18" charset="0"/>
              </a:rPr>
              <a:t>If duration is shorter than it travels faster.</a:t>
            </a:r>
          </a:p>
          <a:p>
            <a:pPr algn="just">
              <a:defRPr/>
            </a:pPr>
            <a:r>
              <a:rPr lang="en-US" altLang="en-US" sz="2000" dirty="0" smtClean="0">
                <a:latin typeface="Times New Roman" panose="02020603050405020304" pitchFamily="18" charset="0"/>
              </a:rPr>
              <a:t>Here </a:t>
            </a:r>
            <a:r>
              <a:rPr lang="en-US" altLang="en-US" sz="2000" b="1" dirty="0" smtClean="0">
                <a:latin typeface="Times New Roman" panose="02020603050405020304" pitchFamily="18" charset="0"/>
              </a:rPr>
              <a:t>frame</a:t>
            </a:r>
            <a:r>
              <a:rPr lang="en-US" altLang="en-US" sz="2000" dirty="0" smtClean="0">
                <a:latin typeface="Times New Roman" panose="02020603050405020304" pitchFamily="18" charset="0"/>
              </a:rPr>
              <a:t> is created from data unit of each input connections.</a:t>
            </a:r>
          </a:p>
          <a:p>
            <a:pPr algn="just">
              <a:defRPr/>
            </a:pPr>
            <a:r>
              <a:rPr lang="en-US" altLang="en-US" sz="2000" dirty="0" smtClean="0">
                <a:latin typeface="Times New Roman" panose="02020603050405020304" pitchFamily="18" charset="0"/>
              </a:rPr>
              <a:t>If we have </a:t>
            </a:r>
            <a:r>
              <a:rPr lang="en-US" altLang="en-US" sz="2000" b="1" dirty="0" smtClean="0">
                <a:latin typeface="Times New Roman" panose="02020603050405020304" pitchFamily="18" charset="0"/>
              </a:rPr>
              <a:t>n</a:t>
            </a:r>
            <a:r>
              <a:rPr lang="en-US" altLang="en-US" sz="2000" dirty="0" smtClean="0">
                <a:latin typeface="Times New Roman" panose="02020603050405020304" pitchFamily="18" charset="0"/>
              </a:rPr>
              <a:t> connections a </a:t>
            </a:r>
            <a:r>
              <a:rPr lang="en-US" altLang="en-US" sz="2000" b="1" dirty="0" smtClean="0">
                <a:latin typeface="Times New Roman" panose="02020603050405020304" pitchFamily="18" charset="0"/>
              </a:rPr>
              <a:t>frame</a:t>
            </a:r>
            <a:r>
              <a:rPr lang="en-US" altLang="en-US" sz="2000" dirty="0" smtClean="0">
                <a:latin typeface="Times New Roman" panose="02020603050405020304" pitchFamily="18" charset="0"/>
              </a:rPr>
              <a:t> is divided into </a:t>
            </a:r>
            <a:r>
              <a:rPr lang="en-US" altLang="en-US" sz="2000" b="1" dirty="0" smtClean="0">
                <a:latin typeface="Times New Roman" panose="02020603050405020304" pitchFamily="18" charset="0"/>
              </a:rPr>
              <a:t>n</a:t>
            </a:r>
            <a:r>
              <a:rPr lang="en-US" altLang="en-US" sz="2000" dirty="0" smtClean="0">
                <a:latin typeface="Times New Roman" panose="02020603050405020304" pitchFamily="18" charset="0"/>
              </a:rPr>
              <a:t> time </a:t>
            </a:r>
            <a:r>
              <a:rPr lang="en-US" altLang="en-US" sz="2000" b="1" dirty="0" smtClean="0">
                <a:latin typeface="Times New Roman" panose="02020603050405020304" pitchFamily="18" charset="0"/>
              </a:rPr>
              <a:t>slots</a:t>
            </a:r>
            <a:r>
              <a:rPr lang="en-US" altLang="en-US" sz="2000" dirty="0" smtClean="0">
                <a:latin typeface="Times New Roman" panose="02020603050405020304" pitchFamily="18" charset="0"/>
              </a:rPr>
              <a:t> and one slot is allocated for each unit. One for each input line.</a:t>
            </a:r>
          </a:p>
          <a:p>
            <a:pPr algn="just"/>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848600" cy="685800"/>
          </a:xfrm>
        </p:spPr>
        <p:txBody>
          <a:bodyPr>
            <a:normAutofit fontScale="90000"/>
          </a:bodyPr>
          <a:lstStyle/>
          <a:p>
            <a:r>
              <a:rPr lang="en-US" sz="3000" dirty="0" smtClean="0"/>
              <a:t>1.3.1 Synchronous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457200" y="838200"/>
            <a:ext cx="8305800" cy="5410200"/>
          </a:xfrm>
        </p:spPr>
        <p:txBody>
          <a:bodyPr>
            <a:normAutofit/>
          </a:bodyPr>
          <a:lstStyle/>
          <a:p>
            <a:pPr algn="just">
              <a:defRPr/>
            </a:pPr>
            <a:r>
              <a:rPr lang="en-US" altLang="en-US" sz="2400" dirty="0" smtClean="0">
                <a:latin typeface="Times New Roman" panose="02020603050405020304" pitchFamily="18" charset="0"/>
              </a:rPr>
              <a:t>Here duration of each frame is Ts.</a:t>
            </a:r>
          </a:p>
          <a:p>
            <a:pPr algn="just">
              <a:defRPr/>
            </a:pPr>
            <a:r>
              <a:rPr lang="en-US" sz="2400" dirty="0" smtClean="0">
                <a:latin typeface="Times New Roman" panose="02020603050405020304" pitchFamily="18" charset="0"/>
              </a:rPr>
              <a:t>The data rate of the output link must be n times the data rate of n connection to guarantee the flow of data.</a:t>
            </a:r>
          </a:p>
          <a:p>
            <a:pPr algn="just">
              <a:defRPr/>
            </a:pPr>
            <a:r>
              <a:rPr lang="en-US" altLang="en-US" sz="2400" dirty="0" smtClean="0">
                <a:latin typeface="Times New Roman" panose="02020603050405020304" pitchFamily="18" charset="0"/>
                <a:cs typeface="Times New Roman" panose="02020603050405020304" pitchFamily="18" charset="0"/>
              </a:rPr>
              <a:t>In synchronous TDM, the data rate of the link is </a:t>
            </a:r>
            <a:r>
              <a:rPr lang="en-US" altLang="en-US" sz="2400" i="1" dirty="0" smtClean="0">
                <a:latin typeface="Times New Roman" panose="02020603050405020304" pitchFamily="18" charset="0"/>
                <a:cs typeface="Times New Roman" panose="02020603050405020304" pitchFamily="18" charset="0"/>
              </a:rPr>
              <a:t>n</a:t>
            </a:r>
            <a:r>
              <a:rPr lang="en-US" altLang="en-US" sz="2400" dirty="0" smtClean="0">
                <a:latin typeface="Times New Roman" panose="02020603050405020304" pitchFamily="18" charset="0"/>
                <a:cs typeface="Times New Roman" panose="02020603050405020304" pitchFamily="18" charset="0"/>
              </a:rPr>
              <a:t> times faster, and the unit duration is </a:t>
            </a:r>
            <a:r>
              <a:rPr lang="en-US" altLang="en-US" sz="2400" i="1" dirty="0" smtClean="0">
                <a:latin typeface="Times New Roman" panose="02020603050405020304" pitchFamily="18" charset="0"/>
                <a:cs typeface="Times New Roman" panose="02020603050405020304" pitchFamily="18" charset="0"/>
              </a:rPr>
              <a:t>n</a:t>
            </a:r>
            <a:r>
              <a:rPr lang="en-US" altLang="en-US" sz="2400" dirty="0" smtClean="0">
                <a:latin typeface="Times New Roman" panose="02020603050405020304" pitchFamily="18" charset="0"/>
                <a:cs typeface="Times New Roman" panose="02020603050405020304" pitchFamily="18" charset="0"/>
              </a:rPr>
              <a:t> times shorter.</a:t>
            </a:r>
          </a:p>
          <a:p>
            <a:pPr algn="just">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Line 3"/>
          <p:cNvSpPr>
            <a:spLocks noChangeShapeType="1"/>
          </p:cNvSpPr>
          <p:nvPr/>
        </p:nvSpPr>
        <p:spPr bwMode="auto">
          <a:xfrm>
            <a:off x="1285875"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0" name="Text Box 4"/>
          <p:cNvSpPr txBox="1">
            <a:spLocks noChangeArrowheads="1"/>
          </p:cNvSpPr>
          <p:nvPr/>
        </p:nvSpPr>
        <p:spPr bwMode="auto">
          <a:xfrm>
            <a:off x="2325886" y="4560886"/>
            <a:ext cx="5502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Synchronous </a:t>
            </a:r>
            <a:r>
              <a:rPr lang="en-US" altLang="en-US" sz="2000" i="1" dirty="0">
                <a:latin typeface="Times New Roman" panose="02020603050405020304" pitchFamily="18" charset="0"/>
              </a:rPr>
              <a:t>time-division multiplexing</a:t>
            </a:r>
          </a:p>
        </p:txBody>
      </p:sp>
      <p:pic>
        <p:nvPicPr>
          <p:cNvPr id="501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447801"/>
            <a:ext cx="611505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85875" y="762817"/>
            <a:ext cx="7023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3.1 Synchronous Time Division </a:t>
            </a:r>
            <a:r>
              <a:rPr lang="en-US" altLang="en-US" sz="2400" b="1" baseline="0" dirty="0"/>
              <a:t>Multiplexing </a:t>
            </a:r>
            <a:r>
              <a:rPr lang="en-US" altLang="en-US" sz="2400" b="1" baseline="0" dirty="0" smtClean="0"/>
              <a:t>(TDM</a:t>
            </a:r>
            <a:r>
              <a:rPr lang="en-US" altLang="en-US" sz="2400" b="1" baseline="0" dirty="0"/>
              <a:t>)</a:t>
            </a:r>
          </a:p>
        </p:txBody>
      </p:sp>
      <p:sp>
        <p:nvSpPr>
          <p:cNvPr id="8" name="Rectangle 11"/>
          <p:cNvSpPr>
            <a:spLocks noChangeArrowheads="1"/>
          </p:cNvSpPr>
          <p:nvPr/>
        </p:nvSpPr>
        <p:spPr bwMode="auto">
          <a:xfrm>
            <a:off x="1866900" y="5029200"/>
            <a:ext cx="60579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cs typeface="Times New Roman" panose="02020603050405020304" pitchFamily="18" charset="0"/>
              </a:rPr>
              <a:t>In synchronous TDM, the data rate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of the link is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times faster, and the unit duration is </a:t>
            </a:r>
            <a:r>
              <a:rPr lang="en-US" altLang="en-US" sz="2400"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times shorter.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929928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1" name="Rectangle 10"/>
          <p:cNvSpPr>
            <a:spLocks noChangeArrowheads="1"/>
          </p:cNvSpPr>
          <p:nvPr/>
        </p:nvSpPr>
        <p:spPr bwMode="auto">
          <a:xfrm>
            <a:off x="457200" y="990600"/>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smtClean="0">
                <a:latin typeface="Times New Roman" panose="02020603050405020304" pitchFamily="18" charset="0"/>
              </a:rPr>
              <a:t>the </a:t>
            </a:r>
            <a:r>
              <a:rPr lang="en-US" altLang="en-US" sz="2800" dirty="0">
                <a:latin typeface="Times New Roman" panose="02020603050405020304" pitchFamily="18" charset="0"/>
              </a:rPr>
              <a:t>data rate for each input connection is 3 kbps. If 1 bit at a time is multiplexed (a unit is 1 bit), what is the duration of (</a:t>
            </a:r>
            <a:r>
              <a:rPr lang="en-US" altLang="en-US" sz="2800" dirty="0">
                <a:solidFill>
                  <a:schemeClr val="hlink"/>
                </a:solidFill>
                <a:latin typeface="Times New Roman" panose="02020603050405020304" pitchFamily="18" charset="0"/>
              </a:rPr>
              <a:t>a</a:t>
            </a:r>
            <a:r>
              <a:rPr lang="en-US" altLang="en-US" sz="2800" dirty="0">
                <a:latin typeface="Times New Roman" panose="02020603050405020304" pitchFamily="18" charset="0"/>
              </a:rPr>
              <a:t>) each input slot, (</a:t>
            </a:r>
            <a:r>
              <a:rPr lang="en-US" altLang="en-US" sz="2800" dirty="0">
                <a:solidFill>
                  <a:schemeClr val="hlink"/>
                </a:solidFill>
                <a:latin typeface="Times New Roman" panose="02020603050405020304" pitchFamily="18" charset="0"/>
              </a:rPr>
              <a:t>b</a:t>
            </a:r>
            <a:r>
              <a:rPr lang="en-US" altLang="en-US" sz="2800" dirty="0">
                <a:latin typeface="Times New Roman" panose="02020603050405020304" pitchFamily="18" charset="0"/>
              </a:rPr>
              <a:t>) each output slot, and (</a:t>
            </a:r>
            <a:r>
              <a:rPr lang="en-US" altLang="en-US" sz="2800" dirty="0">
                <a:solidFill>
                  <a:schemeClr val="hlink"/>
                </a:solidFill>
                <a:latin typeface="Times New Roman" panose="02020603050405020304" pitchFamily="18" charset="0"/>
              </a:rPr>
              <a:t>c</a:t>
            </a:r>
            <a:r>
              <a:rPr lang="en-US" altLang="en-US" sz="2800" dirty="0">
                <a:latin typeface="Times New Roman" panose="02020603050405020304" pitchFamily="18" charset="0"/>
              </a:rPr>
              <a:t>) each frame?</a:t>
            </a:r>
          </a:p>
        </p:txBody>
      </p:sp>
      <p:sp>
        <p:nvSpPr>
          <p:cNvPr id="54282" name="Rectangle 11"/>
          <p:cNvSpPr>
            <a:spLocks noChangeArrowheads="1"/>
          </p:cNvSpPr>
          <p:nvPr/>
        </p:nvSpPr>
        <p:spPr bwMode="auto">
          <a:xfrm>
            <a:off x="457200" y="3124200"/>
            <a:ext cx="8153400" cy="267765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We can answer the questions as follows: </a:t>
            </a:r>
          </a:p>
          <a:p>
            <a:pPr algn="just"/>
            <a:r>
              <a:rPr lang="en-US" altLang="en-US" sz="2800" dirty="0">
                <a:solidFill>
                  <a:schemeClr val="hlink"/>
                </a:solidFill>
                <a:latin typeface="Times" panose="02020603050405020304" pitchFamily="18" charset="0"/>
              </a:rPr>
              <a:t>a.</a:t>
            </a:r>
            <a:r>
              <a:rPr lang="en-US" altLang="en-US" sz="2800" dirty="0">
                <a:latin typeface="Times" panose="02020603050405020304" pitchFamily="18" charset="0"/>
              </a:rPr>
              <a:t>  The data rate of each input connection is 1 kbps. This means that the bit duration is 1/1000 s or 1 </a:t>
            </a:r>
            <a:r>
              <a:rPr lang="en-US" altLang="en-US" sz="2800" dirty="0" err="1">
                <a:latin typeface="Times" panose="02020603050405020304" pitchFamily="18" charset="0"/>
              </a:rPr>
              <a:t>ms.</a:t>
            </a:r>
            <a:r>
              <a:rPr lang="en-US" altLang="en-US" sz="2800" dirty="0">
                <a:latin typeface="Times" panose="02020603050405020304" pitchFamily="18" charset="0"/>
              </a:rPr>
              <a:t> The duration of the input time slot is 1 ms (same as bit duration).</a:t>
            </a:r>
          </a:p>
        </p:txBody>
      </p:sp>
      <p:sp>
        <p:nvSpPr>
          <p:cNvPr id="54283" name="Rectangle 12"/>
          <p:cNvSpPr>
            <a:spLocks noChangeArrowheads="1"/>
          </p:cNvSpPr>
          <p:nvPr/>
        </p:nvSpPr>
        <p:spPr bwMode="auto">
          <a:xfrm>
            <a:off x="457200" y="101025"/>
            <a:ext cx="30492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32383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9" name="Rectangle 10"/>
          <p:cNvSpPr>
            <a:spLocks noChangeArrowheads="1"/>
          </p:cNvSpPr>
          <p:nvPr/>
        </p:nvSpPr>
        <p:spPr bwMode="auto">
          <a:xfrm>
            <a:off x="457200" y="685800"/>
            <a:ext cx="8153400" cy="440120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endParaRPr lang="en-US" altLang="en-US" sz="2800" i="1" dirty="0">
              <a:latin typeface="Times" panose="02020603050405020304" pitchFamily="18" charset="0"/>
            </a:endParaRPr>
          </a:p>
          <a:p>
            <a:pPr algn="just"/>
            <a:r>
              <a:rPr lang="en-US" altLang="en-US" sz="2800" i="1" dirty="0">
                <a:solidFill>
                  <a:schemeClr val="hlink"/>
                </a:solidFill>
                <a:latin typeface="Times" panose="02020603050405020304" pitchFamily="18" charset="0"/>
              </a:rPr>
              <a:t>b.</a:t>
            </a:r>
            <a:r>
              <a:rPr lang="en-US" altLang="en-US" sz="2800" i="1" dirty="0">
                <a:latin typeface="Times" panose="02020603050405020304" pitchFamily="18" charset="0"/>
              </a:rPr>
              <a:t>  The duration of each output time slot is one-third of the input time slot. This means that the duration of the output time slot is 1/3 </a:t>
            </a:r>
            <a:r>
              <a:rPr lang="en-US" altLang="en-US" sz="2800" i="1" dirty="0" err="1">
                <a:latin typeface="Times" panose="02020603050405020304" pitchFamily="18" charset="0"/>
              </a:rPr>
              <a:t>ms.</a:t>
            </a:r>
            <a:endParaRPr lang="en-US" altLang="en-US" sz="2800" i="1" dirty="0">
              <a:latin typeface="Times" panose="02020603050405020304" pitchFamily="18" charset="0"/>
            </a:endParaRPr>
          </a:p>
          <a:p>
            <a:pPr algn="just"/>
            <a:endParaRPr lang="en-US" altLang="en-US" sz="2800" i="1" dirty="0">
              <a:latin typeface="Times" panose="02020603050405020304" pitchFamily="18" charset="0"/>
            </a:endParaRPr>
          </a:p>
          <a:p>
            <a:pPr algn="just"/>
            <a:r>
              <a:rPr lang="en-US" altLang="en-US" sz="2800" i="1" dirty="0">
                <a:solidFill>
                  <a:schemeClr val="hlink"/>
                </a:solidFill>
                <a:latin typeface="Times" panose="02020603050405020304" pitchFamily="18" charset="0"/>
              </a:rPr>
              <a:t>c.</a:t>
            </a:r>
            <a:r>
              <a:rPr lang="en-US" altLang="en-US" sz="2800" i="1" dirty="0">
                <a:latin typeface="Times" panose="02020603050405020304" pitchFamily="18" charset="0"/>
              </a:rPr>
              <a:t> Each frame carries three output time slots. So the duration of a frame is 3 × 1/3 ms, or 1 </a:t>
            </a:r>
            <a:r>
              <a:rPr lang="en-US" altLang="en-US" sz="2800" i="1" dirty="0" err="1">
                <a:latin typeface="Times" panose="02020603050405020304" pitchFamily="18" charset="0"/>
              </a:rPr>
              <a:t>ms.</a:t>
            </a:r>
            <a:r>
              <a:rPr lang="en-US" altLang="en-US" sz="2800" i="1" dirty="0">
                <a:latin typeface="Times" panose="02020603050405020304" pitchFamily="18" charset="0"/>
              </a:rPr>
              <a:t> The duration of a frame is the same as the duration of an input unit.</a:t>
            </a:r>
          </a:p>
        </p:txBody>
      </p:sp>
      <p:sp>
        <p:nvSpPr>
          <p:cNvPr id="56330" name="Rectangle 11"/>
          <p:cNvSpPr>
            <a:spLocks noChangeArrowheads="1"/>
          </p:cNvSpPr>
          <p:nvPr/>
        </p:nvSpPr>
        <p:spPr bwMode="auto">
          <a:xfrm>
            <a:off x="457200" y="177225"/>
            <a:ext cx="421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Example(continued</a:t>
            </a:r>
            <a:r>
              <a:rPr lang="en-US" altLang="en-US" i="1" dirty="0">
                <a:solidFill>
                  <a:schemeClr val="hlink"/>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69442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9"/>
          <p:cNvSpPr>
            <a:spLocks noChangeArrowheads="1"/>
          </p:cNvSpPr>
          <p:nvPr/>
        </p:nvSpPr>
        <p:spPr bwMode="auto">
          <a:xfrm>
            <a:off x="457200" y="914400"/>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Figure </a:t>
            </a:r>
            <a:r>
              <a:rPr lang="en-US" altLang="en-US" sz="2800" i="1" dirty="0" smtClean="0">
                <a:latin typeface="Times New Roman" panose="02020603050405020304" pitchFamily="18" charset="0"/>
              </a:rPr>
              <a:t>shows synchronous </a:t>
            </a:r>
            <a:r>
              <a:rPr lang="en-US" altLang="en-US" sz="2800" i="1" dirty="0">
                <a:latin typeface="Times New Roman" panose="02020603050405020304" pitchFamily="18" charset="0"/>
              </a:rPr>
              <a:t>TDM with a data stream for each input and one data stream for the output. The unit of data is 1 bit. Find (</a:t>
            </a:r>
            <a:r>
              <a:rPr lang="en-US" altLang="en-US" sz="2800" i="1" dirty="0">
                <a:solidFill>
                  <a:schemeClr val="hlink"/>
                </a:solidFill>
                <a:latin typeface="Times New Roman" panose="02020603050405020304" pitchFamily="18" charset="0"/>
              </a:rPr>
              <a:t>a</a:t>
            </a:r>
            <a:r>
              <a:rPr lang="en-US" altLang="en-US" sz="2800" i="1" dirty="0">
                <a:latin typeface="Times New Roman" panose="02020603050405020304" pitchFamily="18" charset="0"/>
              </a:rPr>
              <a:t>) the input bit duration, (</a:t>
            </a:r>
            <a:r>
              <a:rPr lang="en-US" altLang="en-US" sz="2800" i="1" dirty="0">
                <a:solidFill>
                  <a:schemeClr val="hlink"/>
                </a:solidFill>
                <a:latin typeface="Times New Roman" panose="02020603050405020304" pitchFamily="18" charset="0"/>
              </a:rPr>
              <a:t>b</a:t>
            </a:r>
            <a:r>
              <a:rPr lang="en-US" altLang="en-US" sz="2800" i="1" dirty="0">
                <a:latin typeface="Times New Roman" panose="02020603050405020304" pitchFamily="18" charset="0"/>
              </a:rPr>
              <a:t>) the output bit duration, (</a:t>
            </a:r>
            <a:r>
              <a:rPr lang="en-US" altLang="en-US" sz="2800" i="1" dirty="0">
                <a:solidFill>
                  <a:schemeClr val="hlink"/>
                </a:solidFill>
                <a:latin typeface="Times New Roman" panose="02020603050405020304" pitchFamily="18" charset="0"/>
              </a:rPr>
              <a:t>c</a:t>
            </a:r>
            <a:r>
              <a:rPr lang="en-US" altLang="en-US" sz="2800" i="1" dirty="0">
                <a:latin typeface="Times New Roman" panose="02020603050405020304" pitchFamily="18" charset="0"/>
              </a:rPr>
              <a:t>) the output bit rate, and (</a:t>
            </a:r>
            <a:r>
              <a:rPr lang="en-US" altLang="en-US" sz="2800" i="1" dirty="0">
                <a:solidFill>
                  <a:schemeClr val="hlink"/>
                </a:solidFill>
                <a:latin typeface="Times New Roman" panose="02020603050405020304" pitchFamily="18" charset="0"/>
              </a:rPr>
              <a:t>d</a:t>
            </a:r>
            <a:r>
              <a:rPr lang="en-US" altLang="en-US" sz="2800" i="1" dirty="0">
                <a:latin typeface="Times New Roman" panose="02020603050405020304" pitchFamily="18" charset="0"/>
              </a:rPr>
              <a:t>) the output frame rate.</a:t>
            </a:r>
          </a:p>
        </p:txBody>
      </p:sp>
      <p:sp>
        <p:nvSpPr>
          <p:cNvPr id="58378" name="Rectangle 10"/>
          <p:cNvSpPr>
            <a:spLocks noChangeArrowheads="1"/>
          </p:cNvSpPr>
          <p:nvPr/>
        </p:nvSpPr>
        <p:spPr bwMode="auto">
          <a:xfrm>
            <a:off x="457200" y="3124200"/>
            <a:ext cx="8229600" cy="353943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We can answer the questions as follows:</a:t>
            </a:r>
          </a:p>
          <a:p>
            <a:pPr algn="just"/>
            <a:r>
              <a:rPr lang="en-US" altLang="en-US" sz="2800" i="1" dirty="0">
                <a:solidFill>
                  <a:schemeClr val="hlink"/>
                </a:solidFill>
                <a:latin typeface="Times" panose="02020603050405020304" pitchFamily="18" charset="0"/>
              </a:rPr>
              <a:t>a.</a:t>
            </a:r>
            <a:r>
              <a:rPr lang="en-US" altLang="en-US" sz="2800" i="1" dirty="0">
                <a:latin typeface="Times" panose="02020603050405020304" pitchFamily="18" charset="0"/>
              </a:rPr>
              <a:t> The input bit duration is the inverse of the </a:t>
            </a:r>
            <a:r>
              <a:rPr lang="en-US" altLang="en-US" sz="2800" i="1" dirty="0" smtClean="0">
                <a:latin typeface="Times" panose="02020603050405020304" pitchFamily="18" charset="0"/>
              </a:rPr>
              <a:t>bit rate</a:t>
            </a:r>
            <a:r>
              <a:rPr lang="en-US" altLang="en-US" sz="2800" i="1" dirty="0">
                <a:latin typeface="Times" panose="02020603050405020304" pitchFamily="18" charset="0"/>
              </a:rPr>
              <a:t>: </a:t>
            </a:r>
            <a:br>
              <a:rPr lang="en-US" altLang="en-US" sz="2800" i="1" dirty="0">
                <a:latin typeface="Times" panose="02020603050405020304" pitchFamily="18" charset="0"/>
              </a:rPr>
            </a:br>
            <a:r>
              <a:rPr lang="en-US" altLang="en-US" sz="2800" i="1" dirty="0">
                <a:latin typeface="Times" panose="02020603050405020304" pitchFamily="18" charset="0"/>
              </a:rPr>
              <a:t>1/1 Mbps = 1 </a:t>
            </a:r>
            <a:r>
              <a:rPr lang="en-US" altLang="en-US" sz="2800" i="1" dirty="0" err="1">
                <a:latin typeface="Times" panose="02020603050405020304" pitchFamily="18" charset="0"/>
              </a:rPr>
              <a:t>μs</a:t>
            </a:r>
            <a:r>
              <a:rPr lang="en-US" altLang="en-US" sz="2800" i="1" dirty="0">
                <a:latin typeface="Times" panose="02020603050405020304" pitchFamily="18" charset="0"/>
              </a:rPr>
              <a:t>.</a:t>
            </a:r>
          </a:p>
          <a:p>
            <a:pPr algn="just">
              <a:buFontTx/>
              <a:buAutoNum type="alphaLcPeriod"/>
            </a:pPr>
            <a:endParaRPr lang="en-US" altLang="en-US" sz="2800" i="1" dirty="0">
              <a:latin typeface="Times" panose="02020603050405020304" pitchFamily="18" charset="0"/>
            </a:endParaRPr>
          </a:p>
          <a:p>
            <a:pPr algn="just"/>
            <a:r>
              <a:rPr lang="en-US" altLang="en-US" sz="2800" i="1" dirty="0">
                <a:solidFill>
                  <a:schemeClr val="hlink"/>
                </a:solidFill>
                <a:latin typeface="Times" panose="02020603050405020304" pitchFamily="18" charset="0"/>
              </a:rPr>
              <a:t>b.</a:t>
            </a:r>
            <a:r>
              <a:rPr lang="en-US" altLang="en-US" sz="2800" i="1" dirty="0">
                <a:latin typeface="Times" panose="02020603050405020304" pitchFamily="18" charset="0"/>
              </a:rPr>
              <a:t> The output bit duration is one-fourth of the input bit duration, or ¼ </a:t>
            </a:r>
            <a:r>
              <a:rPr lang="en-US" altLang="en-US" sz="2800" i="1" dirty="0" err="1">
                <a:latin typeface="Times" panose="02020603050405020304" pitchFamily="18" charset="0"/>
              </a:rPr>
              <a:t>μs</a:t>
            </a:r>
            <a:r>
              <a:rPr lang="en-US" altLang="en-US" sz="2800" i="1" dirty="0">
                <a:latin typeface="Times" panose="02020603050405020304" pitchFamily="18" charset="0"/>
              </a:rPr>
              <a:t>.</a:t>
            </a:r>
          </a:p>
        </p:txBody>
      </p:sp>
      <p:sp>
        <p:nvSpPr>
          <p:cNvPr id="58379" name="Rectangle 11"/>
          <p:cNvSpPr>
            <a:spLocks noChangeArrowheads="1"/>
          </p:cNvSpPr>
          <p:nvPr/>
        </p:nvSpPr>
        <p:spPr bwMode="auto">
          <a:xfrm>
            <a:off x="341696" y="253425"/>
            <a:ext cx="18710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51811515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5" name="Rectangle 10"/>
          <p:cNvSpPr>
            <a:spLocks noChangeArrowheads="1"/>
          </p:cNvSpPr>
          <p:nvPr/>
        </p:nvSpPr>
        <p:spPr bwMode="auto">
          <a:xfrm>
            <a:off x="304800" y="838200"/>
            <a:ext cx="8534400" cy="526297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panose="02020603050405020304" pitchFamily="18" charset="0"/>
              </a:rPr>
              <a:t>c.</a:t>
            </a:r>
            <a:r>
              <a:rPr lang="en-US" altLang="en-US" sz="2800" dirty="0">
                <a:latin typeface="Times" panose="02020603050405020304" pitchFamily="18" charset="0"/>
              </a:rPr>
              <a:t>  The output bit rate is the inverse of the output bit duration or 1/(4μs) or 4 Mbps. This can also be deduced from the fact that the output rate is 4 times as fast as any input rate; so the output rate = 4 × 1 Mbps = 4 Mbps. </a:t>
            </a:r>
            <a:br>
              <a:rPr lang="en-US" altLang="en-US" sz="2800" dirty="0">
                <a:latin typeface="Times" panose="02020603050405020304" pitchFamily="18" charset="0"/>
              </a:rPr>
            </a:br>
            <a:endParaRPr lang="en-US" altLang="en-US" sz="2800" dirty="0">
              <a:latin typeface="Times" panose="02020603050405020304" pitchFamily="18" charset="0"/>
            </a:endParaRPr>
          </a:p>
          <a:p>
            <a:pPr algn="just"/>
            <a:r>
              <a:rPr lang="en-US" altLang="en-US" sz="2800" dirty="0">
                <a:solidFill>
                  <a:schemeClr val="hlink"/>
                </a:solidFill>
                <a:latin typeface="Times" panose="02020603050405020304" pitchFamily="18" charset="0"/>
              </a:rPr>
              <a:t>d.</a:t>
            </a:r>
            <a:r>
              <a:rPr lang="en-US" altLang="en-US" sz="2800" dirty="0">
                <a:latin typeface="Times" panose="02020603050405020304"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60426" name="Rectangle 11"/>
          <p:cNvSpPr>
            <a:spLocks noChangeArrowheads="1"/>
          </p:cNvSpPr>
          <p:nvPr/>
        </p:nvSpPr>
        <p:spPr bwMode="auto">
          <a:xfrm>
            <a:off x="304800" y="177225"/>
            <a:ext cx="421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r>
              <a:rPr lang="en-US" altLang="en-US" i="1" dirty="0" smtClean="0">
                <a:solidFill>
                  <a:schemeClr val="hlink"/>
                </a:solidFill>
              </a:rPr>
              <a:t>(continued</a:t>
            </a:r>
            <a:r>
              <a:rPr lang="en-US" altLang="en-US" i="1" dirty="0">
                <a:solidFill>
                  <a:schemeClr val="hlink"/>
                </a:solidFill>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38872946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a:bodyPr>
          <a:lstStyle/>
          <a:p>
            <a:r>
              <a:rPr lang="en-US" dirty="0" smtClean="0"/>
              <a:t>Outline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Content Placeholder 2"/>
          <p:cNvSpPr>
            <a:spLocks noGrp="1"/>
          </p:cNvSpPr>
          <p:nvPr>
            <p:ph sz="quarter" idx="1"/>
          </p:nvPr>
        </p:nvSpPr>
        <p:spPr>
          <a:xfrm>
            <a:off x="533400" y="1143000"/>
            <a:ext cx="7772400" cy="4495800"/>
          </a:xfrm>
        </p:spPr>
        <p:txBody>
          <a:bodyPr>
            <a:noAutofit/>
          </a:bodyPr>
          <a:lstStyle/>
          <a:p>
            <a:pPr marL="596646" indent="-514350">
              <a:buNone/>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1.  Multiplexing</a:t>
            </a:r>
          </a:p>
          <a:p>
            <a:pPr marL="596646" indent="-514350">
              <a:buFontTx/>
              <a:buChar char="-"/>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Frequency division multiplexing(FDM)</a:t>
            </a:r>
          </a:p>
          <a:p>
            <a:pPr marL="596646" indent="-514350">
              <a:buFontTx/>
              <a:buChar char="-"/>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Wavelength division multiplexing(WDM)</a:t>
            </a:r>
          </a:p>
          <a:p>
            <a:pPr marL="596646" indent="-514350">
              <a:buFontTx/>
              <a:buChar char="-"/>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Synchronous Time division Multiplexing(STDM)</a:t>
            </a:r>
          </a:p>
          <a:p>
            <a:pPr marL="596646" indent="-514350">
              <a:buFontTx/>
              <a:buChar char="-"/>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Statistical Time division multiplexing</a:t>
            </a:r>
          </a:p>
          <a:p>
            <a:pPr marL="596646" indent="-514350">
              <a:buNone/>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2.  Spread Spectrum</a:t>
            </a:r>
          </a:p>
          <a:p>
            <a:pPr marL="596646" indent="-514350">
              <a:buFontTx/>
              <a:buChar char="-"/>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Frequency Hopping Spread Spectrum(FHSS)</a:t>
            </a:r>
          </a:p>
          <a:p>
            <a:pPr marL="596646" indent="-514350">
              <a:buFontTx/>
              <a:buChar char="-"/>
            </a:pPr>
            <a:r>
              <a:rPr lang="en-US" sz="2400" dirty="0" smtClean="0">
                <a:latin typeface="Times New Roman" panose="02020603050405020304" pitchFamily="18" charset="0"/>
                <a:ea typeface="Tahoma" panose="020B0604030504040204" pitchFamily="34" charset="0"/>
                <a:cs typeface="Times New Roman" panose="02020603050405020304" pitchFamily="18" charset="0"/>
              </a:rPr>
              <a:t>Direct Sequence Spread Spectrum(DSSS)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8" name="Text Box 4"/>
          <p:cNvSpPr txBox="1">
            <a:spLocks noChangeArrowheads="1"/>
          </p:cNvSpPr>
          <p:nvPr/>
        </p:nvSpPr>
        <p:spPr bwMode="auto">
          <a:xfrm>
            <a:off x="1143000" y="762000"/>
            <a:ext cx="1126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endParaRPr lang="en-US" altLang="en-US" sz="2000" i="1" dirty="0">
              <a:latin typeface="Times New Roman" panose="02020603050405020304" pitchFamily="18" charset="0"/>
            </a:endParaRPr>
          </a:p>
        </p:txBody>
      </p:sp>
      <p:pic>
        <p:nvPicPr>
          <p:cNvPr id="624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2514600"/>
            <a:ext cx="66770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0209783"/>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1" name="Rectangle 10"/>
          <p:cNvSpPr>
            <a:spLocks noChangeArrowheads="1"/>
          </p:cNvSpPr>
          <p:nvPr/>
        </p:nvSpPr>
        <p:spPr bwMode="auto">
          <a:xfrm>
            <a:off x="381000" y="1066800"/>
            <a:ext cx="8458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latin typeface="Times New Roman" panose="02020603050405020304" pitchFamily="18" charset="0"/>
              </a:rPr>
              <a:t>Four 1-kbps connections are multiplexed together. A unit is 1 bit. Find (</a:t>
            </a:r>
            <a:r>
              <a:rPr lang="en-US" altLang="en-US" sz="2800" dirty="0">
                <a:solidFill>
                  <a:schemeClr val="hlink"/>
                </a:solidFill>
                <a:latin typeface="Times New Roman" panose="02020603050405020304" pitchFamily="18" charset="0"/>
              </a:rPr>
              <a:t>a</a:t>
            </a:r>
            <a:r>
              <a:rPr lang="en-US" altLang="en-US" sz="2800" dirty="0">
                <a:latin typeface="Times New Roman" panose="02020603050405020304" pitchFamily="18" charset="0"/>
              </a:rPr>
              <a:t>) the duration of 1 bit before multiplexing, (</a:t>
            </a:r>
            <a:r>
              <a:rPr lang="en-US" altLang="en-US" sz="2800" dirty="0">
                <a:solidFill>
                  <a:schemeClr val="hlink"/>
                </a:solidFill>
                <a:latin typeface="Times New Roman" panose="02020603050405020304" pitchFamily="18" charset="0"/>
              </a:rPr>
              <a:t>b</a:t>
            </a:r>
            <a:r>
              <a:rPr lang="en-US" altLang="en-US" sz="2800" dirty="0">
                <a:latin typeface="Times New Roman" panose="02020603050405020304" pitchFamily="18" charset="0"/>
              </a:rPr>
              <a:t>) the transmission rate of the link, (</a:t>
            </a:r>
            <a:r>
              <a:rPr lang="en-US" altLang="en-US" sz="2800" dirty="0">
                <a:solidFill>
                  <a:schemeClr val="hlink"/>
                </a:solidFill>
                <a:latin typeface="Times New Roman" panose="02020603050405020304" pitchFamily="18" charset="0"/>
              </a:rPr>
              <a:t>c</a:t>
            </a:r>
            <a:r>
              <a:rPr lang="en-US" altLang="en-US" sz="2800" dirty="0">
                <a:latin typeface="Times New Roman" panose="02020603050405020304" pitchFamily="18" charset="0"/>
              </a:rPr>
              <a:t>) the duration of a time slot, and (</a:t>
            </a:r>
            <a:r>
              <a:rPr lang="en-US" altLang="en-US" sz="2800" dirty="0">
                <a:solidFill>
                  <a:schemeClr val="hlink"/>
                </a:solidFill>
                <a:latin typeface="Times New Roman" panose="02020603050405020304" pitchFamily="18" charset="0"/>
              </a:rPr>
              <a:t>d</a:t>
            </a:r>
            <a:r>
              <a:rPr lang="en-US" altLang="en-US" sz="2800" dirty="0">
                <a:latin typeface="Times New Roman" panose="02020603050405020304" pitchFamily="18" charset="0"/>
              </a:rPr>
              <a:t>) the duration of a frame.</a:t>
            </a:r>
          </a:p>
        </p:txBody>
      </p:sp>
      <p:sp>
        <p:nvSpPr>
          <p:cNvPr id="64522" name="Rectangle 11"/>
          <p:cNvSpPr>
            <a:spLocks noChangeArrowheads="1"/>
          </p:cNvSpPr>
          <p:nvPr/>
        </p:nvSpPr>
        <p:spPr bwMode="auto">
          <a:xfrm>
            <a:off x="304800" y="3292257"/>
            <a:ext cx="8458200" cy="31085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We can answer the questions as follows:</a:t>
            </a:r>
          </a:p>
          <a:p>
            <a:pPr algn="just"/>
            <a:r>
              <a:rPr lang="en-US" altLang="en-US" sz="2800" dirty="0">
                <a:solidFill>
                  <a:schemeClr val="hlink"/>
                </a:solidFill>
                <a:latin typeface="Times" panose="02020603050405020304" pitchFamily="18" charset="0"/>
              </a:rPr>
              <a:t>a</a:t>
            </a:r>
            <a:r>
              <a:rPr lang="en-US" altLang="en-US" sz="2800" dirty="0">
                <a:latin typeface="Times" panose="02020603050405020304" pitchFamily="18" charset="0"/>
              </a:rPr>
              <a:t>.  The duration of 1 bit before multiplexing is 1 / 1 kbps, or 0.001 s (1 ms).</a:t>
            </a:r>
          </a:p>
          <a:p>
            <a:pPr algn="just"/>
            <a:endParaRPr lang="en-US" altLang="en-US" sz="2800" dirty="0">
              <a:latin typeface="Times" panose="02020603050405020304" pitchFamily="18" charset="0"/>
            </a:endParaRPr>
          </a:p>
          <a:p>
            <a:pPr algn="just"/>
            <a:r>
              <a:rPr lang="en-US" altLang="en-US" sz="2800" dirty="0">
                <a:solidFill>
                  <a:schemeClr val="hlink"/>
                </a:solidFill>
                <a:latin typeface="Times" panose="02020603050405020304" pitchFamily="18" charset="0"/>
              </a:rPr>
              <a:t>b.</a:t>
            </a:r>
            <a:r>
              <a:rPr lang="en-US" altLang="en-US" sz="2800" dirty="0">
                <a:latin typeface="Times" panose="02020603050405020304" pitchFamily="18" charset="0"/>
              </a:rPr>
              <a:t> The rate of the link is 4 times the rate of a connection, or 4 kbps.</a:t>
            </a:r>
          </a:p>
        </p:txBody>
      </p:sp>
      <p:sp>
        <p:nvSpPr>
          <p:cNvPr id="64523" name="Rectangle 12"/>
          <p:cNvSpPr>
            <a:spLocks noChangeArrowheads="1"/>
          </p:cNvSpPr>
          <p:nvPr/>
        </p:nvSpPr>
        <p:spPr bwMode="auto">
          <a:xfrm>
            <a:off x="341696" y="253425"/>
            <a:ext cx="18710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5912219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9" name="Rectangle 10"/>
          <p:cNvSpPr>
            <a:spLocks noChangeArrowheads="1"/>
          </p:cNvSpPr>
          <p:nvPr/>
        </p:nvSpPr>
        <p:spPr bwMode="auto">
          <a:xfrm>
            <a:off x="304800" y="762000"/>
            <a:ext cx="8458200" cy="5693866"/>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panose="02020603050405020304" pitchFamily="18" charset="0"/>
              </a:rPr>
              <a:t>c.</a:t>
            </a:r>
            <a:r>
              <a:rPr lang="en-US" altLang="en-US" sz="2800" dirty="0">
                <a:latin typeface="Times" panose="02020603050405020304" pitchFamily="18" charset="0"/>
              </a:rPr>
              <a:t> The duration of each time slot is one-fourth of the duration of each bit before multiplexing, or 1/4 ms or 250 </a:t>
            </a:r>
            <a:r>
              <a:rPr lang="en-US" altLang="en-US" sz="2800" dirty="0" err="1">
                <a:latin typeface="Times" panose="02020603050405020304" pitchFamily="18" charset="0"/>
              </a:rPr>
              <a:t>μs</a:t>
            </a:r>
            <a:r>
              <a:rPr lang="en-US" altLang="en-US" sz="2800" dirty="0">
                <a:latin typeface="Times" panose="02020603050405020304" pitchFamily="18" charset="0"/>
              </a:rPr>
              <a:t>. Note that we can also calculate this from the data rate of the link, 4 kbps. The bit duration is the inverse of the data rate, or 1/4 kbps or 250 </a:t>
            </a:r>
            <a:r>
              <a:rPr lang="en-US" altLang="en-US" sz="2800" dirty="0" err="1">
                <a:latin typeface="Times" panose="02020603050405020304" pitchFamily="18" charset="0"/>
              </a:rPr>
              <a:t>μs</a:t>
            </a:r>
            <a:r>
              <a:rPr lang="en-US" altLang="en-US" sz="2800" dirty="0">
                <a:latin typeface="Times" panose="02020603050405020304" pitchFamily="18" charset="0"/>
              </a:rPr>
              <a:t>.</a:t>
            </a:r>
          </a:p>
          <a:p>
            <a:pPr algn="just"/>
            <a:endParaRPr lang="en-US" altLang="en-US" sz="2800" dirty="0">
              <a:latin typeface="Times" panose="02020603050405020304" pitchFamily="18" charset="0"/>
            </a:endParaRPr>
          </a:p>
          <a:p>
            <a:pPr algn="just"/>
            <a:r>
              <a:rPr lang="en-US" altLang="en-US" sz="2800" dirty="0">
                <a:solidFill>
                  <a:schemeClr val="hlink"/>
                </a:solidFill>
                <a:latin typeface="Times" panose="02020603050405020304" pitchFamily="18" charset="0"/>
              </a:rPr>
              <a:t>d.</a:t>
            </a:r>
            <a:r>
              <a:rPr lang="en-US" altLang="en-US" sz="2800" dirty="0">
                <a:latin typeface="Times" panose="02020603050405020304" pitchFamily="18" charset="0"/>
              </a:rPr>
              <a:t>  The duration of a frame is always the same as the duration of a unit before multiplexing, or 1 </a:t>
            </a:r>
            <a:r>
              <a:rPr lang="en-US" altLang="en-US" sz="2800" dirty="0" err="1">
                <a:latin typeface="Times" panose="02020603050405020304" pitchFamily="18" charset="0"/>
              </a:rPr>
              <a:t>ms.</a:t>
            </a:r>
            <a:r>
              <a:rPr lang="en-US" altLang="en-US" sz="2800" dirty="0">
                <a:latin typeface="Times" panose="02020603050405020304" pitchFamily="18" charset="0"/>
              </a:rPr>
              <a:t> We can also calculate this in another way. Each frame in this case has four time slots. So the duration of a frame is 4 times 250 </a:t>
            </a:r>
            <a:r>
              <a:rPr lang="en-US" altLang="en-US" sz="2800" dirty="0" err="1">
                <a:latin typeface="Times" panose="02020603050405020304" pitchFamily="18" charset="0"/>
              </a:rPr>
              <a:t>μs</a:t>
            </a:r>
            <a:r>
              <a:rPr lang="en-US" altLang="en-US" sz="2800" dirty="0">
                <a:latin typeface="Times" panose="02020603050405020304" pitchFamily="18" charset="0"/>
              </a:rPr>
              <a:t>, or 1 </a:t>
            </a:r>
            <a:r>
              <a:rPr lang="en-US" altLang="en-US" sz="2800" dirty="0" err="1">
                <a:latin typeface="Times" panose="02020603050405020304" pitchFamily="18" charset="0"/>
              </a:rPr>
              <a:t>ms.</a:t>
            </a:r>
            <a:endParaRPr lang="en-US" altLang="en-US" sz="2800" dirty="0">
              <a:latin typeface="Times" panose="02020603050405020304" pitchFamily="18" charset="0"/>
            </a:endParaRPr>
          </a:p>
        </p:txBody>
      </p:sp>
      <p:sp>
        <p:nvSpPr>
          <p:cNvPr id="66570" name="Rectangle 11"/>
          <p:cNvSpPr>
            <a:spLocks noChangeArrowheads="1"/>
          </p:cNvSpPr>
          <p:nvPr/>
        </p:nvSpPr>
        <p:spPr bwMode="auto">
          <a:xfrm>
            <a:off x="381000" y="177225"/>
            <a:ext cx="43268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r>
              <a:rPr lang="en-US" altLang="en-US" i="1" dirty="0" smtClean="0">
                <a:solidFill>
                  <a:schemeClr val="hlink"/>
                </a:solidFill>
              </a:rPr>
              <a:t>(</a:t>
            </a:r>
            <a:r>
              <a:rPr lang="en-US" altLang="en-US" i="1" dirty="0">
                <a:solidFill>
                  <a:schemeClr val="hlink"/>
                </a:solidFill>
              </a:rPr>
              <a:t>continued)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42395254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0287000" cy="685800"/>
          </a:xfrm>
        </p:spPr>
        <p:txBody>
          <a:bodyPr>
            <a:normAutofit/>
          </a:bodyPr>
          <a:lstStyle/>
          <a:p>
            <a:r>
              <a:rPr lang="en-US" sz="3000" dirty="0" smtClean="0"/>
              <a:t>1.3.1 Synchronous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457200" y="838200"/>
            <a:ext cx="8305800" cy="5410200"/>
          </a:xfrm>
        </p:spPr>
        <p:txBody>
          <a:bodyPr>
            <a:normAutofit/>
          </a:bodyPr>
          <a:lstStyle/>
          <a:p>
            <a:pPr algn="just">
              <a:defRPr/>
            </a:pPr>
            <a:r>
              <a:rPr lang="en-US" altLang="en-US" sz="2400" b="1" dirty="0" smtClean="0">
                <a:latin typeface="Times New Roman" panose="02020603050405020304" pitchFamily="18" charset="0"/>
                <a:cs typeface="Times New Roman" panose="02020603050405020304" pitchFamily="18" charset="0"/>
              </a:rPr>
              <a:t>2. Interleaving: </a:t>
            </a:r>
          </a:p>
          <a:p>
            <a:pPr algn="just">
              <a:defRPr/>
            </a:pPr>
            <a:r>
              <a:rPr lang="en-US" altLang="en-US" sz="2400" dirty="0" smtClean="0">
                <a:latin typeface="Times New Roman" panose="02020603050405020304" pitchFamily="18" charset="0"/>
                <a:cs typeface="Times New Roman" panose="02020603050405020304" pitchFamily="18" charset="0"/>
              </a:rPr>
              <a:t>It can be visualized as two fast rotating switches.</a:t>
            </a:r>
          </a:p>
          <a:p>
            <a:pPr algn="just">
              <a:defRPr/>
            </a:pPr>
            <a:r>
              <a:rPr lang="en-US" altLang="en-US" sz="2400" dirty="0" smtClean="0">
                <a:latin typeface="Times New Roman" panose="02020603050405020304" pitchFamily="18" charset="0"/>
                <a:cs typeface="Times New Roman" panose="02020603050405020304" pitchFamily="18" charset="0"/>
              </a:rPr>
              <a:t>The switches are synchronized and rotate at the same speed but in opposite directions. </a:t>
            </a:r>
          </a:p>
          <a:p>
            <a:pPr algn="just">
              <a:defRPr/>
            </a:pPr>
            <a:r>
              <a:rPr lang="en-US" altLang="en-US" sz="2400" dirty="0" smtClean="0">
                <a:latin typeface="Times New Roman" panose="02020603050405020304" pitchFamily="18" charset="0"/>
                <a:cs typeface="Times New Roman" panose="02020603050405020304" pitchFamily="18" charset="0"/>
              </a:rPr>
              <a:t>At multiplexing side it opens in front of a connection that connection has the opportunity to send a unit onto the path. It is called </a:t>
            </a:r>
            <a:r>
              <a:rPr lang="en-US" altLang="en-US" sz="2400" b="1" dirty="0" smtClean="0">
                <a:latin typeface="Times New Roman" panose="02020603050405020304" pitchFamily="18" charset="0"/>
                <a:cs typeface="Times New Roman" panose="02020603050405020304" pitchFamily="18" charset="0"/>
              </a:rPr>
              <a:t>interleaving.</a:t>
            </a:r>
          </a:p>
          <a:p>
            <a:pPr algn="just">
              <a:defRP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2" name="Text Box 4"/>
          <p:cNvSpPr txBox="1">
            <a:spLocks noChangeArrowheads="1"/>
          </p:cNvSpPr>
          <p:nvPr/>
        </p:nvSpPr>
        <p:spPr bwMode="auto">
          <a:xfrm>
            <a:off x="762001" y="762000"/>
            <a:ext cx="37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Interleaving</a:t>
            </a:r>
            <a:endParaRPr lang="en-US" altLang="en-US" sz="2000" i="1" dirty="0">
              <a:latin typeface="Times New Roman" panose="02020603050405020304" pitchFamily="18" charset="0"/>
            </a:endParaRPr>
          </a:p>
        </p:txBody>
      </p:sp>
      <p:pic>
        <p:nvPicPr>
          <p:cNvPr id="6861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2133600"/>
            <a:ext cx="67056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53212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5" name="Rectangle 10"/>
          <p:cNvSpPr>
            <a:spLocks noChangeArrowheads="1"/>
          </p:cNvSpPr>
          <p:nvPr/>
        </p:nvSpPr>
        <p:spPr bwMode="auto">
          <a:xfrm>
            <a:off x="457200" y="914402"/>
            <a:ext cx="8305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400" dirty="0">
                <a:latin typeface="Times New Roman" panose="02020603050405020304"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70666" name="Rectangle 11"/>
          <p:cNvSpPr>
            <a:spLocks noChangeArrowheads="1"/>
          </p:cNvSpPr>
          <p:nvPr/>
        </p:nvSpPr>
        <p:spPr bwMode="auto">
          <a:xfrm>
            <a:off x="381000" y="3124200"/>
            <a:ext cx="8305800" cy="230832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400" dirty="0" smtClean="0">
                <a:solidFill>
                  <a:schemeClr val="hlink"/>
                </a:solidFill>
                <a:latin typeface="Times New Roman" panose="02020603050405020304" pitchFamily="18" charset="0"/>
              </a:rPr>
              <a:t>Solution</a:t>
            </a:r>
          </a:p>
          <a:p>
            <a:pPr algn="just"/>
            <a:r>
              <a:rPr lang="en-US" altLang="en-US" sz="2400" dirty="0" smtClean="0">
                <a:latin typeface="Times" panose="02020603050405020304" pitchFamily="18" charset="0"/>
              </a:rPr>
              <a:t>Each frame carries 1 byte from each channel; the size of each frame, therefore, is 4 bytes, or 32 bits. Because each channel is sending 100 bytes/s and a frame carries 1 byte from each channel, the frame rate must be 100 frames per second. The bit rate is 100 × 32, or 3200 bps. </a:t>
            </a:r>
            <a:endParaRPr lang="en-US" altLang="en-US" sz="2400" dirty="0">
              <a:latin typeface="Times" panose="02020603050405020304" pitchFamily="18" charset="0"/>
            </a:endParaRPr>
          </a:p>
        </p:txBody>
      </p:sp>
      <p:sp>
        <p:nvSpPr>
          <p:cNvPr id="70667" name="Rectangle 12"/>
          <p:cNvSpPr>
            <a:spLocks noChangeArrowheads="1"/>
          </p:cNvSpPr>
          <p:nvPr/>
        </p:nvSpPr>
        <p:spPr bwMode="auto">
          <a:xfrm>
            <a:off x="304800" y="177225"/>
            <a:ext cx="18710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86081867"/>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8" name="Text Box 4"/>
          <p:cNvSpPr txBox="1">
            <a:spLocks noChangeArrowheads="1"/>
          </p:cNvSpPr>
          <p:nvPr/>
        </p:nvSpPr>
        <p:spPr bwMode="auto">
          <a:xfrm>
            <a:off x="1143000" y="762000"/>
            <a:ext cx="1049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a:t>
            </a:r>
            <a:endParaRPr lang="en-US" altLang="en-US" sz="2000" i="1" dirty="0">
              <a:latin typeface="Times New Roman" panose="02020603050405020304" pitchFamily="18" charset="0"/>
            </a:endParaRPr>
          </a:p>
        </p:txBody>
      </p:sp>
      <p:pic>
        <p:nvPicPr>
          <p:cNvPr id="727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1" y="2684465"/>
            <a:ext cx="5766197" cy="211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154557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1" name="Rectangle 9"/>
          <p:cNvSpPr>
            <a:spLocks noChangeArrowheads="1"/>
          </p:cNvSpPr>
          <p:nvPr/>
        </p:nvSpPr>
        <p:spPr bwMode="auto">
          <a:xfrm>
            <a:off x="381000" y="762000"/>
            <a:ext cx="8382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latin typeface="Times New Roman" panose="02020603050405020304"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74762" name="Rectangle 10"/>
          <p:cNvSpPr>
            <a:spLocks noChangeArrowheads="1"/>
          </p:cNvSpPr>
          <p:nvPr/>
        </p:nvSpPr>
        <p:spPr bwMode="auto">
          <a:xfrm>
            <a:off x="304800" y="3013770"/>
            <a:ext cx="8610600" cy="353943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Figure </a:t>
            </a:r>
            <a:r>
              <a:rPr lang="en-US" altLang="en-US" sz="2800" dirty="0" smtClean="0">
                <a:latin typeface="Times" panose="02020603050405020304" pitchFamily="18" charset="0"/>
              </a:rPr>
              <a:t>shows </a:t>
            </a:r>
            <a:r>
              <a:rPr lang="en-US" altLang="en-US" sz="2800" dirty="0">
                <a:latin typeface="Times" panose="02020603050405020304" pitchFamily="18" charset="0"/>
              </a:rPr>
              <a:t>the output for four arbitrary inputs. The link carries 50,000 frames per second. The frame duration is therefore 1/50,000 s or 20 </a:t>
            </a:r>
            <a:r>
              <a:rPr lang="en-US" altLang="en-US" sz="2800" dirty="0" err="1">
                <a:latin typeface="Times" panose="02020603050405020304" pitchFamily="18" charset="0"/>
              </a:rPr>
              <a:t>μs</a:t>
            </a:r>
            <a:r>
              <a:rPr lang="en-US" altLang="en-US" sz="2800" dirty="0">
                <a:latin typeface="Times" panose="02020603050405020304" pitchFamily="18" charset="0"/>
              </a:rPr>
              <a:t>. The frame rate is 50,000 frames per second, and each frame carries 8 bits; the bit rate is 50,000 × 8 = 400,000 bits or 400 kbps. The bit duration is 1/400,000 s, or 2.5 </a:t>
            </a:r>
            <a:r>
              <a:rPr lang="en-US" altLang="en-US" sz="2800" dirty="0" err="1">
                <a:latin typeface="Times" panose="02020603050405020304" pitchFamily="18" charset="0"/>
              </a:rPr>
              <a:t>μs</a:t>
            </a:r>
            <a:r>
              <a:rPr lang="en-US" altLang="en-US" sz="2800" dirty="0">
                <a:latin typeface="Times" panose="02020603050405020304" pitchFamily="18" charset="0"/>
              </a:rPr>
              <a:t>. </a:t>
            </a:r>
          </a:p>
        </p:txBody>
      </p:sp>
      <p:sp>
        <p:nvSpPr>
          <p:cNvPr id="74763" name="Rectangle 11"/>
          <p:cNvSpPr>
            <a:spLocks noChangeArrowheads="1"/>
          </p:cNvSpPr>
          <p:nvPr/>
        </p:nvSpPr>
        <p:spPr bwMode="auto">
          <a:xfrm>
            <a:off x="304800" y="177225"/>
            <a:ext cx="1984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80358233"/>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04" name="Text Box 4"/>
          <p:cNvSpPr txBox="1">
            <a:spLocks noChangeArrowheads="1"/>
          </p:cNvSpPr>
          <p:nvPr/>
        </p:nvSpPr>
        <p:spPr bwMode="auto">
          <a:xfrm>
            <a:off x="1371600" y="762000"/>
            <a:ext cx="10495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a:t>
            </a:r>
            <a:endParaRPr lang="en-US" altLang="en-US" sz="2000" i="1" dirty="0">
              <a:latin typeface="Times New Roman" panose="02020603050405020304" pitchFamily="18" charset="0"/>
            </a:endParaRPr>
          </a:p>
        </p:txBody>
      </p:sp>
      <p:pic>
        <p:nvPicPr>
          <p:cNvPr id="76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216" y="2671763"/>
            <a:ext cx="6485334"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87451909"/>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685800"/>
          </a:xfrm>
        </p:spPr>
        <p:txBody>
          <a:bodyPr>
            <a:normAutofit/>
          </a:bodyPr>
          <a:lstStyle/>
          <a:p>
            <a:r>
              <a:rPr lang="en-US" sz="3000" dirty="0" smtClean="0"/>
              <a:t>1.3.1 Synchronous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457200" y="838200"/>
            <a:ext cx="8305800" cy="5410200"/>
          </a:xfrm>
        </p:spPr>
        <p:txBody>
          <a:bodyPr>
            <a:normAutofit/>
          </a:bodyPr>
          <a:lstStyle/>
          <a:p>
            <a:pPr algn="just">
              <a:defRPr/>
            </a:pPr>
            <a:r>
              <a:rPr lang="en-US" altLang="en-US" sz="2400" b="1" dirty="0" smtClean="0">
                <a:latin typeface="Times New Roman" panose="02020603050405020304" pitchFamily="18" charset="0"/>
                <a:cs typeface="Times New Roman" panose="02020603050405020304" pitchFamily="18" charset="0"/>
              </a:rPr>
              <a:t>3. Empty Slot: </a:t>
            </a:r>
          </a:p>
          <a:p>
            <a:pPr algn="just">
              <a:defRPr/>
            </a:pPr>
            <a:r>
              <a:rPr lang="en-US" altLang="en-US" sz="2400" dirty="0" smtClean="0">
                <a:latin typeface="Times New Roman" panose="02020603050405020304" pitchFamily="18" charset="0"/>
                <a:cs typeface="Times New Roman" panose="02020603050405020304" pitchFamily="18" charset="0"/>
              </a:rPr>
              <a:t>It is not an efficient method.</a:t>
            </a:r>
          </a:p>
          <a:p>
            <a:pPr algn="just">
              <a:defRPr/>
            </a:pPr>
            <a:r>
              <a:rPr lang="en-US" altLang="en-US" sz="2400" dirty="0" smtClean="0">
                <a:latin typeface="Times New Roman" panose="02020603050405020304" pitchFamily="18" charset="0"/>
                <a:cs typeface="Times New Roman" panose="02020603050405020304" pitchFamily="18" charset="0"/>
              </a:rPr>
              <a:t>If a source does not have data to send the corresponding slot in the output frame is empty.</a:t>
            </a:r>
          </a:p>
          <a:p>
            <a:pPr algn="just">
              <a:defRPr/>
            </a:pPr>
            <a:r>
              <a:rPr lang="en-US" altLang="en-US" sz="2400" dirty="0" smtClean="0">
                <a:latin typeface="Times New Roman" panose="02020603050405020304" pitchFamily="18" charset="0"/>
                <a:cs typeface="Times New Roman" panose="02020603050405020304" pitchFamily="18" charset="0"/>
              </a:rPr>
              <a:t>In the fig show that first output frame has three slots filled, the second frame has two slots filled and the third frame has three slots filled. No frame is full.</a:t>
            </a:r>
          </a:p>
          <a:p>
            <a:pPr algn="just">
              <a:defRPr/>
            </a:pPr>
            <a:r>
              <a:rPr lang="en-US" altLang="en-US" sz="2400" dirty="0" smtClean="0">
                <a:latin typeface="Times New Roman" panose="02020603050405020304" pitchFamily="18" charset="0"/>
                <a:cs typeface="Times New Roman" panose="02020603050405020304" pitchFamily="18" charset="0"/>
              </a:rPr>
              <a:t>Statistical TDM is used to improve this efficiency by removing empty slots from the frame.</a:t>
            </a:r>
          </a:p>
          <a:p>
            <a:pPr algn="just">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772400" cy="1143000"/>
          </a:xfrm>
        </p:spPr>
        <p:txBody>
          <a:bodyPr/>
          <a:lstStyle/>
          <a:p>
            <a:r>
              <a:rPr lang="en-US" dirty="0" smtClean="0"/>
              <a:t>1. Multiplexing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a:xfrm>
            <a:off x="533400" y="1143000"/>
            <a:ext cx="8305800" cy="4876800"/>
          </a:xfrm>
        </p:spPr>
        <p:txBody>
          <a:bodyPr>
            <a:normAutofit/>
          </a:bodyPr>
          <a:lstStyle/>
          <a:p>
            <a:pPr algn="just">
              <a:defRPr/>
            </a:pPr>
            <a:r>
              <a:rPr lang="en-US" altLang="en-US" sz="2400" dirty="0" smtClean="0">
                <a:latin typeface="Times New Roman" panose="02020603050405020304" pitchFamily="18" charset="0"/>
              </a:rPr>
              <a:t>Multiplexing is the set of techniques that allows the simultaneous transmission of multiple signals across a single data link. </a:t>
            </a:r>
          </a:p>
          <a:p>
            <a:pPr algn="just">
              <a:defRPr/>
            </a:pPr>
            <a:r>
              <a:rPr lang="en-US" altLang="en-US" sz="2400" dirty="0" smtClean="0">
                <a:latin typeface="Times New Roman" panose="02020603050405020304" pitchFamily="18" charset="0"/>
              </a:rPr>
              <a:t>Whenever the bandwidth of a medium linking two devices is greater than the bandwidth needs of the devices, the link can be shared. As data and telecommunications use increases, It increase traffic.</a:t>
            </a:r>
          </a:p>
          <a:p>
            <a:pPr algn="just">
              <a:defRPr/>
            </a:pPr>
            <a:r>
              <a:rPr lang="en-US" altLang="en-US" sz="2400" dirty="0" smtClean="0">
                <a:latin typeface="Times New Roman" panose="02020603050405020304" pitchFamily="18" charset="0"/>
              </a:rPr>
              <a:t>If the bandwidth of a link is greater than the bandwidth needs of the devices connected to it, the bandwidth is wasted.</a:t>
            </a:r>
          </a:p>
          <a:p>
            <a:pPr algn="just">
              <a:defRPr/>
            </a:pPr>
            <a:r>
              <a:rPr lang="en-US" altLang="en-US" sz="2400" dirty="0" smtClean="0">
                <a:latin typeface="Times New Roman" panose="02020603050405020304" pitchFamily="18" charset="0"/>
              </a:rPr>
              <a:t>In a multiplexed system n lines share the bandwidth of one link.</a:t>
            </a:r>
          </a:p>
          <a:p>
            <a:pPr algn="just">
              <a:defRPr/>
            </a:pPr>
            <a:r>
              <a:rPr lang="en-US" altLang="en-US" sz="2400" dirty="0" smtClean="0">
                <a:latin typeface="Times New Roman" panose="02020603050405020304" pitchFamily="18" charset="0"/>
              </a:rPr>
              <a:t>Here multiplexer is used at sender side to combine the signal and at receiver side </a:t>
            </a:r>
            <a:r>
              <a:rPr lang="en-US" altLang="en-US" sz="2400" dirty="0" err="1" smtClean="0">
                <a:latin typeface="Times New Roman" panose="02020603050405020304" pitchFamily="18" charset="0"/>
              </a:rPr>
              <a:t>demultiplexer</a:t>
            </a:r>
            <a:r>
              <a:rPr lang="en-US" altLang="en-US" sz="2400" dirty="0" smtClean="0">
                <a:latin typeface="Times New Roman" panose="02020603050405020304" pitchFamily="18" charset="0"/>
              </a:rPr>
              <a:t> is used to separate the signal.</a:t>
            </a:r>
          </a:p>
          <a:p>
            <a:pPr algn="just">
              <a:defRPr/>
            </a:pPr>
            <a:endParaRPr lang="en-US" altLang="en-US" sz="2400" dirty="0" smtClean="0">
              <a:latin typeface="Times New Roman" panose="02020603050405020304" pitchFamily="18" charset="0"/>
            </a:endParaRP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816132" name="Text Box 4"/>
          <p:cNvSpPr txBox="1">
            <a:spLocks noChangeArrowheads="1"/>
          </p:cNvSpPr>
          <p:nvPr/>
        </p:nvSpPr>
        <p:spPr bwMode="auto">
          <a:xfrm>
            <a:off x="304800" y="762000"/>
            <a:ext cx="2252540" cy="461665"/>
          </a:xfrm>
          <a:prstGeom prst="rect">
            <a:avLst/>
          </a:prstGeom>
          <a:noFill/>
          <a:ln w="9525">
            <a:noFill/>
            <a:miter lim="800000"/>
            <a:headEnd/>
            <a:tailEnd/>
          </a:ln>
          <a:effectLst/>
        </p:spPr>
        <p:txBody>
          <a:bodyPr wrap="none">
            <a:spAutoFit/>
          </a:bodyPr>
          <a:lstStyle/>
          <a:p>
            <a:r>
              <a:rPr lang="en-US" sz="2400" dirty="0">
                <a:solidFill>
                  <a:schemeClr val="folHlink"/>
                </a:solidFill>
                <a:latin typeface="Times New Roman" pitchFamily="18" charset="0"/>
              </a:rPr>
              <a:t>Figure </a:t>
            </a:r>
            <a:r>
              <a:rPr lang="en-US" sz="2000" i="1" dirty="0" smtClean="0">
                <a:latin typeface="Times New Roman" pitchFamily="18" charset="0"/>
              </a:rPr>
              <a:t>Empty </a:t>
            </a:r>
            <a:r>
              <a:rPr lang="en-US" sz="2000" i="1" dirty="0">
                <a:latin typeface="Times New Roman" pitchFamily="18" charset="0"/>
              </a:rPr>
              <a:t>slots</a:t>
            </a:r>
          </a:p>
        </p:txBody>
      </p:sp>
      <p:pic>
        <p:nvPicPr>
          <p:cNvPr id="816135" name="Picture 7"/>
          <p:cNvPicPr>
            <a:picLocks noChangeAspect="1" noChangeArrowheads="1"/>
          </p:cNvPicPr>
          <p:nvPr/>
        </p:nvPicPr>
        <p:blipFill>
          <a:blip r:embed="rId3"/>
          <a:srcRect/>
          <a:stretch>
            <a:fillRect/>
          </a:stretch>
        </p:blipFill>
        <p:spPr bwMode="auto">
          <a:xfrm>
            <a:off x="566738" y="2516188"/>
            <a:ext cx="8043862" cy="22844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0287000" cy="685800"/>
          </a:xfrm>
        </p:spPr>
        <p:txBody>
          <a:bodyPr>
            <a:normAutofit/>
          </a:bodyPr>
          <a:lstStyle/>
          <a:p>
            <a:r>
              <a:rPr lang="en-US" sz="3000" dirty="0" smtClean="0"/>
              <a:t>1.3.1 Synchronous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457200" y="838200"/>
            <a:ext cx="8305800" cy="5638800"/>
          </a:xfrm>
        </p:spPr>
        <p:txBody>
          <a:bodyPr>
            <a:normAutofit/>
          </a:bodyPr>
          <a:lstStyle/>
          <a:p>
            <a:pPr algn="just">
              <a:defRPr/>
            </a:pPr>
            <a:r>
              <a:rPr lang="en-US" altLang="en-US" sz="2000" b="1" dirty="0" smtClean="0">
                <a:latin typeface="Times New Roman" panose="02020603050405020304" pitchFamily="18" charset="0"/>
                <a:cs typeface="Times New Roman" panose="02020603050405020304" pitchFamily="18" charset="0"/>
              </a:rPr>
              <a:t>3. Data Rate Management: </a:t>
            </a:r>
          </a:p>
          <a:p>
            <a:pPr algn="just">
              <a:defRPr/>
            </a:pPr>
            <a:r>
              <a:rPr lang="en-US" altLang="en-US" sz="2000" dirty="0" smtClean="0">
                <a:latin typeface="Times New Roman" panose="02020603050405020304" pitchFamily="18" charset="0"/>
                <a:cs typeface="Times New Roman" panose="02020603050405020304" pitchFamily="18" charset="0"/>
              </a:rPr>
              <a:t>There is a problem of </a:t>
            </a:r>
            <a:r>
              <a:rPr lang="en-US" altLang="en-US" sz="2000" b="1" dirty="0" smtClean="0">
                <a:latin typeface="Times New Roman" panose="02020603050405020304" pitchFamily="18" charset="0"/>
                <a:cs typeface="Times New Roman" panose="02020603050405020304" pitchFamily="18" charset="0"/>
              </a:rPr>
              <a:t>disparity </a:t>
            </a:r>
            <a:r>
              <a:rPr lang="en-US" altLang="en-US" sz="2000" dirty="0" smtClean="0">
                <a:latin typeface="Times New Roman" panose="02020603050405020304" pitchFamily="18" charset="0"/>
                <a:cs typeface="Times New Roman" panose="02020603050405020304" pitchFamily="18" charset="0"/>
              </a:rPr>
              <a:t>in the input data rates.</a:t>
            </a:r>
          </a:p>
          <a:p>
            <a:pPr algn="just">
              <a:defRPr/>
            </a:pPr>
            <a:r>
              <a:rPr lang="en-US" altLang="en-US" sz="2000" dirty="0" smtClean="0">
                <a:latin typeface="Times New Roman" panose="02020603050405020304" pitchFamily="18" charset="0"/>
                <a:cs typeface="Times New Roman" panose="02020603050405020304" pitchFamily="18" charset="0"/>
              </a:rPr>
              <a:t>In our example we assume data rates of all line is same, if data rates are not the same. There are three strategies.</a:t>
            </a:r>
          </a:p>
          <a:p>
            <a:pPr marL="457200" indent="-457200" algn="just">
              <a:buNone/>
              <a:defRPr/>
            </a:pPr>
            <a:r>
              <a:rPr lang="en-US" altLang="en-US" sz="2000" b="1" dirty="0" smtClean="0">
                <a:latin typeface="Times New Roman" panose="02020603050405020304" pitchFamily="18" charset="0"/>
                <a:cs typeface="Times New Roman" panose="02020603050405020304" pitchFamily="18" charset="0"/>
              </a:rPr>
              <a:t>1. Multilevel Multiplexing:</a:t>
            </a:r>
          </a:p>
          <a:p>
            <a:pPr marL="165100" indent="-165100" algn="just">
              <a:buNone/>
              <a:tabLst>
                <a:tab pos="165100" algn="l"/>
              </a:tabLst>
              <a:defRPr/>
            </a:pPr>
            <a:r>
              <a:rPr lang="en-US" altLang="en-US" sz="2000" dirty="0" smtClean="0">
                <a:latin typeface="Times New Roman" panose="02020603050405020304" pitchFamily="18" charset="0"/>
                <a:cs typeface="Times New Roman" panose="02020603050405020304" pitchFamily="18" charset="0"/>
              </a:rPr>
              <a:t>- In Multilevel multiplexing data rate of an input line is a multiple of others.</a:t>
            </a:r>
          </a:p>
          <a:p>
            <a:pPr marL="457200" indent="-457200" algn="just">
              <a:buNone/>
              <a:defRPr/>
            </a:pPr>
            <a:r>
              <a:rPr lang="en-US" altLang="en-US" sz="2000" b="1" dirty="0" smtClean="0">
                <a:latin typeface="Times New Roman" panose="02020603050405020304" pitchFamily="18" charset="0"/>
                <a:cs typeface="Times New Roman" panose="02020603050405020304" pitchFamily="18" charset="0"/>
              </a:rPr>
              <a:t>2. Multiple slot allocation:</a:t>
            </a:r>
          </a:p>
          <a:p>
            <a:pPr marL="457200" indent="-457200" algn="just">
              <a:buNone/>
              <a:defRPr/>
            </a:pPr>
            <a:r>
              <a:rPr lang="en-US" altLang="en-US" sz="2000" dirty="0" smtClean="0">
                <a:latin typeface="Times New Roman" panose="02020603050405020304" pitchFamily="18" charset="0"/>
                <a:cs typeface="Times New Roman" panose="02020603050405020304" pitchFamily="18" charset="0"/>
              </a:rPr>
              <a:t>- It is a technique where two slot is assign to one input line.</a:t>
            </a:r>
          </a:p>
          <a:p>
            <a:pPr marL="457200" indent="-457200" algn="just">
              <a:buNone/>
              <a:defRPr/>
            </a:pPr>
            <a:r>
              <a:rPr lang="en-US" altLang="en-US" sz="2000" b="1" dirty="0" smtClean="0">
                <a:latin typeface="Times New Roman" panose="02020603050405020304" pitchFamily="18" charset="0"/>
                <a:cs typeface="Times New Roman" panose="02020603050405020304" pitchFamily="18" charset="0"/>
              </a:rPr>
              <a:t>3. Pulse stuffing:</a:t>
            </a:r>
          </a:p>
          <a:p>
            <a:pPr marL="457200" indent="-457200" algn="just">
              <a:buFontTx/>
              <a:buChar char="-"/>
              <a:defRPr/>
            </a:pPr>
            <a:r>
              <a:rPr lang="en-US" altLang="en-US" sz="2000" dirty="0" smtClean="0">
                <a:latin typeface="Times New Roman" panose="02020603050405020304" pitchFamily="18" charset="0"/>
                <a:cs typeface="Times New Roman" panose="02020603050405020304" pitchFamily="18" charset="0"/>
              </a:rPr>
              <a:t>It is used when first technique is not applied.</a:t>
            </a:r>
          </a:p>
          <a:p>
            <a:pPr marL="457200" indent="-457200" algn="just">
              <a:buFontTx/>
              <a:buChar char="-"/>
              <a:defRPr/>
            </a:pPr>
            <a:r>
              <a:rPr lang="en-US" altLang="en-US" sz="2000" dirty="0" smtClean="0">
                <a:latin typeface="Times New Roman" panose="02020603050405020304" pitchFamily="18" charset="0"/>
                <a:cs typeface="Times New Roman" panose="02020603050405020304" pitchFamily="18" charset="0"/>
              </a:rPr>
              <a:t>In this technique dummy data(dominant data) are added to input data with lower rates. This will increase their rates. This technique is called </a:t>
            </a:r>
            <a:r>
              <a:rPr lang="en-US" altLang="en-US" sz="2000" b="1" dirty="0" smtClean="0">
                <a:latin typeface="Times New Roman" panose="02020603050405020304" pitchFamily="18" charset="0"/>
                <a:cs typeface="Times New Roman" panose="02020603050405020304" pitchFamily="18" charset="0"/>
              </a:rPr>
              <a:t>pulse stuffing, bit padding or bit stuffing.</a:t>
            </a:r>
          </a:p>
          <a:p>
            <a:pPr algn="just">
              <a:defRPr/>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852" name="Text Box 4"/>
          <p:cNvSpPr txBox="1">
            <a:spLocks noChangeArrowheads="1"/>
          </p:cNvSpPr>
          <p:nvPr/>
        </p:nvSpPr>
        <p:spPr bwMode="auto">
          <a:xfrm>
            <a:off x="2694904" y="5600700"/>
            <a:ext cx="35902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Multilevel </a:t>
            </a:r>
            <a:r>
              <a:rPr lang="en-US" altLang="en-US" sz="2000" i="1" dirty="0">
                <a:latin typeface="Times New Roman" panose="02020603050405020304" pitchFamily="18" charset="0"/>
              </a:rPr>
              <a:t>multiplexing</a:t>
            </a:r>
          </a:p>
        </p:txBody>
      </p:sp>
      <p:pic>
        <p:nvPicPr>
          <p:cNvPr id="7885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141" y="2471738"/>
            <a:ext cx="5923359" cy="293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4"/>
          <p:cNvSpPr txBox="1">
            <a:spLocks noChangeArrowheads="1"/>
          </p:cNvSpPr>
          <p:nvPr/>
        </p:nvSpPr>
        <p:spPr bwMode="auto">
          <a:xfrm>
            <a:off x="1257300" y="721669"/>
            <a:ext cx="3209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i="1" baseline="0" dirty="0" smtClean="0"/>
              <a:t>Data Rate Management</a:t>
            </a:r>
            <a:endParaRPr lang="en-US" altLang="en-US" sz="2400" b="1" i="1" baseline="0" dirty="0"/>
          </a:p>
        </p:txBody>
      </p:sp>
      <p:sp>
        <p:nvSpPr>
          <p:cNvPr id="9" name="Text Box 4"/>
          <p:cNvSpPr txBox="1">
            <a:spLocks noChangeArrowheads="1"/>
          </p:cNvSpPr>
          <p:nvPr/>
        </p:nvSpPr>
        <p:spPr bwMode="auto">
          <a:xfrm>
            <a:off x="1257300" y="1475566"/>
            <a:ext cx="29915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dirty="0" smtClean="0">
                <a:latin typeface="Times New Roman" panose="02020603050405020304" pitchFamily="18" charset="0"/>
              </a:rPr>
              <a:t>1. Multilevel </a:t>
            </a:r>
            <a:r>
              <a:rPr lang="en-US" altLang="en-US" sz="2000" dirty="0">
                <a:latin typeface="Times New Roman" panose="02020603050405020304" pitchFamily="18" charset="0"/>
              </a:rPr>
              <a:t>multiplexing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132535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00" name="Text Box 4"/>
          <p:cNvSpPr txBox="1">
            <a:spLocks noChangeArrowheads="1"/>
          </p:cNvSpPr>
          <p:nvPr/>
        </p:nvSpPr>
        <p:spPr bwMode="auto">
          <a:xfrm>
            <a:off x="2844998" y="5181600"/>
            <a:ext cx="40278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Multiple-slot </a:t>
            </a:r>
            <a:r>
              <a:rPr lang="en-US" altLang="en-US" sz="2000" i="1" dirty="0">
                <a:latin typeface="Times New Roman" panose="02020603050405020304" pitchFamily="18" charset="0"/>
              </a:rPr>
              <a:t>multiplexing</a:t>
            </a:r>
          </a:p>
        </p:txBody>
      </p:sp>
      <p:pic>
        <p:nvPicPr>
          <p:cNvPr id="809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278" y="2362200"/>
            <a:ext cx="5813822" cy="24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721669"/>
            <a:ext cx="3209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i="1" baseline="0" dirty="0" smtClean="0"/>
              <a:t>Data Rate Management</a:t>
            </a:r>
            <a:endParaRPr lang="en-US" altLang="en-US" sz="2400" b="1" i="1" baseline="0" dirty="0"/>
          </a:p>
        </p:txBody>
      </p:sp>
      <p:sp>
        <p:nvSpPr>
          <p:cNvPr id="8" name="Text Box 4"/>
          <p:cNvSpPr txBox="1">
            <a:spLocks noChangeArrowheads="1"/>
          </p:cNvSpPr>
          <p:nvPr/>
        </p:nvSpPr>
        <p:spPr bwMode="auto">
          <a:xfrm>
            <a:off x="1257301" y="1475566"/>
            <a:ext cx="32896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dirty="0">
                <a:latin typeface="Times New Roman" panose="02020603050405020304" pitchFamily="18" charset="0"/>
              </a:rPr>
              <a:t>2</a:t>
            </a:r>
            <a:r>
              <a:rPr lang="en-US" altLang="en-US" sz="2000" dirty="0" smtClean="0">
                <a:latin typeface="Times New Roman" panose="02020603050405020304" pitchFamily="18" charset="0"/>
              </a:rPr>
              <a:t>. Multiple-slot </a:t>
            </a:r>
            <a:r>
              <a:rPr lang="en-US" altLang="en-US" sz="2000" dirty="0">
                <a:latin typeface="Times New Roman" panose="02020603050405020304" pitchFamily="18" charset="0"/>
              </a:rPr>
              <a:t>multiplexing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836829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8" name="Text Box 4"/>
          <p:cNvSpPr txBox="1">
            <a:spLocks noChangeArrowheads="1"/>
          </p:cNvSpPr>
          <p:nvPr/>
        </p:nvSpPr>
        <p:spPr bwMode="auto">
          <a:xfrm>
            <a:off x="3329583" y="5029200"/>
            <a:ext cx="25934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Pulse </a:t>
            </a:r>
            <a:r>
              <a:rPr lang="en-US" altLang="en-US" sz="2000" i="1" dirty="0">
                <a:latin typeface="Times New Roman" panose="02020603050405020304" pitchFamily="18" charset="0"/>
              </a:rPr>
              <a:t>stuffing</a:t>
            </a:r>
          </a:p>
        </p:txBody>
      </p:sp>
      <p:pic>
        <p:nvPicPr>
          <p:cNvPr id="82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1" y="2439988"/>
            <a:ext cx="4764881"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721669"/>
            <a:ext cx="32095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i="1" baseline="0" dirty="0" smtClean="0"/>
              <a:t>Data Rate Management</a:t>
            </a:r>
            <a:endParaRPr lang="en-US" altLang="en-US" sz="2400" b="1" i="1" baseline="0" dirty="0"/>
          </a:p>
        </p:txBody>
      </p:sp>
      <p:sp>
        <p:nvSpPr>
          <p:cNvPr id="8" name="Text Box 4"/>
          <p:cNvSpPr txBox="1">
            <a:spLocks noChangeArrowheads="1"/>
          </p:cNvSpPr>
          <p:nvPr/>
        </p:nvSpPr>
        <p:spPr bwMode="auto">
          <a:xfrm>
            <a:off x="1257301" y="1475566"/>
            <a:ext cx="19704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dirty="0">
                <a:latin typeface="Times New Roman" panose="02020603050405020304" pitchFamily="18" charset="0"/>
              </a:rPr>
              <a:t>3</a:t>
            </a:r>
            <a:r>
              <a:rPr lang="en-US" altLang="en-US" sz="2000" dirty="0" smtClean="0">
                <a:latin typeface="Times New Roman" panose="02020603050405020304" pitchFamily="18" charset="0"/>
              </a:rPr>
              <a:t>. Pulse Stuffing</a:t>
            </a:r>
            <a:endParaRPr lang="en-US" altLang="en-US" sz="2000"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77747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685800"/>
          </a:xfrm>
        </p:spPr>
        <p:txBody>
          <a:bodyPr>
            <a:normAutofit/>
          </a:bodyPr>
          <a:lstStyle/>
          <a:p>
            <a:r>
              <a:rPr lang="en-US" sz="3000" dirty="0" smtClean="0"/>
              <a:t>1.3.1 Synchronous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457200" y="838200"/>
            <a:ext cx="8305800" cy="5638800"/>
          </a:xfrm>
        </p:spPr>
        <p:txBody>
          <a:bodyPr>
            <a:normAutofit/>
          </a:bodyPr>
          <a:lstStyle/>
          <a:p>
            <a:pPr algn="just">
              <a:defRPr/>
            </a:pPr>
            <a:r>
              <a:rPr lang="en-US" altLang="en-US" sz="2400" b="1" dirty="0" smtClean="0">
                <a:latin typeface="Times New Roman" panose="02020603050405020304" pitchFamily="18" charset="0"/>
                <a:cs typeface="Times New Roman" panose="02020603050405020304" pitchFamily="18" charset="0"/>
              </a:rPr>
              <a:t>Frame Synchronization:</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In TDM synchronization is major issue.</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To achieve synchronization a bits are usually added to the beginning of each frame. These bits called framing bits.</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The </a:t>
            </a:r>
            <a:r>
              <a:rPr lang="en-US" altLang="en-US" sz="2400" dirty="0" err="1" smtClean="0">
                <a:latin typeface="Times New Roman" panose="02020603050405020304" pitchFamily="18" charset="0"/>
                <a:cs typeface="Times New Roman" panose="02020603050405020304" pitchFamily="18" charset="0"/>
              </a:rPr>
              <a:t>demultiplexer</a:t>
            </a:r>
            <a:r>
              <a:rPr lang="en-US" altLang="en-US" sz="2400" dirty="0" smtClean="0">
                <a:latin typeface="Times New Roman" panose="02020603050405020304" pitchFamily="18" charset="0"/>
                <a:cs typeface="Times New Roman" panose="02020603050405020304" pitchFamily="18" charset="0"/>
              </a:rPr>
              <a:t> follows the framing bits so that it can separate the time slots accurately.</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In most of the case it consists of 1 bit per frame, alternating between 0 and 1.</a:t>
            </a:r>
          </a:p>
          <a:p>
            <a:pPr algn="just">
              <a:defRPr/>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6" name="Text Box 4"/>
          <p:cNvSpPr txBox="1">
            <a:spLocks noChangeArrowheads="1"/>
          </p:cNvSpPr>
          <p:nvPr/>
        </p:nvSpPr>
        <p:spPr bwMode="auto">
          <a:xfrm>
            <a:off x="3355777" y="5181600"/>
            <a:ext cx="24986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Framing </a:t>
            </a:r>
            <a:r>
              <a:rPr lang="en-US" altLang="en-US" sz="2000" i="1" dirty="0">
                <a:latin typeface="Times New Roman" panose="02020603050405020304" pitchFamily="18" charset="0"/>
              </a:rPr>
              <a:t>bits</a:t>
            </a:r>
          </a:p>
        </p:txBody>
      </p:sp>
      <p:pic>
        <p:nvPicPr>
          <p:cNvPr id="84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307" y="2438402"/>
            <a:ext cx="5684044"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721669"/>
            <a:ext cx="18854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i="1" baseline="0" dirty="0" smtClean="0"/>
              <a:t>Framing Bits</a:t>
            </a:r>
            <a:endParaRPr lang="en-US" altLang="en-US" sz="2400" b="1" i="1" baseline="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8917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7" name="Rectangle 9"/>
          <p:cNvSpPr>
            <a:spLocks noChangeArrowheads="1"/>
          </p:cNvSpPr>
          <p:nvPr/>
        </p:nvSpPr>
        <p:spPr bwMode="auto">
          <a:xfrm>
            <a:off x="457200" y="990600"/>
            <a:ext cx="8229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latin typeface="Times New Roman" panose="02020603050405020304" pitchFamily="18" charset="0"/>
              </a:rPr>
              <a:t>We have four sources, each creating 250 characters per second. If the interleaved unit is a character and 1 synchronizing bit is added to each frame, find (</a:t>
            </a:r>
            <a:r>
              <a:rPr lang="en-US" altLang="en-US" sz="2800" dirty="0">
                <a:solidFill>
                  <a:schemeClr val="hlink"/>
                </a:solidFill>
                <a:latin typeface="Times New Roman" panose="02020603050405020304" pitchFamily="18" charset="0"/>
              </a:rPr>
              <a:t>a</a:t>
            </a:r>
            <a:r>
              <a:rPr lang="en-US" altLang="en-US" sz="2800" dirty="0">
                <a:latin typeface="Times New Roman" panose="02020603050405020304" pitchFamily="18" charset="0"/>
              </a:rPr>
              <a:t>) the data rate of each source, (</a:t>
            </a:r>
            <a:r>
              <a:rPr lang="en-US" altLang="en-US" sz="2800" dirty="0">
                <a:solidFill>
                  <a:schemeClr val="hlink"/>
                </a:solidFill>
                <a:latin typeface="Times New Roman" panose="02020603050405020304" pitchFamily="18" charset="0"/>
              </a:rPr>
              <a:t>b</a:t>
            </a:r>
            <a:r>
              <a:rPr lang="en-US" altLang="en-US" sz="2800" dirty="0">
                <a:latin typeface="Times New Roman" panose="02020603050405020304" pitchFamily="18" charset="0"/>
              </a:rPr>
              <a:t>) the duration of each character in each source, (</a:t>
            </a:r>
            <a:r>
              <a:rPr lang="en-US" altLang="en-US" sz="2800" dirty="0">
                <a:solidFill>
                  <a:schemeClr val="hlink"/>
                </a:solidFill>
                <a:latin typeface="Times New Roman" panose="02020603050405020304" pitchFamily="18" charset="0"/>
              </a:rPr>
              <a:t>c</a:t>
            </a:r>
            <a:r>
              <a:rPr lang="en-US" altLang="en-US" sz="2800" dirty="0">
                <a:latin typeface="Times New Roman" panose="02020603050405020304" pitchFamily="18" charset="0"/>
              </a:rPr>
              <a:t>) the frame rate, (</a:t>
            </a:r>
            <a:r>
              <a:rPr lang="en-US" altLang="en-US" sz="2800" dirty="0">
                <a:solidFill>
                  <a:schemeClr val="hlink"/>
                </a:solidFill>
                <a:latin typeface="Times New Roman" panose="02020603050405020304" pitchFamily="18" charset="0"/>
              </a:rPr>
              <a:t>d</a:t>
            </a:r>
            <a:r>
              <a:rPr lang="en-US" altLang="en-US" sz="2800" dirty="0">
                <a:latin typeface="Times New Roman" panose="02020603050405020304" pitchFamily="18" charset="0"/>
              </a:rPr>
              <a:t>) the duration of each frame, (</a:t>
            </a:r>
            <a:r>
              <a:rPr lang="en-US" altLang="en-US" sz="2800" dirty="0">
                <a:solidFill>
                  <a:schemeClr val="hlink"/>
                </a:solidFill>
                <a:latin typeface="Times New Roman" panose="02020603050405020304" pitchFamily="18" charset="0"/>
              </a:rPr>
              <a:t>e</a:t>
            </a:r>
            <a:r>
              <a:rPr lang="en-US" altLang="en-US" sz="2800" dirty="0">
                <a:latin typeface="Times New Roman" panose="02020603050405020304" pitchFamily="18" charset="0"/>
              </a:rPr>
              <a:t>) the number of bits in each frame, and (</a:t>
            </a:r>
            <a:r>
              <a:rPr lang="en-US" altLang="en-US" sz="2800" dirty="0">
                <a:solidFill>
                  <a:schemeClr val="hlink"/>
                </a:solidFill>
                <a:latin typeface="Times New Roman" panose="02020603050405020304" pitchFamily="18" charset="0"/>
              </a:rPr>
              <a:t>f</a:t>
            </a:r>
            <a:r>
              <a:rPr lang="en-US" altLang="en-US" sz="2800" dirty="0">
                <a:latin typeface="Times New Roman" panose="02020603050405020304" pitchFamily="18" charset="0"/>
              </a:rPr>
              <a:t>) the data rate of the link.</a:t>
            </a:r>
          </a:p>
        </p:txBody>
      </p:sp>
      <p:sp>
        <p:nvSpPr>
          <p:cNvPr id="89098" name="Rectangle 10"/>
          <p:cNvSpPr>
            <a:spLocks noChangeArrowheads="1"/>
          </p:cNvSpPr>
          <p:nvPr/>
        </p:nvSpPr>
        <p:spPr bwMode="auto">
          <a:xfrm>
            <a:off x="533400" y="4267202"/>
            <a:ext cx="8001000" cy="181588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solidFill>
                  <a:schemeClr val="hlink"/>
                </a:solidFill>
                <a:latin typeface="Times New Roman" panose="02020603050405020304" pitchFamily="18" charset="0"/>
              </a:rPr>
              <a:t>Solution</a:t>
            </a:r>
          </a:p>
          <a:p>
            <a:r>
              <a:rPr lang="en-US" altLang="en-US" sz="2800" dirty="0">
                <a:latin typeface="Times" panose="02020603050405020304" pitchFamily="18" charset="0"/>
              </a:rPr>
              <a:t>We can answer the questions as follows:</a:t>
            </a:r>
          </a:p>
          <a:p>
            <a:r>
              <a:rPr lang="en-US" altLang="en-US" sz="2800" dirty="0">
                <a:solidFill>
                  <a:schemeClr val="hlink"/>
                </a:solidFill>
                <a:latin typeface="Times" panose="02020603050405020304" pitchFamily="18" charset="0"/>
              </a:rPr>
              <a:t>a.</a:t>
            </a:r>
            <a:r>
              <a:rPr lang="en-US" altLang="en-US" sz="2800" dirty="0">
                <a:latin typeface="Times" panose="02020603050405020304" pitchFamily="18" charset="0"/>
              </a:rPr>
              <a:t>  The data rate of each source is 250 × 8 = 2000 bps = 2 kbps.</a:t>
            </a:r>
          </a:p>
        </p:txBody>
      </p:sp>
      <p:sp>
        <p:nvSpPr>
          <p:cNvPr id="89099" name="Rectangle 11"/>
          <p:cNvSpPr>
            <a:spLocks noChangeArrowheads="1"/>
          </p:cNvSpPr>
          <p:nvPr/>
        </p:nvSpPr>
        <p:spPr bwMode="auto">
          <a:xfrm>
            <a:off x="381000" y="101025"/>
            <a:ext cx="1984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837214467"/>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5" name="Rectangle 11"/>
          <p:cNvSpPr>
            <a:spLocks noChangeArrowheads="1"/>
          </p:cNvSpPr>
          <p:nvPr/>
        </p:nvSpPr>
        <p:spPr bwMode="auto">
          <a:xfrm>
            <a:off x="381000" y="762000"/>
            <a:ext cx="8382000" cy="452431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371600" indent="-457200">
              <a:defRPr sz="3200" b="1">
                <a:solidFill>
                  <a:schemeClr val="tx1"/>
                </a:solidFill>
                <a:latin typeface="Arial" panose="020B0604020202020204" pitchFamily="34" charset="0"/>
              </a:defRPr>
            </a:lvl3pPr>
            <a:lvl4pPr marL="1828800" indent="-457200">
              <a:defRPr sz="3200" b="1">
                <a:solidFill>
                  <a:schemeClr val="tx1"/>
                </a:solidFill>
                <a:latin typeface="Arial" panose="020B0604020202020204" pitchFamily="34" charset="0"/>
              </a:defRPr>
            </a:lvl4pPr>
            <a:lvl5pPr marL="2286000" indent="-457200">
              <a:defRPr sz="3200" b="1">
                <a:solidFill>
                  <a:schemeClr val="tx1"/>
                </a:solidFill>
                <a:latin typeface="Arial" panose="020B0604020202020204" pitchFamily="34" charset="0"/>
              </a:defRPr>
            </a:lvl5pPr>
            <a:lvl6pPr marL="2743200" indent="-457200" eaLnBrk="0" fontAlgn="base" hangingPunct="0">
              <a:spcBef>
                <a:spcPct val="0"/>
              </a:spcBef>
              <a:spcAft>
                <a:spcPct val="0"/>
              </a:spcAft>
              <a:defRPr sz="3200" b="1">
                <a:solidFill>
                  <a:schemeClr val="tx1"/>
                </a:solidFill>
                <a:latin typeface="Arial" panose="020B0604020202020204" pitchFamily="34" charset="0"/>
              </a:defRPr>
            </a:lvl6pPr>
            <a:lvl7pPr marL="3200400" indent="-457200" eaLnBrk="0" fontAlgn="base" hangingPunct="0">
              <a:spcBef>
                <a:spcPct val="0"/>
              </a:spcBef>
              <a:spcAft>
                <a:spcPct val="0"/>
              </a:spcAft>
              <a:defRPr sz="3200" b="1">
                <a:solidFill>
                  <a:schemeClr val="tx1"/>
                </a:solidFill>
                <a:latin typeface="Arial" panose="020B0604020202020204" pitchFamily="34" charset="0"/>
              </a:defRPr>
            </a:lvl7pPr>
            <a:lvl8pPr marL="3657600" indent="-457200" eaLnBrk="0" fontAlgn="base" hangingPunct="0">
              <a:spcBef>
                <a:spcPct val="0"/>
              </a:spcBef>
              <a:spcAft>
                <a:spcPct val="0"/>
              </a:spcAft>
              <a:defRPr sz="3200" b="1">
                <a:solidFill>
                  <a:schemeClr val="tx1"/>
                </a:solidFill>
                <a:latin typeface="Arial" panose="020B0604020202020204" pitchFamily="34" charset="0"/>
              </a:defRPr>
            </a:lvl8pPr>
            <a:lvl9pPr marL="4114800" indent="-4572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400" dirty="0">
                <a:solidFill>
                  <a:schemeClr val="hlink"/>
                </a:solidFill>
                <a:latin typeface="Times" panose="02020603050405020304" pitchFamily="18" charset="0"/>
              </a:rPr>
              <a:t>b.</a:t>
            </a:r>
            <a:r>
              <a:rPr lang="en-US" altLang="en-US" sz="2400" dirty="0">
                <a:latin typeface="Times" panose="02020603050405020304" pitchFamily="18" charset="0"/>
              </a:rPr>
              <a:t> </a:t>
            </a:r>
            <a:r>
              <a:rPr lang="en-US" altLang="en-US" sz="2400" dirty="0" smtClean="0">
                <a:latin typeface="Times" panose="02020603050405020304" pitchFamily="18" charset="0"/>
              </a:rPr>
              <a:t>Each </a:t>
            </a:r>
            <a:r>
              <a:rPr lang="en-US" altLang="en-US" sz="2400" dirty="0">
                <a:latin typeface="Times" panose="02020603050405020304" pitchFamily="18" charset="0"/>
              </a:rPr>
              <a:t>source sends 250 characters per second; therefore, the duration of a character is 1/250 s, or </a:t>
            </a:r>
            <a:br>
              <a:rPr lang="en-US" altLang="en-US" sz="2400" dirty="0">
                <a:latin typeface="Times" panose="02020603050405020304" pitchFamily="18" charset="0"/>
              </a:rPr>
            </a:br>
            <a:r>
              <a:rPr lang="en-US" altLang="en-US" sz="2400" dirty="0">
                <a:latin typeface="Times" panose="02020603050405020304" pitchFamily="18" charset="0"/>
              </a:rPr>
              <a:t>4 </a:t>
            </a:r>
            <a:r>
              <a:rPr lang="en-US" altLang="en-US" sz="2400" dirty="0" err="1">
                <a:latin typeface="Times" panose="02020603050405020304" pitchFamily="18" charset="0"/>
              </a:rPr>
              <a:t>ms.</a:t>
            </a:r>
            <a:endParaRPr lang="en-US" altLang="en-US" sz="2400" dirty="0">
              <a:latin typeface="Times" panose="02020603050405020304" pitchFamily="18" charset="0"/>
            </a:endParaRPr>
          </a:p>
          <a:p>
            <a:pPr algn="just"/>
            <a:r>
              <a:rPr lang="en-US" altLang="en-US" sz="2400" dirty="0">
                <a:solidFill>
                  <a:schemeClr val="hlink"/>
                </a:solidFill>
                <a:latin typeface="Times" panose="02020603050405020304" pitchFamily="18" charset="0"/>
              </a:rPr>
              <a:t>c.</a:t>
            </a:r>
            <a:r>
              <a:rPr lang="en-US" altLang="en-US" sz="2400" dirty="0">
                <a:latin typeface="Times" panose="02020603050405020304" pitchFamily="18" charset="0"/>
              </a:rPr>
              <a:t> </a:t>
            </a:r>
            <a:r>
              <a:rPr lang="en-US" altLang="en-US" sz="2400" dirty="0" smtClean="0">
                <a:latin typeface="Times" panose="02020603050405020304" pitchFamily="18" charset="0"/>
              </a:rPr>
              <a:t>Each </a:t>
            </a:r>
            <a:r>
              <a:rPr lang="en-US" altLang="en-US" sz="2400" dirty="0">
                <a:latin typeface="Times" panose="02020603050405020304" pitchFamily="18" charset="0"/>
              </a:rPr>
              <a:t>frame has one character from each source, which means the link needs to send 250 frames per second to keep the transmission rate of each source.</a:t>
            </a:r>
          </a:p>
          <a:p>
            <a:pPr algn="just"/>
            <a:r>
              <a:rPr lang="en-US" altLang="en-US" sz="2400" dirty="0">
                <a:solidFill>
                  <a:schemeClr val="hlink"/>
                </a:solidFill>
                <a:latin typeface="Times" panose="02020603050405020304" pitchFamily="18" charset="0"/>
              </a:rPr>
              <a:t>d.</a:t>
            </a:r>
            <a:r>
              <a:rPr lang="en-US" altLang="en-US" sz="2400" dirty="0">
                <a:latin typeface="Times" panose="02020603050405020304" pitchFamily="18" charset="0"/>
              </a:rPr>
              <a:t> </a:t>
            </a:r>
            <a:r>
              <a:rPr lang="en-US" altLang="en-US" sz="2400" dirty="0" smtClean="0">
                <a:latin typeface="Times" panose="02020603050405020304" pitchFamily="18" charset="0"/>
              </a:rPr>
              <a:t>The </a:t>
            </a:r>
            <a:r>
              <a:rPr lang="en-US" altLang="en-US" sz="2400" dirty="0">
                <a:latin typeface="Times" panose="02020603050405020304" pitchFamily="18" charset="0"/>
              </a:rPr>
              <a:t>duration of each frame is 1/250 s, or 4 </a:t>
            </a:r>
            <a:r>
              <a:rPr lang="en-US" altLang="en-US" sz="2400" dirty="0" err="1">
                <a:latin typeface="Times" panose="02020603050405020304" pitchFamily="18" charset="0"/>
              </a:rPr>
              <a:t>ms.</a:t>
            </a:r>
            <a:r>
              <a:rPr lang="en-US" altLang="en-US" sz="2400" dirty="0">
                <a:latin typeface="Times" panose="02020603050405020304" pitchFamily="18" charset="0"/>
              </a:rPr>
              <a:t> Note that the duration of each frame is the same as the duration of each character coming from each source.</a:t>
            </a:r>
          </a:p>
          <a:p>
            <a:pPr algn="just"/>
            <a:r>
              <a:rPr lang="en-US" altLang="en-US" sz="2400" dirty="0" smtClean="0">
                <a:solidFill>
                  <a:schemeClr val="hlink"/>
                </a:solidFill>
                <a:latin typeface="Times" panose="02020603050405020304" pitchFamily="18" charset="0"/>
              </a:rPr>
              <a:t>e. </a:t>
            </a:r>
            <a:r>
              <a:rPr lang="en-US" altLang="en-US" sz="2400" dirty="0" smtClean="0">
                <a:latin typeface="Times" panose="02020603050405020304" pitchFamily="18" charset="0"/>
              </a:rPr>
              <a:t>Each </a:t>
            </a:r>
            <a:r>
              <a:rPr lang="en-US" altLang="en-US" sz="2400" dirty="0">
                <a:latin typeface="Times" panose="02020603050405020304" pitchFamily="18" charset="0"/>
              </a:rPr>
              <a:t>frame carries 4 characters and 1 extra synchronizing bit. This means that each frame is </a:t>
            </a:r>
            <a:br>
              <a:rPr lang="en-US" altLang="en-US" sz="2400" dirty="0">
                <a:latin typeface="Times" panose="02020603050405020304" pitchFamily="18" charset="0"/>
              </a:rPr>
            </a:br>
            <a:r>
              <a:rPr lang="en-US" altLang="en-US" sz="2400" dirty="0">
                <a:latin typeface="Times" panose="02020603050405020304" pitchFamily="18" charset="0"/>
              </a:rPr>
              <a:t>4 × 8 + 1 = 33 bits.</a:t>
            </a:r>
          </a:p>
        </p:txBody>
      </p:sp>
      <p:sp>
        <p:nvSpPr>
          <p:cNvPr id="91146" name="Rectangle 12"/>
          <p:cNvSpPr>
            <a:spLocks noChangeArrowheads="1"/>
          </p:cNvSpPr>
          <p:nvPr/>
        </p:nvSpPr>
        <p:spPr bwMode="auto">
          <a:xfrm>
            <a:off x="381000" y="177225"/>
            <a:ext cx="43268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r>
              <a:rPr lang="en-US" altLang="en-US" i="1" dirty="0" smtClean="0">
                <a:solidFill>
                  <a:schemeClr val="hlink"/>
                </a:solidFill>
              </a:rPr>
              <a:t>(</a:t>
            </a:r>
            <a:r>
              <a:rPr lang="en-US" altLang="en-US" i="1" dirty="0">
                <a:solidFill>
                  <a:schemeClr val="hlink"/>
                </a:solidFill>
              </a:rPr>
              <a:t>continued)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8331734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3" name="Rectangle 10"/>
          <p:cNvSpPr>
            <a:spLocks noChangeArrowheads="1"/>
          </p:cNvSpPr>
          <p:nvPr/>
        </p:nvSpPr>
        <p:spPr bwMode="auto">
          <a:xfrm>
            <a:off x="381000" y="762000"/>
            <a:ext cx="8382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latin typeface="Times New Roman" panose="02020603050405020304" pitchFamily="18" charset="0"/>
              </a:rPr>
              <a:t>Two channels, one with a bit rate of 100 kbps and another with a bit rate of 200 kbps, are to be multiplexed. How this can be achieved? What is the frame rate? What is the frame duration? What is the bit rate of the link?</a:t>
            </a:r>
          </a:p>
        </p:txBody>
      </p:sp>
      <p:sp>
        <p:nvSpPr>
          <p:cNvPr id="93194" name="Rectangle 11"/>
          <p:cNvSpPr>
            <a:spLocks noChangeArrowheads="1"/>
          </p:cNvSpPr>
          <p:nvPr/>
        </p:nvSpPr>
        <p:spPr bwMode="auto">
          <a:xfrm>
            <a:off x="457200" y="3124200"/>
            <a:ext cx="8305800" cy="3108543"/>
          </a:xfrm>
          <a:prstGeom prst="rect">
            <a:avLst/>
          </a:prstGeom>
          <a:noFill/>
          <a:ln w="9525">
            <a:solidFill>
              <a:srgbClr val="DDDDDD"/>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dirty="0">
                <a:solidFill>
                  <a:schemeClr val="hlink"/>
                </a:solidFill>
                <a:latin typeface="Times New Roman" panose="02020603050405020304" pitchFamily="18" charset="0"/>
              </a:rPr>
              <a:t>Solution</a:t>
            </a:r>
          </a:p>
          <a:p>
            <a:pPr algn="just"/>
            <a:r>
              <a:rPr lang="en-US" altLang="en-US" sz="2800" dirty="0">
                <a:latin typeface="Times" panose="02020603050405020304"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p>
        </p:txBody>
      </p:sp>
      <p:sp>
        <p:nvSpPr>
          <p:cNvPr id="93195" name="Rectangle 12"/>
          <p:cNvSpPr>
            <a:spLocks noChangeArrowheads="1"/>
          </p:cNvSpPr>
          <p:nvPr/>
        </p:nvSpPr>
        <p:spPr bwMode="auto">
          <a:xfrm>
            <a:off x="381000" y="101025"/>
            <a:ext cx="42369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0223573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 name="Text Box 4"/>
          <p:cNvSpPr txBox="1">
            <a:spLocks noChangeArrowheads="1"/>
          </p:cNvSpPr>
          <p:nvPr/>
        </p:nvSpPr>
        <p:spPr bwMode="auto">
          <a:xfrm>
            <a:off x="1371600" y="762000"/>
            <a:ext cx="4199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Dividing </a:t>
            </a:r>
            <a:r>
              <a:rPr lang="en-US" altLang="en-US" sz="2000" i="1" dirty="0">
                <a:latin typeface="Times New Roman" panose="02020603050405020304" pitchFamily="18" charset="0"/>
              </a:rPr>
              <a:t>a link into channels</a:t>
            </a:r>
          </a:p>
        </p:txBody>
      </p:sp>
      <p:pic>
        <p:nvPicPr>
          <p:cNvPr id="112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87627"/>
            <a:ext cx="6348413"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28941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906000" cy="685800"/>
          </a:xfrm>
        </p:spPr>
        <p:txBody>
          <a:bodyPr>
            <a:normAutofit/>
          </a:bodyPr>
          <a:lstStyle/>
          <a:p>
            <a:r>
              <a:rPr lang="en-US" sz="3000" dirty="0" smtClean="0"/>
              <a:t>1.3.2 Statistical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a:xfrm>
            <a:off x="457200" y="838200"/>
            <a:ext cx="8305800" cy="5638800"/>
          </a:xfrm>
        </p:spPr>
        <p:txBody>
          <a:bodyPr>
            <a:normAutofit/>
          </a:bodyPr>
          <a:lstStyle/>
          <a:p>
            <a:pPr algn="just">
              <a:defRPr/>
            </a:pPr>
            <a:r>
              <a:rPr lang="en-US" altLang="en-US" sz="2400" dirty="0" smtClean="0">
                <a:latin typeface="Times New Roman" panose="02020603050405020304" pitchFamily="18" charset="0"/>
                <a:cs typeface="Times New Roman" panose="02020603050405020304" pitchFamily="18" charset="0"/>
              </a:rPr>
              <a:t>In statistical time division multiplexing slots are dynamically allocated to improve bandwidth efficiency instead of fixed in synchronous TDM.</a:t>
            </a:r>
          </a:p>
          <a:p>
            <a:pPr algn="just">
              <a:defRPr/>
            </a:pPr>
            <a:r>
              <a:rPr lang="en-US" altLang="en-US" sz="2400" dirty="0" smtClean="0">
                <a:latin typeface="Times New Roman" panose="02020603050405020304" pitchFamily="18" charset="0"/>
                <a:cs typeface="Times New Roman" panose="02020603050405020304" pitchFamily="18" charset="0"/>
              </a:rPr>
              <a:t>Here only when an input line has a slot’s worth of data to send is it given a slot in the output frame.</a:t>
            </a:r>
          </a:p>
          <a:p>
            <a:pPr algn="just">
              <a:defRPr/>
            </a:pPr>
            <a:r>
              <a:rPr lang="en-US" altLang="en-US" sz="2400" dirty="0" smtClean="0">
                <a:latin typeface="Times New Roman" panose="02020603050405020304" pitchFamily="18" charset="0"/>
                <a:cs typeface="Times New Roman" panose="02020603050405020304" pitchFamily="18" charset="0"/>
              </a:rPr>
              <a:t>In this technique the number of slots in each frame is less than the number of input lines.</a:t>
            </a:r>
          </a:p>
          <a:p>
            <a:pPr algn="just">
              <a:defRPr/>
            </a:pPr>
            <a:r>
              <a:rPr lang="en-US" altLang="en-US" sz="2400" dirty="0" smtClean="0">
                <a:latin typeface="Times New Roman" panose="02020603050405020304" pitchFamily="18" charset="0"/>
                <a:cs typeface="Times New Roman" panose="02020603050405020304" pitchFamily="18" charset="0"/>
              </a:rPr>
              <a:t>The multiplexer checks each input line in round robin fashion, it allocates a slot for an input line if the line has data to send otherwise it skips the line and checks the next line.</a:t>
            </a:r>
          </a:p>
          <a:p>
            <a:pPr algn="just">
              <a:defRPr/>
            </a:pP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696200" cy="685800"/>
          </a:xfrm>
        </p:spPr>
        <p:txBody>
          <a:bodyPr>
            <a:normAutofit/>
          </a:bodyPr>
          <a:lstStyle/>
          <a:p>
            <a:r>
              <a:rPr lang="en-US" sz="3000" dirty="0" smtClean="0"/>
              <a:t>1.3.2 Statistical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Content Placeholder 4"/>
          <p:cNvSpPr>
            <a:spLocks noGrp="1"/>
          </p:cNvSpPr>
          <p:nvPr>
            <p:ph sz="quarter" idx="1"/>
          </p:nvPr>
        </p:nvSpPr>
        <p:spPr>
          <a:xfrm>
            <a:off x="457200" y="838200"/>
            <a:ext cx="8305800" cy="5638800"/>
          </a:xfrm>
        </p:spPr>
        <p:txBody>
          <a:bodyPr>
            <a:normAutofit/>
          </a:bodyPr>
          <a:lstStyle/>
          <a:p>
            <a:pPr algn="just">
              <a:defRPr/>
            </a:pPr>
            <a:r>
              <a:rPr lang="en-US" altLang="en-US" sz="2400" b="1" dirty="0" smtClean="0">
                <a:latin typeface="Times New Roman" panose="02020603050405020304" pitchFamily="18" charset="0"/>
                <a:cs typeface="Times New Roman" panose="02020603050405020304" pitchFamily="18" charset="0"/>
              </a:rPr>
              <a:t>1. Addressing:</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An output slot in synchronous TDM is totally occupied by data where in statistical TDM a slot needs to carry data as well as the address of the destination.</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In synchronous TDM no need for addressing, it is done using predefined relationship between the input and output serve as an address.</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In Statistical it is required to add address of the receiver inside each slot to show where it is to be delivered.</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It is simplest form can be n bits to define N different output lines with n=log2N. For ex eight different output lines need 3 bit address.</a:t>
            </a:r>
          </a:p>
          <a:p>
            <a:pPr algn="just">
              <a:defRPr/>
            </a:pP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924800" cy="685800"/>
          </a:xfrm>
        </p:spPr>
        <p:txBody>
          <a:bodyPr>
            <a:normAutofit/>
          </a:bodyPr>
          <a:lstStyle/>
          <a:p>
            <a:r>
              <a:rPr lang="en-US" sz="3000" dirty="0" smtClean="0"/>
              <a:t>1.3.2 Statistical Time- division multiplexing</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5" name="Content Placeholder 4"/>
          <p:cNvSpPr>
            <a:spLocks noGrp="1"/>
          </p:cNvSpPr>
          <p:nvPr>
            <p:ph sz="quarter" idx="1"/>
          </p:nvPr>
        </p:nvSpPr>
        <p:spPr>
          <a:xfrm>
            <a:off x="457200" y="838200"/>
            <a:ext cx="8305800" cy="5638800"/>
          </a:xfrm>
        </p:spPr>
        <p:txBody>
          <a:bodyPr>
            <a:normAutofit fontScale="92500" lnSpcReduction="10000"/>
          </a:bodyPr>
          <a:lstStyle/>
          <a:p>
            <a:pPr algn="just">
              <a:defRPr/>
            </a:pPr>
            <a:r>
              <a:rPr lang="en-US" altLang="en-US" sz="2400" b="1" dirty="0" smtClean="0">
                <a:latin typeface="Times New Roman" panose="02020603050405020304" pitchFamily="18" charset="0"/>
                <a:cs typeface="Times New Roman" panose="02020603050405020304" pitchFamily="18" charset="0"/>
              </a:rPr>
              <a:t>Slot Size:</a:t>
            </a:r>
            <a:r>
              <a:rPr lang="en-US" altLang="en-US" sz="2400" dirty="0" smtClean="0">
                <a:latin typeface="Times New Roman" panose="02020603050405020304" pitchFamily="18" charset="0"/>
                <a:cs typeface="Times New Roman" panose="02020603050405020304" pitchFamily="18" charset="0"/>
              </a:rPr>
              <a:t> </a:t>
            </a:r>
          </a:p>
          <a:p>
            <a:pPr marL="165100" indent="-165100" algn="just">
              <a:buFontTx/>
              <a:buChar char="-"/>
              <a:defRPr/>
            </a:pPr>
            <a:r>
              <a:rPr lang="en-US" altLang="en-US" sz="2400" dirty="0" smtClean="0">
                <a:latin typeface="Times New Roman" panose="02020603050405020304" pitchFamily="18" charset="0"/>
                <a:cs typeface="Times New Roman" panose="02020603050405020304" pitchFamily="18" charset="0"/>
              </a:rPr>
              <a:t>It must be reasonable to make transmission efficient. So 1 bit can not be send with three bit address.</a:t>
            </a:r>
            <a:endParaRPr lang="en-US" altLang="en-US" sz="2400" b="1" dirty="0" smtClean="0">
              <a:latin typeface="Times New Roman" panose="02020603050405020304" pitchFamily="18" charset="0"/>
              <a:cs typeface="Times New Roman" panose="02020603050405020304" pitchFamily="18" charset="0"/>
            </a:endParaRPr>
          </a:p>
          <a:p>
            <a:pPr algn="just">
              <a:defRPr/>
            </a:pPr>
            <a:r>
              <a:rPr lang="en-US" altLang="en-US" sz="2400" b="1" dirty="0" smtClean="0">
                <a:latin typeface="Times New Roman" panose="02020603050405020304" pitchFamily="18" charset="0"/>
                <a:cs typeface="Times New Roman" panose="02020603050405020304" pitchFamily="18" charset="0"/>
              </a:rPr>
              <a:t>No synchronization bit:</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There are another difference between this two techniques.</a:t>
            </a:r>
          </a:p>
          <a:p>
            <a:pPr marL="120650" indent="-120650" algn="just">
              <a:buFontTx/>
              <a:buChar char="-"/>
              <a:defRPr/>
            </a:pPr>
            <a:r>
              <a:rPr lang="en-US" altLang="en-US" sz="2400" dirty="0" smtClean="0">
                <a:latin typeface="Times New Roman" panose="02020603050405020304" pitchFamily="18" charset="0"/>
                <a:cs typeface="Times New Roman" panose="02020603050405020304" pitchFamily="18" charset="0"/>
              </a:rPr>
              <a:t>At frame level Statistical TDM need not to be synchronized so we do not need synchronization bits.</a:t>
            </a:r>
            <a:endParaRPr lang="en-US" altLang="en-US" sz="2400" b="1" dirty="0" smtClean="0">
              <a:latin typeface="Times New Roman" panose="02020603050405020304" pitchFamily="18" charset="0"/>
              <a:cs typeface="Times New Roman" panose="02020603050405020304" pitchFamily="18" charset="0"/>
            </a:endParaRPr>
          </a:p>
          <a:p>
            <a:pPr algn="just">
              <a:defRPr/>
            </a:pPr>
            <a:r>
              <a:rPr lang="en-US" altLang="en-US" sz="2400" b="1" dirty="0" smtClean="0">
                <a:latin typeface="Times New Roman" panose="02020603050405020304" pitchFamily="18" charset="0"/>
                <a:cs typeface="Times New Roman" panose="02020603050405020304" pitchFamily="18" charset="0"/>
              </a:rPr>
              <a:t>Bandwidth: </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In Statistical TDM the capacity of the link is normally less than the sum of the capacity of each channel.</a:t>
            </a:r>
          </a:p>
          <a:p>
            <a:pPr algn="just">
              <a:buFontTx/>
              <a:buChar char="-"/>
              <a:defRPr/>
            </a:pPr>
            <a:r>
              <a:rPr lang="en-US" altLang="en-US" sz="2400" dirty="0" smtClean="0">
                <a:latin typeface="Times New Roman" panose="02020603050405020304" pitchFamily="18" charset="0"/>
                <a:cs typeface="Times New Roman" panose="02020603050405020304" pitchFamily="18" charset="0"/>
              </a:rPr>
              <a:t>Capacity of the channel is based on the statistics of the load for each channel.</a:t>
            </a:r>
          </a:p>
          <a:p>
            <a:pPr algn="just">
              <a:buFontTx/>
              <a:buChar char="-"/>
              <a:defRPr/>
            </a:pP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altLang="en-US" sz="2400" b="1" dirty="0" smtClean="0">
              <a:latin typeface="Times New Roman" panose="02020603050405020304" pitchFamily="18" charset="0"/>
              <a:cs typeface="Times New Roman" panose="02020603050405020304" pitchFamily="18" charset="0"/>
            </a:endParaRPr>
          </a:p>
          <a:p>
            <a:pPr algn="just">
              <a:buNone/>
              <a:defRPr/>
            </a:pPr>
            <a:r>
              <a:rPr lang="en-US" altLang="en-US" sz="2400" b="1" dirty="0" smtClean="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236" name="Text Box 4"/>
          <p:cNvSpPr txBox="1">
            <a:spLocks noChangeArrowheads="1"/>
          </p:cNvSpPr>
          <p:nvPr/>
        </p:nvSpPr>
        <p:spPr bwMode="auto">
          <a:xfrm>
            <a:off x="2830133" y="6098683"/>
            <a:ext cx="34315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TDM </a:t>
            </a:r>
            <a:r>
              <a:rPr lang="en-US" altLang="en-US" sz="2000" i="1" dirty="0">
                <a:latin typeface="Times New Roman" panose="02020603050405020304" pitchFamily="18" charset="0"/>
              </a:rPr>
              <a:t>slot comparison</a:t>
            </a:r>
          </a:p>
        </p:txBody>
      </p:sp>
      <p:pic>
        <p:nvPicPr>
          <p:cNvPr id="952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5867" y="1698626"/>
            <a:ext cx="4792266"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85875" y="762817"/>
            <a:ext cx="66159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3.2 Statistical Time Division </a:t>
            </a:r>
            <a:r>
              <a:rPr lang="en-US" altLang="en-US" sz="2400" b="1" baseline="0" dirty="0"/>
              <a:t>Multiplexing </a:t>
            </a:r>
            <a:r>
              <a:rPr lang="en-US" altLang="en-US" sz="2400" b="1" baseline="0" dirty="0" smtClean="0"/>
              <a:t>(TDM</a:t>
            </a:r>
            <a:r>
              <a:rPr lang="en-US" altLang="en-US" sz="2400" b="1" baseline="0" dirty="0"/>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309559085"/>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9829800" cy="685800"/>
          </a:xfrm>
        </p:spPr>
        <p:txBody>
          <a:bodyPr>
            <a:normAutofit/>
          </a:bodyPr>
          <a:lstStyle/>
          <a:p>
            <a:r>
              <a:rPr lang="en-US" sz="3000" dirty="0" smtClean="0"/>
              <a:t>2. Spread Spectrum</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Content Placeholder 4"/>
          <p:cNvSpPr>
            <a:spLocks noGrp="1"/>
          </p:cNvSpPr>
          <p:nvPr>
            <p:ph sz="quarter" idx="1"/>
          </p:nvPr>
        </p:nvSpPr>
        <p:spPr>
          <a:xfrm>
            <a:off x="457200" y="838200"/>
            <a:ext cx="8305800" cy="6477000"/>
          </a:xfrm>
        </p:spPr>
        <p:txBody>
          <a:bodyPr>
            <a:normAutofit fontScale="92500"/>
          </a:bodyPr>
          <a:lstStyle/>
          <a:p>
            <a:pPr algn="just">
              <a:defRPr/>
            </a:pPr>
            <a:r>
              <a:rPr lang="en-US" altLang="en-US" sz="2400" dirty="0" smtClean="0">
                <a:latin typeface="Times New Roman" panose="02020603050405020304" pitchFamily="18" charset="0"/>
              </a:rPr>
              <a:t>Spread Spectrum technique is used to prevent eavesdropping and jamming this can be done by adding redundancy in information.</a:t>
            </a:r>
          </a:p>
          <a:p>
            <a:pPr algn="just">
              <a:defRPr/>
            </a:pPr>
            <a:r>
              <a:rPr lang="en-US" altLang="en-US" sz="2400" dirty="0" smtClean="0">
                <a:latin typeface="Times New Roman" panose="02020603050405020304" pitchFamily="18" charset="0"/>
              </a:rPr>
              <a:t>In Spread Spectrum technique medium is wireless(LAN or WAN), all station use air as a medium.</a:t>
            </a:r>
          </a:p>
          <a:p>
            <a:pPr algn="just">
              <a:defRPr/>
            </a:pPr>
            <a:r>
              <a:rPr lang="en-US" altLang="en-US" sz="2400" dirty="0" smtClean="0">
                <a:latin typeface="Times New Roman" panose="02020603050405020304" pitchFamily="18" charset="0"/>
              </a:rPr>
              <a:t>In Spread Spectrum the original spectrum spread for each station.</a:t>
            </a:r>
          </a:p>
          <a:p>
            <a:pPr algn="just">
              <a:defRPr/>
            </a:pPr>
            <a:r>
              <a:rPr lang="en-US" altLang="en-US" sz="2400" dirty="0" smtClean="0">
                <a:latin typeface="Times New Roman" panose="02020603050405020304" pitchFamily="18" charset="0"/>
              </a:rPr>
              <a:t>If the require bandwidth for each station is B, spread spectrum expands it to </a:t>
            </a:r>
            <a:r>
              <a:rPr lang="en-US" altLang="en-US" sz="2400" dirty="0" err="1" smtClean="0">
                <a:latin typeface="Times New Roman" panose="02020603050405020304" pitchFamily="18" charset="0"/>
              </a:rPr>
              <a:t>Bss</a:t>
            </a:r>
            <a:r>
              <a:rPr lang="en-US" altLang="en-US" sz="2400" dirty="0" smtClean="0">
                <a:latin typeface="Times New Roman" panose="02020603050405020304" pitchFamily="18" charset="0"/>
              </a:rPr>
              <a:t>, such that </a:t>
            </a:r>
            <a:r>
              <a:rPr lang="en-US" altLang="en-US" sz="2400" dirty="0" err="1" smtClean="0">
                <a:latin typeface="Times New Roman" panose="02020603050405020304" pitchFamily="18" charset="0"/>
              </a:rPr>
              <a:t>Bss</a:t>
            </a:r>
            <a:r>
              <a:rPr lang="en-US" altLang="en-US" sz="2400" dirty="0" smtClean="0">
                <a:latin typeface="Times New Roman" panose="02020603050405020304" pitchFamily="18" charset="0"/>
              </a:rPr>
              <a:t>&gt;&gt;B.</a:t>
            </a:r>
          </a:p>
          <a:p>
            <a:pPr algn="just">
              <a:defRPr/>
            </a:pPr>
            <a:r>
              <a:rPr lang="en-US" altLang="en-US" sz="2400" dirty="0" smtClean="0">
                <a:latin typeface="Times New Roman" panose="02020603050405020304" pitchFamily="18" charset="0"/>
              </a:rPr>
              <a:t>It allows source to wrap its message in protective envelope for a more secure transmission. For example special gift packing.</a:t>
            </a:r>
          </a:p>
          <a:p>
            <a:pPr algn="just">
              <a:defRPr/>
            </a:pPr>
            <a:r>
              <a:rPr lang="en-US" altLang="en-US" sz="2400" dirty="0" smtClean="0">
                <a:latin typeface="Times New Roman" panose="02020603050405020304" pitchFamily="18" charset="0"/>
                <a:cs typeface="Times New Roman" panose="02020603050405020304" pitchFamily="18" charset="0"/>
              </a:rPr>
              <a:t>It works on Two principles:</a:t>
            </a:r>
          </a:p>
          <a:p>
            <a:pPr marL="457200" indent="-457200" algn="just">
              <a:buAutoNum type="arabicPeriod"/>
              <a:defRPr/>
            </a:pPr>
            <a:r>
              <a:rPr lang="en-US" altLang="en-US" sz="2400" dirty="0" smtClean="0">
                <a:latin typeface="Times New Roman" panose="02020603050405020304" pitchFamily="18" charset="0"/>
                <a:cs typeface="Times New Roman" panose="02020603050405020304" pitchFamily="18" charset="0"/>
              </a:rPr>
              <a:t>The bandwidth allocated to each station needs to be larger than what is needed. This allow redundancy.</a:t>
            </a:r>
          </a:p>
          <a:p>
            <a:pPr marL="457200" indent="-457200" algn="just">
              <a:buAutoNum type="arabicPeriod"/>
              <a:defRPr/>
            </a:pPr>
            <a:r>
              <a:rPr lang="en-US" altLang="en-US" sz="2400" dirty="0" smtClean="0">
                <a:latin typeface="Times New Roman" panose="02020603050405020304" pitchFamily="18" charset="0"/>
                <a:cs typeface="Times New Roman" panose="02020603050405020304" pitchFamily="18" charset="0"/>
              </a:rPr>
              <a:t>The expanding of the original bandwidth B to the bandwidth </a:t>
            </a:r>
            <a:r>
              <a:rPr lang="en-US" altLang="en-US" sz="2400" dirty="0" err="1" smtClean="0">
                <a:latin typeface="Times New Roman" panose="02020603050405020304" pitchFamily="18" charset="0"/>
                <a:cs typeface="Times New Roman" panose="02020603050405020304" pitchFamily="18" charset="0"/>
              </a:rPr>
              <a:t>Bss</a:t>
            </a:r>
            <a:r>
              <a:rPr lang="en-US" altLang="en-US" sz="2400" dirty="0" smtClean="0">
                <a:latin typeface="Times New Roman" panose="02020603050405020304" pitchFamily="18" charset="0"/>
                <a:cs typeface="Times New Roman" panose="02020603050405020304" pitchFamily="18" charset="0"/>
              </a:rPr>
              <a:t> must be done by a process that is independent of the original signal.</a:t>
            </a:r>
          </a:p>
          <a:p>
            <a:pPr algn="just">
              <a:defRPr/>
            </a:pPr>
            <a:endParaRPr lang="en-US" altLang="en-US" sz="2400" b="1" dirty="0" smtClean="0">
              <a:latin typeface="Times New Roman" panose="02020603050405020304" pitchFamily="18" charset="0"/>
              <a:cs typeface="Times New Roman" panose="02020603050405020304" pitchFamily="18" charset="0"/>
            </a:endParaRPr>
          </a:p>
          <a:p>
            <a:pPr algn="just">
              <a:buNone/>
              <a:defRPr/>
            </a:pPr>
            <a:r>
              <a:rPr lang="en-US" altLang="en-US" sz="2400" b="1" dirty="0" smtClean="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9982200" cy="685800"/>
          </a:xfrm>
        </p:spPr>
        <p:txBody>
          <a:bodyPr>
            <a:normAutofit/>
          </a:bodyPr>
          <a:lstStyle/>
          <a:p>
            <a:r>
              <a:rPr lang="en-US" sz="3000" dirty="0" smtClean="0"/>
              <a:t>2. Spread Spectrum</a:t>
            </a:r>
            <a:endParaRPr lang="en-US" sz="30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Content Placeholder 4"/>
          <p:cNvSpPr>
            <a:spLocks noGrp="1"/>
          </p:cNvSpPr>
          <p:nvPr>
            <p:ph sz="quarter" idx="1"/>
          </p:nvPr>
        </p:nvSpPr>
        <p:spPr>
          <a:xfrm>
            <a:off x="457200" y="838200"/>
            <a:ext cx="8305800" cy="6477000"/>
          </a:xfrm>
        </p:spPr>
        <p:txBody>
          <a:bodyPr>
            <a:normAutofit/>
          </a:bodyPr>
          <a:lstStyle/>
          <a:p>
            <a:pPr algn="just">
              <a:defRPr/>
            </a:pPr>
            <a:r>
              <a:rPr lang="en-US" altLang="en-US" sz="2000" dirty="0" smtClean="0">
                <a:latin typeface="Times New Roman" panose="02020603050405020304" pitchFamily="18" charset="0"/>
              </a:rPr>
              <a:t>The spreading process occurs after the signal is created by the source.</a:t>
            </a:r>
          </a:p>
          <a:p>
            <a:pPr algn="just">
              <a:defRPr/>
            </a:pPr>
            <a:r>
              <a:rPr lang="en-US" altLang="en-US" sz="2000" dirty="0" smtClean="0">
                <a:latin typeface="Times New Roman" panose="02020603050405020304" pitchFamily="18" charset="0"/>
                <a:cs typeface="Times New Roman" panose="02020603050405020304" pitchFamily="18" charset="0"/>
              </a:rPr>
              <a:t>After signal is created by the source the spreading process uses a spreading code and spreads the bandwidth.</a:t>
            </a:r>
          </a:p>
          <a:p>
            <a:pPr algn="just">
              <a:defRPr/>
            </a:pPr>
            <a:r>
              <a:rPr lang="en-US" altLang="en-US" sz="2000" dirty="0" smtClean="0">
                <a:latin typeface="Times New Roman" panose="02020603050405020304" pitchFamily="18" charset="0"/>
                <a:cs typeface="Times New Roman" panose="02020603050405020304" pitchFamily="18" charset="0"/>
              </a:rPr>
              <a:t>The spreading code is nothing but a series of numbers that look random, but are actually a pattern.</a:t>
            </a:r>
          </a:p>
          <a:p>
            <a:pPr algn="just">
              <a:defRPr/>
            </a:pPr>
            <a:r>
              <a:rPr lang="en-US" altLang="en-US" sz="2000" dirty="0" smtClean="0">
                <a:latin typeface="Times New Roman" panose="02020603050405020304" pitchFamily="18" charset="0"/>
                <a:cs typeface="Times New Roman" panose="02020603050405020304" pitchFamily="18" charset="0"/>
              </a:rPr>
              <a:t>There are two techniques to spread bandwidth:</a:t>
            </a:r>
          </a:p>
          <a:p>
            <a:pPr marL="457200" indent="-457200" algn="just">
              <a:buAutoNum type="arabicPeriod"/>
              <a:defRPr/>
            </a:pPr>
            <a:r>
              <a:rPr lang="en-US" altLang="en-US" sz="2000" dirty="0" smtClean="0">
                <a:latin typeface="Times New Roman" panose="02020603050405020304" pitchFamily="18" charset="0"/>
                <a:cs typeface="Times New Roman" panose="02020603050405020304" pitchFamily="18" charset="0"/>
              </a:rPr>
              <a:t>Frequency hopping spread spectrum(FHSS)</a:t>
            </a:r>
          </a:p>
          <a:p>
            <a:pPr marL="457200" indent="-457200" algn="just">
              <a:buAutoNum type="arabicPeriod"/>
              <a:defRPr/>
            </a:pPr>
            <a:r>
              <a:rPr lang="en-US" altLang="en-US" sz="2000" dirty="0" smtClean="0">
                <a:latin typeface="Times New Roman" panose="02020603050405020304" pitchFamily="18" charset="0"/>
                <a:cs typeface="Times New Roman" panose="02020603050405020304" pitchFamily="18" charset="0"/>
              </a:rPr>
              <a:t>Direct sequence spread spectrum(DSSS)</a:t>
            </a:r>
          </a:p>
          <a:p>
            <a:pPr algn="just">
              <a:defRPr/>
            </a:pPr>
            <a:endParaRPr lang="en-US" altLang="en-US" sz="2000" b="1" dirty="0" smtClean="0">
              <a:latin typeface="Times New Roman" panose="02020603050405020304" pitchFamily="18" charset="0"/>
              <a:cs typeface="Times New Roman" panose="02020603050405020304" pitchFamily="18" charset="0"/>
            </a:endParaRPr>
          </a:p>
          <a:p>
            <a:pPr algn="just">
              <a:buNone/>
              <a:defRPr/>
            </a:pPr>
            <a:r>
              <a:rPr lang="en-US" altLang="en-US" sz="2000" b="1" dirty="0" smtClean="0">
                <a:latin typeface="Times New Roman" panose="02020603050405020304" pitchFamily="18" charset="0"/>
                <a:cs typeface="Times New Roman" panose="02020603050405020304" pitchFamily="18" charset="0"/>
              </a:rPr>
              <a:t>-</a:t>
            </a:r>
            <a:endParaRPr lang="en-US" altLang="en-US" sz="2000" dirty="0" smtClean="0">
              <a:latin typeface="Times New Roman" panose="02020603050405020304" pitchFamily="18" charset="0"/>
              <a:cs typeface="Times New Roman" panose="02020603050405020304" pitchFamily="18" charset="0"/>
            </a:endParaRPr>
          </a:p>
          <a:p>
            <a:pPr algn="just">
              <a:defRPr/>
            </a:pP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332" name="Text Box 4"/>
          <p:cNvSpPr txBox="1">
            <a:spLocks noChangeArrowheads="1"/>
          </p:cNvSpPr>
          <p:nvPr/>
        </p:nvSpPr>
        <p:spPr bwMode="auto">
          <a:xfrm>
            <a:off x="1371600" y="762000"/>
            <a:ext cx="2974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400" dirty="0" smtClean="0">
                <a:solidFill>
                  <a:schemeClr val="folHlink"/>
                </a:solidFill>
                <a:latin typeface="Times New Roman" panose="02020603050405020304" pitchFamily="18" charset="0"/>
              </a:rPr>
              <a:t> </a:t>
            </a:r>
            <a:r>
              <a:rPr lang="en-US" altLang="en-US" sz="2000" i="1" dirty="0">
                <a:latin typeface="Times New Roman" panose="02020603050405020304" pitchFamily="18" charset="0"/>
              </a:rPr>
              <a:t>Spread spectrum</a:t>
            </a:r>
          </a:p>
        </p:txBody>
      </p:sp>
      <p:pic>
        <p:nvPicPr>
          <p:cNvPr id="99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295" y="2351088"/>
            <a:ext cx="5841206" cy="305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56217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9982200" cy="685800"/>
          </a:xfrm>
        </p:spPr>
        <p:txBody>
          <a:bodyPr>
            <a:normAutofit/>
          </a:bodyPr>
          <a:lstStyle/>
          <a:p>
            <a:pPr marL="457200" indent="-457200">
              <a:defRPr/>
            </a:pPr>
            <a:r>
              <a:rPr lang="en-US" sz="3000" dirty="0" smtClean="0"/>
              <a:t>2.1  </a:t>
            </a:r>
            <a:r>
              <a:rPr lang="en-US" altLang="en-US" sz="3000" dirty="0" smtClean="0">
                <a:latin typeface="Times New Roman" panose="02020603050405020304" pitchFamily="18" charset="0"/>
                <a:cs typeface="Times New Roman" panose="02020603050405020304" pitchFamily="18" charset="0"/>
              </a:rPr>
              <a:t>Frequency hopping spread spectrum(FHSS)</a:t>
            </a: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Content Placeholder 4"/>
          <p:cNvSpPr>
            <a:spLocks noGrp="1"/>
          </p:cNvSpPr>
          <p:nvPr>
            <p:ph sz="quarter" idx="1"/>
          </p:nvPr>
        </p:nvSpPr>
        <p:spPr>
          <a:xfrm>
            <a:off x="457200" y="838200"/>
            <a:ext cx="8305800" cy="6477000"/>
          </a:xfrm>
        </p:spPr>
        <p:txBody>
          <a:bodyPr>
            <a:normAutofit/>
          </a:bodyPr>
          <a:lstStyle/>
          <a:p>
            <a:pPr algn="just">
              <a:defRPr/>
            </a:pPr>
            <a:r>
              <a:rPr lang="en-US" altLang="en-US" sz="2200" dirty="0" smtClean="0">
                <a:latin typeface="Times New Roman" panose="02020603050405020304" pitchFamily="18" charset="0"/>
              </a:rPr>
              <a:t>FHSS techniques uses M different carrier frequencies that are modulated by the source signal.</a:t>
            </a:r>
          </a:p>
          <a:p>
            <a:pPr algn="just">
              <a:defRPr/>
            </a:pPr>
            <a:r>
              <a:rPr lang="en-US" altLang="en-US" sz="2200" dirty="0" smtClean="0">
                <a:latin typeface="Times New Roman" panose="02020603050405020304" pitchFamily="18" charset="0"/>
                <a:cs typeface="Times New Roman" panose="02020603050405020304" pitchFamily="18" charset="0"/>
              </a:rPr>
              <a:t>Modulation of frequency is done one by one.</a:t>
            </a:r>
          </a:p>
          <a:p>
            <a:pPr algn="just">
              <a:defRPr/>
            </a:pPr>
            <a:r>
              <a:rPr lang="en-US" altLang="en-US" sz="2200" dirty="0" smtClean="0">
                <a:latin typeface="Times New Roman" panose="02020603050405020304" pitchFamily="18" charset="0"/>
                <a:cs typeface="Times New Roman" panose="02020603050405020304" pitchFamily="18" charset="0"/>
              </a:rPr>
              <a:t>A pseudorandom code generator called </a:t>
            </a:r>
            <a:r>
              <a:rPr lang="en-US" altLang="en-US" sz="2200" b="1" dirty="0" smtClean="0">
                <a:latin typeface="Times New Roman" panose="02020603050405020304" pitchFamily="18" charset="0"/>
                <a:cs typeface="Times New Roman" panose="02020603050405020304" pitchFamily="18" charset="0"/>
              </a:rPr>
              <a:t>pseudorandom noise(PN),</a:t>
            </a:r>
            <a:r>
              <a:rPr lang="en-US" altLang="en-US" sz="2200" dirty="0" smtClean="0">
                <a:latin typeface="Times New Roman" panose="02020603050405020304" pitchFamily="18" charset="0"/>
                <a:cs typeface="Times New Roman" panose="02020603050405020304" pitchFamily="18" charset="0"/>
              </a:rPr>
              <a:t> creates a k-bit pattern for every hopping period Th.</a:t>
            </a:r>
          </a:p>
          <a:p>
            <a:pPr algn="just">
              <a:defRPr/>
            </a:pPr>
            <a:r>
              <a:rPr lang="en-US" altLang="en-US" sz="2200" dirty="0" smtClean="0">
                <a:latin typeface="Times New Roman" panose="02020603050405020304" pitchFamily="18" charset="0"/>
                <a:cs typeface="Times New Roman" panose="02020603050405020304" pitchFamily="18" charset="0"/>
              </a:rPr>
              <a:t>The frequency table uses the pattern to find the frequency to be used for this hopping period and passes it to the frequency synthesizer.</a:t>
            </a:r>
          </a:p>
          <a:p>
            <a:pPr algn="just">
              <a:defRPr/>
            </a:pPr>
            <a:r>
              <a:rPr lang="en-US" altLang="en-US" sz="2200" dirty="0" smtClean="0">
                <a:latin typeface="Times New Roman" panose="02020603050405020304" pitchFamily="18" charset="0"/>
                <a:cs typeface="Times New Roman" panose="02020603050405020304" pitchFamily="18" charset="0"/>
              </a:rPr>
              <a:t>The frequency synthesizer creates a carrier signal of that frequency and the source signal modulates the  carrier signal. </a:t>
            </a:r>
          </a:p>
          <a:p>
            <a:pPr algn="just">
              <a:defRPr/>
            </a:pPr>
            <a:r>
              <a:rPr lang="en-US" altLang="en-US" sz="2200" dirty="0" smtClean="0">
                <a:latin typeface="Times New Roman" panose="02020603050405020304" pitchFamily="18" charset="0"/>
                <a:cs typeface="Times New Roman" panose="02020603050405020304" pitchFamily="18" charset="0"/>
              </a:rPr>
              <a:t>Suppose we have decided to have eight hopping frequencies, The pseudorandom code generator will create eight different 3-bit patterns.</a:t>
            </a:r>
          </a:p>
          <a:p>
            <a:pPr algn="just">
              <a:defRPr/>
            </a:pPr>
            <a:r>
              <a:rPr lang="en-US" altLang="en-US" sz="2200" dirty="0" smtClean="0">
                <a:latin typeface="Times New Roman" panose="02020603050405020304" pitchFamily="18" charset="0"/>
                <a:cs typeface="Times New Roman" panose="02020603050405020304" pitchFamily="18" charset="0"/>
              </a:rPr>
              <a:t>It is for all 8 period after completion of 8 period pattern get repeated.</a:t>
            </a:r>
          </a:p>
          <a:p>
            <a:pPr algn="just">
              <a:defRPr/>
            </a:pPr>
            <a:endParaRPr lang="en-US" altLang="en-US" sz="2200" b="1" dirty="0" smtClean="0">
              <a:latin typeface="Times New Roman" panose="02020603050405020304" pitchFamily="18" charset="0"/>
              <a:cs typeface="Times New Roman" panose="02020603050405020304" pitchFamily="18" charset="0"/>
            </a:endParaRPr>
          </a:p>
          <a:p>
            <a:pPr algn="just">
              <a:buNone/>
              <a:defRPr/>
            </a:pP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a:defRPr/>
            </a:pPr>
            <a:endParaRPr lang="en-US" sz="2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9829800" cy="685800"/>
          </a:xfrm>
        </p:spPr>
        <p:txBody>
          <a:bodyPr>
            <a:normAutofit/>
          </a:bodyPr>
          <a:lstStyle/>
          <a:p>
            <a:pPr marL="457200" indent="-457200">
              <a:defRPr/>
            </a:pPr>
            <a:r>
              <a:rPr lang="en-US" sz="3000" dirty="0" smtClean="0"/>
              <a:t>2.1  </a:t>
            </a:r>
            <a:r>
              <a:rPr lang="en-US" altLang="en-US" sz="3000" dirty="0" smtClean="0">
                <a:latin typeface="Times New Roman" panose="02020603050405020304" pitchFamily="18" charset="0"/>
                <a:cs typeface="Times New Roman" panose="02020603050405020304" pitchFamily="18" charset="0"/>
              </a:rPr>
              <a:t>Frequency hopping spread spectrum(FHSS)</a:t>
            </a: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Content Placeholder 4"/>
          <p:cNvSpPr>
            <a:spLocks noGrp="1"/>
          </p:cNvSpPr>
          <p:nvPr>
            <p:ph sz="quarter" idx="1"/>
          </p:nvPr>
        </p:nvSpPr>
        <p:spPr>
          <a:xfrm>
            <a:off x="457200" y="838200"/>
            <a:ext cx="8305800" cy="3886200"/>
          </a:xfrm>
        </p:spPr>
        <p:txBody>
          <a:bodyPr>
            <a:normAutofit/>
          </a:bodyPr>
          <a:lstStyle/>
          <a:p>
            <a:pPr algn="just">
              <a:defRPr/>
            </a:pPr>
            <a:r>
              <a:rPr lang="en-US" altLang="en-US" sz="2400" dirty="0" smtClean="0">
                <a:latin typeface="Times New Roman" panose="02020603050405020304" pitchFamily="18" charset="0"/>
                <a:cs typeface="Times New Roman" panose="02020603050405020304" pitchFamily="18" charset="0"/>
              </a:rPr>
              <a:t>Here if intruder tries to </a:t>
            </a:r>
            <a:r>
              <a:rPr lang="en-US" altLang="en-US" sz="2400" b="1" dirty="0" smtClean="0">
                <a:latin typeface="Times New Roman" panose="02020603050405020304" pitchFamily="18" charset="0"/>
                <a:cs typeface="Times New Roman" panose="02020603050405020304" pitchFamily="18" charset="0"/>
              </a:rPr>
              <a:t>intercep</a:t>
            </a:r>
            <a:r>
              <a:rPr lang="en-US" altLang="en-US" sz="2400" dirty="0" smtClean="0">
                <a:latin typeface="Times New Roman" panose="02020603050405020304" pitchFamily="18" charset="0"/>
                <a:cs typeface="Times New Roman" panose="02020603050405020304" pitchFamily="18" charset="0"/>
              </a:rPr>
              <a:t>t the transmitted signal, he can only access a small piece of data it is difficult to know spreading sequence.</a:t>
            </a:r>
          </a:p>
          <a:p>
            <a:pPr algn="just">
              <a:defRPr/>
            </a:pPr>
            <a:r>
              <a:rPr lang="en-US" altLang="en-US" sz="2400" dirty="0" smtClean="0">
                <a:latin typeface="Times New Roman" panose="02020603050405020304" pitchFamily="18" charset="0"/>
                <a:cs typeface="Times New Roman" panose="02020603050405020304" pitchFamily="18" charset="0"/>
              </a:rPr>
              <a:t>It also have </a:t>
            </a:r>
            <a:r>
              <a:rPr lang="en-US" altLang="en-US" sz="2400" b="1" dirty="0" smtClean="0">
                <a:latin typeface="Times New Roman" panose="02020603050405020304" pitchFamily="18" charset="0"/>
                <a:cs typeface="Times New Roman" panose="02020603050405020304" pitchFamily="18" charset="0"/>
              </a:rPr>
              <a:t>anti-jamming </a:t>
            </a:r>
            <a:r>
              <a:rPr lang="en-US" altLang="en-US" sz="2400" dirty="0" smtClean="0">
                <a:latin typeface="Times New Roman" panose="02020603050405020304" pitchFamily="18" charset="0"/>
                <a:cs typeface="Times New Roman" panose="02020603050405020304" pitchFamily="18" charset="0"/>
              </a:rPr>
              <a:t>effect. A malicious sender may be able to send noise to jam the signal for </a:t>
            </a:r>
            <a:r>
              <a:rPr lang="en-US" altLang="en-US" sz="2400" b="1" dirty="0" smtClean="0">
                <a:latin typeface="Times New Roman" panose="02020603050405020304" pitchFamily="18" charset="0"/>
                <a:cs typeface="Times New Roman" panose="02020603050405020304" pitchFamily="18" charset="0"/>
              </a:rPr>
              <a:t>one hopping period </a:t>
            </a:r>
            <a:r>
              <a:rPr lang="en-US" altLang="en-US" sz="2400" dirty="0" smtClean="0">
                <a:latin typeface="Times New Roman" panose="02020603050405020304" pitchFamily="18" charset="0"/>
                <a:cs typeface="Times New Roman" panose="02020603050405020304" pitchFamily="18" charset="0"/>
              </a:rPr>
              <a:t>but not for the whole period.</a:t>
            </a:r>
          </a:p>
          <a:p>
            <a:pPr algn="just">
              <a:defRPr/>
            </a:pPr>
            <a:endParaRPr lang="en-US" altLang="en-US" sz="2400" b="1" dirty="0" smtClean="0">
              <a:latin typeface="Times New Roman" panose="02020603050405020304" pitchFamily="18" charset="0"/>
              <a:cs typeface="Times New Roman" panose="02020603050405020304" pitchFamily="18" charset="0"/>
            </a:endParaRPr>
          </a:p>
          <a:p>
            <a:pPr algn="just">
              <a:buNone/>
              <a:defRPr/>
            </a:pPr>
            <a:r>
              <a:rPr lang="en-US" altLang="en-US" sz="2400" b="1" dirty="0" smtClean="0">
                <a:latin typeface="Times New Roman" panose="02020603050405020304" pitchFamily="18" charset="0"/>
                <a:cs typeface="Times New Roman" panose="02020603050405020304" pitchFamily="18" charset="0"/>
              </a:rPr>
              <a:t>-</a:t>
            </a:r>
            <a:endParaRPr lang="en-US" altLang="en-US" sz="2400" dirty="0" smtClean="0">
              <a:latin typeface="Times New Roman" panose="02020603050405020304" pitchFamily="18" charset="0"/>
              <a:cs typeface="Times New Roman" panose="02020603050405020304" pitchFamily="18" charset="0"/>
            </a:endParaRPr>
          </a:p>
          <a:p>
            <a:pPr algn="just">
              <a:defRPr/>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380" name="Text Box 4"/>
          <p:cNvSpPr txBox="1">
            <a:spLocks noChangeArrowheads="1"/>
          </p:cNvSpPr>
          <p:nvPr/>
        </p:nvSpPr>
        <p:spPr bwMode="auto">
          <a:xfrm>
            <a:off x="2128242" y="5791200"/>
            <a:ext cx="58809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Frequency </a:t>
            </a:r>
            <a:r>
              <a:rPr lang="en-US" altLang="en-US" sz="2000" i="1" dirty="0">
                <a:latin typeface="Times New Roman" panose="02020603050405020304" pitchFamily="18" charset="0"/>
              </a:rPr>
              <a:t>hopping spread spectrum (FHSS)</a:t>
            </a:r>
          </a:p>
        </p:txBody>
      </p:sp>
      <p:pic>
        <p:nvPicPr>
          <p:cNvPr id="101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457825"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676400" y="759846"/>
            <a:ext cx="6534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latin typeface="Times New Roman" panose="02020603050405020304" pitchFamily="18" charset="0"/>
              </a:rPr>
              <a:t>1. Frequency Hopping Spread Spectrum (FHSS)</a:t>
            </a:r>
            <a:endParaRPr lang="en-US" altLang="en-US" sz="24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78313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6" name="Text Box 4"/>
          <p:cNvSpPr txBox="1">
            <a:spLocks noChangeArrowheads="1"/>
          </p:cNvSpPr>
          <p:nvPr/>
        </p:nvSpPr>
        <p:spPr bwMode="auto">
          <a:xfrm>
            <a:off x="1371601" y="762000"/>
            <a:ext cx="39269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Categories </a:t>
            </a:r>
            <a:r>
              <a:rPr lang="en-US" altLang="en-US" sz="2000" i="1" dirty="0">
                <a:latin typeface="Times New Roman" panose="02020603050405020304" pitchFamily="18" charset="0"/>
              </a:rPr>
              <a:t>of multiplexing</a:t>
            </a:r>
          </a:p>
        </p:txBody>
      </p:sp>
      <p:pic>
        <p:nvPicPr>
          <p:cNvPr id="133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2390777"/>
            <a:ext cx="62388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886931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28" name="Text Box 4"/>
          <p:cNvSpPr txBox="1">
            <a:spLocks noChangeArrowheads="1"/>
          </p:cNvSpPr>
          <p:nvPr/>
        </p:nvSpPr>
        <p:spPr bwMode="auto">
          <a:xfrm>
            <a:off x="1371600" y="762000"/>
            <a:ext cx="44046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Frequency </a:t>
            </a:r>
            <a:r>
              <a:rPr lang="en-US" altLang="en-US" sz="2000" i="1" dirty="0">
                <a:latin typeface="Times New Roman" panose="02020603050405020304" pitchFamily="18" charset="0"/>
              </a:rPr>
              <a:t>selection in FHSS</a:t>
            </a:r>
          </a:p>
        </p:txBody>
      </p:sp>
      <p:pic>
        <p:nvPicPr>
          <p:cNvPr id="103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1"/>
            <a:ext cx="5491163"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8703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76" name="Text Box 4"/>
          <p:cNvSpPr txBox="1">
            <a:spLocks noChangeArrowheads="1"/>
          </p:cNvSpPr>
          <p:nvPr/>
        </p:nvSpPr>
        <p:spPr bwMode="auto">
          <a:xfrm>
            <a:off x="1371601" y="762000"/>
            <a:ext cx="24713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FHSS </a:t>
            </a:r>
            <a:r>
              <a:rPr lang="en-US" altLang="en-US" sz="2000" i="1" dirty="0">
                <a:latin typeface="Times New Roman" panose="02020603050405020304" pitchFamily="18" charset="0"/>
              </a:rPr>
              <a:t>cycles</a:t>
            </a:r>
          </a:p>
        </p:txBody>
      </p:sp>
      <p:pic>
        <p:nvPicPr>
          <p:cNvPr id="105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491" y="1676400"/>
            <a:ext cx="5237559"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91479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001000" cy="685800"/>
          </a:xfrm>
        </p:spPr>
        <p:txBody>
          <a:bodyPr>
            <a:normAutofit/>
          </a:bodyPr>
          <a:lstStyle/>
          <a:p>
            <a:pPr marL="457200" indent="-457200">
              <a:defRPr/>
            </a:pPr>
            <a:r>
              <a:rPr lang="en-US" sz="3000" dirty="0" smtClean="0"/>
              <a:t>2.1  </a:t>
            </a:r>
            <a:r>
              <a:rPr lang="en-US" altLang="en-US" sz="3000" dirty="0" smtClean="0">
                <a:latin typeface="Times New Roman" panose="02020603050405020304" pitchFamily="18" charset="0"/>
                <a:cs typeface="Times New Roman" panose="02020603050405020304" pitchFamily="18" charset="0"/>
              </a:rPr>
              <a:t>Frequency hopping spread spectrum(FHSS)</a:t>
            </a: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Content Placeholder 4"/>
          <p:cNvSpPr>
            <a:spLocks noGrp="1"/>
          </p:cNvSpPr>
          <p:nvPr>
            <p:ph sz="quarter" idx="1"/>
          </p:nvPr>
        </p:nvSpPr>
        <p:spPr>
          <a:xfrm>
            <a:off x="457200" y="838200"/>
            <a:ext cx="8305800" cy="6477000"/>
          </a:xfrm>
        </p:spPr>
        <p:txBody>
          <a:bodyPr>
            <a:normAutofit/>
          </a:bodyPr>
          <a:lstStyle/>
          <a:p>
            <a:pPr algn="just">
              <a:defRPr/>
            </a:pPr>
            <a:r>
              <a:rPr lang="en-US" altLang="en-US" sz="2000" dirty="0" smtClean="0">
                <a:latin typeface="Times" panose="02020603050405020304" pitchFamily="18" charset="0"/>
                <a:ea typeface="Tahoma" panose="020B0604030504040204" pitchFamily="34" charset="0"/>
                <a:cs typeface="Times" panose="02020603050405020304" pitchFamily="18" charset="0"/>
              </a:rPr>
              <a:t>Bandwidth Sharing:</a:t>
            </a:r>
          </a:p>
          <a:p>
            <a:pPr algn="just">
              <a:defRPr/>
            </a:pPr>
            <a:r>
              <a:rPr lang="en-US" altLang="en-US" sz="2000" dirty="0" smtClean="0">
                <a:latin typeface="Times" panose="02020603050405020304" pitchFamily="18" charset="0"/>
                <a:ea typeface="Tahoma" panose="020B0604030504040204" pitchFamily="34" charset="0"/>
                <a:cs typeface="Times" panose="02020603050405020304" pitchFamily="18" charset="0"/>
              </a:rPr>
              <a:t>If the number of hopping frequencies is M, we can multiplex M channels into one by using the same </a:t>
            </a:r>
            <a:r>
              <a:rPr lang="en-US" altLang="en-US" sz="2000" dirty="0" err="1" smtClean="0">
                <a:latin typeface="Times" panose="02020603050405020304" pitchFamily="18" charset="0"/>
                <a:ea typeface="Tahoma" panose="020B0604030504040204" pitchFamily="34" charset="0"/>
                <a:cs typeface="Times" panose="02020603050405020304" pitchFamily="18" charset="0"/>
              </a:rPr>
              <a:t>Bss</a:t>
            </a:r>
            <a:r>
              <a:rPr lang="en-US" altLang="en-US" sz="2000" dirty="0" smtClean="0">
                <a:latin typeface="Times" panose="02020603050405020304" pitchFamily="18" charset="0"/>
                <a:ea typeface="Tahoma" panose="020B0604030504040204" pitchFamily="34" charset="0"/>
                <a:cs typeface="Times" panose="02020603050405020304" pitchFamily="18" charset="0"/>
              </a:rPr>
              <a:t> bandwidth.</a:t>
            </a:r>
          </a:p>
          <a:p>
            <a:pPr algn="just">
              <a:defRPr/>
            </a:pPr>
            <a:r>
              <a:rPr lang="en-US" altLang="en-US" sz="2000" dirty="0" smtClean="0">
                <a:latin typeface="Times" panose="02020603050405020304" pitchFamily="18" charset="0"/>
                <a:ea typeface="Tahoma" panose="020B0604030504040204" pitchFamily="34" charset="0"/>
                <a:cs typeface="Times" panose="02020603050405020304" pitchFamily="18" charset="0"/>
              </a:rPr>
              <a:t>It is possible because station uses just one frequency in each hopping period, M-1 other frequencies can be use </a:t>
            </a:r>
            <a:r>
              <a:rPr lang="en-US" altLang="en-US" sz="2000" dirty="0" err="1" smtClean="0">
                <a:latin typeface="Times" panose="02020603050405020304" pitchFamily="18" charset="0"/>
                <a:ea typeface="Tahoma" panose="020B0604030504040204" pitchFamily="34" charset="0"/>
                <a:cs typeface="Times" panose="02020603050405020304" pitchFamily="18" charset="0"/>
              </a:rPr>
              <a:t>dy</a:t>
            </a:r>
            <a:r>
              <a:rPr lang="en-US" altLang="en-US" sz="2000" dirty="0" smtClean="0">
                <a:latin typeface="Times" panose="02020603050405020304" pitchFamily="18" charset="0"/>
                <a:ea typeface="Tahoma" panose="020B0604030504040204" pitchFamily="34" charset="0"/>
                <a:cs typeface="Times" panose="02020603050405020304" pitchFamily="18" charset="0"/>
              </a:rPr>
              <a:t> other M-1 stations.</a:t>
            </a:r>
          </a:p>
          <a:p>
            <a:pPr algn="just">
              <a:defRPr/>
            </a:pPr>
            <a:r>
              <a:rPr lang="en-US" sz="2000" dirty="0" smtClean="0">
                <a:latin typeface="Times" panose="02020603050405020304" pitchFamily="18" charset="0"/>
                <a:ea typeface="Tahoma" panose="020B0604030504040204" pitchFamily="34" charset="0"/>
                <a:cs typeface="Times" panose="02020603050405020304" pitchFamily="18" charset="0"/>
              </a:rPr>
              <a:t>M different station can uses same </a:t>
            </a:r>
            <a:r>
              <a:rPr lang="en-US" sz="2000" dirty="0" err="1" smtClean="0">
                <a:latin typeface="Times" panose="02020603050405020304" pitchFamily="18" charset="0"/>
                <a:ea typeface="Tahoma" panose="020B0604030504040204" pitchFamily="34" charset="0"/>
                <a:cs typeface="Times" panose="02020603050405020304" pitchFamily="18" charset="0"/>
              </a:rPr>
              <a:t>Bss</a:t>
            </a:r>
            <a:r>
              <a:rPr lang="en-US" sz="2000" dirty="0" smtClean="0">
                <a:latin typeface="Times" panose="02020603050405020304" pitchFamily="18" charset="0"/>
                <a:ea typeface="Tahoma" panose="020B0604030504040204" pitchFamily="34" charset="0"/>
                <a:cs typeface="Times" panose="02020603050405020304" pitchFamily="18" charset="0"/>
              </a:rPr>
              <a:t> if an appropriate modulation technique such as multiple FSK used.</a:t>
            </a:r>
          </a:p>
          <a:p>
            <a:pPr algn="just">
              <a:defRPr/>
            </a:pPr>
            <a:r>
              <a:rPr lang="en-US" sz="2000" dirty="0" smtClean="0">
                <a:latin typeface="Times" panose="02020603050405020304" pitchFamily="18" charset="0"/>
                <a:ea typeface="Tahoma" panose="020B0604030504040204" pitchFamily="34" charset="0"/>
                <a:cs typeface="Times" panose="02020603050405020304" pitchFamily="18" charset="0"/>
              </a:rPr>
              <a:t>In FHSS each station uses 1/M of the bandwidth but the allocation changes hop to hop. In FDM allocation is fixed.</a:t>
            </a:r>
            <a:endParaRPr lang="en-US" sz="2000" dirty="0">
              <a:latin typeface="Times" panose="02020603050405020304" pitchFamily="18" charset="0"/>
              <a:ea typeface="Tahoma" panose="020B0604030504040204" pitchFamily="34" charset="0"/>
              <a:cs typeface="Times"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524" name="Text Box 4"/>
          <p:cNvSpPr txBox="1">
            <a:spLocks noChangeArrowheads="1"/>
          </p:cNvSpPr>
          <p:nvPr/>
        </p:nvSpPr>
        <p:spPr bwMode="auto">
          <a:xfrm>
            <a:off x="1371600" y="762000"/>
            <a:ext cx="3155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Bandwidth </a:t>
            </a:r>
            <a:r>
              <a:rPr lang="en-US" altLang="en-US" sz="2000" i="1" dirty="0">
                <a:latin typeface="Times New Roman" panose="02020603050405020304" pitchFamily="18" charset="0"/>
              </a:rPr>
              <a:t>sharing</a:t>
            </a:r>
          </a:p>
        </p:txBody>
      </p:sp>
      <p:pic>
        <p:nvPicPr>
          <p:cNvPr id="1075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001838"/>
            <a:ext cx="6492479"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7831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906000" cy="685800"/>
          </a:xfrm>
        </p:spPr>
        <p:txBody>
          <a:bodyPr>
            <a:normAutofit/>
          </a:bodyPr>
          <a:lstStyle/>
          <a:p>
            <a:pPr marL="457200" indent="-457200">
              <a:defRPr/>
            </a:pPr>
            <a:r>
              <a:rPr lang="en-US" sz="3000" dirty="0" smtClean="0"/>
              <a:t>2.2 </a:t>
            </a:r>
            <a:r>
              <a:rPr lang="en-US" altLang="en-US" sz="3000" dirty="0" smtClean="0">
                <a:latin typeface="Times New Roman" panose="02020603050405020304" pitchFamily="18" charset="0"/>
                <a:cs typeface="Times New Roman" panose="02020603050405020304" pitchFamily="18" charset="0"/>
              </a:rPr>
              <a:t>Direct Sequence spread spectrum(FHSS)</a:t>
            </a: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sp>
        <p:nvSpPr>
          <p:cNvPr id="5" name="Content Placeholder 4"/>
          <p:cNvSpPr>
            <a:spLocks noGrp="1"/>
          </p:cNvSpPr>
          <p:nvPr>
            <p:ph sz="quarter" idx="1"/>
          </p:nvPr>
        </p:nvSpPr>
        <p:spPr>
          <a:xfrm>
            <a:off x="381000" y="762000"/>
            <a:ext cx="8686800" cy="6477000"/>
          </a:xfrm>
        </p:spPr>
        <p:txBody>
          <a:bodyPr>
            <a:normAutofit/>
          </a:bodyPr>
          <a:lstStyle/>
          <a:p>
            <a:pPr algn="just">
              <a:defRPr/>
            </a:pPr>
            <a:r>
              <a:rPr lang="en-US" altLang="en-US" sz="2000" dirty="0" smtClean="0">
                <a:latin typeface="Times New Roman" panose="02020603050405020304" pitchFamily="18" charset="0"/>
                <a:cs typeface="Times New Roman" panose="02020603050405020304" pitchFamily="18" charset="0"/>
              </a:rPr>
              <a:t>In DSSS we replace each data bit with n bits using a spreading code.</a:t>
            </a:r>
          </a:p>
          <a:p>
            <a:pPr algn="just">
              <a:defRPr/>
            </a:pPr>
            <a:r>
              <a:rPr lang="en-US" altLang="en-US" sz="2000" dirty="0" smtClean="0">
                <a:latin typeface="Times New Roman" panose="02020603050405020304" pitchFamily="18" charset="0"/>
                <a:cs typeface="Times New Roman" panose="02020603050405020304" pitchFamily="18" charset="0"/>
              </a:rPr>
              <a:t>Each bit is assigned a code of n bits called chips, where the chip rate is n times that of the data bit.</a:t>
            </a:r>
          </a:p>
          <a:p>
            <a:pPr algn="just">
              <a:defRPr/>
            </a:pPr>
            <a:r>
              <a:rPr lang="en-US" altLang="en-US" sz="2000" dirty="0" smtClean="0">
                <a:latin typeface="Times New Roman" panose="02020603050405020304" pitchFamily="18" charset="0"/>
                <a:cs typeface="Times New Roman" panose="02020603050405020304" pitchFamily="18" charset="0"/>
              </a:rPr>
              <a:t>It is also expand the original signal but the process is different.</a:t>
            </a:r>
          </a:p>
          <a:p>
            <a:pPr algn="just">
              <a:defRPr/>
            </a:pPr>
            <a:r>
              <a:rPr lang="en-US" sz="2000" dirty="0" smtClean="0">
                <a:latin typeface="Times New Roman" panose="02020603050405020304" pitchFamily="18" charset="0"/>
                <a:cs typeface="Times New Roman" panose="02020603050405020304" pitchFamily="18" charset="0"/>
              </a:rPr>
              <a:t>For Example sequence used  in a wireless LAN the famous barker sequence where n is 11.</a:t>
            </a:r>
          </a:p>
          <a:p>
            <a:pPr algn="just">
              <a:defRPr/>
            </a:pPr>
            <a:r>
              <a:rPr lang="en-US" sz="2000" dirty="0" smtClean="0">
                <a:latin typeface="Times New Roman" panose="02020603050405020304" pitchFamily="18" charset="0"/>
                <a:cs typeface="Times New Roman" panose="02020603050405020304" pitchFamily="18" charset="0"/>
              </a:rPr>
              <a:t>If the original signal rate is N, the rate of the spread signal is 11N.</a:t>
            </a:r>
          </a:p>
          <a:p>
            <a:pPr algn="just">
              <a:defRPr/>
            </a:pPr>
            <a:r>
              <a:rPr lang="en-US" sz="2000" dirty="0" smtClean="0">
                <a:latin typeface="Times New Roman" panose="02020603050405020304" pitchFamily="18" charset="0"/>
                <a:cs typeface="Times New Roman" panose="02020603050405020304" pitchFamily="18" charset="0"/>
              </a:rPr>
              <a:t>This means that the required bandwidth for the spread signal is 11 times larger than the bandwidth of the original signal.</a:t>
            </a:r>
          </a:p>
          <a:p>
            <a:pPr algn="just">
              <a:defRPr/>
            </a:pPr>
            <a:r>
              <a:rPr lang="en-US" sz="2000" dirty="0" smtClean="0">
                <a:latin typeface="Times New Roman" panose="02020603050405020304" pitchFamily="18" charset="0"/>
                <a:cs typeface="Times New Roman" panose="02020603050405020304" pitchFamily="18" charset="0"/>
              </a:rPr>
              <a:t>The spread signal can provide privacy if the intruder does not know the code. </a:t>
            </a:r>
          </a:p>
          <a:p>
            <a:pPr algn="just">
              <a:defRPr/>
            </a:pPr>
            <a:r>
              <a:rPr lang="en-US" sz="2000" dirty="0" smtClean="0">
                <a:latin typeface="Times New Roman" panose="02020603050405020304" pitchFamily="18" charset="0"/>
                <a:cs typeface="Times New Roman" panose="02020603050405020304" pitchFamily="18" charset="0"/>
              </a:rPr>
              <a:t>It can also provide immunity against interference if each station uses a different code. </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906000" cy="685800"/>
          </a:xfrm>
        </p:spPr>
        <p:txBody>
          <a:bodyPr>
            <a:normAutofit/>
          </a:bodyPr>
          <a:lstStyle/>
          <a:p>
            <a:pPr marL="457200" indent="-457200">
              <a:defRPr/>
            </a:pPr>
            <a:r>
              <a:rPr lang="en-US" sz="3000" dirty="0" smtClean="0"/>
              <a:t>2.2 </a:t>
            </a:r>
            <a:r>
              <a:rPr lang="en-US" altLang="en-US" sz="3000" dirty="0" smtClean="0">
                <a:latin typeface="Times New Roman" panose="02020603050405020304" pitchFamily="18" charset="0"/>
                <a:cs typeface="Times New Roman" panose="02020603050405020304" pitchFamily="18" charset="0"/>
              </a:rPr>
              <a:t>Direct Sequence spread spectrum(FHSS)</a:t>
            </a: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Content Placeholder 4"/>
          <p:cNvSpPr>
            <a:spLocks noGrp="1"/>
          </p:cNvSpPr>
          <p:nvPr>
            <p:ph sz="quarter" idx="1"/>
          </p:nvPr>
        </p:nvSpPr>
        <p:spPr>
          <a:xfrm>
            <a:off x="381000" y="762000"/>
            <a:ext cx="8686800" cy="6477000"/>
          </a:xfrm>
        </p:spPr>
        <p:txBody>
          <a:bodyPr>
            <a:normAutofit/>
          </a:bodyPr>
          <a:lstStyle/>
          <a:p>
            <a:pPr algn="just">
              <a:defRPr/>
            </a:pPr>
            <a:r>
              <a:rPr lang="en-US" altLang="en-US" sz="2000" dirty="0" smtClean="0">
                <a:latin typeface="Times New Roman" panose="02020603050405020304" pitchFamily="18" charset="0"/>
                <a:cs typeface="Times New Roman" panose="02020603050405020304" pitchFamily="18" charset="0"/>
              </a:rPr>
              <a:t>Bandwidth Sharing:</a:t>
            </a:r>
          </a:p>
          <a:p>
            <a:pPr algn="just">
              <a:defRPr/>
            </a:pPr>
            <a:r>
              <a:rPr lang="en-US" sz="2000" dirty="0" smtClean="0">
                <a:latin typeface="Times New Roman" panose="02020603050405020304" pitchFamily="18" charset="0"/>
                <a:cs typeface="Times New Roman" panose="02020603050405020304" pitchFamily="18" charset="0"/>
              </a:rPr>
              <a:t>If we use a spreading code that spreads signals that cannot be combined and separated  we cannot share a bandwidth.</a:t>
            </a:r>
          </a:p>
          <a:p>
            <a:pPr algn="just">
              <a:defRPr/>
            </a:pPr>
            <a:r>
              <a:rPr lang="en-US" sz="2000" dirty="0" smtClean="0">
                <a:latin typeface="Times New Roman" panose="02020603050405020304" pitchFamily="18" charset="0"/>
                <a:cs typeface="Times New Roman" panose="02020603050405020304" pitchFamily="18" charset="0"/>
              </a:rPr>
              <a:t>In some wireless LANs use DSSS and the spread bandwidth cannot be shared.</a:t>
            </a:r>
          </a:p>
          <a:p>
            <a:pPr algn="just">
              <a:defRPr/>
            </a:pPr>
            <a:r>
              <a:rPr lang="en-US" sz="2000" dirty="0" smtClean="0">
                <a:latin typeface="Times New Roman" panose="02020603050405020304" pitchFamily="18" charset="0"/>
                <a:cs typeface="Times New Roman" panose="02020603050405020304" pitchFamily="18" charset="0"/>
              </a:rPr>
              <a:t>If we use special type of sequence code that allows the combining and separating of spread signals we can share the bandwidth.</a:t>
            </a:r>
          </a:p>
          <a:p>
            <a:pPr algn="just">
              <a:defRPr/>
            </a:pPr>
            <a:r>
              <a:rPr lang="en-US" sz="2000" dirty="0" smtClean="0">
                <a:latin typeface="Times New Roman" panose="02020603050405020304" pitchFamily="18" charset="0"/>
                <a:cs typeface="Times New Roman" panose="02020603050405020304" pitchFamily="18" charset="0"/>
              </a:rPr>
              <a:t>For example cellular telephony and share a bandwidth between several users.</a:t>
            </a: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572" name="Text Box 4"/>
          <p:cNvSpPr txBox="1">
            <a:spLocks noChangeArrowheads="1"/>
          </p:cNvSpPr>
          <p:nvPr/>
        </p:nvSpPr>
        <p:spPr bwMode="auto">
          <a:xfrm>
            <a:off x="3637360" y="5526646"/>
            <a:ext cx="17404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DSSS</a:t>
            </a:r>
            <a:endParaRPr lang="en-US" altLang="en-US" sz="2000" i="1" dirty="0">
              <a:latin typeface="Times New Roman" panose="02020603050405020304" pitchFamily="18" charset="0"/>
            </a:endParaRPr>
          </a:p>
        </p:txBody>
      </p:sp>
      <p:pic>
        <p:nvPicPr>
          <p:cNvPr id="1095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141" y="2490788"/>
            <a:ext cx="6094809"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95400" y="721669"/>
            <a:ext cx="6005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latin typeface="Times New Roman" panose="02020603050405020304" pitchFamily="18" charset="0"/>
              </a:rPr>
              <a:t>2. Direct Sequence Spread Spectrum (DSSS</a:t>
            </a:r>
            <a:r>
              <a:rPr lang="en-US" altLang="en-US" sz="2400" dirty="0">
                <a:latin typeface="Times New Roman" panose="02020603050405020304" pitchFamily="18" charset="0"/>
              </a:rPr>
              <a: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66</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56888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9906000" cy="685800"/>
          </a:xfrm>
        </p:spPr>
        <p:txBody>
          <a:bodyPr>
            <a:normAutofit/>
          </a:bodyPr>
          <a:lstStyle/>
          <a:p>
            <a:pPr marL="457200" indent="-457200">
              <a:defRPr/>
            </a:pPr>
            <a:r>
              <a:rPr lang="en-US" sz="3000" dirty="0" smtClean="0"/>
              <a:t>2.2 </a:t>
            </a:r>
            <a:r>
              <a:rPr lang="en-US" altLang="en-US" sz="3000" dirty="0" smtClean="0">
                <a:latin typeface="Times New Roman" panose="02020603050405020304" pitchFamily="18" charset="0"/>
                <a:cs typeface="Times New Roman" panose="02020603050405020304" pitchFamily="18" charset="0"/>
              </a:rPr>
              <a:t>Direct Sequence spread spectrum(FHSS)</a:t>
            </a: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5" name="Content Placeholder 4"/>
          <p:cNvSpPr>
            <a:spLocks noGrp="1"/>
          </p:cNvSpPr>
          <p:nvPr>
            <p:ph sz="quarter" idx="1"/>
          </p:nvPr>
        </p:nvSpPr>
        <p:spPr>
          <a:xfrm>
            <a:off x="381000" y="762000"/>
            <a:ext cx="8686800" cy="4191000"/>
          </a:xfrm>
        </p:spPr>
        <p:txBody>
          <a:bodyPr>
            <a:normAutofit/>
          </a:bodyPr>
          <a:lstStyle/>
          <a:p>
            <a:pPr algn="just">
              <a:defRPr/>
            </a:pPr>
            <a:r>
              <a:rPr lang="en-US" altLang="en-US" sz="2400" dirty="0" smtClean="0">
                <a:latin typeface="Times New Roman" panose="02020603050405020304" pitchFamily="18" charset="0"/>
                <a:cs typeface="Times New Roman" panose="02020603050405020304" pitchFamily="18" charset="0"/>
              </a:rPr>
              <a:t>In this example for 0 we use -1 and for 1 we use 1 as spreading code in chip code.</a:t>
            </a:r>
            <a:endParaRPr lang="en-US" dirty="0"/>
          </a:p>
        </p:txBody>
      </p:sp>
      <p:pic>
        <p:nvPicPr>
          <p:cNvPr id="1026" name="Picture 2"/>
          <p:cNvPicPr>
            <a:picLocks noChangeAspect="1" noChangeArrowheads="1"/>
          </p:cNvPicPr>
          <p:nvPr/>
        </p:nvPicPr>
        <p:blipFill>
          <a:blip r:embed="rId2"/>
          <a:srcRect/>
          <a:stretch>
            <a:fillRect/>
          </a:stretch>
        </p:blipFill>
        <p:spPr bwMode="auto">
          <a:xfrm>
            <a:off x="380999" y="1828800"/>
            <a:ext cx="8305801" cy="41148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620" name="Text Box 4"/>
          <p:cNvSpPr txBox="1">
            <a:spLocks noChangeArrowheads="1"/>
          </p:cNvSpPr>
          <p:nvPr/>
        </p:nvSpPr>
        <p:spPr bwMode="auto">
          <a:xfrm>
            <a:off x="1371600" y="762000"/>
            <a:ext cx="2686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DSSS </a:t>
            </a:r>
            <a:r>
              <a:rPr lang="en-US" altLang="en-US" sz="2000" i="1" dirty="0">
                <a:latin typeface="Times New Roman" panose="02020603050405020304" pitchFamily="18" charset="0"/>
              </a:rPr>
              <a:t>example</a:t>
            </a:r>
          </a:p>
        </p:txBody>
      </p:sp>
      <p:pic>
        <p:nvPicPr>
          <p:cNvPr id="1116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1" y="2057400"/>
            <a:ext cx="6656785" cy="351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091169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915400" cy="685800"/>
          </a:xfrm>
        </p:spPr>
        <p:txBody>
          <a:bodyPr>
            <a:normAutofit fontScale="90000"/>
          </a:bodyPr>
          <a:lstStyle/>
          <a:p>
            <a:r>
              <a:rPr lang="en-US" dirty="0" smtClean="0"/>
              <a:t>1.1 Frequency division multiplexing(FDM)</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457200" y="838200"/>
            <a:ext cx="8305800" cy="5410200"/>
          </a:xfrm>
        </p:spPr>
        <p:txBody>
          <a:bodyPr>
            <a:normAutofit lnSpcReduction="10000"/>
          </a:bodyPr>
          <a:lstStyle/>
          <a:p>
            <a:pPr algn="just">
              <a:defRPr/>
            </a:pPr>
            <a:r>
              <a:rPr lang="en-US" altLang="en-US" sz="2400" dirty="0" smtClean="0">
                <a:latin typeface="Times New Roman" panose="02020603050405020304" pitchFamily="18" charset="0"/>
              </a:rPr>
              <a:t>It is an analog technique that can be applied when the bandwidth of a link is greater than the combined bandwidths of the signals to be transmitted.</a:t>
            </a:r>
          </a:p>
          <a:p>
            <a:pPr algn="just">
              <a:defRPr/>
            </a:pPr>
            <a:r>
              <a:rPr lang="en-US" altLang="en-US" sz="2400" dirty="0" smtClean="0">
                <a:latin typeface="Times New Roman" panose="02020603050405020304" pitchFamily="18" charset="0"/>
              </a:rPr>
              <a:t>In FDM signals generated by sending devices modulate at different carrier frequencies.</a:t>
            </a:r>
          </a:p>
          <a:p>
            <a:pPr algn="just">
              <a:defRPr/>
            </a:pPr>
            <a:r>
              <a:rPr lang="en-US" altLang="en-US" sz="2400" dirty="0" smtClean="0">
                <a:latin typeface="Times New Roman" panose="02020603050405020304" pitchFamily="18" charset="0"/>
              </a:rPr>
              <a:t>These modulated signal combined at transmitted across a link.</a:t>
            </a:r>
          </a:p>
          <a:p>
            <a:pPr algn="just">
              <a:defRPr/>
            </a:pPr>
            <a:r>
              <a:rPr lang="en-US" altLang="en-US" sz="2400" dirty="0" smtClean="0">
                <a:latin typeface="Times New Roman" panose="02020603050405020304" pitchFamily="18" charset="0"/>
              </a:rPr>
              <a:t>Carrier frequencies are separated by sufficient bandwidth to accommodate the modulated signal.</a:t>
            </a:r>
          </a:p>
          <a:p>
            <a:pPr algn="just">
              <a:defRPr/>
            </a:pPr>
            <a:r>
              <a:rPr lang="en-US" altLang="en-US" sz="2400" dirty="0" smtClean="0">
                <a:latin typeface="Times New Roman" panose="02020603050405020304" pitchFamily="18" charset="0"/>
              </a:rPr>
              <a:t>Here channel can be separated by strips of unused bandwidth called </a:t>
            </a:r>
            <a:r>
              <a:rPr lang="en-US" altLang="en-US" sz="2400" b="1" dirty="0" smtClean="0">
                <a:latin typeface="Times New Roman" panose="02020603050405020304" pitchFamily="18" charset="0"/>
              </a:rPr>
              <a:t>guard bands </a:t>
            </a:r>
            <a:r>
              <a:rPr lang="en-US" altLang="en-US" sz="2400" dirty="0" smtClean="0">
                <a:latin typeface="Times New Roman" panose="02020603050405020304" pitchFamily="18" charset="0"/>
              </a:rPr>
              <a:t>to prevent signals from overlapping.</a:t>
            </a:r>
          </a:p>
          <a:p>
            <a:pPr algn="just">
              <a:defRPr/>
            </a:pPr>
            <a:r>
              <a:rPr lang="en-US" altLang="en-US" sz="2400" dirty="0" smtClean="0">
                <a:latin typeface="Times New Roman" panose="02020603050405020304" pitchFamily="18" charset="0"/>
              </a:rPr>
              <a:t>It can also use for digital signal but it needs to be converted in analog before transmission.</a:t>
            </a:r>
          </a:p>
          <a:p>
            <a:pPr algn="just">
              <a:defRPr/>
            </a:pPr>
            <a:r>
              <a:rPr lang="en-US" altLang="en-US" sz="2400" dirty="0" smtClean="0">
                <a:latin typeface="Times New Roman" panose="02020603050405020304" pitchFamily="18" charset="0"/>
              </a:rPr>
              <a:t>It is used in AM and FM radio broadcasting and TV broadcasting (6MHz band each channel.)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4" name="Text Box 4"/>
          <p:cNvSpPr txBox="1">
            <a:spLocks noChangeArrowheads="1"/>
          </p:cNvSpPr>
          <p:nvPr/>
        </p:nvSpPr>
        <p:spPr bwMode="auto">
          <a:xfrm>
            <a:off x="2670571" y="4131056"/>
            <a:ext cx="45745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Frequency-division </a:t>
            </a:r>
            <a:r>
              <a:rPr lang="en-US" altLang="en-US" sz="2000" i="1" dirty="0">
                <a:latin typeface="Times New Roman" panose="02020603050405020304" pitchFamily="18" charset="0"/>
              </a:rPr>
              <a:t>multiplexing</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564" y="1757052"/>
            <a:ext cx="6594872"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143000" y="712625"/>
            <a:ext cx="67312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Frequency Division Multiplexing (FDM)</a:t>
            </a:r>
            <a:endParaRPr lang="en-US" altLang="en-US" sz="2800" b="1" baseline="0" dirty="0"/>
          </a:p>
        </p:txBody>
      </p:sp>
      <p:sp>
        <p:nvSpPr>
          <p:cNvPr id="10" name="Rectangle 11"/>
          <p:cNvSpPr>
            <a:spLocks noChangeArrowheads="1"/>
          </p:cNvSpPr>
          <p:nvPr/>
        </p:nvSpPr>
        <p:spPr bwMode="auto">
          <a:xfrm>
            <a:off x="1543050" y="4944193"/>
            <a:ext cx="6057900"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a:latin typeface="Times New Roman" panose="02020603050405020304" pitchFamily="18" charset="0"/>
                <a:cs typeface="Times New Roman" panose="02020603050405020304" pitchFamily="18" charset="0"/>
              </a:rPr>
              <a:t>FDM is an analog multiplexing technique that combines analog signals.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
        <p:nvSpPr>
          <p:cNvPr id="9" name="Footer Placeholder 8"/>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08338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143000"/>
          </a:xfrm>
        </p:spPr>
        <p:txBody>
          <a:bodyPr>
            <a:normAutofit/>
          </a:bodyPr>
          <a:lstStyle/>
          <a:p>
            <a:r>
              <a:rPr lang="en-US" dirty="0" smtClean="0"/>
              <a:t>Multiplexer and </a:t>
            </a:r>
            <a:r>
              <a:rPr lang="en-US" dirty="0" err="1" smtClean="0"/>
              <a:t>demultiplexer</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457200" y="1219200"/>
            <a:ext cx="8305800" cy="5029200"/>
          </a:xfrm>
        </p:spPr>
        <p:txBody>
          <a:bodyPr>
            <a:normAutofit/>
          </a:bodyPr>
          <a:lstStyle/>
          <a:p>
            <a:pPr algn="just">
              <a:defRPr/>
            </a:pPr>
            <a:r>
              <a:rPr lang="en-US" altLang="en-US" sz="2400" b="1" dirty="0" smtClean="0">
                <a:latin typeface="Times New Roman" panose="02020603050405020304" pitchFamily="18" charset="0"/>
              </a:rPr>
              <a:t>Multiplexer: </a:t>
            </a:r>
            <a:r>
              <a:rPr lang="en-US" altLang="en-US" sz="2400" dirty="0" smtClean="0">
                <a:latin typeface="Times New Roman" panose="02020603050405020304" pitchFamily="18" charset="0"/>
              </a:rPr>
              <a:t>Each source generates a signal of a similar frequency range.</a:t>
            </a:r>
          </a:p>
          <a:p>
            <a:pPr algn="just">
              <a:defRPr/>
            </a:pPr>
            <a:r>
              <a:rPr lang="en-US" altLang="en-US" sz="2400" dirty="0" smtClean="0">
                <a:latin typeface="Times New Roman" panose="02020603050405020304" pitchFamily="18" charset="0"/>
              </a:rPr>
              <a:t>Inside multiplexer these signal modulates different carrier frequencies.</a:t>
            </a:r>
          </a:p>
          <a:p>
            <a:pPr algn="just">
              <a:defRPr/>
            </a:pPr>
            <a:r>
              <a:rPr lang="en-US" altLang="en-US" sz="2400" dirty="0" smtClean="0">
                <a:latin typeface="Times New Roman" panose="02020603050405020304" pitchFamily="18" charset="0"/>
              </a:rPr>
              <a:t>Then all this signal combined into single composite signal that is sent over a link.</a:t>
            </a:r>
          </a:p>
          <a:p>
            <a:pPr algn="just">
              <a:defRPr/>
            </a:pPr>
            <a:r>
              <a:rPr lang="en-US" altLang="en-US" sz="2400" b="1" dirty="0" err="1" smtClean="0">
                <a:latin typeface="Times New Roman" panose="02020603050405020304" pitchFamily="18" charset="0"/>
              </a:rPr>
              <a:t>Demultiplexer</a:t>
            </a:r>
            <a:r>
              <a:rPr lang="en-US" altLang="en-US" sz="2400" b="1" dirty="0" smtClean="0">
                <a:latin typeface="Times New Roman" panose="02020603050405020304" pitchFamily="18" charset="0"/>
              </a:rPr>
              <a:t>: </a:t>
            </a:r>
            <a:r>
              <a:rPr lang="en-US" altLang="en-US" sz="2400" dirty="0" smtClean="0">
                <a:latin typeface="Times New Roman" panose="02020603050405020304" pitchFamily="18" charset="0"/>
              </a:rPr>
              <a:t>The </a:t>
            </a:r>
            <a:r>
              <a:rPr lang="en-US" altLang="en-US" sz="2400" dirty="0" err="1" smtClean="0">
                <a:latin typeface="Times New Roman" panose="02020603050405020304" pitchFamily="18" charset="0"/>
              </a:rPr>
              <a:t>demultiplexer</a:t>
            </a:r>
            <a:r>
              <a:rPr lang="en-US" altLang="en-US" sz="2400" dirty="0" smtClean="0">
                <a:latin typeface="Times New Roman" panose="02020603050405020304" pitchFamily="18" charset="0"/>
              </a:rPr>
              <a:t> uses a series of filters to decompose the multiplexed signal into its constituent component signals.</a:t>
            </a:r>
          </a:p>
          <a:p>
            <a:pPr algn="just">
              <a:defRPr/>
            </a:pPr>
            <a:r>
              <a:rPr lang="en-US" altLang="en-US" sz="2400" dirty="0" smtClean="0">
                <a:latin typeface="Times New Roman" panose="02020603050405020304" pitchFamily="18" charset="0"/>
              </a:rPr>
              <a:t>The individual signals are then passed to a demodulator that separates them from their carriers and passes them to the output lines.</a:t>
            </a:r>
          </a:p>
          <a:p>
            <a:pPr algn="just">
              <a:defRPr/>
            </a:pPr>
            <a:endParaRPr lang="en-US" altLang="en-US" sz="2400" dirty="0" smtClean="0">
              <a:latin typeface="Times New Roman" panose="02020603050405020304"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1213</TotalTime>
  <Words>4296</Words>
  <Application>Microsoft Office PowerPoint</Application>
  <PresentationFormat>On-screen Show (4:3)</PresentationFormat>
  <Paragraphs>433</Paragraphs>
  <Slides>69</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Franklin Gothic Book</vt:lpstr>
      <vt:lpstr>Perpetua</vt:lpstr>
      <vt:lpstr>Tahoma</vt:lpstr>
      <vt:lpstr>Times</vt:lpstr>
      <vt:lpstr>Times New Roman</vt:lpstr>
      <vt:lpstr>Wingdings 2</vt:lpstr>
      <vt:lpstr>Equity</vt:lpstr>
      <vt:lpstr>Unit-2.4 Multiplexing</vt:lpstr>
      <vt:lpstr>PowerPoint Presentation</vt:lpstr>
      <vt:lpstr>Outline</vt:lpstr>
      <vt:lpstr>1. Multiplexing</vt:lpstr>
      <vt:lpstr>PowerPoint Presentation</vt:lpstr>
      <vt:lpstr>PowerPoint Presentation</vt:lpstr>
      <vt:lpstr>1.1 Frequency division multiplexing(FDM)</vt:lpstr>
      <vt:lpstr>PowerPoint Presentation</vt:lpstr>
      <vt:lpstr>Multiplexer and demultiplexer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Wavelength division multiplexing(WDM)</vt:lpstr>
      <vt:lpstr>PowerPoint Presentation</vt:lpstr>
      <vt:lpstr>PowerPoint Presentation</vt:lpstr>
      <vt:lpstr>1.3 Time division multiplexing(TDM)</vt:lpstr>
      <vt:lpstr>PowerPoint Presentation</vt:lpstr>
      <vt:lpstr>PowerPoint Presentation</vt:lpstr>
      <vt:lpstr>1.3.1 Synchronous Time- division multiplexing</vt:lpstr>
      <vt:lpstr>1.3.1 Synchronous Time- division multiplexing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1.3.1 Synchronous Time- division multiplexing</vt:lpstr>
      <vt:lpstr>PowerPoint Presentation</vt:lpstr>
      <vt:lpstr>PowerPoint Presentation</vt:lpstr>
      <vt:lpstr>PowerPoint Presentation</vt:lpstr>
      <vt:lpstr>PowerPoint Presentation</vt:lpstr>
      <vt:lpstr>PowerPoint Presentation</vt:lpstr>
      <vt:lpstr>1.3.1 Synchronous Time- division multiplexing</vt:lpstr>
      <vt:lpstr>PowerPoint Presentation</vt:lpstr>
      <vt:lpstr>1.3.1 Synchronous Time- division multiplexing</vt:lpstr>
      <vt:lpstr>PowerPoint Presentation</vt:lpstr>
      <vt:lpstr>PowerPoint Presentation</vt:lpstr>
      <vt:lpstr>PowerPoint Presentation</vt:lpstr>
      <vt:lpstr>1.3.1 Synchronous Time- division multiplexing</vt:lpstr>
      <vt:lpstr>PowerPoint Presentation</vt:lpstr>
      <vt:lpstr>PowerPoint Presentation</vt:lpstr>
      <vt:lpstr>PowerPoint Presentation</vt:lpstr>
      <vt:lpstr>PowerPoint Presentation</vt:lpstr>
      <vt:lpstr>1.3.2 Statistical Time- division multiplexing</vt:lpstr>
      <vt:lpstr>1.3.2 Statistical Time- division multiplexing</vt:lpstr>
      <vt:lpstr>1.3.2 Statistical Time- division multiplexing</vt:lpstr>
      <vt:lpstr>PowerPoint Presentation</vt:lpstr>
      <vt:lpstr>2. Spread Spectrum</vt:lpstr>
      <vt:lpstr>2. Spread Spectrum</vt:lpstr>
      <vt:lpstr>PowerPoint Presentation</vt:lpstr>
      <vt:lpstr>2.1  Frequency hopping spread spectrum(FHSS)</vt:lpstr>
      <vt:lpstr>2.1  Frequency hopping spread spectrum(FHSS)</vt:lpstr>
      <vt:lpstr>PowerPoint Presentation</vt:lpstr>
      <vt:lpstr>PowerPoint Presentation</vt:lpstr>
      <vt:lpstr>PowerPoint Presentation</vt:lpstr>
      <vt:lpstr>2.1  Frequency hopping spread spectrum(FHSS)</vt:lpstr>
      <vt:lpstr>PowerPoint Presentation</vt:lpstr>
      <vt:lpstr>2.2 Direct Sequence spread spectrum(FHSS)</vt:lpstr>
      <vt:lpstr>2.2 Direct Sequence spread spectrum(FHSS)</vt:lpstr>
      <vt:lpstr>PowerPoint Presentation</vt:lpstr>
      <vt:lpstr>2.2 Direct Sequence spread spectrum(FHSS)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247</cp:revision>
  <dcterms:created xsi:type="dcterms:W3CDTF">2006-08-16T00:00:00Z</dcterms:created>
  <dcterms:modified xsi:type="dcterms:W3CDTF">2021-09-16T10:14:50Z</dcterms:modified>
</cp:coreProperties>
</file>