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0"/>
  </p:notesMasterIdLst>
  <p:handoutMasterIdLst>
    <p:handoutMasterId r:id="rId81"/>
  </p:handoutMasterIdLst>
  <p:sldIdLst>
    <p:sldId id="258" r:id="rId2"/>
    <p:sldId id="502" r:id="rId3"/>
    <p:sldId id="503" r:id="rId4"/>
    <p:sldId id="543" r:id="rId5"/>
    <p:sldId id="544" r:id="rId6"/>
    <p:sldId id="545" r:id="rId7"/>
    <p:sldId id="505" r:id="rId8"/>
    <p:sldId id="546" r:id="rId9"/>
    <p:sldId id="506" r:id="rId10"/>
    <p:sldId id="507" r:id="rId11"/>
    <p:sldId id="508" r:id="rId12"/>
    <p:sldId id="509" r:id="rId13"/>
    <p:sldId id="510" r:id="rId14"/>
    <p:sldId id="547" r:id="rId15"/>
    <p:sldId id="511" r:id="rId16"/>
    <p:sldId id="512" r:id="rId17"/>
    <p:sldId id="549" r:id="rId18"/>
    <p:sldId id="548" r:id="rId19"/>
    <p:sldId id="513" r:id="rId20"/>
    <p:sldId id="550" r:id="rId21"/>
    <p:sldId id="514" r:id="rId22"/>
    <p:sldId id="551" r:id="rId23"/>
    <p:sldId id="552" r:id="rId24"/>
    <p:sldId id="553" r:id="rId25"/>
    <p:sldId id="554" r:id="rId26"/>
    <p:sldId id="555" r:id="rId27"/>
    <p:sldId id="558" r:id="rId28"/>
    <p:sldId id="560" r:id="rId29"/>
    <p:sldId id="559" r:id="rId30"/>
    <p:sldId id="556" r:id="rId31"/>
    <p:sldId id="557" r:id="rId32"/>
    <p:sldId id="516" r:id="rId33"/>
    <p:sldId id="561" r:id="rId34"/>
    <p:sldId id="562" r:id="rId35"/>
    <p:sldId id="517" r:id="rId36"/>
    <p:sldId id="518" r:id="rId37"/>
    <p:sldId id="563" r:id="rId38"/>
    <p:sldId id="564" r:id="rId39"/>
    <p:sldId id="565" r:id="rId40"/>
    <p:sldId id="519" r:id="rId41"/>
    <p:sldId id="566" r:id="rId42"/>
    <p:sldId id="520" r:id="rId43"/>
    <p:sldId id="567" r:id="rId44"/>
    <p:sldId id="568" r:id="rId45"/>
    <p:sldId id="521" r:id="rId46"/>
    <p:sldId id="522" r:id="rId47"/>
    <p:sldId id="523" r:id="rId48"/>
    <p:sldId id="524" r:id="rId49"/>
    <p:sldId id="569" r:id="rId50"/>
    <p:sldId id="570" r:id="rId51"/>
    <p:sldId id="525" r:id="rId52"/>
    <p:sldId id="526" r:id="rId53"/>
    <p:sldId id="527" r:id="rId54"/>
    <p:sldId id="528" r:id="rId55"/>
    <p:sldId id="529" r:id="rId56"/>
    <p:sldId id="530" r:id="rId57"/>
    <p:sldId id="571" r:id="rId58"/>
    <p:sldId id="574" r:id="rId59"/>
    <p:sldId id="575" r:id="rId60"/>
    <p:sldId id="572" r:id="rId61"/>
    <p:sldId id="576" r:id="rId62"/>
    <p:sldId id="573" r:id="rId63"/>
    <p:sldId id="534" r:id="rId64"/>
    <p:sldId id="578" r:id="rId65"/>
    <p:sldId id="535" r:id="rId66"/>
    <p:sldId id="536" r:id="rId67"/>
    <p:sldId id="577" r:id="rId68"/>
    <p:sldId id="537" r:id="rId69"/>
    <p:sldId id="579" r:id="rId70"/>
    <p:sldId id="580" r:id="rId71"/>
    <p:sldId id="581" r:id="rId72"/>
    <p:sldId id="539" r:id="rId73"/>
    <p:sldId id="538" r:id="rId74"/>
    <p:sldId id="582" r:id="rId75"/>
    <p:sldId id="540" r:id="rId76"/>
    <p:sldId id="583" r:id="rId77"/>
    <p:sldId id="541" r:id="rId78"/>
    <p:sldId id="346"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87" autoAdjust="0"/>
    <p:restoredTop sz="94660"/>
  </p:normalViewPr>
  <p:slideViewPr>
    <p:cSldViewPr>
      <p:cViewPr varScale="1">
        <p:scale>
          <a:sx n="70" d="100"/>
          <a:sy n="70" d="100"/>
        </p:scale>
        <p:origin x="129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Chapter 6 Transport Layer</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19118C-42DF-4A7A-8C2C-26B2700095F6}" type="datetimeFigureOut">
              <a:rPr lang="en-US" smtClean="0"/>
              <a:pPr/>
              <a:t>10/7/2021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612A7C-B9C5-4276-B42C-F4C116F9E7B4}" type="slidenum">
              <a:rPr lang="en-US" smtClean="0"/>
              <a:pPr/>
              <a:t>‹#›</a:t>
            </a:fld>
            <a:endParaRPr lang="en-US"/>
          </a:p>
        </p:txBody>
      </p:sp>
    </p:spTree>
    <p:extLst>
      <p:ext uri="{BB962C8B-B14F-4D97-AF65-F5344CB8AC3E}">
        <p14:creationId xmlns:p14="http://schemas.microsoft.com/office/powerpoint/2010/main" val="2436906581"/>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smtClean="0"/>
              <a:t>Chapter 6 Transport Layer</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94D4D2-F97D-4423-91B1-7566CA7FB2FA}" type="datetimeFigureOut">
              <a:rPr lang="en-US" smtClean="0"/>
              <a:pPr/>
              <a:t>10/7/2021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Vishal Polara, IT dept, BVM</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2317C71-7C19-4BFC-9138-A89243737158}" type="slidenum">
              <a:rPr lang="en-US" smtClean="0"/>
              <a:pPr/>
              <a:t>‹#›</a:t>
            </a:fld>
            <a:endParaRPr lang="en-US"/>
          </a:p>
        </p:txBody>
      </p:sp>
    </p:spTree>
    <p:extLst>
      <p:ext uri="{BB962C8B-B14F-4D97-AF65-F5344CB8AC3E}">
        <p14:creationId xmlns:p14="http://schemas.microsoft.com/office/powerpoint/2010/main" val="2645862562"/>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Chapter 6 Transport Layer</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1</a:t>
            </a:fld>
            <a:endParaRPr lang="en-US"/>
          </a:p>
        </p:txBody>
      </p:sp>
    </p:spTree>
    <p:extLst>
      <p:ext uri="{BB962C8B-B14F-4D97-AF65-F5344CB8AC3E}">
        <p14:creationId xmlns:p14="http://schemas.microsoft.com/office/powerpoint/2010/main" val="38111517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9431F4-12F5-4DA2-8FA9-AE24B53BD9A5}" type="slidenum">
              <a:rPr lang="en-US" altLang="en-US"/>
              <a:pPr/>
              <a:t>56</a:t>
            </a:fld>
            <a:endParaRPr lang="en-US" altLang="en-US"/>
          </a:p>
        </p:txBody>
      </p:sp>
      <p:sp>
        <p:nvSpPr>
          <p:cNvPr id="1234946" name="Rectangle 2"/>
          <p:cNvSpPr>
            <a:spLocks noGrp="1" noRot="1" noChangeAspect="1" noChangeArrowheads="1" noTextEdit="1"/>
          </p:cNvSpPr>
          <p:nvPr>
            <p:ph type="sldImg"/>
          </p:nvPr>
        </p:nvSpPr>
        <p:spPr>
          <a:ln/>
        </p:spPr>
      </p:sp>
      <p:sp>
        <p:nvSpPr>
          <p:cNvPr id="12349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96222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9B00CC-71FD-468E-B40B-2BD46023FC74}" type="slidenum">
              <a:rPr lang="en-US" altLang="en-US"/>
              <a:pPr/>
              <a:t>58</a:t>
            </a:fld>
            <a:endParaRPr lang="en-US" alt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2345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E800DA-0525-499B-9E0A-C93E2B90F7F1}" type="slidenum">
              <a:rPr lang="en-US" altLang="en-US"/>
              <a:pPr/>
              <a:t>59</a:t>
            </a:fld>
            <a:endParaRPr lang="en-US" altLang="en-US"/>
          </a:p>
        </p:txBody>
      </p:sp>
      <p:sp>
        <p:nvSpPr>
          <p:cNvPr id="1110018" name="Rectangle 2"/>
          <p:cNvSpPr>
            <a:spLocks noGrp="1" noRot="1" noChangeAspect="1" noChangeArrowheads="1" noTextEdit="1"/>
          </p:cNvSpPr>
          <p:nvPr>
            <p:ph type="sldImg"/>
          </p:nvPr>
        </p:nvSpPr>
        <p:spPr>
          <a:ln/>
        </p:spPr>
      </p:sp>
      <p:sp>
        <p:nvSpPr>
          <p:cNvPr id="111001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318907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7CD572-64FD-4E23-AFA5-1E41E467D4BC}" type="slidenum">
              <a:rPr lang="en-US" altLang="en-US"/>
              <a:pPr/>
              <a:t>61</a:t>
            </a:fld>
            <a:endParaRPr lang="en-US" alt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442597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C96F-387A-46D4-835A-EB56556C0062}" type="slidenum">
              <a:rPr lang="en-US" altLang="en-US"/>
              <a:pPr/>
              <a:t>63</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1223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C96F-387A-46D4-835A-EB56556C0062}" type="slidenum">
              <a:rPr lang="en-US" altLang="en-US"/>
              <a:pPr/>
              <a:t>64</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8212238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A69DFAB-CA27-4D14-B8E0-1A993ED3FCA1}" type="slidenum">
              <a:rPr lang="en-US" altLang="en-US"/>
              <a:pPr/>
              <a:t>65</a:t>
            </a:fld>
            <a:endParaRPr lang="en-US" altLang="en-US"/>
          </a:p>
        </p:txBody>
      </p:sp>
      <p:sp>
        <p:nvSpPr>
          <p:cNvPr id="1247234" name="Rectangle 2"/>
          <p:cNvSpPr>
            <a:spLocks noGrp="1" noRot="1" noChangeAspect="1" noChangeArrowheads="1" noTextEdit="1"/>
          </p:cNvSpPr>
          <p:nvPr>
            <p:ph type="sldImg"/>
          </p:nvPr>
        </p:nvSpPr>
        <p:spPr>
          <a:ln/>
        </p:spPr>
      </p:sp>
      <p:sp>
        <p:nvSpPr>
          <p:cNvPr id="124723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16245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0347C6-9825-4049-8C74-4A4B11A96E7B}" type="slidenum">
              <a:rPr lang="en-US" altLang="en-US"/>
              <a:pPr/>
              <a:t>66</a:t>
            </a:fld>
            <a:endParaRPr lang="en-US" alt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054579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99CF7B-BD63-4511-AEFC-061D92CF50D6}" type="slidenum">
              <a:rPr lang="en-US" altLang="en-US"/>
              <a:pPr/>
              <a:t>68</a:t>
            </a:fld>
            <a:endParaRPr lang="en-US" alt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14870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69B6C3-F8DF-4267-8D9C-FECD8F6DC138}" type="slidenum">
              <a:rPr lang="en-US" altLang="en-US"/>
              <a:pPr/>
              <a:t>72</a:t>
            </a:fld>
            <a:endParaRPr lang="en-US" altLang="en-US"/>
          </a:p>
        </p:txBody>
      </p:sp>
      <p:sp>
        <p:nvSpPr>
          <p:cNvPr id="1177602" name="Rectangle 2"/>
          <p:cNvSpPr>
            <a:spLocks noGrp="1" noRot="1" noChangeAspect="1" noChangeArrowheads="1" noTextEdit="1"/>
          </p:cNvSpPr>
          <p:nvPr>
            <p:ph type="sldImg"/>
          </p:nvPr>
        </p:nvSpPr>
        <p:spPr>
          <a:ln/>
        </p:spPr>
      </p:sp>
      <p:sp>
        <p:nvSpPr>
          <p:cNvPr id="117760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065538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27D757-245F-4275-BC42-C40DB03D724D}" type="slidenum">
              <a:rPr lang="en-US" altLang="en-US"/>
              <a:pPr/>
              <a:t>46</a:t>
            </a:fld>
            <a:endParaRPr lang="en-US" altLang="en-US"/>
          </a:p>
        </p:txBody>
      </p:sp>
      <p:sp>
        <p:nvSpPr>
          <p:cNvPr id="1077250" name="Rectangle 2"/>
          <p:cNvSpPr>
            <a:spLocks noGrp="1" noRot="1" noChangeAspect="1" noChangeArrowheads="1" noTextEdit="1"/>
          </p:cNvSpPr>
          <p:nvPr>
            <p:ph type="sldImg"/>
          </p:nvPr>
        </p:nvSpPr>
        <p:spPr>
          <a:ln/>
        </p:spPr>
      </p:sp>
      <p:sp>
        <p:nvSpPr>
          <p:cNvPr id="10772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034556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199499-138B-4782-95C4-5DF4E21C8BE7}" type="slidenum">
              <a:rPr lang="en-US" altLang="en-US"/>
              <a:pPr/>
              <a:t>73</a:t>
            </a:fld>
            <a:endParaRPr lang="en-US" alt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44214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989FDD-A890-40E4-84D8-0DF38FF5650D}" type="slidenum">
              <a:rPr lang="en-US" altLang="en-US"/>
              <a:pPr/>
              <a:t>75</a:t>
            </a:fld>
            <a:endParaRPr lang="en-US" altLang="en-US"/>
          </a:p>
        </p:txBody>
      </p:sp>
      <p:sp>
        <p:nvSpPr>
          <p:cNvPr id="1120258" name="Rectangle 2"/>
          <p:cNvSpPr>
            <a:spLocks noGrp="1" noRot="1" noChangeAspect="1" noChangeArrowheads="1" noTextEdit="1"/>
          </p:cNvSpPr>
          <p:nvPr>
            <p:ph type="sldImg"/>
          </p:nvPr>
        </p:nvSpPr>
        <p:spPr>
          <a:ln/>
        </p:spPr>
      </p:sp>
      <p:sp>
        <p:nvSpPr>
          <p:cNvPr id="11202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26259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E1053-3655-417B-9935-2F2A931DC4A9}" type="slidenum">
              <a:rPr lang="en-US" altLang="en-US"/>
              <a:pPr/>
              <a:t>77</a:t>
            </a:fld>
            <a:endParaRPr lang="en-US" alt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389965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r>
              <a:rPr lang="en-US" smtClean="0"/>
              <a:t>Chapter 6 Transport Layer</a:t>
            </a:r>
            <a:endParaRPr lang="en-US"/>
          </a:p>
        </p:txBody>
      </p:sp>
      <p:sp>
        <p:nvSpPr>
          <p:cNvPr id="5" name="Footer Placeholder 4"/>
          <p:cNvSpPr>
            <a:spLocks noGrp="1"/>
          </p:cNvSpPr>
          <p:nvPr>
            <p:ph type="ftr" sz="quarter" idx="11"/>
          </p:nvPr>
        </p:nvSpPr>
        <p:spPr/>
        <p:txBody>
          <a:bodyPr/>
          <a:lstStyle/>
          <a:p>
            <a:r>
              <a:rPr lang="en-US" smtClean="0"/>
              <a:t>Vishal Polara, IT dept, BVM</a:t>
            </a:r>
            <a:endParaRPr lang="en-US"/>
          </a:p>
        </p:txBody>
      </p:sp>
      <p:sp>
        <p:nvSpPr>
          <p:cNvPr id="6" name="Slide Number Placeholder 5"/>
          <p:cNvSpPr>
            <a:spLocks noGrp="1"/>
          </p:cNvSpPr>
          <p:nvPr>
            <p:ph type="sldNum" sz="quarter" idx="12"/>
          </p:nvPr>
        </p:nvSpPr>
        <p:spPr/>
        <p:txBody>
          <a:bodyPr/>
          <a:lstStyle/>
          <a:p>
            <a:fld id="{62317C71-7C19-4BFC-9138-A89243737158}" type="slidenum">
              <a:rPr lang="en-US" smtClean="0"/>
              <a:pPr/>
              <a:t>78</a:t>
            </a:fld>
            <a:endParaRPr lang="en-US"/>
          </a:p>
        </p:txBody>
      </p:sp>
    </p:spTree>
    <p:extLst>
      <p:ext uri="{BB962C8B-B14F-4D97-AF65-F5344CB8AC3E}">
        <p14:creationId xmlns:p14="http://schemas.microsoft.com/office/powerpoint/2010/main" val="8389677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EE8C9F-7DFA-4590-B319-F07F386C8B97}" type="slidenum">
              <a:rPr lang="en-US" altLang="en-US"/>
              <a:pPr/>
              <a:t>47</a:t>
            </a:fld>
            <a:endParaRPr lang="en-US" altLang="en-US"/>
          </a:p>
        </p:txBody>
      </p:sp>
      <p:sp>
        <p:nvSpPr>
          <p:cNvPr id="1232898" name="Rectangle 2"/>
          <p:cNvSpPr>
            <a:spLocks noGrp="1" noRot="1" noChangeAspect="1" noChangeArrowheads="1" noTextEdit="1"/>
          </p:cNvSpPr>
          <p:nvPr>
            <p:ph type="sldImg"/>
          </p:nvPr>
        </p:nvSpPr>
        <p:spPr>
          <a:ln/>
        </p:spPr>
      </p:sp>
      <p:sp>
        <p:nvSpPr>
          <p:cNvPr id="12328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0178243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6BC5D-6817-4125-B982-498917B2BA09}" type="slidenum">
              <a:rPr lang="en-US" altLang="en-US"/>
              <a:pPr/>
              <a:t>48</a:t>
            </a:fld>
            <a:endParaRPr lang="en-US" alt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276041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1DC773-B1F7-45D1-8DD2-1948906A13C0}" type="slidenum">
              <a:rPr lang="en-US" altLang="en-US"/>
              <a:pPr/>
              <a:t>51</a:t>
            </a:fld>
            <a:endParaRPr lang="en-US" alt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667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F45540-D4C7-4BAE-B9B6-76177C31B995}" type="slidenum">
              <a:rPr lang="en-US" altLang="en-US"/>
              <a:pPr/>
              <a:t>52</a:t>
            </a:fld>
            <a:endParaRPr lang="en-US" altLang="en-US"/>
          </a:p>
        </p:txBody>
      </p:sp>
      <p:sp>
        <p:nvSpPr>
          <p:cNvPr id="1245186" name="Rectangle 2"/>
          <p:cNvSpPr>
            <a:spLocks noGrp="1" noRot="1" noChangeAspect="1" noChangeArrowheads="1" noTextEdit="1"/>
          </p:cNvSpPr>
          <p:nvPr>
            <p:ph type="sldImg"/>
          </p:nvPr>
        </p:nvSpPr>
        <p:spPr>
          <a:ln/>
        </p:spPr>
      </p:sp>
      <p:sp>
        <p:nvSpPr>
          <p:cNvPr id="12451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1922637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1649F-B0EA-41B5-B256-FF7080AE70C5}" type="slidenum">
              <a:rPr lang="en-US" altLang="en-US"/>
              <a:pPr/>
              <a:t>53</a:t>
            </a:fld>
            <a:endParaRPr lang="en-US" altLang="en-US"/>
          </a:p>
        </p:txBody>
      </p:sp>
      <p:sp>
        <p:nvSpPr>
          <p:cNvPr id="1103874" name="Rectangle 2"/>
          <p:cNvSpPr>
            <a:spLocks noGrp="1" noRot="1" noChangeAspect="1" noChangeArrowheads="1" noTextEdit="1"/>
          </p:cNvSpPr>
          <p:nvPr>
            <p:ph type="sldImg"/>
          </p:nvPr>
        </p:nvSpPr>
        <p:spPr>
          <a:ln/>
        </p:spPr>
      </p:sp>
      <p:sp>
        <p:nvSpPr>
          <p:cNvPr id="110387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377468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E4C96F-387A-46D4-835A-EB56556C0062}" type="slidenum">
              <a:rPr lang="en-US" altLang="en-US"/>
              <a:pPr/>
              <a:t>54</a:t>
            </a:fld>
            <a:endParaRPr lang="en-US" altLang="en-US"/>
          </a:p>
        </p:txBody>
      </p:sp>
      <p:sp>
        <p:nvSpPr>
          <p:cNvPr id="1171458" name="Rectangle 2"/>
          <p:cNvSpPr>
            <a:spLocks noGrp="1" noRot="1" noChangeAspect="1" noChangeArrowheads="1" noTextEdit="1"/>
          </p:cNvSpPr>
          <p:nvPr>
            <p:ph type="sldImg"/>
          </p:nvPr>
        </p:nvSpPr>
        <p:spPr>
          <a:ln/>
        </p:spPr>
      </p:sp>
      <p:sp>
        <p:nvSpPr>
          <p:cNvPr id="11714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518698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E8D238B-D5FB-4842-8225-3128EA77FE83}" type="slidenum">
              <a:rPr lang="en-US" altLang="en-US"/>
              <a:pPr/>
              <a:t>55</a:t>
            </a:fld>
            <a:endParaRPr lang="en-US" alt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5283014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04F01DA-2314-43F9-942F-13162304500A}" type="datetime1">
              <a:rPr lang="en-US" smtClean="0"/>
              <a:pPr/>
              <a:t>10/7/2021</a:t>
            </a:fld>
            <a:endParaRPr lang="en-US"/>
          </a:p>
        </p:txBody>
      </p:sp>
      <p:sp>
        <p:nvSpPr>
          <p:cNvPr id="17" name="Footer Placeholder 16"/>
          <p:cNvSpPr>
            <a:spLocks noGrp="1"/>
          </p:cNvSpPr>
          <p:nvPr>
            <p:ph type="ftr" sz="quarter" idx="11"/>
          </p:nvPr>
        </p:nvSpPr>
        <p:spPr/>
        <p:txBody>
          <a:bodyPr/>
          <a:lstStyle/>
          <a:p>
            <a:r>
              <a:rPr lang="en-US" smtClean="0"/>
              <a:t>Prof. Vishal A. Polara                            </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3" y="1449315"/>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3"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3"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42"/>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99136D1-C217-4AE5-B4A5-B0978324612A}" type="datetime1">
              <a:rPr lang="en-US" smtClean="0"/>
              <a:pPr/>
              <a:t>10/7/2021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53"/>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52"/>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7E9B2BF-5045-4727-9891-8FAAF0237D2E}" type="datetime1">
              <a:rPr lang="en-US" smtClean="0"/>
              <a:pPr/>
              <a:t>10/7/2021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1E5BED5-F0EE-40C6-ADB0-BC7A08929B4F}" type="datetime1">
              <a:rPr lang="en-US" smtClean="0"/>
              <a:pPr/>
              <a:t>10/7/2021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67"/>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12"/>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64049F3-8EB7-4BB8-8F69-A705C9092095}" type="datetime1">
              <a:rPr lang="en-US" smtClean="0"/>
              <a:pPr/>
              <a:t>10/7/2021</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Prof. Vishal A. Polara                            </a:t>
            </a:r>
            <a:endParaRPr lang="en-US"/>
          </a:p>
        </p:txBody>
      </p:sp>
      <p:sp>
        <p:nvSpPr>
          <p:cNvPr id="7" name="Rectangle 6"/>
          <p:cNvSpPr/>
          <p:nvPr/>
        </p:nvSpPr>
        <p:spPr>
          <a:xfrm flipV="1">
            <a:off x="69413"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52" y="2341487"/>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12"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D622563-D434-48D9-879F-AD6FCAE89D7F}" type="datetime1">
              <a:rPr lang="en-US" smtClean="0"/>
              <a:pPr/>
              <a:t>10/7/2021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7EA7CC93-938D-45E6-BA49-85736341EFBC}" type="datetime1">
              <a:rPr lang="en-US" smtClean="0"/>
              <a:pPr/>
              <a:t>10/7/2021</a:t>
            </a:fld>
            <a:endParaRPr lang="en-US"/>
          </a:p>
        </p:txBody>
      </p:sp>
      <p:sp>
        <p:nvSpPr>
          <p:cNvPr id="8" name="Footer Placeholder 7"/>
          <p:cNvSpPr>
            <a:spLocks noGrp="1"/>
          </p:cNvSpPr>
          <p:nvPr>
            <p:ph type="ftr" sz="quarter" idx="11"/>
          </p:nvPr>
        </p:nvSpPr>
        <p:spPr/>
        <p:txBody>
          <a:bodyPr/>
          <a:lstStyle/>
          <a:p>
            <a:r>
              <a:rPr lang="en-US" smtClean="0"/>
              <a:t>Prof. Vishal A. Polara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B293E0-8FC1-467C-AA50-DFC743EC24D4}" type="datetime1">
              <a:rPr lang="en-US" smtClean="0"/>
              <a:pPr/>
              <a:t>10/7/2021</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4B3E17-A9E4-400B-A6D9-D29375A5D2F1}" type="datetime1">
              <a:rPr lang="en-US" smtClean="0"/>
              <a:pPr/>
              <a:t>10/7/2021</a:t>
            </a:fld>
            <a:endParaRPr lang="en-US"/>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14D96FF-D676-4476-B3EF-D405B8966C78}" type="datetime1">
              <a:rPr lang="en-US" smtClean="0"/>
              <a:pPr/>
              <a:t>10/7/2021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4A028EA-B696-4536-931F-7C99240E9C5A}" type="datetime1">
              <a:rPr lang="en-US" smtClean="0"/>
              <a:pPr/>
              <a:t>10/7/2021</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Prof. Vishal A. Polara                            </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10" y="4650486"/>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6" y="4773236"/>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14" y="66687"/>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D3B4F016-8004-4759-BA20-52B2072EF1D1}" type="datetime1">
              <a:rPr lang="en-US" smtClean="0"/>
              <a:pPr/>
              <a:t>10/7/2021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Prof. Vishal A. Polara                            </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9.wmf"/></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30.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505942"/>
            <a:ext cx="8686800" cy="1470025"/>
          </a:xfrm>
        </p:spPr>
        <p:txBody>
          <a:bodyPr/>
          <a:lstStyle/>
          <a:p>
            <a:r>
              <a:rPr smtClean="0"/>
              <a:t>Chapter 6 Transport Layer</a:t>
            </a:r>
            <a:endParaRPr lang="en-US" dirty="0"/>
          </a:p>
        </p:txBody>
      </p:sp>
      <p:sp>
        <p:nvSpPr>
          <p:cNvPr id="5" name="Subtitle 2"/>
          <p:cNvSpPr txBox="1">
            <a:spLocks/>
          </p:cNvSpPr>
          <p:nvPr/>
        </p:nvSpPr>
        <p:spPr>
          <a:xfrm>
            <a:off x="1066800" y="3276600"/>
            <a:ext cx="7010400" cy="3048000"/>
          </a:xfrm>
          <a:prstGeom prst="rect">
            <a:avLst/>
          </a:prstGeom>
        </p:spPr>
        <p:txBody>
          <a:bodyPr>
            <a:normAutofit/>
          </a:bodyPr>
          <a:lstStyle>
            <a:lvl1pPr marL="0" indent="0" algn="ctr" rtl="0" eaLnBrk="1" latinLnBrk="0" hangingPunct="1">
              <a:spcBef>
                <a:spcPts val="580"/>
              </a:spcBef>
              <a:buClr>
                <a:schemeClr val="accent1"/>
              </a:buClr>
              <a:buSzPct val="85000"/>
              <a:buFont typeface="Wingdings 2"/>
              <a:buNone/>
              <a:defRPr kumimoji="0" sz="2600" kern="1200">
                <a:solidFill>
                  <a:schemeClr val="tx2"/>
                </a:solidFill>
                <a:latin typeface="+mn-lt"/>
                <a:ea typeface="+mn-ea"/>
                <a:cs typeface="+mn-cs"/>
              </a:defRPr>
            </a:lvl1pPr>
            <a:lvl2pPr marL="457200" indent="0" algn="ctr" rtl="0" eaLnBrk="1" latinLnBrk="0" hangingPunct="1">
              <a:spcBef>
                <a:spcPts val="370"/>
              </a:spcBef>
              <a:buClr>
                <a:schemeClr val="accent2"/>
              </a:buClr>
              <a:buSzPct val="85000"/>
              <a:buFont typeface="Wingdings 2"/>
              <a:buNone/>
              <a:defRPr kumimoji="0" sz="2400" kern="1200">
                <a:solidFill>
                  <a:schemeClr val="tx1"/>
                </a:solidFill>
                <a:latin typeface="+mn-lt"/>
                <a:ea typeface="+mn-ea"/>
                <a:cs typeface="+mn-cs"/>
              </a:defRPr>
            </a:lvl2pPr>
            <a:lvl3pPr marL="914400" indent="0" algn="ctr" rtl="0" eaLnBrk="1" latinLnBrk="0" hangingPunct="1">
              <a:spcBef>
                <a:spcPts val="370"/>
              </a:spcBef>
              <a:buClr>
                <a:schemeClr val="accent1">
                  <a:tint val="60000"/>
                </a:schemeClr>
              </a:buClr>
              <a:buSzPct val="85000"/>
              <a:buFont typeface="Wingdings 2"/>
              <a:buNone/>
              <a:defRPr kumimoji="0" sz="2000" kern="1200">
                <a:solidFill>
                  <a:schemeClr val="tx1"/>
                </a:solidFill>
                <a:latin typeface="+mn-lt"/>
                <a:ea typeface="+mn-ea"/>
                <a:cs typeface="+mn-cs"/>
              </a:defRPr>
            </a:lvl3pPr>
            <a:lvl4pPr marL="1371600" indent="0" algn="ctr" rtl="0" eaLnBrk="1" latinLnBrk="0" hangingPunct="1">
              <a:spcBef>
                <a:spcPts val="370"/>
              </a:spcBef>
              <a:buClr>
                <a:schemeClr val="accent3"/>
              </a:buClr>
              <a:buSzPct val="80000"/>
              <a:buFont typeface="Wingdings 2"/>
              <a:buNone/>
              <a:defRPr kumimoji="0" sz="2000" kern="1200">
                <a:solidFill>
                  <a:schemeClr val="tx1"/>
                </a:solidFill>
                <a:latin typeface="+mn-lt"/>
                <a:ea typeface="+mn-ea"/>
                <a:cs typeface="+mn-cs"/>
              </a:defRPr>
            </a:lvl4pPr>
            <a:lvl5pPr marL="1828800" indent="0" algn="ctr" rtl="0" eaLnBrk="1" latinLnBrk="0" hangingPunct="1">
              <a:spcBef>
                <a:spcPts val="370"/>
              </a:spcBef>
              <a:buClr>
                <a:schemeClr val="accent3"/>
              </a:buClr>
              <a:buFontTx/>
              <a:buNone/>
              <a:defRPr kumimoji="0" sz="2000" kern="1200">
                <a:solidFill>
                  <a:schemeClr val="tx1"/>
                </a:solidFill>
                <a:latin typeface="+mn-lt"/>
                <a:ea typeface="+mn-ea"/>
                <a:cs typeface="+mn-cs"/>
              </a:defRPr>
            </a:lvl5pPr>
            <a:lvl6pPr marL="2286000" indent="0" algn="ctr" rtl="0" eaLnBrk="1" latinLnBrk="0" hangingPunct="1">
              <a:spcBef>
                <a:spcPts val="370"/>
              </a:spcBef>
              <a:buClr>
                <a:schemeClr val="accent3"/>
              </a:buClr>
              <a:buNone/>
              <a:defRPr kumimoji="0" sz="1800" kern="1200" baseline="0">
                <a:solidFill>
                  <a:schemeClr val="tx1"/>
                </a:solidFill>
                <a:latin typeface="+mn-lt"/>
                <a:ea typeface="+mn-ea"/>
                <a:cs typeface="+mn-cs"/>
              </a:defRPr>
            </a:lvl6pPr>
            <a:lvl7pPr marL="2743200" indent="0" algn="ctr" rtl="0" eaLnBrk="1" latinLnBrk="0" hangingPunct="1">
              <a:spcBef>
                <a:spcPts val="370"/>
              </a:spcBef>
              <a:buClr>
                <a:schemeClr val="accent2"/>
              </a:buClr>
              <a:buNone/>
              <a:defRPr kumimoji="0" sz="1800" kern="1200">
                <a:solidFill>
                  <a:schemeClr val="tx1"/>
                </a:solidFill>
                <a:latin typeface="+mn-lt"/>
                <a:ea typeface="+mn-ea"/>
                <a:cs typeface="+mn-cs"/>
              </a:defRPr>
            </a:lvl7pPr>
            <a:lvl8pPr marL="3200400" indent="0" algn="ctr" rtl="0" eaLnBrk="1" latinLnBrk="0" hangingPunct="1">
              <a:spcBef>
                <a:spcPts val="370"/>
              </a:spcBef>
              <a:buClr>
                <a:schemeClr val="accent1">
                  <a:tint val="60000"/>
                </a:schemeClr>
              </a:buClr>
              <a:buNone/>
              <a:defRPr kumimoji="0" sz="1800" kern="1200">
                <a:solidFill>
                  <a:schemeClr val="tx1"/>
                </a:solidFill>
                <a:latin typeface="+mn-lt"/>
                <a:ea typeface="+mn-ea"/>
                <a:cs typeface="+mn-cs"/>
              </a:defRPr>
            </a:lvl8pPr>
            <a:lvl9pPr marL="3657600" indent="0" algn="ctr" rtl="0" eaLnBrk="1" latinLnBrk="0" hangingPunct="1">
              <a:spcBef>
                <a:spcPts val="370"/>
              </a:spcBef>
              <a:buClr>
                <a:schemeClr val="accent2">
                  <a:tint val="60000"/>
                </a:schemeClr>
              </a:buClr>
              <a:buNone/>
              <a:defRPr kumimoji="0" sz="1800" kern="1200">
                <a:solidFill>
                  <a:schemeClr val="tx1"/>
                </a:solidFill>
                <a:latin typeface="+mn-lt"/>
                <a:ea typeface="+mn-ea"/>
                <a:cs typeface="+mn-cs"/>
              </a:defRPr>
            </a:lvl9pPr>
          </a:lstStyle>
          <a:p>
            <a:pPr>
              <a:defRPr/>
            </a:pPr>
            <a:endParaRPr lang="en-US" dirty="0" smtClean="0"/>
          </a:p>
          <a:p>
            <a:pPr>
              <a:defRPr/>
            </a:pPr>
            <a:r>
              <a:rPr lang="en-US" sz="2200" dirty="0" smtClean="0"/>
              <a:t>Prepared By: </a:t>
            </a:r>
          </a:p>
          <a:p>
            <a:pPr>
              <a:defRPr/>
            </a:pPr>
            <a:r>
              <a:rPr lang="en-US" sz="2200" dirty="0" smtClean="0"/>
              <a:t>Prof. Vishal A. </a:t>
            </a:r>
            <a:r>
              <a:rPr lang="en-US" sz="2200" dirty="0" err="1" smtClean="0"/>
              <a:t>Polara</a:t>
            </a:r>
            <a:endParaRPr lang="en-US" sz="2200" dirty="0" smtClean="0"/>
          </a:p>
          <a:p>
            <a:pPr>
              <a:defRPr/>
            </a:pPr>
            <a:r>
              <a:rPr lang="en-US" sz="2200" dirty="0" smtClean="0"/>
              <a:t>Assistant Professor</a:t>
            </a:r>
          </a:p>
          <a:p>
            <a:pPr>
              <a:defRPr/>
            </a:pPr>
            <a:r>
              <a:rPr lang="en-US" sz="1600" dirty="0" smtClean="0"/>
              <a:t>Information Technology Department </a:t>
            </a:r>
          </a:p>
          <a:p>
            <a:pPr>
              <a:defRPr/>
            </a:pPr>
            <a:r>
              <a:rPr lang="en-US" sz="1600" dirty="0" smtClean="0"/>
              <a:t>Birla </a:t>
            </a:r>
            <a:r>
              <a:rPr lang="en-US" sz="1600" dirty="0" err="1" smtClean="0"/>
              <a:t>Vishvakarma</a:t>
            </a:r>
            <a:r>
              <a:rPr lang="en-US" sz="1600" dirty="0" smtClean="0"/>
              <a:t> </a:t>
            </a:r>
            <a:r>
              <a:rPr lang="en-US" sz="1600" dirty="0" err="1" smtClean="0"/>
              <a:t>Mahavidyalaya</a:t>
            </a:r>
            <a:r>
              <a:rPr lang="en-US" sz="1600" dirty="0" smtClean="0"/>
              <a:t> Engineering College</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04800" y="0"/>
            <a:ext cx="7498080" cy="838200"/>
          </a:xfrm>
        </p:spPr>
        <p:txBody>
          <a:bodyPr/>
          <a:lstStyle/>
          <a:p>
            <a:r>
              <a:rPr lang="en-US" altLang="en-US" dirty="0"/>
              <a:t>Transport Service Primitives (3)</a:t>
            </a:r>
          </a:p>
        </p:txBody>
      </p:sp>
      <p:sp>
        <p:nvSpPr>
          <p:cNvPr id="13316" name="Text Box 4"/>
          <p:cNvSpPr txBox="1">
            <a:spLocks noChangeArrowheads="1"/>
          </p:cNvSpPr>
          <p:nvPr/>
        </p:nvSpPr>
        <p:spPr bwMode="auto">
          <a:xfrm>
            <a:off x="152401" y="5181600"/>
            <a:ext cx="8839199"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pPr>
            <a:r>
              <a:rPr lang="en-US" altLang="en-US" sz="2000" dirty="0">
                <a:latin typeface="Times New Roman" panose="02020603050405020304" pitchFamily="18" charset="0"/>
              </a:rPr>
              <a:t>A state diagram for a simple connection management scheme.  Transitions labeled in italics are caused by packet arrivals.  The solid lines show the client's state sequence.   The dashed lines show the server's state sequence. </a:t>
            </a:r>
          </a:p>
        </p:txBody>
      </p:sp>
      <p:pic>
        <p:nvPicPr>
          <p:cNvPr id="13318" name="Picture 6" descr="6-0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762000"/>
            <a:ext cx="5052111" cy="4341554"/>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522089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 y="76200"/>
            <a:ext cx="6362700" cy="762000"/>
          </a:xfrm>
        </p:spPr>
        <p:txBody>
          <a:bodyPr/>
          <a:lstStyle/>
          <a:p>
            <a:r>
              <a:rPr lang="en-US" dirty="0" smtClean="0"/>
              <a:t>6.3 Network Socket</a:t>
            </a:r>
            <a:endParaRPr lang="en-US" dirty="0"/>
          </a:p>
        </p:txBody>
      </p:sp>
      <p:sp>
        <p:nvSpPr>
          <p:cNvPr id="3" name="Content Placeholder 2"/>
          <p:cNvSpPr>
            <a:spLocks noGrp="1"/>
          </p:cNvSpPr>
          <p:nvPr>
            <p:ph idx="1"/>
          </p:nvPr>
        </p:nvSpPr>
        <p:spPr>
          <a:xfrm>
            <a:off x="457200" y="938011"/>
            <a:ext cx="8293995" cy="5919989"/>
          </a:xfrm>
        </p:spPr>
        <p:txBody>
          <a:bodyPr>
            <a:noAutofit/>
          </a:bodyPr>
          <a:lstStyle/>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A </a:t>
            </a:r>
            <a:r>
              <a:rPr lang="en-US" sz="2000" b="1" dirty="0">
                <a:latin typeface="Times New Roman" panose="02020603050405020304" pitchFamily="18" charset="0"/>
                <a:ea typeface="Tahoma" panose="020B0604030504040204" pitchFamily="34" charset="0"/>
                <a:cs typeface="Times New Roman" panose="02020603050405020304" pitchFamily="18" charset="0"/>
              </a:rPr>
              <a:t>network socket</a:t>
            </a:r>
            <a:r>
              <a:rPr lang="en-US" sz="2000" dirty="0">
                <a:latin typeface="Times New Roman" panose="02020603050405020304" pitchFamily="18" charset="0"/>
                <a:ea typeface="Tahoma" panose="020B0604030504040204" pitchFamily="34" charset="0"/>
                <a:cs typeface="Times New Roman" panose="02020603050405020304" pitchFamily="18" charset="0"/>
              </a:rPr>
              <a:t> is an endpoint of an </a:t>
            </a:r>
            <a:r>
              <a:rPr lang="en-US" sz="2000" b="1" dirty="0">
                <a:latin typeface="Times New Roman" panose="02020603050405020304" pitchFamily="18" charset="0"/>
                <a:ea typeface="Tahoma" panose="020B0604030504040204" pitchFamily="34" charset="0"/>
                <a:cs typeface="Times New Roman" panose="02020603050405020304" pitchFamily="18" charset="0"/>
              </a:rPr>
              <a:t>inter-process communication flow</a:t>
            </a:r>
            <a:r>
              <a:rPr lang="en-US" sz="2000" dirty="0">
                <a:latin typeface="Times New Roman" panose="02020603050405020304" pitchFamily="18" charset="0"/>
                <a:ea typeface="Tahoma" panose="020B0604030504040204" pitchFamily="34" charset="0"/>
                <a:cs typeface="Times New Roman" panose="02020603050405020304" pitchFamily="18" charset="0"/>
              </a:rPr>
              <a:t> across a computer network. Today, most communication between computers is based on the </a:t>
            </a:r>
            <a:r>
              <a:rPr lang="en-US" sz="2000" b="1" dirty="0">
                <a:latin typeface="Times New Roman" panose="02020603050405020304" pitchFamily="18" charset="0"/>
                <a:ea typeface="Tahoma" panose="020B0604030504040204" pitchFamily="34" charset="0"/>
                <a:cs typeface="Times New Roman" panose="02020603050405020304" pitchFamily="18" charset="0"/>
              </a:rPr>
              <a:t>Internet Protocol</a:t>
            </a:r>
            <a:r>
              <a:rPr lang="en-US" sz="2000" dirty="0">
                <a:latin typeface="Times New Roman" panose="02020603050405020304" pitchFamily="18" charset="0"/>
                <a:ea typeface="Tahoma" panose="020B0604030504040204" pitchFamily="34" charset="0"/>
                <a:cs typeface="Times New Roman" panose="02020603050405020304" pitchFamily="18" charset="0"/>
              </a:rPr>
              <a:t>; therefore most network sockets are </a:t>
            </a:r>
            <a:r>
              <a:rPr lang="en-US" sz="2000" b="1" dirty="0">
                <a:latin typeface="Times New Roman" panose="02020603050405020304" pitchFamily="18" charset="0"/>
                <a:ea typeface="Tahoma" panose="020B0604030504040204" pitchFamily="34" charset="0"/>
                <a:cs typeface="Times New Roman" panose="02020603050405020304" pitchFamily="18" charset="0"/>
              </a:rPr>
              <a:t>Internet sockets</a:t>
            </a:r>
            <a:r>
              <a:rPr lang="en-US" sz="2000" dirty="0">
                <a:latin typeface="Times New Roman" panose="02020603050405020304" pitchFamily="18" charset="0"/>
                <a:ea typeface="Tahoma" panose="020B0604030504040204" pitchFamily="34" charset="0"/>
                <a:cs typeface="Times New Roman" panose="02020603050405020304" pitchFamily="18" charset="0"/>
              </a:rPr>
              <a:t>.</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A </a:t>
            </a:r>
            <a:r>
              <a:rPr lang="en-US" sz="2000" b="1" dirty="0">
                <a:latin typeface="Times New Roman" panose="02020603050405020304" pitchFamily="18" charset="0"/>
                <a:ea typeface="Tahoma" panose="020B0604030504040204" pitchFamily="34" charset="0"/>
                <a:cs typeface="Times New Roman" panose="02020603050405020304" pitchFamily="18" charset="0"/>
              </a:rPr>
              <a:t>socket API</a:t>
            </a:r>
            <a:r>
              <a:rPr lang="en-US" sz="2000" dirty="0">
                <a:latin typeface="Times New Roman" panose="02020603050405020304" pitchFamily="18" charset="0"/>
                <a:ea typeface="Tahoma" panose="020B0604030504040204" pitchFamily="34" charset="0"/>
                <a:cs typeface="Times New Roman" panose="02020603050405020304" pitchFamily="18" charset="0"/>
              </a:rPr>
              <a:t> is an application programming interface(API), usually provided by the </a:t>
            </a:r>
            <a:r>
              <a:rPr lang="en-US" sz="2000" b="1" dirty="0">
                <a:latin typeface="Times New Roman" panose="02020603050405020304" pitchFamily="18" charset="0"/>
                <a:ea typeface="Tahoma" panose="020B0604030504040204" pitchFamily="34" charset="0"/>
                <a:cs typeface="Times New Roman" panose="02020603050405020304" pitchFamily="18" charset="0"/>
              </a:rPr>
              <a:t>operating system</a:t>
            </a:r>
            <a:r>
              <a:rPr lang="en-US" sz="2000" dirty="0">
                <a:latin typeface="Times New Roman" panose="02020603050405020304" pitchFamily="18" charset="0"/>
                <a:ea typeface="Tahoma" panose="020B0604030504040204" pitchFamily="34" charset="0"/>
                <a:cs typeface="Times New Roman" panose="02020603050405020304" pitchFamily="18" charset="0"/>
              </a:rPr>
              <a:t>, that allows application programs </a:t>
            </a:r>
            <a:r>
              <a:rPr lang="en-US" sz="2000" b="1" dirty="0">
                <a:latin typeface="Times New Roman" panose="02020603050405020304" pitchFamily="18" charset="0"/>
                <a:ea typeface="Tahoma" panose="020B0604030504040204" pitchFamily="34" charset="0"/>
                <a:cs typeface="Times New Roman" panose="02020603050405020304" pitchFamily="18" charset="0"/>
              </a:rPr>
              <a:t>to control and use network sockets.</a:t>
            </a:r>
            <a:r>
              <a:rPr lang="en-US" sz="2000" dirty="0">
                <a:latin typeface="Times New Roman" panose="02020603050405020304" pitchFamily="18" charset="0"/>
                <a:ea typeface="Tahoma" panose="020B0604030504040204" pitchFamily="34" charset="0"/>
                <a:cs typeface="Times New Roman" panose="02020603050405020304" pitchFamily="18" charset="0"/>
              </a:rPr>
              <a:t> Internet socket APIs are usually based on the </a:t>
            </a:r>
            <a:r>
              <a:rPr lang="en-US" sz="2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Berkeley sockets</a:t>
            </a:r>
            <a:r>
              <a:rPr lang="en-US" sz="2000" dirty="0">
                <a:latin typeface="Times New Roman" panose="02020603050405020304" pitchFamily="18" charset="0"/>
                <a:ea typeface="Tahoma" panose="020B0604030504040204" pitchFamily="34" charset="0"/>
                <a:cs typeface="Times New Roman" panose="02020603050405020304" pitchFamily="18" charset="0"/>
              </a:rPr>
              <a:t> standard.</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2000" dirty="0">
                <a:latin typeface="Times New Roman" panose="02020603050405020304" pitchFamily="18" charset="0"/>
                <a:ea typeface="Tahoma" panose="020B0604030504040204" pitchFamily="34" charset="0"/>
                <a:cs typeface="Times New Roman" panose="02020603050405020304" pitchFamily="18" charset="0"/>
              </a:rPr>
              <a:t>A </a:t>
            </a:r>
            <a:r>
              <a:rPr lang="en-US" sz="2000" b="1" dirty="0">
                <a:latin typeface="Times New Roman" panose="02020603050405020304" pitchFamily="18" charset="0"/>
                <a:ea typeface="Tahoma" panose="020B0604030504040204" pitchFamily="34" charset="0"/>
                <a:cs typeface="Times New Roman" panose="02020603050405020304" pitchFamily="18" charset="0"/>
              </a:rPr>
              <a:t>socket address</a:t>
            </a:r>
            <a:r>
              <a:rPr lang="en-US" sz="2000" dirty="0">
                <a:latin typeface="Times New Roman" panose="02020603050405020304" pitchFamily="18" charset="0"/>
                <a:ea typeface="Tahoma" panose="020B0604030504040204" pitchFamily="34" charset="0"/>
                <a:cs typeface="Times New Roman" panose="02020603050405020304" pitchFamily="18" charset="0"/>
              </a:rPr>
              <a:t> is the combination of an </a:t>
            </a:r>
            <a:r>
              <a:rPr lang="en-US" sz="2000" b="1" dirty="0">
                <a:latin typeface="Times New Roman" panose="02020603050405020304" pitchFamily="18" charset="0"/>
                <a:ea typeface="Tahoma" panose="020B0604030504040204" pitchFamily="34" charset="0"/>
                <a:cs typeface="Times New Roman" panose="02020603050405020304" pitchFamily="18" charset="0"/>
              </a:rPr>
              <a:t>IP address and a port number,</a:t>
            </a:r>
            <a:r>
              <a:rPr lang="en-US" sz="2000" dirty="0">
                <a:latin typeface="Times New Roman" panose="02020603050405020304" pitchFamily="18" charset="0"/>
                <a:ea typeface="Tahoma" panose="020B0604030504040204" pitchFamily="34" charset="0"/>
                <a:cs typeface="Times New Roman" panose="02020603050405020304" pitchFamily="18" charset="0"/>
              </a:rPr>
              <a:t> much like </a:t>
            </a:r>
            <a:r>
              <a:rPr lang="en-US" sz="2000"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one end of a telephone connection is the combination of a phone number and a particular extension.</a:t>
            </a:r>
            <a:r>
              <a:rPr lang="en-US" sz="2000" dirty="0">
                <a:latin typeface="Times New Roman" panose="02020603050405020304" pitchFamily="18" charset="0"/>
                <a:ea typeface="Tahoma" panose="020B0604030504040204" pitchFamily="34" charset="0"/>
                <a:cs typeface="Times New Roman" panose="02020603050405020304" pitchFamily="18" charset="0"/>
              </a:rPr>
              <a:t> Based on this address, internet sockets deliver incoming data packets to the appropriate application process or thread.</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19504357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381000" y="152400"/>
            <a:ext cx="7870064" cy="1143000"/>
          </a:xfrm>
        </p:spPr>
        <p:txBody>
          <a:bodyPr>
            <a:normAutofit/>
          </a:bodyPr>
          <a:lstStyle/>
          <a:p>
            <a:r>
              <a:rPr lang="en-US" dirty="0" smtClean="0"/>
              <a:t>How to create socket address…</a:t>
            </a:r>
            <a:endParaRPr lang="en-US" dirty="0"/>
          </a:p>
        </p:txBody>
      </p:sp>
      <p:pic>
        <p:nvPicPr>
          <p:cNvPr id="5" name="Picture 2"/>
          <p:cNvPicPr>
            <a:picLocks noChangeAspect="1" noChangeArrowheads="1"/>
          </p:cNvPicPr>
          <p:nvPr/>
        </p:nvPicPr>
        <p:blipFill>
          <a:blip r:embed="rId2"/>
          <a:srcRect/>
          <a:stretch>
            <a:fillRect/>
          </a:stretch>
        </p:blipFill>
        <p:spPr bwMode="auto">
          <a:xfrm>
            <a:off x="1828800" y="1798750"/>
            <a:ext cx="5315146" cy="4370231"/>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7578408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52400" y="98738"/>
            <a:ext cx="5986551" cy="1143000"/>
          </a:xfrm>
        </p:spPr>
        <p:txBody>
          <a:bodyPr>
            <a:normAutofit/>
          </a:bodyPr>
          <a:lstStyle/>
          <a:p>
            <a:r>
              <a:rPr lang="en-US" altLang="en-US" dirty="0"/>
              <a:t>Berkeley Sockets</a:t>
            </a:r>
          </a:p>
        </p:txBody>
      </p:sp>
      <p:sp>
        <p:nvSpPr>
          <p:cNvPr id="12291" name="Rectangle 3"/>
          <p:cNvSpPr>
            <a:spLocks noGrp="1" noChangeArrowheads="1"/>
          </p:cNvSpPr>
          <p:nvPr>
            <p:ph type="body" idx="1"/>
          </p:nvPr>
        </p:nvSpPr>
        <p:spPr>
          <a:xfrm>
            <a:off x="1512881" y="1537952"/>
            <a:ext cx="6348641" cy="4800600"/>
          </a:xfrm>
        </p:spPr>
        <p:txBody>
          <a:bodyPr/>
          <a:lstStyle/>
          <a:p>
            <a:pPr algn="ctr">
              <a:buFontTx/>
              <a:buNone/>
            </a:pPr>
            <a:r>
              <a:rPr lang="en-US" altLang="en-US" dirty="0"/>
              <a:t>The socket primitives for TCP.</a:t>
            </a:r>
          </a:p>
        </p:txBody>
      </p:sp>
      <p:pic>
        <p:nvPicPr>
          <p:cNvPr id="12293" name="Picture 5" descr="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2881" y="2386448"/>
            <a:ext cx="6691292" cy="369238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3186416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Berkeley socket</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
        <p:nvSpPr>
          <p:cNvPr id="5" name="Content Placeholder 4"/>
          <p:cNvSpPr>
            <a:spLocks noGrp="1"/>
          </p:cNvSpPr>
          <p:nvPr>
            <p:ph sz="quarter" idx="1"/>
          </p:nvPr>
        </p:nvSpPr>
        <p:spPr>
          <a:xfrm>
            <a:off x="533400" y="1447800"/>
            <a:ext cx="8305800" cy="45720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The upper four primitive are server and below four are client primitive.</a:t>
            </a:r>
          </a:p>
          <a:p>
            <a:pPr algn="just"/>
            <a:r>
              <a:rPr lang="en-US" dirty="0" smtClean="0">
                <a:latin typeface="Times New Roman" panose="02020603050405020304" pitchFamily="18" charset="0"/>
                <a:cs typeface="Times New Roman" panose="02020603050405020304" pitchFamily="18" charset="0"/>
              </a:rPr>
              <a:t>When socket is created it does not have network address it will get when it using BIND primitive. Now remote client can connect it.</a:t>
            </a:r>
          </a:p>
          <a:p>
            <a:pPr algn="just"/>
            <a:r>
              <a:rPr lang="en-US" dirty="0" smtClean="0">
                <a:latin typeface="Times New Roman" panose="02020603050405020304" pitchFamily="18" charset="0"/>
                <a:cs typeface="Times New Roman" panose="02020603050405020304" pitchFamily="18" charset="0"/>
              </a:rPr>
              <a:t>Next is LISTEN call which allocated space to queue incoming calls that several client try to connect at same time.</a:t>
            </a:r>
          </a:p>
          <a:p>
            <a:pPr algn="just"/>
            <a:r>
              <a:rPr lang="en-US" dirty="0" smtClean="0">
                <a:latin typeface="Times New Roman" panose="02020603050405020304" pitchFamily="18" charset="0"/>
                <a:cs typeface="Times New Roman" panose="02020603050405020304" pitchFamily="18" charset="0"/>
              </a:rPr>
              <a:t>Now server executes and ACCEPT primitive.</a:t>
            </a:r>
          </a:p>
          <a:p>
            <a:pPr algn="just"/>
            <a:r>
              <a:rPr lang="en-US" dirty="0" smtClean="0">
                <a:latin typeface="Times New Roman" panose="02020603050405020304" pitchFamily="18" charset="0"/>
                <a:cs typeface="Times New Roman" panose="02020603050405020304" pitchFamily="18" charset="0"/>
              </a:rPr>
              <a:t>At client side CONNECT primitive will use to make connection here no bind is require. And send and receive is used to send and receive message.</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4800" y="152400"/>
            <a:ext cx="8382000" cy="1143000"/>
          </a:xfrm>
        </p:spPr>
        <p:txBody>
          <a:bodyPr/>
          <a:lstStyle/>
          <a:p>
            <a:r>
              <a:rPr lang="en-US" altLang="en-US" dirty="0" smtClean="0"/>
              <a:t>6.4 Elements </a:t>
            </a:r>
            <a:r>
              <a:rPr lang="en-US" altLang="en-US" dirty="0"/>
              <a:t>of Transport Protocols</a:t>
            </a:r>
          </a:p>
        </p:txBody>
      </p:sp>
      <p:sp>
        <p:nvSpPr>
          <p:cNvPr id="18435" name="Rectangle 3"/>
          <p:cNvSpPr>
            <a:spLocks noGrp="1" noChangeArrowheads="1"/>
          </p:cNvSpPr>
          <p:nvPr>
            <p:ph type="body" idx="1"/>
          </p:nvPr>
        </p:nvSpPr>
        <p:spPr>
          <a:xfrm>
            <a:off x="762000" y="1519238"/>
            <a:ext cx="6273117" cy="4957762"/>
          </a:xfrm>
        </p:spPr>
        <p:txBody>
          <a:bodyPr/>
          <a:lstStyle/>
          <a:p>
            <a:pPr>
              <a:buFontTx/>
              <a:buChar char="•"/>
            </a:pPr>
            <a:r>
              <a:rPr lang="en-US" altLang="en-US" dirty="0"/>
              <a:t>Addressing</a:t>
            </a:r>
          </a:p>
          <a:p>
            <a:pPr>
              <a:buFontTx/>
              <a:buChar char="•"/>
            </a:pPr>
            <a:r>
              <a:rPr lang="en-US" altLang="en-US" dirty="0"/>
              <a:t>Connection Establishment</a:t>
            </a:r>
          </a:p>
          <a:p>
            <a:pPr>
              <a:buFontTx/>
              <a:buChar char="•"/>
            </a:pPr>
            <a:r>
              <a:rPr lang="en-US" altLang="en-US" dirty="0"/>
              <a:t>Connection Release</a:t>
            </a:r>
          </a:p>
          <a:p>
            <a:pPr>
              <a:buFontTx/>
              <a:buChar char="•"/>
            </a:pPr>
            <a:r>
              <a:rPr lang="en-US" altLang="en-US" dirty="0"/>
              <a:t>Flow Control and Buffering</a:t>
            </a:r>
          </a:p>
          <a:p>
            <a:pPr>
              <a:buFontTx/>
              <a:buChar char="•"/>
            </a:pPr>
            <a:r>
              <a:rPr lang="en-US" altLang="en-US" dirty="0"/>
              <a:t>Multiplexing</a:t>
            </a:r>
          </a:p>
          <a:p>
            <a:pPr>
              <a:buFontTx/>
              <a:buChar char="•"/>
            </a:pPr>
            <a:r>
              <a:rPr lang="en-US" altLang="en-US" dirty="0"/>
              <a:t>Crash Recovery</a:t>
            </a:r>
          </a:p>
          <a:p>
            <a:pPr>
              <a:buFontTx/>
              <a:buChar char="•"/>
            </a:pPr>
            <a:endParaRPr lang="en-US" alt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6803597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152400"/>
            <a:ext cx="5660601" cy="533400"/>
          </a:xfrm>
        </p:spPr>
        <p:txBody>
          <a:bodyPr>
            <a:normAutofit fontScale="90000"/>
          </a:bodyPr>
          <a:lstStyle/>
          <a:p>
            <a:r>
              <a:rPr lang="en-US" altLang="en-US" dirty="0"/>
              <a:t>Transport Protocol</a:t>
            </a:r>
          </a:p>
        </p:txBody>
      </p:sp>
      <p:sp>
        <p:nvSpPr>
          <p:cNvPr id="19459" name="Rectangle 3"/>
          <p:cNvSpPr>
            <a:spLocks noGrp="1" noChangeArrowheads="1"/>
          </p:cNvSpPr>
          <p:nvPr>
            <p:ph type="body" idx="1"/>
          </p:nvPr>
        </p:nvSpPr>
        <p:spPr>
          <a:xfrm>
            <a:off x="2133600" y="5715000"/>
            <a:ext cx="5664994" cy="838200"/>
          </a:xfrm>
        </p:spPr>
        <p:txBody>
          <a:bodyPr>
            <a:normAutofit/>
          </a:bodyPr>
          <a:lstStyle/>
          <a:p>
            <a:pPr>
              <a:lnSpc>
                <a:spcPct val="90000"/>
              </a:lnSpc>
              <a:buFontTx/>
              <a:buNone/>
            </a:pPr>
            <a:r>
              <a:rPr lang="en-US" altLang="en-US" sz="1800" dirty="0">
                <a:solidFill>
                  <a:schemeClr val="accent2"/>
                </a:solidFill>
                <a:latin typeface="Times New Roman" panose="02020603050405020304" pitchFamily="18" charset="0"/>
                <a:cs typeface="Times New Roman" panose="02020603050405020304" pitchFamily="18" charset="0"/>
              </a:rPr>
              <a:t>(a)</a:t>
            </a:r>
            <a:r>
              <a:rPr lang="en-US" altLang="en-US" sz="1800" dirty="0">
                <a:latin typeface="Times New Roman" panose="02020603050405020304" pitchFamily="18" charset="0"/>
                <a:cs typeface="Times New Roman" panose="02020603050405020304" pitchFamily="18" charset="0"/>
              </a:rPr>
              <a:t> Environment of the data link layer.</a:t>
            </a:r>
          </a:p>
          <a:p>
            <a:pPr>
              <a:lnSpc>
                <a:spcPct val="90000"/>
              </a:lnSpc>
              <a:buFontTx/>
              <a:buNone/>
            </a:pPr>
            <a:r>
              <a:rPr lang="en-US" altLang="en-US" sz="1800" dirty="0">
                <a:solidFill>
                  <a:schemeClr val="accent2"/>
                </a:solidFill>
                <a:latin typeface="Times New Roman" panose="02020603050405020304" pitchFamily="18" charset="0"/>
                <a:cs typeface="Times New Roman" panose="02020603050405020304" pitchFamily="18" charset="0"/>
              </a:rPr>
              <a:t>(b)</a:t>
            </a:r>
            <a:r>
              <a:rPr lang="en-US" altLang="en-US" sz="1800" dirty="0">
                <a:latin typeface="Times New Roman" panose="02020603050405020304" pitchFamily="18" charset="0"/>
                <a:cs typeface="Times New Roman" panose="02020603050405020304" pitchFamily="18" charset="0"/>
              </a:rPr>
              <a:t> Environment of the transport layer.</a:t>
            </a:r>
          </a:p>
        </p:txBody>
      </p:sp>
      <p:pic>
        <p:nvPicPr>
          <p:cNvPr id="19461" name="Picture 5" descr="6-0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0658" y="3422650"/>
            <a:ext cx="6309122" cy="221615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txBox="1">
            <a:spLocks/>
          </p:cNvSpPr>
          <p:nvPr/>
        </p:nvSpPr>
        <p:spPr>
          <a:xfrm>
            <a:off x="457200" y="838200"/>
            <a:ext cx="8305800" cy="4572000"/>
          </a:xfrm>
          <a:prstGeom prst="rect">
            <a:avLst/>
          </a:prstGeom>
        </p:spPr>
        <p:txBody>
          <a:bodyPr vert="horz">
            <a:normAutofit/>
          </a:bodyPr>
          <a:lstStyle/>
          <a:p>
            <a:pPr marL="274320" lvl="0" indent="-274320" algn="just">
              <a:spcBef>
                <a:spcPts val="580"/>
              </a:spcBef>
              <a:buClr>
                <a:schemeClr val="accent1"/>
              </a:buClr>
              <a:buSzPct val="85000"/>
              <a:buFont typeface="Wingdings 2"/>
              <a:buChar char=""/>
            </a:pPr>
            <a:r>
              <a:rPr lang="en-US" sz="2600" dirty="0" smtClean="0">
                <a:latin typeface="Times New Roman" panose="02020603050405020304" pitchFamily="18" charset="0"/>
                <a:cs typeface="Times New Roman" panose="02020603050405020304" pitchFamily="18" charset="0"/>
              </a:rPr>
              <a:t>In data link layer routers are communicated directly via physical link.</a:t>
            </a:r>
          </a:p>
          <a:p>
            <a:pPr marL="274320" lvl="0" indent="-274320" algn="just">
              <a:spcBef>
                <a:spcPts val="580"/>
              </a:spcBef>
              <a:buClr>
                <a:schemeClr val="accent1"/>
              </a:buClr>
              <a:buSzPct val="85000"/>
              <a:buFont typeface="Wingdings 2"/>
              <a:buChar char=""/>
            </a:pPr>
            <a:r>
              <a:rPr kumimoji="0" lang="en-US" sz="26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While</a:t>
            </a:r>
            <a:r>
              <a:rPr kumimoji="0" lang="en-US" sz="2600" b="0" i="0" u="none" strike="noStrike" kern="1200" cap="none" spc="0" normalizeH="0" noProof="0" dirty="0" smtClean="0">
                <a:ln>
                  <a:noFill/>
                </a:ln>
                <a:solidFill>
                  <a:schemeClr val="tx1"/>
                </a:solidFill>
                <a:effectLst/>
                <a:uLnTx/>
                <a:uFillTx/>
                <a:latin typeface="Times New Roman" panose="02020603050405020304" pitchFamily="18" charset="0"/>
                <a:cs typeface="Times New Roman" panose="02020603050405020304" pitchFamily="18" charset="0"/>
              </a:rPr>
              <a:t> in transport layer </a:t>
            </a:r>
            <a:r>
              <a:rPr lang="en-US" sz="2600" dirty="0" smtClean="0">
                <a:latin typeface="Times New Roman" panose="02020603050405020304" pitchFamily="18" charset="0"/>
                <a:cs typeface="Times New Roman" panose="02020603050405020304" pitchFamily="18" charset="0"/>
              </a:rPr>
              <a:t>physical link is replaced by subnet.</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6157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734101125"/>
              </p:ext>
            </p:extLst>
          </p:nvPr>
        </p:nvGraphicFramePr>
        <p:xfrm>
          <a:off x="549402" y="1661160"/>
          <a:ext cx="8213598" cy="4119880"/>
        </p:xfrm>
        <a:graphic>
          <a:graphicData uri="http://schemas.openxmlformats.org/drawingml/2006/table">
            <a:tbl>
              <a:tblPr firstRow="1" bandRow="1">
                <a:tableStyleId>{5C22544A-7EE6-4342-B048-85BDC9FD1C3A}</a:tableStyleId>
              </a:tblPr>
              <a:tblGrid>
                <a:gridCol w="1736598"/>
                <a:gridCol w="2646867"/>
                <a:gridCol w="3830133"/>
              </a:tblGrid>
              <a:tr h="370840">
                <a:tc>
                  <a:txBody>
                    <a:bodyPr/>
                    <a:lstStyle/>
                    <a:p>
                      <a:pPr algn="just"/>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b="1" kern="1200" baseline="0" dirty="0" smtClean="0">
                          <a:solidFill>
                            <a:schemeClr val="lt1"/>
                          </a:solidFill>
                          <a:latin typeface="Times New Roman" panose="02020603050405020304" pitchFamily="18" charset="0"/>
                          <a:ea typeface="+mn-ea"/>
                          <a:cs typeface="Times New Roman" panose="02020603050405020304" pitchFamily="18" charset="0"/>
                        </a:rPr>
                        <a:t>Data link layer</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b="1" kern="1200" baseline="0" dirty="0" smtClean="0">
                          <a:solidFill>
                            <a:schemeClr val="lt1"/>
                          </a:solidFill>
                          <a:latin typeface="Times New Roman" panose="02020603050405020304" pitchFamily="18" charset="0"/>
                          <a:ea typeface="+mn-ea"/>
                          <a:cs typeface="Times New Roman" panose="02020603050405020304" pitchFamily="18" charset="0"/>
                        </a:rPr>
                        <a:t>Transport layer</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Communication</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directly via physical channel </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over the entire network</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Addressing</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no need to specify address.</a:t>
                      </a:r>
                    </a:p>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Just select outgoing line</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explicit addressing of destination is required</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Connection</a:t>
                      </a:r>
                    </a:p>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establishment</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over a wire is simple</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more complicated</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Delay</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frame either arrives or lost, not stored and delayed</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packets might be stored for seconds and delivered later</a:t>
                      </a:r>
                      <a:endParaRPr lang="en-US" sz="1800" dirty="0">
                        <a:latin typeface="Times New Roman" panose="02020603050405020304" pitchFamily="18" charset="0"/>
                        <a:cs typeface="Times New Roman" panose="02020603050405020304" pitchFamily="18" charset="0"/>
                      </a:endParaRPr>
                    </a:p>
                  </a:txBody>
                  <a:tcPr/>
                </a:tc>
              </a:tr>
              <a:tr h="370840">
                <a:tc>
                  <a:txBody>
                    <a:bodyPr/>
                    <a:lstStyle/>
                    <a:p>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Buffering and</a:t>
                      </a:r>
                    </a:p>
                    <a:p>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flow control</a:t>
                      </a:r>
                      <a:endParaRPr lang="en-US" sz="1800" dirty="0">
                        <a:latin typeface="Times New Roman" panose="02020603050405020304" pitchFamily="18" charset="0"/>
                        <a:cs typeface="Times New Roman" panose="02020603050405020304" pitchFamily="18" charset="0"/>
                      </a:endParaRPr>
                    </a:p>
                  </a:txBody>
                  <a:tcPr/>
                </a:tc>
                <a:tc>
                  <a:txBody>
                    <a:bodyPr/>
                    <a:lstStyle/>
                    <a:p>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simpler</a:t>
                      </a:r>
                      <a:endParaRPr lang="en-US" sz="1800" dirty="0">
                        <a:latin typeface="Times New Roman" panose="02020603050405020304" pitchFamily="18" charset="0"/>
                        <a:cs typeface="Times New Roman" panose="02020603050405020304" pitchFamily="18" charset="0"/>
                      </a:endParaRPr>
                    </a:p>
                  </a:txBody>
                  <a:tcPr/>
                </a:tc>
                <a:tc>
                  <a:txBody>
                    <a:bodyPr/>
                    <a:lstStyle/>
                    <a:p>
                      <a:pPr algn="just"/>
                      <a:r>
                        <a:rPr kumimoji="0" lang="en-US" sz="1800" kern="1200" baseline="0" dirty="0" smtClean="0">
                          <a:solidFill>
                            <a:schemeClr val="dk1"/>
                          </a:solidFill>
                          <a:latin typeface="Times New Roman" panose="02020603050405020304" pitchFamily="18" charset="0"/>
                          <a:ea typeface="+mn-ea"/>
                          <a:cs typeface="Times New Roman" panose="02020603050405020304" pitchFamily="18" charset="0"/>
                        </a:rPr>
                        <a:t>more complicated;  large and dynamic number of simultaneous connections</a:t>
                      </a:r>
                      <a:endParaRPr lang="en-US" sz="1800" dirty="0">
                        <a:latin typeface="Times New Roman" panose="02020603050405020304" pitchFamily="18" charset="0"/>
                        <a:cs typeface="Times New Roman" panose="02020603050405020304" pitchFamily="18" charset="0"/>
                      </a:endParaRPr>
                    </a:p>
                  </a:txBody>
                  <a:tcPr/>
                </a:tc>
              </a:tr>
            </a:tbl>
          </a:graphicData>
        </a:graphic>
      </p:graphicFrame>
      <p:sp>
        <p:nvSpPr>
          <p:cNvPr id="7" name="Content Placeholder 4"/>
          <p:cNvSpPr txBox="1">
            <a:spLocks/>
          </p:cNvSpPr>
          <p:nvPr/>
        </p:nvSpPr>
        <p:spPr>
          <a:xfrm>
            <a:off x="533400" y="457200"/>
            <a:ext cx="8305800" cy="4572000"/>
          </a:xfrm>
          <a:prstGeom prst="rect">
            <a:avLst/>
          </a:prstGeom>
        </p:spPr>
        <p:txBody>
          <a:bodyPr vert="horz">
            <a:normAutofit/>
          </a:bodyPr>
          <a:lstStyle/>
          <a:p>
            <a:pPr marL="274320" lvl="0" indent="-274320" algn="just">
              <a:spcBef>
                <a:spcPts val="580"/>
              </a:spcBef>
              <a:buClr>
                <a:schemeClr val="accent1"/>
              </a:buClr>
              <a:buSzPct val="85000"/>
              <a:buFont typeface="Wingdings 2"/>
              <a:buChar char=""/>
            </a:pPr>
            <a:r>
              <a:rPr lang="en-US" sz="2600" dirty="0" smtClean="0"/>
              <a:t>Transport protocol similar to data link protocols.</a:t>
            </a:r>
          </a:p>
          <a:p>
            <a:pPr marL="274320" lvl="0" indent="-274320" algn="just">
              <a:spcBef>
                <a:spcPts val="580"/>
              </a:spcBef>
              <a:buClr>
                <a:schemeClr val="accent1"/>
              </a:buClr>
              <a:buSzPct val="85000"/>
              <a:buFont typeface="Wingdings 2"/>
              <a:buChar char=""/>
            </a:pPr>
            <a:r>
              <a:rPr lang="en-US" sz="2600" dirty="0" smtClean="0"/>
              <a:t>Both do error control and flow control</a:t>
            </a: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6.4.1 Addressing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533400" y="1371600"/>
            <a:ext cx="8305800" cy="50292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In transport layer TSAP(transport layer access point ) and NSAP ( network layer access point) is used for addressing.</a:t>
            </a:r>
          </a:p>
          <a:p>
            <a:pPr algn="just"/>
            <a:r>
              <a:rPr lang="en-US" dirty="0" smtClean="0">
                <a:latin typeface="Times New Roman" panose="02020603050405020304" pitchFamily="18" charset="0"/>
                <a:cs typeface="Times New Roman" panose="02020603050405020304" pitchFamily="18" charset="0"/>
              </a:rPr>
              <a:t>Application layer connect client and server through TSAP it then run through NSAP on each host.</a:t>
            </a:r>
          </a:p>
          <a:p>
            <a:pPr algn="just"/>
            <a:r>
              <a:rPr lang="en-US" dirty="0" smtClean="0">
                <a:latin typeface="Times New Roman" panose="02020603050405020304" pitchFamily="18" charset="0"/>
                <a:cs typeface="Times New Roman" panose="02020603050405020304" pitchFamily="18" charset="0"/>
              </a:rPr>
              <a:t>For example host 2 it self to TSAP 1522 to wait for an incoming call now call such as listen might be used to make request for outside the host.</a:t>
            </a:r>
          </a:p>
          <a:p>
            <a:pPr algn="just"/>
            <a:r>
              <a:rPr lang="en-US" dirty="0" smtClean="0">
                <a:latin typeface="Times New Roman" panose="02020603050405020304" pitchFamily="18" charset="0"/>
                <a:cs typeface="Times New Roman" panose="02020603050405020304" pitchFamily="18" charset="0"/>
              </a:rPr>
              <a:t>At host 1 it will send connect request with TSAP 1208 as the source and 1522 as destination. This will make connection.</a:t>
            </a:r>
          </a:p>
          <a:p>
            <a:pPr algn="just"/>
            <a:r>
              <a:rPr lang="en-US" dirty="0" smtClean="0">
                <a:latin typeface="Times New Roman" panose="02020603050405020304" pitchFamily="18" charset="0"/>
                <a:cs typeface="Times New Roman" panose="02020603050405020304" pitchFamily="18" charset="0"/>
              </a:rPr>
              <a:t>The application process then sends over a request for the same.</a:t>
            </a:r>
          </a:p>
          <a:p>
            <a:pPr algn="just"/>
            <a:r>
              <a:rPr lang="en-US" dirty="0" smtClean="0">
                <a:latin typeface="Times New Roman" panose="02020603050405020304" pitchFamily="18" charset="0"/>
                <a:cs typeface="Times New Roman" panose="02020603050405020304" pitchFamily="18" charset="0"/>
              </a:rPr>
              <a:t>The time server process responds with the current time.</a:t>
            </a:r>
          </a:p>
          <a:p>
            <a:pPr algn="just"/>
            <a:r>
              <a:rPr lang="en-US" dirty="0" smtClean="0">
                <a:latin typeface="Times New Roman" panose="02020603050405020304" pitchFamily="18" charset="0"/>
                <a:cs typeface="Times New Roman" panose="02020603050405020304" pitchFamily="18" charset="0"/>
              </a:rPr>
              <a:t>The transport connection  is then released.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04800" y="154781"/>
            <a:ext cx="5611233" cy="1143000"/>
          </a:xfrm>
        </p:spPr>
        <p:txBody>
          <a:bodyPr/>
          <a:lstStyle/>
          <a:p>
            <a:r>
              <a:rPr lang="en-US" altLang="en-US" dirty="0"/>
              <a:t>Addressing</a:t>
            </a:r>
          </a:p>
        </p:txBody>
      </p:sp>
      <p:sp>
        <p:nvSpPr>
          <p:cNvPr id="20483" name="Rectangle 3"/>
          <p:cNvSpPr>
            <a:spLocks noGrp="1" noChangeArrowheads="1"/>
          </p:cNvSpPr>
          <p:nvPr>
            <p:ph type="body" idx="1"/>
          </p:nvPr>
        </p:nvSpPr>
        <p:spPr>
          <a:xfrm>
            <a:off x="971969" y="1477962"/>
            <a:ext cx="7498080" cy="4800600"/>
          </a:xfrm>
        </p:spPr>
        <p:txBody>
          <a:bodyPr/>
          <a:lstStyle/>
          <a:p>
            <a:pPr algn="ctr">
              <a:buFontTx/>
              <a:buNone/>
            </a:pPr>
            <a:r>
              <a:rPr lang="en-US" altLang="en-US" dirty="0"/>
              <a:t>TSAPs, NSAPs and transport connections.</a:t>
            </a:r>
          </a:p>
        </p:txBody>
      </p:sp>
      <p:pic>
        <p:nvPicPr>
          <p:cNvPr id="20485" name="Picture 5" descr="6-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762" y="2290762"/>
            <a:ext cx="3599260" cy="3987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2455802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Outline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
        <p:nvSpPr>
          <p:cNvPr id="5" name="Content Placeholder 4"/>
          <p:cNvSpPr>
            <a:spLocks noGrp="1"/>
          </p:cNvSpPr>
          <p:nvPr>
            <p:ph sz="quarter" idx="1"/>
          </p:nvPr>
        </p:nvSpPr>
        <p:spPr>
          <a:xfrm>
            <a:off x="533400" y="1447800"/>
            <a:ext cx="8305800" cy="4572000"/>
          </a:xfrm>
        </p:spPr>
        <p:txBody>
          <a:bodyPr/>
          <a:lstStyle/>
          <a:p>
            <a:pPr algn="just"/>
            <a:r>
              <a:rPr lang="en-US" dirty="0" smtClean="0"/>
              <a:t>The transport service: Services provided to the upper layers, Transport service primitives, Socket</a:t>
            </a:r>
          </a:p>
          <a:p>
            <a:pPr algn="just"/>
            <a:r>
              <a:rPr lang="en-US" dirty="0" smtClean="0"/>
              <a:t>Elements of transport protocols: Addressing, Connection establishment, Connection release, Flow control, Multiplexing, Crash recovery.</a:t>
            </a:r>
          </a:p>
          <a:p>
            <a:pPr algn="just"/>
            <a:r>
              <a:rPr lang="en-US" dirty="0" smtClean="0"/>
              <a:t>The transport protocol: UDP, TCP</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762000"/>
          </a:xfrm>
        </p:spPr>
        <p:txBody>
          <a:bodyPr/>
          <a:lstStyle/>
          <a:p>
            <a:r>
              <a:rPr lang="en-US" dirty="0" smtClean="0"/>
              <a:t>Addressing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457200" y="1066800"/>
            <a:ext cx="8305800" cy="5334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It is known as the initial connection protocol. </a:t>
            </a:r>
          </a:p>
          <a:p>
            <a:pPr algn="just"/>
            <a:r>
              <a:rPr lang="en-US" dirty="0" smtClean="0">
                <a:latin typeface="Times New Roman" panose="02020603050405020304" pitchFamily="18" charset="0"/>
                <a:cs typeface="Times New Roman" panose="02020603050405020304" pitchFamily="18" charset="0"/>
              </a:rPr>
              <a:t>Instead of every conceivable server listening at a well-known TSAP, each machine that wishes to offer services to remote users has a special process server that acts as a proxy for less heavily used servers. </a:t>
            </a:r>
          </a:p>
          <a:p>
            <a:pPr algn="just"/>
            <a:r>
              <a:rPr lang="en-US" dirty="0" smtClean="0">
                <a:latin typeface="Times New Roman" panose="02020603050405020304" pitchFamily="18" charset="0"/>
                <a:cs typeface="Times New Roman" panose="02020603050405020304" pitchFamily="18" charset="0"/>
              </a:rPr>
              <a:t>It listens to a set of ports at the same time, waiting for a connection request. </a:t>
            </a:r>
          </a:p>
          <a:p>
            <a:pPr algn="just"/>
            <a:r>
              <a:rPr lang="en-US" dirty="0" smtClean="0">
                <a:latin typeface="Times New Roman" panose="02020603050405020304" pitchFamily="18" charset="0"/>
                <a:cs typeface="Times New Roman" panose="02020603050405020304" pitchFamily="18" charset="0"/>
              </a:rPr>
              <a:t>Potential users of a service begin by doing a CONNECT request, specifying the TSAP address of the service they want. If no server is waiting for them, they get a connection to the process server.</a:t>
            </a:r>
          </a:p>
          <a:p>
            <a:pPr algn="just"/>
            <a:r>
              <a:rPr lang="en-US" dirty="0" smtClean="0">
                <a:latin typeface="Times New Roman" panose="02020603050405020304" pitchFamily="18" charset="0"/>
                <a:cs typeface="Times New Roman" panose="02020603050405020304" pitchFamily="18" charset="0"/>
              </a:rPr>
              <a:t>Problem here server has to ready on fly basis solution is </a:t>
            </a:r>
            <a:r>
              <a:rPr lang="en-US" b="1" dirty="0" smtClean="0">
                <a:latin typeface="Times New Roman" panose="02020603050405020304" pitchFamily="18" charset="0"/>
                <a:cs typeface="Times New Roman" panose="02020603050405020304" pitchFamily="18" charset="0"/>
              </a:rPr>
              <a:t>directory server </a:t>
            </a:r>
            <a:r>
              <a:rPr lang="en-US" dirty="0" smtClean="0">
                <a:latin typeface="Times New Roman" panose="02020603050405020304" pitchFamily="18" charset="0"/>
                <a:cs typeface="Times New Roman" panose="02020603050405020304" pitchFamily="18" charset="0"/>
              </a:rPr>
              <a:t>or </a:t>
            </a:r>
            <a:r>
              <a:rPr lang="en-US" b="1" dirty="0" smtClean="0">
                <a:latin typeface="Times New Roman" panose="02020603050405020304" pitchFamily="18" charset="0"/>
                <a:cs typeface="Times New Roman" panose="02020603050405020304" pitchFamily="18" charset="0"/>
              </a:rPr>
              <a:t>name server. </a:t>
            </a:r>
            <a:r>
              <a:rPr lang="en-US" dirty="0" smtClean="0">
                <a:latin typeface="Times New Roman" panose="02020603050405020304" pitchFamily="18" charset="0"/>
                <a:cs typeface="Times New Roman" panose="02020603050405020304" pitchFamily="18" charset="0"/>
              </a:rPr>
              <a:t>Client will register with particular service only like mail or file.</a:t>
            </a:r>
            <a:endParaRPr lang="en-US" b="1"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35756" y="0"/>
            <a:ext cx="6674644" cy="1143000"/>
          </a:xfrm>
        </p:spPr>
        <p:txBody>
          <a:bodyPr>
            <a:normAutofit/>
          </a:bodyPr>
          <a:lstStyle/>
          <a:p>
            <a:r>
              <a:rPr lang="en-US" altLang="en-US" dirty="0" smtClean="0"/>
              <a:t>Addressing</a:t>
            </a:r>
            <a:endParaRPr lang="en-US" altLang="en-US" dirty="0"/>
          </a:p>
        </p:txBody>
      </p:sp>
      <p:sp>
        <p:nvSpPr>
          <p:cNvPr id="21507" name="Rectangle 3"/>
          <p:cNvSpPr>
            <a:spLocks noGrp="1" noChangeArrowheads="1"/>
          </p:cNvSpPr>
          <p:nvPr>
            <p:ph type="body" idx="1"/>
          </p:nvPr>
        </p:nvSpPr>
        <p:spPr>
          <a:xfrm>
            <a:off x="2271922" y="5649912"/>
            <a:ext cx="5161359" cy="838200"/>
          </a:xfrm>
        </p:spPr>
        <p:txBody>
          <a:bodyPr>
            <a:normAutofit fontScale="77500" lnSpcReduction="20000"/>
          </a:bodyPr>
          <a:lstStyle/>
          <a:p>
            <a:pPr algn="ctr">
              <a:buFontTx/>
              <a:buNone/>
            </a:pPr>
            <a:r>
              <a:rPr lang="en-US" altLang="en-US" dirty="0"/>
              <a:t>How a user process in host 1 establishes a connection with a time-of-day server in host 2.</a:t>
            </a:r>
          </a:p>
        </p:txBody>
      </p:sp>
      <p:pic>
        <p:nvPicPr>
          <p:cNvPr id="21509" name="Picture 5" descr="6-0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1922" y="1143000"/>
            <a:ext cx="4900613" cy="4202112"/>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99489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altLang="en-US" dirty="0" smtClean="0">
                <a:latin typeface="Times New Roman" panose="02020603050405020304" pitchFamily="18" charset="0"/>
                <a:cs typeface="Times New Roman" panose="02020603050405020304" pitchFamily="18" charset="0"/>
              </a:rPr>
              <a:t>6.4.2 Connection Establishment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533400" y="1371600"/>
            <a:ext cx="8305800" cy="5029200"/>
          </a:xfrm>
        </p:spPr>
        <p:txBody>
          <a:bodyPr>
            <a:normAutofit/>
          </a:bodyPr>
          <a:lstStyle/>
          <a:p>
            <a:pPr algn="just"/>
            <a:r>
              <a:rPr lang="en-US" dirty="0" smtClean="0">
                <a:latin typeface="Times New Roman" panose="02020603050405020304" pitchFamily="18" charset="0"/>
                <a:cs typeface="Times New Roman" panose="02020603050405020304" pitchFamily="18" charset="0"/>
              </a:rPr>
              <a:t>Sounds easy; surprisingly tricky!</a:t>
            </a:r>
          </a:p>
          <a:p>
            <a:pPr algn="just"/>
            <a:r>
              <a:rPr lang="en-US" dirty="0" smtClean="0">
                <a:latin typeface="Times New Roman" panose="02020603050405020304" pitchFamily="18" charset="0"/>
                <a:cs typeface="Times New Roman" panose="02020603050405020304" pitchFamily="18" charset="0"/>
              </a:rPr>
              <a:t>Just send REQUEST, wait for ACCEPTED?</a:t>
            </a:r>
          </a:p>
          <a:p>
            <a:pPr algn="just"/>
            <a:r>
              <a:rPr lang="en-US" dirty="0" smtClean="0">
                <a:latin typeface="Times New Roman" panose="02020603050405020304" pitchFamily="18" charset="0"/>
                <a:cs typeface="Times New Roman" panose="02020603050405020304" pitchFamily="18" charset="0"/>
              </a:rPr>
              <a:t>Can lose, delay, corrupt, duplicate packets when acknowledgment arrives late or lost</a:t>
            </a:r>
          </a:p>
          <a:p>
            <a:pPr algn="just"/>
            <a:r>
              <a:rPr lang="en-US" dirty="0" smtClean="0">
                <a:latin typeface="Times New Roman" panose="02020603050405020304" pitchFamily="18" charset="0"/>
                <a:cs typeface="Times New Roman" panose="02020603050405020304" pitchFamily="18" charset="0"/>
              </a:rPr>
              <a:t>Duplicate may transfer bank money again!</a:t>
            </a:r>
          </a:p>
          <a:p>
            <a:pPr algn="just"/>
            <a:r>
              <a:rPr lang="en-US" dirty="0" smtClean="0">
                <a:latin typeface="Times New Roman" panose="02020603050405020304" pitchFamily="18" charset="0"/>
                <a:cs typeface="Times New Roman" panose="02020603050405020304" pitchFamily="18" charset="0"/>
              </a:rPr>
              <a:t>Protocols must work correct all cases</a:t>
            </a:r>
          </a:p>
          <a:p>
            <a:pPr algn="just"/>
            <a:r>
              <a:rPr lang="en-US" dirty="0" smtClean="0">
                <a:latin typeface="Times New Roman" panose="02020603050405020304" pitchFamily="18" charset="0"/>
                <a:cs typeface="Times New Roman" panose="02020603050405020304" pitchFamily="18" charset="0"/>
              </a:rPr>
              <a:t>Implemented efficiently in common cases</a:t>
            </a:r>
          </a:p>
          <a:p>
            <a:pPr algn="just"/>
            <a:r>
              <a:rPr lang="en-US" dirty="0" smtClean="0">
                <a:latin typeface="Times New Roman" panose="02020603050405020304" pitchFamily="18" charset="0"/>
                <a:cs typeface="Times New Roman" panose="02020603050405020304" pitchFamily="18" charset="0"/>
              </a:rPr>
              <a:t>Main problem is delayed duplicates</a:t>
            </a:r>
          </a:p>
          <a:p>
            <a:pPr algn="just"/>
            <a:r>
              <a:rPr lang="en-US" dirty="0" smtClean="0">
                <a:latin typeface="Times New Roman" panose="02020603050405020304" pitchFamily="18" charset="0"/>
                <a:cs typeface="Times New Roman" panose="02020603050405020304" pitchFamily="18" charset="0"/>
              </a:rPr>
              <a:t>Cannot prevent; must deal with (reject)</a:t>
            </a:r>
          </a:p>
          <a:p>
            <a:pPr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Connection Establishment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533400" y="914400"/>
            <a:ext cx="8305800" cy="50292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A user establishes a connection with a bank, sends messages telling the bank to transfer a large amount of money to the account of a not-entirely-trustworthy person, and then releases the connection. </a:t>
            </a:r>
          </a:p>
          <a:p>
            <a:pPr algn="just"/>
            <a:r>
              <a:rPr lang="en-US" dirty="0" smtClean="0">
                <a:latin typeface="Times New Roman" panose="02020603050405020304" pitchFamily="18" charset="0"/>
                <a:cs typeface="Times New Roman" panose="02020603050405020304" pitchFamily="18" charset="0"/>
              </a:rPr>
              <a:t>Unfortunately, each packet in the scenario is duplicated and stored in the subnet. After the connection has been released, all the packets pop out of the subnet and arrive at the destination in order, asking the bank to establish a new connection, transfer money (again), and release the connection. </a:t>
            </a:r>
          </a:p>
          <a:p>
            <a:pPr algn="just"/>
            <a:r>
              <a:rPr lang="en-US" dirty="0" smtClean="0">
                <a:latin typeface="Times New Roman" panose="02020603050405020304" pitchFamily="18" charset="0"/>
                <a:cs typeface="Times New Roman" panose="02020603050405020304" pitchFamily="18" charset="0"/>
              </a:rPr>
              <a:t>The bank has no way of telling that these are duplicates. It must assume that this is a second, independent transaction, and transfers the money again.</a:t>
            </a:r>
          </a:p>
          <a:p>
            <a:pPr algn="just">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latin typeface="Times New Roman" panose="02020603050405020304" pitchFamily="18" charset="0"/>
                <a:cs typeface="Times New Roman" panose="02020603050405020304" pitchFamily="18" charset="0"/>
              </a:rPr>
              <a:t>Connection Establishment</a:t>
            </a:r>
            <a:endParaRPr lang="en-US" dirty="0">
              <a:latin typeface="Times New Roman" panose="02020603050405020304" pitchFamily="18"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381000" y="914400"/>
            <a:ext cx="8610600" cy="5029200"/>
          </a:xfrm>
        </p:spPr>
        <p:txBody>
          <a:bodyPr>
            <a:normAutofit/>
          </a:bodyPr>
          <a:lstStyle/>
          <a:p>
            <a:r>
              <a:rPr lang="en-US" sz="2800" b="1" dirty="0" smtClean="0">
                <a:latin typeface="Times New Roman" panose="02020603050405020304" pitchFamily="18" charset="0"/>
                <a:cs typeface="Times New Roman" panose="02020603050405020304" pitchFamily="18" charset="0"/>
              </a:rPr>
              <a:t>Solutions for delayed duplicates</a:t>
            </a:r>
          </a:p>
          <a:p>
            <a:r>
              <a:rPr lang="en-US" dirty="0" smtClean="0">
                <a:latin typeface="Times New Roman" panose="02020603050405020304" pitchFamily="18" charset="0"/>
                <a:cs typeface="Times New Roman" panose="02020603050405020304" pitchFamily="18" charset="0"/>
              </a:rPr>
              <a:t>Not reuse transport address (TSAP) create new all time.</a:t>
            </a:r>
          </a:p>
          <a:p>
            <a:r>
              <a:rPr lang="en-US" b="1" dirty="0" smtClean="0">
                <a:latin typeface="Times New Roman" panose="02020603050405020304" pitchFamily="18" charset="0"/>
                <a:cs typeface="Times New Roman" panose="02020603050405020304" pitchFamily="18" charset="0"/>
              </a:rPr>
              <a:t>difficult to connect to process      //problem</a:t>
            </a:r>
          </a:p>
          <a:p>
            <a:r>
              <a:rPr lang="en-US" dirty="0" smtClean="0">
                <a:latin typeface="Times New Roman" panose="02020603050405020304" pitchFamily="18" charset="0"/>
                <a:cs typeface="Times New Roman" panose="02020603050405020304" pitchFamily="18" charset="0"/>
              </a:rPr>
              <a:t>Give each connection unique ID</a:t>
            </a:r>
          </a:p>
          <a:p>
            <a:r>
              <a:rPr lang="en-US" dirty="0" err="1" smtClean="0">
                <a:latin typeface="Times New Roman" panose="02020603050405020304" pitchFamily="18" charset="0"/>
                <a:cs typeface="Times New Roman" panose="02020603050405020304" pitchFamily="18" charset="0"/>
              </a:rPr>
              <a:t>seq</a:t>
            </a:r>
            <a:r>
              <a:rPr lang="en-US" dirty="0" smtClean="0">
                <a:latin typeface="Times New Roman" panose="02020603050405020304" pitchFamily="18" charset="0"/>
                <a:cs typeface="Times New Roman" panose="02020603050405020304" pitchFamily="18" charset="0"/>
              </a:rPr>
              <a:t> # chosen by initiating party</a:t>
            </a:r>
          </a:p>
          <a:p>
            <a:r>
              <a:rPr lang="en-US" dirty="0" smtClean="0">
                <a:latin typeface="Times New Roman" panose="02020603050405020304" pitchFamily="18" charset="0"/>
                <a:cs typeface="Times New Roman" panose="02020603050405020304" pitchFamily="18" charset="0"/>
              </a:rPr>
              <a:t>update table listing obsolete connections</a:t>
            </a:r>
          </a:p>
          <a:p>
            <a:r>
              <a:rPr lang="en-US" dirty="0" smtClean="0">
                <a:latin typeface="Times New Roman" panose="02020603050405020304" pitchFamily="18" charset="0"/>
                <a:cs typeface="Times New Roman" panose="02020603050405020304" pitchFamily="18" charset="0"/>
              </a:rPr>
              <a:t>check new connections against table</a:t>
            </a:r>
          </a:p>
          <a:p>
            <a:r>
              <a:rPr lang="en-US" b="1" dirty="0" smtClean="0">
                <a:latin typeface="Times New Roman" panose="02020603050405020304" pitchFamily="18" charset="0"/>
                <a:cs typeface="Times New Roman" panose="02020603050405020304" pitchFamily="18" charset="0"/>
              </a:rPr>
              <a:t>requires maintain certain amount of history    //problem</a:t>
            </a:r>
          </a:p>
          <a:p>
            <a:r>
              <a:rPr lang="en-US" dirty="0" smtClean="0">
                <a:latin typeface="Times New Roman" panose="02020603050405020304" pitchFamily="18" charset="0"/>
                <a:cs typeface="Times New Roman" panose="02020603050405020304" pitchFamily="18" charset="0"/>
              </a:rPr>
              <a:t>if machine crashes, no longer identify old con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a:xfrm>
            <a:off x="533400" y="914400"/>
            <a:ext cx="8305800" cy="5029200"/>
          </a:xfrm>
        </p:spPr>
        <p:txBody>
          <a:bodyPr>
            <a:normAutofit/>
          </a:bodyPr>
          <a:lstStyle/>
          <a:p>
            <a:r>
              <a:rPr lang="en-US" sz="2800" dirty="0" smtClean="0">
                <a:latin typeface="Times New Roman" panose="02020603050405020304" pitchFamily="18" charset="0"/>
                <a:cs typeface="Times New Roman" panose="02020603050405020304" pitchFamily="18" charset="0"/>
              </a:rPr>
              <a:t>To simplify problem, restrict packet lifetime</a:t>
            </a:r>
          </a:p>
          <a:p>
            <a:pPr lvl="1"/>
            <a:r>
              <a:rPr lang="en-US" dirty="0" smtClean="0">
                <a:latin typeface="Times New Roman" panose="02020603050405020304" pitchFamily="18" charset="0"/>
                <a:cs typeface="Times New Roman" panose="02020603050405020304" pitchFamily="18" charset="0"/>
              </a:rPr>
              <a:t>restricted network design: prevent looping</a:t>
            </a:r>
          </a:p>
          <a:p>
            <a:pPr lvl="1"/>
            <a:r>
              <a:rPr lang="en-US" dirty="0" smtClean="0">
                <a:latin typeface="Times New Roman" panose="02020603050405020304" pitchFamily="18" charset="0"/>
                <a:cs typeface="Times New Roman" panose="02020603050405020304" pitchFamily="18" charset="0"/>
              </a:rPr>
              <a:t>hop counter in each packet: ‐1 at each hop</a:t>
            </a:r>
          </a:p>
          <a:p>
            <a:pPr lvl="1"/>
            <a:r>
              <a:rPr lang="en-US" dirty="0" smtClean="0">
                <a:latin typeface="Times New Roman" panose="02020603050405020304" pitchFamily="18" charset="0"/>
                <a:cs typeface="Times New Roman" panose="02020603050405020304" pitchFamily="18" charset="0"/>
              </a:rPr>
              <a:t>timestamp in each packet: clock must be synced</a:t>
            </a:r>
          </a:p>
          <a:p>
            <a:r>
              <a:rPr lang="en-US" sz="2800" dirty="0" smtClean="0">
                <a:latin typeface="Times New Roman" panose="02020603050405020304" pitchFamily="18" charset="0"/>
                <a:cs typeface="Times New Roman" panose="02020603050405020304" pitchFamily="18" charset="0"/>
              </a:rPr>
              <a:t>Must also guarantee ACKs are dead</a:t>
            </a:r>
          </a:p>
          <a:p>
            <a:r>
              <a:rPr lang="en-US" sz="2800" dirty="0" smtClean="0">
                <a:latin typeface="Times New Roman" panose="02020603050405020304" pitchFamily="18" charset="0"/>
                <a:cs typeface="Times New Roman" panose="02020603050405020304" pitchFamily="18" charset="0"/>
              </a:rPr>
              <a:t>Assume a value T of max packet lifetime</a:t>
            </a:r>
          </a:p>
          <a:p>
            <a:r>
              <a:rPr lang="en-US" sz="2800" i="1" dirty="0" smtClean="0">
                <a:latin typeface="Times New Roman" panose="02020603050405020304" pitchFamily="18" charset="0"/>
                <a:cs typeface="Times New Roman" panose="02020603050405020304" pitchFamily="18" charset="0"/>
              </a:rPr>
              <a:t>T sec after packet sent, sure traces are gone</a:t>
            </a:r>
          </a:p>
          <a:p>
            <a:r>
              <a:rPr lang="en-US" sz="2800" dirty="0" smtClean="0">
                <a:latin typeface="Times New Roman" panose="02020603050405020304" pitchFamily="18" charset="0"/>
                <a:cs typeface="Times New Roman" panose="02020603050405020304" pitchFamily="18" charset="0"/>
              </a:rPr>
              <a:t>In the Internet, T is usually 120 seconds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a:xfrm>
            <a:off x="609600" y="838200"/>
            <a:ext cx="8305800" cy="5638800"/>
          </a:xfrm>
        </p:spPr>
        <p:txBody>
          <a:bodyPr>
            <a:normAutofit/>
          </a:bodyPr>
          <a:lstStyle/>
          <a:p>
            <a:r>
              <a:rPr lang="en-US" sz="2400" b="1" dirty="0" smtClean="0">
                <a:latin typeface="Times New Roman" panose="02020603050405020304" pitchFamily="18" charset="0"/>
                <a:cs typeface="Times New Roman" panose="02020603050405020304" pitchFamily="18" charset="0"/>
              </a:rPr>
              <a:t>New method with packet lifetime bounded</a:t>
            </a:r>
          </a:p>
          <a:p>
            <a:r>
              <a:rPr lang="en-US" sz="2400" dirty="0" smtClean="0">
                <a:latin typeface="Times New Roman" panose="02020603050405020304" pitchFamily="18" charset="0"/>
                <a:cs typeface="Times New Roman" panose="02020603050405020304" pitchFamily="18" charset="0"/>
              </a:rPr>
              <a:t>Label segments with </a:t>
            </a:r>
            <a:r>
              <a:rPr lang="en-US" sz="2400" dirty="0" err="1" smtClean="0">
                <a:latin typeface="Times New Roman" panose="02020603050405020304" pitchFamily="18" charset="0"/>
                <a:cs typeface="Times New Roman" panose="02020603050405020304" pitchFamily="18" charset="0"/>
              </a:rPr>
              <a:t>seq</a:t>
            </a:r>
            <a:r>
              <a:rPr lang="en-US" sz="2400" dirty="0" smtClean="0">
                <a:latin typeface="Times New Roman" panose="02020603050405020304" pitchFamily="18" charset="0"/>
                <a:cs typeface="Times New Roman" panose="02020603050405020304" pitchFamily="18" charset="0"/>
              </a:rPr>
              <a:t> # not reused in T</a:t>
            </a:r>
          </a:p>
          <a:p>
            <a:r>
              <a:rPr lang="en-US" sz="2400" dirty="0" smtClean="0">
                <a:latin typeface="Times New Roman" panose="02020603050405020304" pitchFamily="18" charset="0"/>
                <a:cs typeface="Times New Roman" panose="02020603050405020304" pitchFamily="18" charset="0"/>
              </a:rPr>
              <a:t>T and packet rate determine size of </a:t>
            </a:r>
            <a:r>
              <a:rPr lang="en-US" sz="2400" dirty="0" err="1" smtClean="0">
                <a:latin typeface="Times New Roman" panose="02020603050405020304" pitchFamily="18" charset="0"/>
                <a:cs typeface="Times New Roman" panose="02020603050405020304" pitchFamily="18" charset="0"/>
              </a:rPr>
              <a:t>seq</a:t>
            </a:r>
            <a:r>
              <a:rPr lang="en-US" sz="2400" dirty="0" smtClean="0">
                <a:latin typeface="Times New Roman" panose="02020603050405020304" pitchFamily="18" charset="0"/>
                <a:cs typeface="Times New Roman" panose="02020603050405020304" pitchFamily="18" charset="0"/>
              </a:rPr>
              <a:t> #s</a:t>
            </a:r>
          </a:p>
          <a:p>
            <a:r>
              <a:rPr lang="en-US" sz="2400" dirty="0" smtClean="0">
                <a:latin typeface="Times New Roman" panose="02020603050405020304" pitchFamily="18" charset="0"/>
                <a:cs typeface="Times New Roman" panose="02020603050405020304" pitchFamily="18" charset="0"/>
              </a:rPr>
              <a:t>1 packet w given </a:t>
            </a:r>
            <a:r>
              <a:rPr lang="en-US" sz="2400" dirty="0" err="1" smtClean="0">
                <a:latin typeface="Times New Roman" panose="02020603050405020304" pitchFamily="18" charset="0"/>
                <a:cs typeface="Times New Roman" panose="02020603050405020304" pitchFamily="18" charset="0"/>
              </a:rPr>
              <a:t>seq</a:t>
            </a:r>
            <a:r>
              <a:rPr lang="en-US" sz="2400" dirty="0" smtClean="0">
                <a:latin typeface="Times New Roman" panose="02020603050405020304" pitchFamily="18" charset="0"/>
                <a:cs typeface="Times New Roman" panose="02020603050405020304" pitchFamily="18" charset="0"/>
              </a:rPr>
              <a:t> # may be outstanding</a:t>
            </a:r>
          </a:p>
          <a:p>
            <a:r>
              <a:rPr lang="en-US" sz="2400" dirty="0" smtClean="0">
                <a:latin typeface="Times New Roman" panose="02020603050405020304" pitchFamily="18" charset="0"/>
                <a:cs typeface="Times New Roman" panose="02020603050405020304" pitchFamily="18" charset="0"/>
              </a:rPr>
              <a:t>Duplicates may still occur, </a:t>
            </a:r>
            <a:r>
              <a:rPr lang="en-US" sz="2000" dirty="0" smtClean="0">
                <a:latin typeface="Times New Roman" panose="02020603050405020304" pitchFamily="18" charset="0"/>
                <a:cs typeface="Times New Roman" panose="02020603050405020304" pitchFamily="18" charset="0"/>
              </a:rPr>
              <a:t>but</a:t>
            </a:r>
            <a:r>
              <a:rPr lang="en-US" sz="2400" dirty="0" smtClean="0">
                <a:latin typeface="Times New Roman" panose="02020603050405020304" pitchFamily="18" charset="0"/>
                <a:cs typeface="Times New Roman" panose="02020603050405020304" pitchFamily="18" charset="0"/>
              </a:rPr>
              <a:t> discarded </a:t>
            </a:r>
            <a:r>
              <a:rPr lang="en-US" sz="2400" dirty="0" err="1" smtClean="0">
                <a:latin typeface="Times New Roman" panose="02020603050405020304" pitchFamily="18" charset="0"/>
                <a:cs typeface="Times New Roman" panose="02020603050405020304" pitchFamily="18" charset="0"/>
              </a:rPr>
              <a:t>dst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Not possible to have delayed duplicate old</a:t>
            </a:r>
          </a:p>
          <a:p>
            <a:r>
              <a:rPr lang="en-US" sz="2400" dirty="0" smtClean="0">
                <a:latin typeface="Times New Roman" panose="02020603050405020304" pitchFamily="18" charset="0"/>
                <a:cs typeface="Times New Roman" panose="02020603050405020304" pitchFamily="18" charset="0"/>
              </a:rPr>
              <a:t>packet with same </a:t>
            </a:r>
            <a:r>
              <a:rPr lang="en-US" sz="2400" dirty="0" err="1" smtClean="0">
                <a:latin typeface="Times New Roman" panose="02020603050405020304" pitchFamily="18" charset="0"/>
                <a:cs typeface="Times New Roman" panose="02020603050405020304" pitchFamily="18" charset="0"/>
              </a:rPr>
              <a:t>seq</a:t>
            </a:r>
            <a:r>
              <a:rPr lang="en-US" sz="2400" dirty="0" smtClean="0">
                <a:latin typeface="Times New Roman" panose="02020603050405020304" pitchFamily="18" charset="0"/>
                <a:cs typeface="Times New Roman" panose="02020603050405020304" pitchFamily="18" charset="0"/>
              </a:rPr>
              <a:t> # accepted at </a:t>
            </a:r>
            <a:r>
              <a:rPr lang="en-US" sz="2400" dirty="0" err="1" smtClean="0">
                <a:latin typeface="Times New Roman" panose="02020603050405020304" pitchFamily="18" charset="0"/>
                <a:cs typeface="Times New Roman" panose="02020603050405020304" pitchFamily="18" charset="0"/>
              </a:rPr>
              <a:t>dest</a:t>
            </a:r>
            <a:endParaRPr lang="en-US" sz="2400"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How to deal with losing memory after crash?</a:t>
            </a:r>
          </a:p>
          <a:p>
            <a:r>
              <a:rPr lang="en-US" sz="2000" dirty="0" smtClean="0">
                <a:latin typeface="Times New Roman" panose="02020603050405020304" pitchFamily="18" charset="0"/>
                <a:cs typeface="Times New Roman" panose="02020603050405020304" pitchFamily="18" charset="0"/>
              </a:rPr>
              <a:t>Each host has time‐of‐day clock</a:t>
            </a:r>
          </a:p>
          <a:p>
            <a:r>
              <a:rPr lang="en-US" sz="2000" dirty="0" smtClean="0">
                <a:latin typeface="Times New Roman" panose="02020603050405020304" pitchFamily="18" charset="0"/>
                <a:cs typeface="Times New Roman" panose="02020603050405020304" pitchFamily="18" charset="0"/>
              </a:rPr>
              <a:t>clocks at different host need not be synced</a:t>
            </a:r>
          </a:p>
          <a:p>
            <a:r>
              <a:rPr lang="en-US" sz="2000" dirty="0" smtClean="0">
                <a:latin typeface="Times New Roman" panose="02020603050405020304" pitchFamily="18" charset="0"/>
                <a:cs typeface="Times New Roman" panose="02020603050405020304" pitchFamily="18" charset="0"/>
              </a:rPr>
              <a:t>binary counter increments uniform intervals</a:t>
            </a:r>
          </a:p>
          <a:p>
            <a:r>
              <a:rPr lang="en-US" sz="2000" dirty="0" smtClean="0">
                <a:latin typeface="Times New Roman" panose="02020603050405020304" pitchFamily="18" charset="0"/>
                <a:cs typeface="Times New Roman" panose="02020603050405020304" pitchFamily="18" charset="0"/>
              </a:rPr>
              <a:t>no. of bits must be ≥ of </a:t>
            </a:r>
            <a:r>
              <a:rPr lang="en-US" sz="2000" dirty="0" err="1" smtClean="0">
                <a:latin typeface="Times New Roman" panose="02020603050405020304" pitchFamily="18" charset="0"/>
                <a:cs typeface="Times New Roman" panose="02020603050405020304" pitchFamily="18" charset="0"/>
              </a:rPr>
              <a:t>seq</a:t>
            </a:r>
            <a:r>
              <a:rPr lang="en-US" sz="2000" dirty="0" smtClean="0">
                <a:latin typeface="Times New Roman" panose="02020603050405020304" pitchFamily="18" charset="0"/>
                <a:cs typeface="Times New Roman" panose="02020603050405020304" pitchFamily="18" charset="0"/>
              </a:rPr>
              <a:t> #</a:t>
            </a:r>
          </a:p>
          <a:p>
            <a:r>
              <a:rPr lang="en-US" sz="2000" dirty="0" smtClean="0">
                <a:latin typeface="Times New Roman" panose="02020603050405020304" pitchFamily="18" charset="0"/>
                <a:cs typeface="Times New Roman" panose="02020603050405020304" pitchFamily="18" charset="0"/>
              </a:rPr>
              <a:t>clock must be running even if host goes down</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 y="76200"/>
            <a:ext cx="7772400" cy="838200"/>
          </a:xfrm>
        </p:spPr>
        <p:txBody>
          <a:bodyPr/>
          <a:lstStyle/>
          <a:p>
            <a:r>
              <a:rPr lang="en-US" altLang="en-US" dirty="0"/>
              <a:t>Connection </a:t>
            </a:r>
            <a:r>
              <a:rPr lang="en-US" altLang="en-US" dirty="0" smtClean="0"/>
              <a:t>Establishment</a:t>
            </a:r>
            <a:endParaRPr lang="en-US" altLang="en-US" dirty="0"/>
          </a:p>
        </p:txBody>
      </p:sp>
      <p:sp>
        <p:nvSpPr>
          <p:cNvPr id="23557" name="Text Box 5"/>
          <p:cNvSpPr txBox="1">
            <a:spLocks noChangeArrowheads="1"/>
          </p:cNvSpPr>
          <p:nvPr/>
        </p:nvSpPr>
        <p:spPr bwMode="auto">
          <a:xfrm>
            <a:off x="457200" y="4690408"/>
            <a:ext cx="838200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20000"/>
              </a:spcBef>
              <a:buClr>
                <a:schemeClr val="accent2"/>
              </a:buClr>
            </a:pPr>
            <a:r>
              <a:rPr lang="en-US" altLang="en-US" sz="2000" dirty="0">
                <a:latin typeface="Times New Roman" panose="02020603050405020304" pitchFamily="18" charset="0"/>
              </a:rPr>
              <a:t>Three protocol scenarios for establishing a connection using a </a:t>
            </a:r>
            <a:r>
              <a:rPr lang="en-US" altLang="en-US" sz="2000" b="1" dirty="0">
                <a:latin typeface="Times New Roman" panose="02020603050405020304" pitchFamily="18" charset="0"/>
              </a:rPr>
              <a:t>three-way handshake.  </a:t>
            </a:r>
            <a:r>
              <a:rPr lang="en-US" altLang="en-US" sz="2000" dirty="0">
                <a:latin typeface="Times New Roman" panose="02020603050405020304" pitchFamily="18" charset="0"/>
              </a:rPr>
              <a:t>CR denotes CONNECTION REQUEST.  </a:t>
            </a:r>
            <a:br>
              <a:rPr lang="en-US" altLang="en-US" sz="2000" dirty="0">
                <a:latin typeface="Times New Roman" panose="02020603050405020304" pitchFamily="18" charset="0"/>
              </a:rPr>
            </a:br>
            <a:r>
              <a:rPr lang="en-US" altLang="en-US" sz="2000" dirty="0">
                <a:solidFill>
                  <a:schemeClr val="accent2"/>
                </a:solidFill>
                <a:latin typeface="Times New Roman" panose="02020603050405020304" pitchFamily="18" charset="0"/>
              </a:rPr>
              <a:t>(a)</a:t>
            </a:r>
            <a:r>
              <a:rPr lang="en-US" altLang="en-US" sz="2000" dirty="0">
                <a:latin typeface="Times New Roman" panose="02020603050405020304" pitchFamily="18" charset="0"/>
              </a:rPr>
              <a:t> Normal operation, </a:t>
            </a:r>
            <a:br>
              <a:rPr lang="en-US" altLang="en-US" sz="2000" dirty="0">
                <a:latin typeface="Times New Roman" panose="02020603050405020304" pitchFamily="18" charset="0"/>
              </a:rPr>
            </a:br>
            <a:r>
              <a:rPr lang="en-US" altLang="en-US" sz="2000" dirty="0">
                <a:solidFill>
                  <a:schemeClr val="accent2"/>
                </a:solidFill>
                <a:latin typeface="Times New Roman" panose="02020603050405020304" pitchFamily="18" charset="0"/>
              </a:rPr>
              <a:t>(b)</a:t>
            </a:r>
            <a:r>
              <a:rPr lang="en-US" altLang="en-US" sz="2000" dirty="0">
                <a:latin typeface="Times New Roman" panose="02020603050405020304" pitchFamily="18" charset="0"/>
              </a:rPr>
              <a:t> Old CONNECTION REQUEST appearing out of nowhere.  </a:t>
            </a:r>
            <a:br>
              <a:rPr lang="en-US" altLang="en-US" sz="2000" dirty="0">
                <a:latin typeface="Times New Roman" panose="02020603050405020304" pitchFamily="18" charset="0"/>
              </a:rPr>
            </a:br>
            <a:r>
              <a:rPr lang="en-US" altLang="en-US" sz="2000" dirty="0">
                <a:solidFill>
                  <a:schemeClr val="accent2"/>
                </a:solidFill>
                <a:latin typeface="Times New Roman" panose="02020603050405020304" pitchFamily="18" charset="0"/>
              </a:rPr>
              <a:t>(c)</a:t>
            </a:r>
            <a:r>
              <a:rPr lang="en-US" altLang="en-US" sz="2000" dirty="0">
                <a:latin typeface="Times New Roman" panose="02020603050405020304" pitchFamily="18" charset="0"/>
              </a:rPr>
              <a:t> Duplicate CONNECTION REQUEST and duplicate ACK.</a:t>
            </a:r>
          </a:p>
        </p:txBody>
      </p:sp>
      <p:pic>
        <p:nvPicPr>
          <p:cNvPr id="23558" name="Picture 6"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b="49911"/>
          <a:stretch>
            <a:fillRect/>
          </a:stretch>
        </p:blipFill>
        <p:spPr bwMode="auto">
          <a:xfrm>
            <a:off x="1066800" y="1066800"/>
            <a:ext cx="4297437" cy="3505200"/>
          </a:xfrm>
          <a:prstGeom prst="rect">
            <a:avLst/>
          </a:prstGeom>
          <a:noFill/>
          <a:extLst>
            <a:ext uri="{909E8E84-426E-40DD-AFC4-6F175D3DCCD1}">
              <a14:hiddenFill xmlns:a14="http://schemas.microsoft.com/office/drawing/2010/main">
                <a:solidFill>
                  <a:srgbClr val="FFFFFF"/>
                </a:solidFill>
              </a14:hiddenFill>
            </a:ext>
          </a:extLst>
        </p:spPr>
      </p:pic>
      <p:pic>
        <p:nvPicPr>
          <p:cNvPr id="23559" name="Picture 7" descr="6-11"/>
          <p:cNvPicPr>
            <a:picLocks noChangeAspect="1" noChangeArrowheads="1"/>
          </p:cNvPicPr>
          <p:nvPr/>
        </p:nvPicPr>
        <p:blipFill>
          <a:blip r:embed="rId2" cstate="print">
            <a:extLst>
              <a:ext uri="{28A0092B-C50C-407E-A947-70E740481C1C}">
                <a14:useLocalDpi xmlns:a14="http://schemas.microsoft.com/office/drawing/2010/main" val="0"/>
              </a:ext>
            </a:extLst>
          </a:blip>
          <a:srcRect l="22681" t="49484" r="21422"/>
          <a:stretch>
            <a:fillRect/>
          </a:stretch>
        </p:blipFill>
        <p:spPr bwMode="auto">
          <a:xfrm>
            <a:off x="5923913" y="914400"/>
            <a:ext cx="2381887" cy="35814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8841543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4"/>
          <p:cNvSpPr>
            <a:spLocks noGrp="1"/>
          </p:cNvSpPr>
          <p:nvPr>
            <p:ph sz="quarter" idx="1"/>
          </p:nvPr>
        </p:nvSpPr>
        <p:spPr>
          <a:xfrm>
            <a:off x="762000" y="685800"/>
            <a:ext cx="7772400" cy="5334000"/>
          </a:xfrm>
        </p:spPr>
        <p:txBody>
          <a:bodyPr/>
          <a:lstStyle/>
          <a:p>
            <a:r>
              <a:rPr lang="en-US" dirty="0" smtClean="0"/>
              <a:t>Normal Procedure</a:t>
            </a:r>
          </a:p>
          <a:p>
            <a:r>
              <a:rPr lang="en-US" dirty="0" smtClean="0"/>
              <a:t>H1 </a:t>
            </a:r>
            <a:r>
              <a:rPr lang="en-US" dirty="0" err="1" smtClean="0"/>
              <a:t>choses</a:t>
            </a:r>
            <a:r>
              <a:rPr lang="en-US" dirty="0" smtClean="0"/>
              <a:t> initial s# </a:t>
            </a:r>
            <a:r>
              <a:rPr lang="en-US" i="1" dirty="0" smtClean="0"/>
              <a:t>x</a:t>
            </a:r>
          </a:p>
          <a:p>
            <a:r>
              <a:rPr lang="en-US" dirty="0" smtClean="0"/>
              <a:t>H2 replies</a:t>
            </a:r>
          </a:p>
          <a:p>
            <a:pPr lvl="1"/>
            <a:r>
              <a:rPr lang="en-US" dirty="0" smtClean="0"/>
              <a:t>ACKs </a:t>
            </a:r>
            <a:r>
              <a:rPr lang="en-US" i="1" dirty="0" smtClean="0"/>
              <a:t>x</a:t>
            </a:r>
          </a:p>
          <a:p>
            <a:pPr lvl="1"/>
            <a:r>
              <a:rPr lang="en-US" dirty="0" smtClean="0"/>
              <a:t>announce own s# y</a:t>
            </a:r>
          </a:p>
          <a:p>
            <a:r>
              <a:rPr lang="en-US" dirty="0" smtClean="0"/>
              <a:t>H1replies</a:t>
            </a:r>
          </a:p>
          <a:p>
            <a:pPr lvl="1"/>
            <a:r>
              <a:rPr lang="en-US" dirty="0" smtClean="0"/>
              <a:t>ACKs </a:t>
            </a:r>
            <a:r>
              <a:rPr lang="en-US" i="1" dirty="0" smtClean="0"/>
              <a:t>y</a:t>
            </a:r>
          </a:p>
          <a:p>
            <a:pPr lvl="1"/>
            <a:r>
              <a:rPr lang="en-US" dirty="0" smtClean="0"/>
              <a:t>with 1st data segment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
        <p:nvSpPr>
          <p:cNvPr id="5" name="Content Placeholder 4"/>
          <p:cNvSpPr>
            <a:spLocks noGrp="1"/>
          </p:cNvSpPr>
          <p:nvPr>
            <p:ph sz="quarter" idx="1"/>
          </p:nvPr>
        </p:nvSpPr>
        <p:spPr>
          <a:xfrm>
            <a:off x="762000" y="609600"/>
            <a:ext cx="7772400" cy="5486400"/>
          </a:xfrm>
        </p:spPr>
        <p:txBody>
          <a:bodyPr>
            <a:normAutofit/>
          </a:bodyPr>
          <a:lstStyle/>
          <a:p>
            <a:r>
              <a:rPr lang="en-US" dirty="0" smtClean="0"/>
              <a:t>Delayed duplicate CR</a:t>
            </a:r>
          </a:p>
          <a:p>
            <a:pPr lvl="1"/>
            <a:r>
              <a:rPr lang="en-US" dirty="0" smtClean="0"/>
              <a:t>H2 sends ACK to H1</a:t>
            </a:r>
          </a:p>
          <a:p>
            <a:pPr lvl="1"/>
            <a:r>
              <a:rPr lang="en-US" dirty="0" smtClean="0"/>
              <a:t>H1 rejects</a:t>
            </a:r>
          </a:p>
          <a:p>
            <a:pPr lvl="1"/>
            <a:r>
              <a:rPr lang="en-US" dirty="0" smtClean="0"/>
              <a:t>H2 knows it was tricked</a:t>
            </a:r>
          </a:p>
          <a:p>
            <a:pPr>
              <a:buNone/>
            </a:pPr>
            <a:endParaRPr lang="en-US" dirty="0" smtClean="0"/>
          </a:p>
          <a:p>
            <a:r>
              <a:rPr lang="en-US" dirty="0" smtClean="0"/>
              <a:t>Worst case</a:t>
            </a:r>
          </a:p>
          <a:p>
            <a:r>
              <a:rPr lang="en-US" dirty="0" smtClean="0"/>
              <a:t>DD CR, old ACK floating</a:t>
            </a:r>
          </a:p>
          <a:p>
            <a:pPr lvl="1"/>
            <a:r>
              <a:rPr lang="en-US" dirty="0" smtClean="0"/>
              <a:t>H2 gets delayed CR, replies</a:t>
            </a:r>
          </a:p>
          <a:p>
            <a:pPr lvl="1"/>
            <a:r>
              <a:rPr lang="en-US" dirty="0" smtClean="0"/>
              <a:t>H1 rejects</a:t>
            </a:r>
          </a:p>
          <a:p>
            <a:pPr lvl="1"/>
            <a:r>
              <a:rPr lang="en-US" dirty="0" smtClean="0"/>
              <a:t>H2 gets old DATA, discards</a:t>
            </a:r>
          </a:p>
          <a:p>
            <a:pPr lvl="1"/>
            <a:r>
              <a:rPr lang="en-US" dirty="0" smtClean="0"/>
              <a:t>(</a:t>
            </a:r>
            <a:r>
              <a:rPr lang="en-US" i="1" dirty="0" smtClean="0"/>
              <a:t>z received instead of 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7772400" cy="1143000"/>
          </a:xfrm>
        </p:spPr>
        <p:txBody>
          <a:bodyPr>
            <a:normAutofit fontScale="90000"/>
          </a:bodyPr>
          <a:lstStyle/>
          <a:p>
            <a:r>
              <a:rPr lang="en-US" dirty="0" smtClean="0"/>
              <a:t>6.1 Service provided to upper layer</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7" name="Rectangle 3"/>
          <p:cNvSpPr txBox="1">
            <a:spLocks noChangeArrowheads="1"/>
          </p:cNvSpPr>
          <p:nvPr/>
        </p:nvSpPr>
        <p:spPr>
          <a:xfrm>
            <a:off x="983535" y="1306132"/>
            <a:ext cx="7498080" cy="4800600"/>
          </a:xfrm>
          <a:prstGeom prst="rect">
            <a:avLst/>
          </a:prstGeom>
        </p:spPr>
        <p:txBody>
          <a:bodyPr vert="horz">
            <a:normAutofit/>
          </a:bodyPr>
          <a:lstStyle/>
          <a:p>
            <a:pPr marL="274320" marR="0" lvl="0" indent="-274320" algn="ctr" defTabSz="914400" rtl="0" eaLnBrk="1" fontAlgn="auto" latinLnBrk="0" hangingPunct="1">
              <a:lnSpc>
                <a:spcPct val="100000"/>
              </a:lnSpc>
              <a:spcBef>
                <a:spcPts val="580"/>
              </a:spcBef>
              <a:spcAft>
                <a:spcPts val="0"/>
              </a:spcAft>
              <a:buClr>
                <a:schemeClr val="accent1"/>
              </a:buClr>
              <a:buSzPct val="85000"/>
              <a:buFontTx/>
              <a:buNone/>
              <a:tabLst/>
              <a:defRPr/>
            </a:pPr>
            <a:r>
              <a:rPr kumimoji="0" lang="en-US" altLang="en-US" sz="2600" b="0" i="0" u="none" strike="noStrike" kern="1200" cap="none" spc="0" normalizeH="0" baseline="0" noProof="0" smtClean="0">
                <a:ln>
                  <a:noFill/>
                </a:ln>
                <a:solidFill>
                  <a:schemeClr val="tx1"/>
                </a:solidFill>
                <a:effectLst/>
                <a:uLnTx/>
                <a:uFillTx/>
                <a:latin typeface="+mn-lt"/>
                <a:ea typeface="+mn-ea"/>
                <a:cs typeface="+mn-cs"/>
              </a:rPr>
              <a:t>The network, transport, and application layers.</a:t>
            </a:r>
            <a:endParaRPr kumimoji="0" lang="en-US" alt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Picture 5" descr="6-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4498" y="2260892"/>
            <a:ext cx="5416154" cy="36655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a:xfrm>
            <a:off x="609600" y="838200"/>
            <a:ext cx="8305800" cy="5638800"/>
          </a:xfrm>
        </p:spPr>
        <p:txBody>
          <a:bodyPr>
            <a:normAutofit/>
          </a:bodyPr>
          <a:lstStyle/>
          <a:p>
            <a:r>
              <a:rPr lang="en-US" sz="2000" b="1" dirty="0" smtClean="0">
                <a:latin typeface="Times New Roman" panose="02020603050405020304" pitchFamily="18" charset="0"/>
                <a:cs typeface="Times New Roman" panose="02020603050405020304" pitchFamily="18" charset="0"/>
              </a:rPr>
              <a:t>Three way Handshake:</a:t>
            </a:r>
          </a:p>
          <a:p>
            <a:pPr lvl="1"/>
            <a:r>
              <a:rPr lang="en-US" sz="1800" dirty="0" smtClean="0">
                <a:latin typeface="Times New Roman" panose="02020603050405020304" pitchFamily="18" charset="0"/>
                <a:cs typeface="Times New Roman" panose="02020603050405020304" pitchFamily="18" charset="0"/>
              </a:rPr>
              <a:t>Check with other peer that con </a:t>
            </a:r>
            <a:r>
              <a:rPr lang="en-US" sz="1800" dirty="0" err="1" smtClean="0">
                <a:latin typeface="Times New Roman" panose="02020603050405020304" pitchFamily="18" charset="0"/>
                <a:cs typeface="Times New Roman" panose="02020603050405020304" pitchFamily="18" charset="0"/>
              </a:rPr>
              <a:t>req</a:t>
            </a:r>
            <a:r>
              <a:rPr lang="en-US" sz="1800" dirty="0" smtClean="0">
                <a:latin typeface="Times New Roman" panose="02020603050405020304" pitchFamily="18" charset="0"/>
                <a:cs typeface="Times New Roman" panose="02020603050405020304" pitchFamily="18" charset="0"/>
              </a:rPr>
              <a:t> is current</a:t>
            </a:r>
          </a:p>
          <a:p>
            <a:pPr lvl="1"/>
            <a:r>
              <a:rPr lang="en-US" sz="1800" dirty="0" smtClean="0">
                <a:latin typeface="Times New Roman" panose="02020603050405020304" pitchFamily="18" charset="0"/>
                <a:cs typeface="Times New Roman" panose="02020603050405020304" pitchFamily="18" charset="0"/>
              </a:rPr>
              <a:t>Used in TCP, with 32‐bit </a:t>
            </a:r>
            <a:r>
              <a:rPr lang="en-US" sz="1800" dirty="0" err="1" smtClean="0">
                <a:latin typeface="Times New Roman" panose="02020603050405020304" pitchFamily="18" charset="0"/>
                <a:cs typeface="Times New Roman" panose="02020603050405020304" pitchFamily="18" charset="0"/>
              </a:rPr>
              <a:t>seq</a:t>
            </a:r>
            <a:r>
              <a:rPr lang="en-US" sz="1800" dirty="0" smtClean="0">
                <a:latin typeface="Times New Roman" panose="02020603050405020304" pitchFamily="18" charset="0"/>
                <a:cs typeface="Times New Roman" panose="02020603050405020304" pitchFamily="18" charset="0"/>
              </a:rPr>
              <a:t> #</a:t>
            </a:r>
          </a:p>
          <a:p>
            <a:pPr lvl="1"/>
            <a:r>
              <a:rPr lang="en-US" sz="1800" dirty="0" smtClean="0">
                <a:latin typeface="Times New Roman" panose="02020603050405020304" pitchFamily="18" charset="0"/>
                <a:cs typeface="Times New Roman" panose="02020603050405020304" pitchFamily="18" charset="0"/>
              </a:rPr>
              <a:t>Clock not used in TCP; attacker can predict</a:t>
            </a:r>
            <a:endParaRPr lang="en-US" sz="18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(a) Host 1 chooses a sequence number, x, and sends a CONNECTION REQUEST TPDU containing it to host 2. </a:t>
            </a:r>
          </a:p>
          <a:p>
            <a:pPr algn="just"/>
            <a:r>
              <a:rPr lang="en-US" sz="2000" dirty="0" smtClean="0">
                <a:latin typeface="Times New Roman" panose="02020603050405020304" pitchFamily="18" charset="0"/>
                <a:cs typeface="Times New Roman" panose="02020603050405020304" pitchFamily="18" charset="0"/>
              </a:rPr>
              <a:t>Host 2 replies with an ACK TPDU acknowledging x and announcing its own initial sequence number, y. </a:t>
            </a:r>
          </a:p>
          <a:p>
            <a:pPr algn="just"/>
            <a:r>
              <a:rPr lang="en-US" sz="2000" dirty="0" smtClean="0">
                <a:latin typeface="Times New Roman" panose="02020603050405020304" pitchFamily="18" charset="0"/>
                <a:cs typeface="Times New Roman" panose="02020603050405020304" pitchFamily="18" charset="0"/>
              </a:rPr>
              <a:t>Finally, host 1 acknowledges host 2's choice of an initial sequence number in the first data TPDU that it sends.</a:t>
            </a:r>
          </a:p>
          <a:p>
            <a:pPr algn="just"/>
            <a:r>
              <a:rPr lang="en-US" sz="2000" dirty="0" smtClean="0">
                <a:latin typeface="Times New Roman" panose="02020603050405020304" pitchFamily="18" charset="0"/>
                <a:cs typeface="Times New Roman" panose="02020603050405020304" pitchFamily="18" charset="0"/>
              </a:rPr>
              <a:t>(b) the first TPDU is a delayed duplicate CONNECTION REQUEST from an old connection. This TPDU arrives at host 2 without host 1's knowledge. Host 2 reacts to this TPDU by sending host 1 an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609600" y="838200"/>
            <a:ext cx="8305800" cy="5638800"/>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ACK TPDU, in effect asking for verification that host 1 was indeed trying to set up a new connection. When host 1 rejects host 2's attempt to establish a connection, host 2 realizes that it was tricked by a delayed duplicate and abandons the connection. In this way, a delayed duplicate does no damage.</a:t>
            </a:r>
          </a:p>
          <a:p>
            <a:pPr algn="just"/>
            <a:r>
              <a:rPr lang="en-US" dirty="0" smtClean="0">
                <a:latin typeface="Times New Roman" panose="02020603050405020304" pitchFamily="18" charset="0"/>
                <a:cs typeface="Times New Roman" panose="02020603050405020304" pitchFamily="18" charset="0"/>
              </a:rPr>
              <a:t>(c ) host 2 gets a delayed CONNECTION REQUEST and replies to it. At this point it is crucial to realize that host 2 has proposed using y as the initial sequence number for host 2 to host 1 traffic, knowing full well that no TPDUs containing sequence number y or acknowledgements to y are still in existence. </a:t>
            </a:r>
          </a:p>
          <a:p>
            <a:pPr algn="just"/>
            <a:r>
              <a:rPr lang="en-US" dirty="0" smtClean="0">
                <a:latin typeface="Times New Roman" panose="02020603050405020304" pitchFamily="18" charset="0"/>
                <a:cs typeface="Times New Roman" panose="02020603050405020304" pitchFamily="18" charset="0"/>
              </a:rPr>
              <a:t>When the second delayed TPDU arrives at host 2, the fact that z has been acknowledged rather than y tells host 2 that this, too, is an old duplicate. </a:t>
            </a:r>
          </a:p>
          <a:p>
            <a:pPr algn="just"/>
            <a:r>
              <a:rPr lang="en-US" dirty="0" smtClean="0">
                <a:latin typeface="Times New Roman" panose="02020603050405020304" pitchFamily="18" charset="0"/>
                <a:cs typeface="Times New Roman" panose="02020603050405020304" pitchFamily="18" charset="0"/>
              </a:rPr>
              <a:t>The important thing to realize here is that there is no combination of old TPDUs that can cause the protocol to fail and have a connection set up by accident when no one wants it.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04800" y="-76200"/>
            <a:ext cx="8382000" cy="1143000"/>
          </a:xfrm>
        </p:spPr>
        <p:txBody>
          <a:bodyPr/>
          <a:lstStyle/>
          <a:p>
            <a:r>
              <a:rPr lang="en-US" altLang="en-US" dirty="0" smtClean="0"/>
              <a:t>6.4.3 Connection </a:t>
            </a:r>
            <a:r>
              <a:rPr lang="en-US" altLang="en-US" dirty="0"/>
              <a:t>Release</a:t>
            </a:r>
          </a:p>
        </p:txBody>
      </p:sp>
      <p:sp>
        <p:nvSpPr>
          <p:cNvPr id="24579" name="Rectangle 3"/>
          <p:cNvSpPr>
            <a:spLocks noGrp="1" noChangeArrowheads="1"/>
          </p:cNvSpPr>
          <p:nvPr>
            <p:ph type="body" idx="1"/>
          </p:nvPr>
        </p:nvSpPr>
        <p:spPr>
          <a:xfrm>
            <a:off x="1143000" y="5740405"/>
            <a:ext cx="6858000" cy="469895"/>
          </a:xfrm>
        </p:spPr>
        <p:txBody>
          <a:bodyPr>
            <a:normAutofit lnSpcReduction="10000"/>
          </a:bodyPr>
          <a:lstStyle/>
          <a:p>
            <a:pPr algn="ctr">
              <a:buFontTx/>
              <a:buNone/>
            </a:pPr>
            <a:r>
              <a:rPr lang="en-US" altLang="en-US" dirty="0"/>
              <a:t>Abrupt disconnection with loss of data.</a:t>
            </a:r>
          </a:p>
        </p:txBody>
      </p:sp>
      <p:pic>
        <p:nvPicPr>
          <p:cNvPr id="24581" name="Picture 5" descr="6-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5386" y="1395415"/>
            <a:ext cx="2978944" cy="4016375"/>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082456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7772400" cy="685800"/>
          </a:xfrm>
        </p:spPr>
        <p:txBody>
          <a:bodyPr>
            <a:normAutofit fontScale="90000"/>
          </a:bodyPr>
          <a:lstStyle/>
          <a:p>
            <a:r>
              <a:rPr lang="en-US" alt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dirty="0" smtClean="0"/>
              <a:t>Prof. Vishal A. </a:t>
            </a:r>
            <a:r>
              <a:rPr lang="en-US" dirty="0" err="1" smtClean="0"/>
              <a:t>Polara</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609600" y="762000"/>
            <a:ext cx="8305800" cy="5791200"/>
          </a:xfrm>
        </p:spPr>
        <p:txBody>
          <a:bodyPr>
            <a:normAutofit/>
          </a:bodyPr>
          <a:lstStyle/>
          <a:p>
            <a:r>
              <a:rPr lang="en-US" sz="2400" dirty="0" smtClean="0">
                <a:latin typeface="Times New Roman" panose="02020603050405020304" pitchFamily="18" charset="0"/>
                <a:cs typeface="Times New Roman" panose="02020603050405020304" pitchFamily="18" charset="0"/>
              </a:rPr>
              <a:t>Easier than establish, However, some pitfalls</a:t>
            </a:r>
          </a:p>
          <a:p>
            <a:r>
              <a:rPr lang="en-US" sz="2400" dirty="0" smtClean="0">
                <a:latin typeface="Times New Roman" panose="02020603050405020304" pitchFamily="18" charset="0"/>
                <a:cs typeface="Times New Roman" panose="02020603050405020304" pitchFamily="18" charset="0"/>
              </a:rPr>
              <a:t>There are two types of release Asymmetric and symmetric</a:t>
            </a:r>
          </a:p>
          <a:p>
            <a:r>
              <a:rPr lang="en-US" sz="2400" dirty="0" smtClean="0">
                <a:latin typeface="Times New Roman" panose="02020603050405020304" pitchFamily="18" charset="0"/>
                <a:cs typeface="Times New Roman" panose="02020603050405020304" pitchFamily="18" charset="0"/>
              </a:rPr>
              <a:t>Asymmetric release</a:t>
            </a:r>
          </a:p>
          <a:p>
            <a:pPr lvl="1"/>
            <a:r>
              <a:rPr lang="en-US" sz="2000" dirty="0" smtClean="0">
                <a:latin typeface="Times New Roman" panose="02020603050405020304" pitchFamily="18" charset="0"/>
                <a:cs typeface="Times New Roman" panose="02020603050405020304" pitchFamily="18" charset="0"/>
              </a:rPr>
              <a:t>It is like telephone system one party hand up the connection broken</a:t>
            </a:r>
          </a:p>
          <a:p>
            <a:pPr lvl="1"/>
            <a:r>
              <a:rPr lang="en-US" sz="2000" dirty="0" smtClean="0">
                <a:latin typeface="Times New Roman" panose="02020603050405020304" pitchFamily="18" charset="0"/>
                <a:cs typeface="Times New Roman" panose="02020603050405020304" pitchFamily="18" charset="0"/>
              </a:rPr>
              <a:t>each con term separately</a:t>
            </a:r>
          </a:p>
          <a:p>
            <a:pPr lvl="1"/>
            <a:r>
              <a:rPr lang="en-US" sz="2000" dirty="0" smtClean="0">
                <a:latin typeface="Times New Roman" panose="02020603050405020304" pitchFamily="18" charset="0"/>
                <a:cs typeface="Times New Roman" panose="02020603050405020304" pitchFamily="18" charset="0"/>
              </a:rPr>
              <a:t>abrupt; may cause data loss</a:t>
            </a:r>
          </a:p>
          <a:p>
            <a:pPr lvl="1"/>
            <a:r>
              <a:rPr lang="en-US" sz="2000" dirty="0" smtClean="0">
                <a:latin typeface="Times New Roman" panose="02020603050405020304" pitchFamily="18" charset="0"/>
                <a:cs typeface="Times New Roman" panose="02020603050405020304" pitchFamily="18" charset="0"/>
              </a:rPr>
              <a:t>better protocol needed</a:t>
            </a:r>
          </a:p>
          <a:p>
            <a:r>
              <a:rPr lang="en-US" sz="2400" dirty="0" smtClean="0">
                <a:latin typeface="Times New Roman" panose="02020603050405020304" pitchFamily="18" charset="0"/>
                <a:cs typeface="Times New Roman" panose="02020603050405020304" pitchFamily="18" charset="0"/>
              </a:rPr>
              <a:t>Symmetric release</a:t>
            </a:r>
          </a:p>
          <a:p>
            <a:pPr lvl="1"/>
            <a:r>
              <a:rPr lang="en-US" sz="2000" dirty="0" smtClean="0">
                <a:latin typeface="Times New Roman" panose="02020603050405020304" pitchFamily="18" charset="0"/>
                <a:cs typeface="Times New Roman" panose="02020603050405020304" pitchFamily="18" charset="0"/>
              </a:rPr>
              <a:t>Each direction is released independently (two unidirectional line), used only a fixed amount of data with each process</a:t>
            </a:r>
          </a:p>
          <a:p>
            <a:pPr lvl="1"/>
            <a:r>
              <a:rPr lang="en-US" sz="2000" dirty="0" smtClean="0">
                <a:latin typeface="Times New Roman" panose="02020603050405020304" pitchFamily="18" charset="0"/>
                <a:cs typeface="Times New Roman" panose="02020603050405020304" pitchFamily="18" charset="0"/>
              </a:rPr>
              <a:t>Can receive data after sending DISCONNECT</a:t>
            </a:r>
          </a:p>
          <a:p>
            <a:pPr lvl="1"/>
            <a:r>
              <a:rPr lang="en-US" sz="2000" dirty="0" smtClean="0">
                <a:latin typeface="Times New Roman" panose="02020603050405020304" pitchFamily="18" charset="0"/>
                <a:cs typeface="Times New Roman" panose="02020603050405020304" pitchFamily="18" charset="0"/>
              </a:rPr>
              <a:t>H1: I am done, are you done too?</a:t>
            </a:r>
          </a:p>
          <a:p>
            <a:pPr lvl="1"/>
            <a:r>
              <a:rPr lang="en-US" sz="2000" dirty="0" smtClean="0">
                <a:latin typeface="Times New Roman" panose="02020603050405020304" pitchFamily="18" charset="0"/>
                <a:cs typeface="Times New Roman" panose="02020603050405020304" pitchFamily="18" charset="0"/>
              </a:rPr>
              <a:t>H2: I am done too, goodbye</a:t>
            </a:r>
          </a:p>
          <a:p>
            <a:pPr lvl="1"/>
            <a:r>
              <a:rPr lang="en-US" sz="2000" dirty="0" smtClean="0">
                <a:latin typeface="Times New Roman" panose="02020603050405020304" pitchFamily="18" charset="0"/>
                <a:cs typeface="Times New Roman" panose="02020603050405020304" pitchFamily="18" charset="0"/>
              </a:rPr>
              <a:t>Two‐army problem: unreliable channel</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a:xfrm>
            <a:off x="609600" y="381000"/>
            <a:ext cx="7772400" cy="4572000"/>
          </a:xfrm>
        </p:spPr>
        <p:txBody>
          <a:bodyPr/>
          <a:lstStyle/>
          <a:p>
            <a:r>
              <a:rPr lang="en-US" dirty="0" smtClean="0">
                <a:latin typeface="Times New Roman" panose="02020603050405020304" pitchFamily="18" charset="0"/>
                <a:cs typeface="Times New Roman" panose="02020603050405020304" pitchFamily="18" charset="0"/>
              </a:rPr>
              <a:t>Two‐army problem</a:t>
            </a:r>
          </a:p>
          <a:p>
            <a:r>
              <a:rPr lang="en-US" dirty="0" smtClean="0">
                <a:latin typeface="Times New Roman" panose="02020603050405020304" pitchFamily="18" charset="0"/>
                <a:cs typeface="Times New Roman" panose="02020603050405020304" pitchFamily="18" charset="0"/>
              </a:rPr>
              <a:t>each blue army &lt; white army, but together are larger</a:t>
            </a:r>
          </a:p>
          <a:p>
            <a:r>
              <a:rPr lang="en-US" dirty="0" smtClean="0">
                <a:latin typeface="Times New Roman" panose="02020603050405020304" pitchFamily="18" charset="0"/>
                <a:cs typeface="Times New Roman" panose="02020603050405020304" pitchFamily="18" charset="0"/>
              </a:rPr>
              <a:t>need to sync attack</a:t>
            </a:r>
          </a:p>
          <a:p>
            <a:r>
              <a:rPr lang="en-US" dirty="0" smtClean="0">
                <a:latin typeface="Times New Roman" panose="02020603050405020304" pitchFamily="18" charset="0"/>
                <a:cs typeface="Times New Roman" panose="02020603050405020304" pitchFamily="18" charset="0"/>
              </a:rPr>
              <a:t>however, only com channel is the valley (unreliable)</a:t>
            </a:r>
          </a:p>
          <a:p>
            <a:r>
              <a:rPr lang="en-US" dirty="0" smtClean="0">
                <a:latin typeface="Times New Roman" panose="02020603050405020304" pitchFamily="18" charset="0"/>
                <a:cs typeface="Times New Roman" panose="02020603050405020304" pitchFamily="18" charset="0"/>
              </a:rPr>
              <a:t>3‐way handshake? B1 can’t know ACK arrived</a:t>
            </a:r>
          </a:p>
          <a:p>
            <a:r>
              <a:rPr lang="en-US" dirty="0" smtClean="0">
                <a:latin typeface="Times New Roman" panose="02020603050405020304" pitchFamily="18" charset="0"/>
                <a:cs typeface="Times New Roman" panose="02020603050405020304" pitchFamily="18" charset="0"/>
              </a:rPr>
              <a:t>making 4‐way handshake doesn’t help either</a:t>
            </a:r>
            <a:endParaRPr lang="en-US"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srcRect/>
          <a:stretch>
            <a:fillRect/>
          </a:stretch>
        </p:blipFill>
        <p:spPr bwMode="auto">
          <a:xfrm>
            <a:off x="685800" y="3462338"/>
            <a:ext cx="7848599" cy="2786062"/>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2400" y="-228600"/>
            <a:ext cx="8628888" cy="1143000"/>
          </a:xfrm>
        </p:spPr>
        <p:txBody>
          <a:bodyPr/>
          <a:lstStyle/>
          <a:p>
            <a:r>
              <a:rPr lang="en-US" altLang="en-US" dirty="0">
                <a:latin typeface="Times New Roman" panose="02020603050405020304" pitchFamily="18" charset="0"/>
                <a:cs typeface="Times New Roman" panose="02020603050405020304" pitchFamily="18" charset="0"/>
              </a:rPr>
              <a:t>Connection </a:t>
            </a:r>
            <a:r>
              <a:rPr lang="en-US" altLang="en-US" dirty="0" smtClean="0">
                <a:latin typeface="Times New Roman" panose="02020603050405020304" pitchFamily="18" charset="0"/>
                <a:cs typeface="Times New Roman" panose="02020603050405020304" pitchFamily="18" charset="0"/>
              </a:rPr>
              <a:t>Release</a:t>
            </a:r>
            <a:endParaRPr lang="en-US" altLang="en-US" dirty="0">
              <a:latin typeface="Times New Roman" panose="02020603050405020304" pitchFamily="18" charset="0"/>
              <a:cs typeface="Times New Roman" panose="02020603050405020304" pitchFamily="18" charset="0"/>
            </a:endParaRPr>
          </a:p>
        </p:txBody>
      </p:sp>
      <p:sp>
        <p:nvSpPr>
          <p:cNvPr id="26627" name="Rectangle 3"/>
          <p:cNvSpPr>
            <a:spLocks noGrp="1" noChangeArrowheads="1"/>
          </p:cNvSpPr>
          <p:nvPr>
            <p:ph type="body" idx="1"/>
          </p:nvPr>
        </p:nvSpPr>
        <p:spPr>
          <a:xfrm>
            <a:off x="286512" y="1143000"/>
            <a:ext cx="8400288" cy="4800600"/>
          </a:xfrm>
        </p:spPr>
        <p:txBody>
          <a:bodyPr>
            <a:normAutofit/>
          </a:bodyPr>
          <a:lstStyle/>
          <a:p>
            <a:pPr>
              <a:buFontTx/>
              <a:buNone/>
            </a:pPr>
            <a:r>
              <a:rPr lang="en-US" altLang="en-US" sz="2800" dirty="0">
                <a:latin typeface="Times New Roman" panose="02020603050405020304" pitchFamily="18" charset="0"/>
                <a:cs typeface="Times New Roman" panose="02020603050405020304" pitchFamily="18" charset="0"/>
              </a:rPr>
              <a:t>Four protocol scenarios for releasing a connection.  </a:t>
            </a:r>
            <a:endParaRPr lang="en-US" altLang="en-US" sz="2800" dirty="0" smtClean="0">
              <a:latin typeface="Times New Roman" panose="02020603050405020304" pitchFamily="18" charset="0"/>
              <a:cs typeface="Times New Roman" panose="02020603050405020304" pitchFamily="18" charset="0"/>
            </a:endParaRPr>
          </a:p>
          <a:p>
            <a:pPr>
              <a:buFontTx/>
              <a:buNone/>
            </a:pPr>
            <a:r>
              <a:rPr lang="en-US" altLang="en-US" sz="2800" dirty="0" smtClean="0">
                <a:solidFill>
                  <a:schemeClr val="accent2"/>
                </a:solidFill>
                <a:latin typeface="Times New Roman" panose="02020603050405020304" pitchFamily="18" charset="0"/>
                <a:cs typeface="Times New Roman" panose="02020603050405020304" pitchFamily="18" charset="0"/>
              </a:rPr>
              <a:t>(a)</a:t>
            </a:r>
            <a:r>
              <a:rPr lang="en-US" altLang="en-US" sz="2800" dirty="0" smtClean="0">
                <a:latin typeface="Times New Roman" panose="02020603050405020304" pitchFamily="18" charset="0"/>
                <a:cs typeface="Times New Roman" panose="02020603050405020304" pitchFamily="18" charset="0"/>
              </a:rPr>
              <a:t> Normal </a:t>
            </a:r>
            <a:r>
              <a:rPr lang="en-US" altLang="en-US" sz="2800" dirty="0">
                <a:latin typeface="Times New Roman" panose="02020603050405020304" pitchFamily="18" charset="0"/>
                <a:cs typeface="Times New Roman" panose="02020603050405020304" pitchFamily="18" charset="0"/>
              </a:rPr>
              <a:t>case of a three-way handshake.  </a:t>
            </a:r>
            <a:endParaRPr lang="en-US" altLang="en-US" sz="2800" dirty="0" smtClean="0">
              <a:latin typeface="Times New Roman" panose="02020603050405020304" pitchFamily="18" charset="0"/>
              <a:cs typeface="Times New Roman" panose="02020603050405020304" pitchFamily="18" charset="0"/>
            </a:endParaRPr>
          </a:p>
          <a:p>
            <a:pPr>
              <a:buFontTx/>
              <a:buNone/>
            </a:pPr>
            <a:r>
              <a:rPr lang="en-US" altLang="en-US" sz="2800" dirty="0" smtClean="0">
                <a:solidFill>
                  <a:schemeClr val="accent2"/>
                </a:solidFill>
                <a:latin typeface="Times New Roman" panose="02020603050405020304" pitchFamily="18" charset="0"/>
                <a:cs typeface="Times New Roman" panose="02020603050405020304" pitchFamily="18" charset="0"/>
              </a:rPr>
              <a:t>(</a:t>
            </a:r>
            <a:r>
              <a:rPr lang="en-US" altLang="en-US" sz="2800" dirty="0">
                <a:solidFill>
                  <a:schemeClr val="accent2"/>
                </a:solidFill>
                <a:latin typeface="Times New Roman" panose="02020603050405020304" pitchFamily="18" charset="0"/>
                <a:cs typeface="Times New Roman" panose="02020603050405020304" pitchFamily="18" charset="0"/>
              </a:rPr>
              <a:t>b)</a:t>
            </a:r>
            <a:r>
              <a:rPr lang="en-US" altLang="en-US" sz="2800" dirty="0">
                <a:latin typeface="Times New Roman" panose="02020603050405020304" pitchFamily="18" charset="0"/>
                <a:cs typeface="Times New Roman" panose="02020603050405020304" pitchFamily="18" charset="0"/>
              </a:rPr>
              <a:t> final ACK lost.</a:t>
            </a:r>
          </a:p>
        </p:txBody>
      </p:sp>
      <p:pic>
        <p:nvPicPr>
          <p:cNvPr id="26629"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b="51152"/>
          <a:stretch>
            <a:fillRect/>
          </a:stretch>
        </p:blipFill>
        <p:spPr bwMode="auto">
          <a:xfrm>
            <a:off x="1978214" y="2671740"/>
            <a:ext cx="5811441" cy="40703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1188203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28600" y="0"/>
            <a:ext cx="8745854" cy="1143000"/>
          </a:xfrm>
        </p:spPr>
        <p:txBody>
          <a:bodyPr/>
          <a:lstStyle/>
          <a:p>
            <a:r>
              <a:rPr lang="en-US" altLang="en-US" dirty="0"/>
              <a:t>Connection </a:t>
            </a:r>
            <a:r>
              <a:rPr lang="en-US" altLang="en-US" dirty="0" smtClean="0"/>
              <a:t>Release</a:t>
            </a:r>
            <a:endParaRPr lang="en-US" altLang="en-US" dirty="0"/>
          </a:p>
        </p:txBody>
      </p:sp>
      <p:sp>
        <p:nvSpPr>
          <p:cNvPr id="27651" name="Rectangle 3"/>
          <p:cNvSpPr>
            <a:spLocks noGrp="1" noChangeArrowheads="1"/>
          </p:cNvSpPr>
          <p:nvPr>
            <p:ph type="body" idx="1"/>
          </p:nvPr>
        </p:nvSpPr>
        <p:spPr>
          <a:xfrm>
            <a:off x="381000" y="1262834"/>
            <a:ext cx="7198519" cy="1015486"/>
          </a:xfrm>
        </p:spPr>
        <p:txBody>
          <a:bodyPr>
            <a:noAutofit/>
          </a:bodyPr>
          <a:lstStyle/>
          <a:p>
            <a:pPr>
              <a:buFontTx/>
              <a:buNone/>
            </a:pPr>
            <a:r>
              <a:rPr lang="en-US" altLang="en-US" sz="2800" dirty="0">
                <a:solidFill>
                  <a:schemeClr val="accent2"/>
                </a:solidFill>
                <a:latin typeface="Times New Roman" panose="02020603050405020304" pitchFamily="18" charset="0"/>
                <a:cs typeface="Times New Roman" panose="02020603050405020304" pitchFamily="18" charset="0"/>
              </a:rPr>
              <a:t>(c)</a:t>
            </a:r>
            <a:r>
              <a:rPr lang="en-US" altLang="en-US" sz="2800" dirty="0">
                <a:latin typeface="Times New Roman" panose="02020603050405020304" pitchFamily="18" charset="0"/>
                <a:cs typeface="Times New Roman" panose="02020603050405020304" pitchFamily="18" charset="0"/>
              </a:rPr>
              <a:t> Response lost.  </a:t>
            </a:r>
            <a:endParaRPr lang="en-US" altLang="en-US" sz="2800" dirty="0" smtClean="0">
              <a:latin typeface="Times New Roman" panose="02020603050405020304" pitchFamily="18" charset="0"/>
              <a:cs typeface="Times New Roman" panose="02020603050405020304" pitchFamily="18" charset="0"/>
            </a:endParaRPr>
          </a:p>
          <a:p>
            <a:pPr>
              <a:buFontTx/>
              <a:buNone/>
            </a:pPr>
            <a:r>
              <a:rPr lang="en-US" altLang="en-US" sz="2800" dirty="0" smtClean="0">
                <a:solidFill>
                  <a:schemeClr val="accent2"/>
                </a:solidFill>
                <a:latin typeface="Times New Roman" panose="02020603050405020304" pitchFamily="18" charset="0"/>
                <a:cs typeface="Times New Roman" panose="02020603050405020304" pitchFamily="18" charset="0"/>
              </a:rPr>
              <a:t>(</a:t>
            </a:r>
            <a:r>
              <a:rPr lang="en-US" altLang="en-US" sz="2800" dirty="0">
                <a:solidFill>
                  <a:schemeClr val="accent2"/>
                </a:solidFill>
                <a:latin typeface="Times New Roman" panose="02020603050405020304" pitchFamily="18" charset="0"/>
                <a:cs typeface="Times New Roman" panose="02020603050405020304" pitchFamily="18" charset="0"/>
              </a:rPr>
              <a:t>d)</a:t>
            </a:r>
            <a:r>
              <a:rPr lang="en-US" altLang="en-US" sz="2800" dirty="0">
                <a:latin typeface="Times New Roman" panose="02020603050405020304" pitchFamily="18" charset="0"/>
                <a:cs typeface="Times New Roman" panose="02020603050405020304" pitchFamily="18" charset="0"/>
              </a:rPr>
              <a:t>  Response lost and subsequent DRs lost.</a:t>
            </a:r>
          </a:p>
        </p:txBody>
      </p:sp>
      <p:sp>
        <p:nvSpPr>
          <p:cNvPr id="27652" name="Text Box 4"/>
          <p:cNvSpPr txBox="1">
            <a:spLocks noChangeArrowheads="1"/>
          </p:cNvSpPr>
          <p:nvPr/>
        </p:nvSpPr>
        <p:spPr bwMode="auto">
          <a:xfrm>
            <a:off x="3483769" y="2830513"/>
            <a:ext cx="104417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latin typeface="Times New Roman" panose="02020603050405020304" pitchFamily="18" charset="0"/>
              </a:rPr>
              <a:t>6-14, c,d</a:t>
            </a:r>
          </a:p>
        </p:txBody>
      </p:sp>
      <p:pic>
        <p:nvPicPr>
          <p:cNvPr id="27653" name="Picture 5" descr="6-14"/>
          <p:cNvPicPr>
            <a:picLocks noChangeAspect="1" noChangeArrowheads="1"/>
          </p:cNvPicPr>
          <p:nvPr/>
        </p:nvPicPr>
        <p:blipFill>
          <a:blip r:embed="rId2">
            <a:extLst>
              <a:ext uri="{28A0092B-C50C-407E-A947-70E740481C1C}">
                <a14:useLocalDpi xmlns:a14="http://schemas.microsoft.com/office/drawing/2010/main" val="0"/>
              </a:ext>
            </a:extLst>
          </a:blip>
          <a:srcRect t="50192"/>
          <a:stretch>
            <a:fillRect/>
          </a:stretch>
        </p:blipFill>
        <p:spPr bwMode="auto">
          <a:xfrm>
            <a:off x="1723597" y="2278320"/>
            <a:ext cx="5975747" cy="4044693"/>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1949515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3562"/>
            <a:ext cx="7772400" cy="655638"/>
          </a:xfrm>
        </p:spPr>
        <p:txBody>
          <a:bodyPr>
            <a:normAutofit fontScale="90000"/>
          </a:bodyPr>
          <a:lstStyle/>
          <a:p>
            <a:r>
              <a:rPr lang="en-US" dirty="0" smtClean="0"/>
              <a:t>Connection Release</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
        <p:nvSpPr>
          <p:cNvPr id="5" name="Content Placeholder 4"/>
          <p:cNvSpPr>
            <a:spLocks noGrp="1"/>
          </p:cNvSpPr>
          <p:nvPr>
            <p:ph sz="quarter" idx="1"/>
          </p:nvPr>
        </p:nvSpPr>
        <p:spPr/>
        <p:txBody>
          <a:bodyPr/>
          <a:lstStyle/>
          <a:p>
            <a:r>
              <a:rPr lang="en-US" dirty="0" smtClean="0">
                <a:latin typeface="Times New Roman" panose="02020603050405020304" pitchFamily="18" charset="0"/>
                <a:cs typeface="Times New Roman" panose="02020603050405020304" pitchFamily="18" charset="0"/>
              </a:rPr>
              <a:t>Protocol usually suffices; can fail in theory</a:t>
            </a:r>
          </a:p>
          <a:p>
            <a:r>
              <a:rPr lang="en-US" dirty="0" smtClean="0">
                <a:latin typeface="Times New Roman" panose="02020603050405020304" pitchFamily="18" charset="0"/>
                <a:cs typeface="Times New Roman" panose="02020603050405020304" pitchFamily="18" charset="0"/>
              </a:rPr>
              <a:t>after N lost attempts; half open connection</a:t>
            </a:r>
          </a:p>
          <a:p>
            <a:r>
              <a:rPr lang="en-US" dirty="0" smtClean="0">
                <a:latin typeface="Times New Roman" panose="02020603050405020304" pitchFamily="18" charset="0"/>
                <a:cs typeface="Times New Roman" panose="02020603050405020304" pitchFamily="18" charset="0"/>
              </a:rPr>
              <a:t>Not allowing give up, can go on forever</a:t>
            </a:r>
          </a:p>
          <a:p>
            <a:r>
              <a:rPr lang="en-US" dirty="0" smtClean="0">
                <a:latin typeface="Times New Roman" panose="02020603050405020304" pitchFamily="18" charset="0"/>
                <a:cs typeface="Times New Roman" panose="02020603050405020304" pitchFamily="18" charset="0"/>
              </a:rPr>
              <a:t>To kill half open connections, automatically</a:t>
            </a:r>
          </a:p>
          <a:p>
            <a:r>
              <a:rPr lang="en-US" dirty="0" smtClean="0">
                <a:latin typeface="Times New Roman" panose="02020603050405020304" pitchFamily="18" charset="0"/>
                <a:cs typeface="Times New Roman" panose="02020603050405020304" pitchFamily="18" charset="0"/>
              </a:rPr>
              <a:t>disconnect if no received segments in X sec</a:t>
            </a:r>
          </a:p>
          <a:p>
            <a:r>
              <a:rPr lang="en-US" dirty="0" smtClean="0">
                <a:latin typeface="Times New Roman" panose="02020603050405020304" pitchFamily="18" charset="0"/>
                <a:cs typeface="Times New Roman" panose="02020603050405020304" pitchFamily="18" charset="0"/>
              </a:rPr>
              <a:t>Must have timer reset after each segment</a:t>
            </a:r>
          </a:p>
          <a:p>
            <a:r>
              <a:rPr lang="en-US" dirty="0" smtClean="0">
                <a:latin typeface="Times New Roman" panose="02020603050405020304" pitchFamily="18" charset="0"/>
                <a:cs typeface="Times New Roman" panose="02020603050405020304" pitchFamily="18" charset="0"/>
              </a:rPr>
              <a:t>Send dummy segments to keep con alive</a:t>
            </a:r>
          </a:p>
          <a:p>
            <a:r>
              <a:rPr lang="en-US" dirty="0" smtClean="0">
                <a:latin typeface="Times New Roman" panose="02020603050405020304" pitchFamily="18" charset="0"/>
                <a:cs typeface="Times New Roman" panose="02020603050405020304" pitchFamily="18" charset="0"/>
              </a:rPr>
              <a:t>TCP normally does symmetric close, with</a:t>
            </a:r>
          </a:p>
          <a:p>
            <a:r>
              <a:rPr lang="en-US" dirty="0" smtClean="0">
                <a:latin typeface="Times New Roman" panose="02020603050405020304" pitchFamily="18" charset="0"/>
                <a:cs typeface="Times New Roman" panose="02020603050405020304" pitchFamily="18" charset="0"/>
              </a:rPr>
              <a:t>each side independently close ½ con w FIN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altLang="en-US" dirty="0" smtClean="0"/>
              <a:t>6.4.4 Flow Control and Buffering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
        <p:nvSpPr>
          <p:cNvPr id="5" name="Content Placeholder 4"/>
          <p:cNvSpPr>
            <a:spLocks noGrp="1"/>
          </p:cNvSpPr>
          <p:nvPr>
            <p:ph sz="quarter" idx="1"/>
          </p:nvPr>
        </p:nvSpPr>
        <p:spPr>
          <a:xfrm>
            <a:off x="381000" y="990600"/>
            <a:ext cx="8458200" cy="51816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Flow control is require at data link layer and transport layer.</a:t>
            </a:r>
          </a:p>
          <a:p>
            <a:pPr algn="just"/>
            <a:r>
              <a:rPr lang="en-US" dirty="0" smtClean="0">
                <a:latin typeface="Times New Roman" panose="02020603050405020304" pitchFamily="18" charset="0"/>
                <a:cs typeface="Times New Roman" panose="02020603050405020304" pitchFamily="18" charset="0"/>
              </a:rPr>
              <a:t>both layers a sliding window or other scheme is needed on each connection to keep a fast transmitter from overrunning a slow receiver.</a:t>
            </a:r>
          </a:p>
          <a:p>
            <a:pPr algn="just"/>
            <a:r>
              <a:rPr lang="en-US" dirty="0" smtClean="0">
                <a:latin typeface="Times New Roman" panose="02020603050405020304" pitchFamily="18" charset="0"/>
                <a:cs typeface="Times New Roman" panose="02020603050405020304" pitchFamily="18" charset="0"/>
              </a:rPr>
              <a:t>The main difference is that a router usually has relatively few lines, whereas a host may have numerous connections.  So it is not possible to implement at transport layer.</a:t>
            </a:r>
          </a:p>
          <a:p>
            <a:pPr algn="just"/>
            <a:r>
              <a:rPr lang="en-US" dirty="0" smtClean="0">
                <a:latin typeface="Times New Roman" panose="02020603050405020304" pitchFamily="18" charset="0"/>
                <a:cs typeface="Times New Roman" panose="02020603050405020304" pitchFamily="18" charset="0"/>
              </a:rPr>
              <a:t>In data link layer both sender and receiver are required to dedicate MAX_SEQ + 1 buffers to each line, half for input and half for output.</a:t>
            </a:r>
          </a:p>
          <a:p>
            <a:pPr algn="just"/>
            <a:r>
              <a:rPr lang="en-US" dirty="0" smtClean="0">
                <a:latin typeface="Times New Roman" panose="02020603050405020304" pitchFamily="18" charset="0"/>
                <a:cs typeface="Times New Roman" panose="02020603050405020304" pitchFamily="18" charset="0"/>
              </a:rPr>
              <a:t>For a host with a maximum of, say, 64 connections, and a 4-bit sequence number, this protocol would require 1024 buffers.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altLang="en-US" dirty="0" smtClean="0"/>
              <a:t>Flow Control and Buffering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
        <p:nvSpPr>
          <p:cNvPr id="5" name="Content Placeholder 4"/>
          <p:cNvSpPr>
            <a:spLocks noGrp="1"/>
          </p:cNvSpPr>
          <p:nvPr>
            <p:ph sz="quarter" idx="1"/>
          </p:nvPr>
        </p:nvSpPr>
        <p:spPr>
          <a:xfrm>
            <a:off x="381000" y="990600"/>
            <a:ext cx="8458200" cy="5334000"/>
          </a:xfrm>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(a) If the buffer size is chosen equal to the largest possible TPDU, space will be wasted whenever a short TPDU arrives.</a:t>
            </a:r>
          </a:p>
          <a:p>
            <a:pPr algn="just"/>
            <a:r>
              <a:rPr lang="en-US" dirty="0" smtClean="0">
                <a:latin typeface="Times New Roman" panose="02020603050405020304" pitchFamily="18" charset="0"/>
                <a:cs typeface="Times New Roman" panose="02020603050405020304" pitchFamily="18" charset="0"/>
              </a:rPr>
              <a:t>If the buffer size is chosen less than the maximum TPDU size, multiple buffers will be needed for long TPDUs, with the attendant complexity.</a:t>
            </a:r>
          </a:p>
          <a:p>
            <a:pPr algn="just"/>
            <a:r>
              <a:rPr lang="en-US" dirty="0" smtClean="0">
                <a:latin typeface="Times New Roman" panose="02020603050405020304" pitchFamily="18" charset="0"/>
                <a:cs typeface="Times New Roman" panose="02020603050405020304" pitchFamily="18" charset="0"/>
              </a:rPr>
              <a:t>(b) user variable size buffer, The advantage here is better memory utilization, at the price of more complicated buffer management.</a:t>
            </a:r>
          </a:p>
          <a:p>
            <a:pPr algn="just"/>
            <a:r>
              <a:rPr lang="en-US" dirty="0" smtClean="0">
                <a:latin typeface="Times New Roman" panose="02020603050405020304" pitchFamily="18" charset="0"/>
                <a:cs typeface="Times New Roman" panose="02020603050405020304" pitchFamily="18" charset="0"/>
              </a:rPr>
              <a:t>(c ) A third possibility is to dedicate a single large circular buffer per connection.</a:t>
            </a:r>
          </a:p>
          <a:p>
            <a:pPr algn="just"/>
            <a:r>
              <a:rPr lang="en-US" dirty="0" smtClean="0">
                <a:latin typeface="Times New Roman" panose="02020603050405020304" pitchFamily="18" charset="0"/>
                <a:cs typeface="Times New Roman" panose="02020603050405020304" pitchFamily="18" charset="0"/>
              </a:rPr>
              <a:t>This system also makes good use of memory, provided that all connections are heavily loaded, but is poor if some connections are lightly loaded.</a:t>
            </a:r>
          </a:p>
          <a:p>
            <a:pPr algn="just"/>
            <a:r>
              <a:rPr lang="en-US" dirty="0" smtClean="0">
                <a:latin typeface="Times New Roman" panose="02020603050405020304" pitchFamily="18" charset="0"/>
                <a:cs typeface="Times New Roman" panose="02020603050405020304" pitchFamily="18" charset="0"/>
              </a:rPr>
              <a:t>For low-bandwidth busty traffic, it is better to buffer at the sender, and for high bandwidth smooth traffic, it is better to buffer at the receiver.</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Service provide to upper layer</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Content Placeholder 4"/>
          <p:cNvSpPr>
            <a:spLocks noGrp="1"/>
          </p:cNvSpPr>
          <p:nvPr>
            <p:ph sz="quarter" idx="1"/>
          </p:nvPr>
        </p:nvSpPr>
        <p:spPr>
          <a:xfrm>
            <a:off x="533400" y="1447800"/>
            <a:ext cx="8305800" cy="4572000"/>
          </a:xfrm>
        </p:spPr>
        <p:txBody>
          <a:bodyPr>
            <a:normAutofit fontScale="92500" lnSpcReduction="20000"/>
          </a:bodyPr>
          <a:lstStyle/>
          <a:p>
            <a:pPr algn="just"/>
            <a:r>
              <a:rPr lang="en-US" dirty="0" smtClean="0"/>
              <a:t>The goal of transport layer is to provide efficient, reliable and cost effective service to its users normally in application layer.</a:t>
            </a:r>
          </a:p>
          <a:p>
            <a:pPr algn="just"/>
            <a:r>
              <a:rPr lang="en-US" dirty="0" smtClean="0"/>
              <a:t>To do this it will use service of network layer like hardware/software.</a:t>
            </a:r>
          </a:p>
          <a:p>
            <a:pPr algn="just"/>
            <a:r>
              <a:rPr lang="en-US" dirty="0" smtClean="0"/>
              <a:t>Transport code runs on user machine while network on routers.</a:t>
            </a:r>
          </a:p>
          <a:p>
            <a:pPr algn="just"/>
            <a:r>
              <a:rPr lang="en-US" dirty="0" smtClean="0"/>
              <a:t>User cannot have control on network service while user have control on transport layer service. Lost packet can be detected using transport layer. So we can have reliable communication.</a:t>
            </a:r>
          </a:p>
          <a:p>
            <a:pPr algn="just"/>
            <a:r>
              <a:rPr lang="en-US" dirty="0" smtClean="0"/>
              <a:t>Bottom layer are known as transport service provider and upper layer are known as transport service user.</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381000" y="0"/>
            <a:ext cx="8305800" cy="1143000"/>
          </a:xfrm>
        </p:spPr>
        <p:txBody>
          <a:bodyPr/>
          <a:lstStyle/>
          <a:p>
            <a:r>
              <a:rPr lang="en-US" altLang="en-US" dirty="0"/>
              <a:t>Flow Control and Buffering</a:t>
            </a:r>
          </a:p>
        </p:txBody>
      </p:sp>
      <p:pic>
        <p:nvPicPr>
          <p:cNvPr id="28677" name="Picture 5" descr="6-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50710" y="1604429"/>
            <a:ext cx="4374356" cy="3349625"/>
          </a:xfrm>
          <a:prstGeom prst="rect">
            <a:avLst/>
          </a:prstGeom>
          <a:noFill/>
          <a:extLst>
            <a:ext uri="{909E8E84-426E-40DD-AFC4-6F175D3DCCD1}">
              <a14:hiddenFill xmlns:a14="http://schemas.microsoft.com/office/drawing/2010/main">
                <a:solidFill>
                  <a:srgbClr val="FFFFFF"/>
                </a:solidFill>
              </a14:hiddenFill>
            </a:ext>
          </a:extLst>
        </p:spPr>
      </p:pic>
      <p:sp>
        <p:nvSpPr>
          <p:cNvPr id="28678" name="Text Box 6"/>
          <p:cNvSpPr txBox="1">
            <a:spLocks noChangeArrowheads="1"/>
          </p:cNvSpPr>
          <p:nvPr/>
        </p:nvSpPr>
        <p:spPr bwMode="auto">
          <a:xfrm>
            <a:off x="228600" y="5329240"/>
            <a:ext cx="861059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spcBef>
                <a:spcPct val="50000"/>
              </a:spcBef>
            </a:pPr>
            <a:r>
              <a:rPr lang="en-US" altLang="en-US" sz="2400" dirty="0">
                <a:solidFill>
                  <a:schemeClr val="accent2"/>
                </a:solidFill>
                <a:latin typeface="Times New Roman" panose="02020603050405020304" pitchFamily="18" charset="0"/>
              </a:rPr>
              <a:t>(a)</a:t>
            </a:r>
            <a:r>
              <a:rPr lang="en-US" altLang="en-US" sz="2400" dirty="0">
                <a:latin typeface="Times New Roman" panose="02020603050405020304" pitchFamily="18" charset="0"/>
              </a:rPr>
              <a:t>  Chained fixed-size buffers.   </a:t>
            </a:r>
            <a:r>
              <a:rPr lang="en-US" altLang="en-US" sz="2400" dirty="0">
                <a:solidFill>
                  <a:schemeClr val="accent2"/>
                </a:solidFill>
                <a:latin typeface="Times New Roman" panose="02020603050405020304" pitchFamily="18" charset="0"/>
              </a:rPr>
              <a:t>(b)</a:t>
            </a:r>
            <a:r>
              <a:rPr lang="en-US" altLang="en-US" sz="2400" dirty="0">
                <a:latin typeface="Times New Roman" panose="02020603050405020304" pitchFamily="18" charset="0"/>
              </a:rPr>
              <a:t>  Chained variable-sized buffers.  </a:t>
            </a:r>
            <a:br>
              <a:rPr lang="en-US" altLang="en-US" sz="2400" dirty="0">
                <a:latin typeface="Times New Roman" panose="02020603050405020304" pitchFamily="18" charset="0"/>
              </a:rPr>
            </a:br>
            <a:r>
              <a:rPr lang="en-US" altLang="en-US" sz="2400" dirty="0">
                <a:solidFill>
                  <a:schemeClr val="accent2"/>
                </a:solidFill>
                <a:latin typeface="Times New Roman" panose="02020603050405020304" pitchFamily="18" charset="0"/>
              </a:rPr>
              <a:t>(c)</a:t>
            </a:r>
            <a:r>
              <a:rPr lang="en-US" altLang="en-US" sz="2400" dirty="0">
                <a:latin typeface="Times New Roman" panose="02020603050405020304" pitchFamily="18" charset="0"/>
              </a:rPr>
              <a:t>  One large circular buffer per connection.</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40</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3762714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altLang="en-US" dirty="0" smtClean="0"/>
              <a:t>6.4.5 Multiplexing</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
        <p:nvSpPr>
          <p:cNvPr id="5" name="Content Placeholder 4"/>
          <p:cNvSpPr>
            <a:spLocks noGrp="1"/>
          </p:cNvSpPr>
          <p:nvPr>
            <p:ph sz="quarter" idx="1"/>
          </p:nvPr>
        </p:nvSpPr>
        <p:spPr>
          <a:xfrm>
            <a:off x="381000" y="990600"/>
            <a:ext cx="8458200" cy="5334000"/>
          </a:xfrm>
        </p:spPr>
        <p:txBody>
          <a:bodyPr>
            <a:normAutofit/>
          </a:bodyPr>
          <a:lstStyle/>
          <a:p>
            <a:pPr algn="just"/>
            <a:r>
              <a:rPr lang="en-US" dirty="0" smtClean="0">
                <a:latin typeface="Times New Roman" panose="02020603050405020304" pitchFamily="18" charset="0"/>
                <a:cs typeface="Times New Roman" panose="02020603050405020304" pitchFamily="18" charset="0"/>
              </a:rPr>
              <a:t>Multiplexing several conversations onto connections, virtual circuits.</a:t>
            </a:r>
          </a:p>
          <a:p>
            <a:pPr algn="just"/>
            <a:r>
              <a:rPr lang="en-US" dirty="0" smtClean="0">
                <a:latin typeface="Times New Roman" panose="02020603050405020304" pitchFamily="18" charset="0"/>
                <a:cs typeface="Times New Roman" panose="02020603050405020304" pitchFamily="18" charset="0"/>
              </a:rPr>
              <a:t> In the transport layer the need for multiplexing can arise in a number of ways. For example, if only one network address is available on a host, all transport connections on that machine have to use it. </a:t>
            </a:r>
          </a:p>
          <a:p>
            <a:pPr algn="just"/>
            <a:r>
              <a:rPr lang="en-US" dirty="0" smtClean="0">
                <a:latin typeface="Times New Roman" panose="02020603050405020304" pitchFamily="18" charset="0"/>
                <a:cs typeface="Times New Roman" panose="02020603050405020304" pitchFamily="18" charset="0"/>
              </a:rPr>
              <a:t>When a TPDU comes in, some way is needed to tell which process to give it to. This situation, called </a:t>
            </a:r>
            <a:r>
              <a:rPr lang="en-US" b="1" dirty="0" smtClean="0">
                <a:latin typeface="Times New Roman" panose="02020603050405020304" pitchFamily="18" charset="0"/>
                <a:cs typeface="Times New Roman" panose="02020603050405020304" pitchFamily="18" charset="0"/>
              </a:rPr>
              <a:t>upward multiplexing.</a:t>
            </a:r>
          </a:p>
          <a:p>
            <a:pPr algn="just"/>
            <a:r>
              <a:rPr lang="en-US" b="1" dirty="0" smtClean="0">
                <a:latin typeface="Times New Roman" panose="02020603050405020304" pitchFamily="18" charset="0"/>
                <a:cs typeface="Times New Roman" panose="02020603050405020304" pitchFamily="18" charset="0"/>
              </a:rPr>
              <a:t>Downward multiplexing </a:t>
            </a:r>
            <a:r>
              <a:rPr lang="en-US" dirty="0" smtClean="0">
                <a:latin typeface="Times New Roman" panose="02020603050405020304" pitchFamily="18" charset="0"/>
                <a:cs typeface="Times New Roman" panose="02020603050405020304" pitchFamily="18" charset="0"/>
              </a:rPr>
              <a:t>is used to share available bandwidth. When user need more bandwidth it will take bandwidth of unutilized stations.</a:t>
            </a: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81000" y="-76200"/>
            <a:ext cx="5791200" cy="1143000"/>
          </a:xfrm>
        </p:spPr>
        <p:txBody>
          <a:bodyPr>
            <a:normAutofit/>
          </a:bodyPr>
          <a:lstStyle/>
          <a:p>
            <a:r>
              <a:rPr lang="en-US" altLang="en-US" dirty="0"/>
              <a:t>Multiplexing</a:t>
            </a:r>
          </a:p>
        </p:txBody>
      </p:sp>
      <p:sp>
        <p:nvSpPr>
          <p:cNvPr id="29699" name="Rectangle 3"/>
          <p:cNvSpPr>
            <a:spLocks noGrp="1" noChangeArrowheads="1"/>
          </p:cNvSpPr>
          <p:nvPr>
            <p:ph type="body" idx="1"/>
          </p:nvPr>
        </p:nvSpPr>
        <p:spPr/>
        <p:txBody>
          <a:bodyPr/>
          <a:lstStyle/>
          <a:p>
            <a:pPr algn="ctr">
              <a:buFontTx/>
              <a:buNone/>
            </a:pPr>
            <a:r>
              <a:rPr lang="en-US" altLang="en-US">
                <a:solidFill>
                  <a:schemeClr val="accent2"/>
                </a:solidFill>
              </a:rPr>
              <a:t>(a)</a:t>
            </a:r>
            <a:r>
              <a:rPr lang="en-US" altLang="en-US"/>
              <a:t> Upward multiplexing.    </a:t>
            </a:r>
            <a:r>
              <a:rPr lang="en-US" altLang="en-US">
                <a:solidFill>
                  <a:schemeClr val="accent2"/>
                </a:solidFill>
              </a:rPr>
              <a:t>(b)</a:t>
            </a:r>
            <a:r>
              <a:rPr lang="en-US" altLang="en-US"/>
              <a:t> Downward multiplexing.</a:t>
            </a:r>
          </a:p>
        </p:txBody>
      </p:sp>
      <p:pic>
        <p:nvPicPr>
          <p:cNvPr id="29701" name="Picture 5" descr="6-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867" y="2442112"/>
            <a:ext cx="5580460" cy="3614738"/>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42</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616018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altLang="en-US" dirty="0" smtClean="0"/>
              <a:t>6.4.6 Crash Recovery</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381000" y="1066800"/>
            <a:ext cx="8458200" cy="5257800"/>
          </a:xfrm>
        </p:spPr>
        <p:txBody>
          <a:bodyPr>
            <a:normAutofit/>
          </a:bodyPr>
          <a:lstStyle/>
          <a:p>
            <a:pPr algn="just"/>
            <a:r>
              <a:rPr lang="en-US" dirty="0" smtClean="0">
                <a:latin typeface="Times New Roman" panose="02020603050405020304" pitchFamily="18" charset="0"/>
                <a:cs typeface="Times New Roman" panose="02020603050405020304" pitchFamily="18" charset="0"/>
              </a:rPr>
              <a:t>If hosts and routers are subject to crashes, recovery from these crashes becomes an issue. </a:t>
            </a:r>
          </a:p>
          <a:p>
            <a:pPr algn="just"/>
            <a:r>
              <a:rPr lang="en-US" dirty="0" smtClean="0">
                <a:latin typeface="Times New Roman" panose="02020603050405020304" pitchFamily="18" charset="0"/>
                <a:cs typeface="Times New Roman" panose="02020603050405020304" pitchFamily="18" charset="0"/>
              </a:rPr>
              <a:t>If the transport entity is entirely within the hosts, recovery from network and router crashes is straightforward. </a:t>
            </a:r>
          </a:p>
          <a:p>
            <a:pPr algn="just"/>
            <a:r>
              <a:rPr lang="en-US" dirty="0" smtClean="0">
                <a:latin typeface="Times New Roman" panose="02020603050405020304" pitchFamily="18" charset="0"/>
                <a:cs typeface="Times New Roman" panose="02020603050405020304" pitchFamily="18" charset="0"/>
              </a:rPr>
              <a:t>If the network layer provides datagram service, the transport entities expect lost TPDUs all the time and know how to cope with them.</a:t>
            </a:r>
          </a:p>
          <a:p>
            <a:pPr algn="just"/>
            <a:r>
              <a:rPr lang="en-US" dirty="0" smtClean="0">
                <a:latin typeface="Times New Roman" panose="02020603050405020304" pitchFamily="18" charset="0"/>
                <a:cs typeface="Times New Roman" panose="02020603050405020304" pitchFamily="18" charset="0"/>
              </a:rPr>
              <a:t>If the network layer provides connection-oriented service, then loss of a virtual circuit is handled by establishing a new one and then probing the remote transport entity to ask it which TPDUs it has received and which ones it has not received. The latter ones can be retransmitted.</a:t>
            </a: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457200" y="457200"/>
            <a:ext cx="8229600" cy="5562600"/>
          </a:xfrm>
        </p:spPr>
        <p:txBody>
          <a:bodyPr/>
          <a:lstStyle/>
          <a:p>
            <a:pPr algn="just"/>
            <a:r>
              <a:rPr lang="en-US" dirty="0" smtClean="0">
                <a:latin typeface="Times New Roman" panose="02020603050405020304" pitchFamily="18" charset="0"/>
                <a:cs typeface="Times New Roman" panose="02020603050405020304" pitchFamily="18" charset="0"/>
              </a:rPr>
              <a:t>If server crash what happen?</a:t>
            </a:r>
          </a:p>
          <a:p>
            <a:pPr algn="just"/>
            <a:r>
              <a:rPr lang="en-US" dirty="0" smtClean="0">
                <a:latin typeface="Times New Roman" panose="02020603050405020304" pitchFamily="18" charset="0"/>
                <a:cs typeface="Times New Roman" panose="02020603050405020304" pitchFamily="18" charset="0"/>
              </a:rPr>
              <a:t>In an attempt to recover its previous status, the server might send a broadcast TPDU to all other hosts, announcing that it had just crashed and requesting that its clients inform it of the status of all open connections. </a:t>
            </a:r>
          </a:p>
          <a:p>
            <a:pPr algn="just"/>
            <a:r>
              <a:rPr lang="en-US" dirty="0" smtClean="0">
                <a:latin typeface="Times New Roman" panose="02020603050405020304" pitchFamily="18" charset="0"/>
                <a:cs typeface="Times New Roman" panose="02020603050405020304" pitchFamily="18" charset="0"/>
              </a:rPr>
              <a:t>Each client can be in one of two states: one TPDU outstanding, S1, or no TPDUs outstanding, S0. Based on only this state information, the client must decide whether to retransmit the most recent TPDU.</a:t>
            </a: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45795"/>
            <a:ext cx="6219709" cy="1143000"/>
          </a:xfrm>
        </p:spPr>
        <p:txBody>
          <a:bodyPr>
            <a:normAutofit/>
          </a:bodyPr>
          <a:lstStyle/>
          <a:p>
            <a:r>
              <a:rPr lang="en-US" altLang="en-US" dirty="0"/>
              <a:t>Crash Recovery</a:t>
            </a:r>
          </a:p>
        </p:txBody>
      </p:sp>
      <p:sp>
        <p:nvSpPr>
          <p:cNvPr id="31747" name="Rectangle 3"/>
          <p:cNvSpPr>
            <a:spLocks noGrp="1" noChangeArrowheads="1"/>
          </p:cNvSpPr>
          <p:nvPr>
            <p:ph type="body" idx="1"/>
          </p:nvPr>
        </p:nvSpPr>
        <p:spPr/>
        <p:txBody>
          <a:bodyPr/>
          <a:lstStyle/>
          <a:p>
            <a:pPr algn="ctr">
              <a:buFontTx/>
              <a:buNone/>
            </a:pPr>
            <a:r>
              <a:rPr lang="en-US" altLang="en-US"/>
              <a:t>Different combinations of client and server strategy.</a:t>
            </a:r>
          </a:p>
        </p:txBody>
      </p:sp>
      <p:pic>
        <p:nvPicPr>
          <p:cNvPr id="31751" name="Picture 7" descr="6-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162" y="2472789"/>
            <a:ext cx="5711429"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45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8868658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6227" name="Text Box 3"/>
          <p:cNvSpPr txBox="1">
            <a:spLocks noChangeArrowheads="1"/>
          </p:cNvSpPr>
          <p:nvPr/>
        </p:nvSpPr>
        <p:spPr bwMode="auto">
          <a:xfrm>
            <a:off x="457200" y="406400"/>
            <a:ext cx="813360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latin typeface="Times New Roman" panose="02020603050405020304" pitchFamily="18" charset="0"/>
                <a:cs typeface="Times New Roman" pitchFamily="18" charset="0"/>
              </a:rPr>
              <a:t>6.5 USER DATAGRAM PROTOCOL (</a:t>
            </a:r>
            <a:r>
              <a:rPr lang="en-US" altLang="en-US" sz="3200" dirty="0">
                <a:latin typeface="Times New Roman" panose="02020603050405020304" pitchFamily="18" charset="0"/>
                <a:cs typeface="Times New Roman" panose="02020603050405020304" pitchFamily="18" charset="0"/>
              </a:rPr>
              <a:t>UDP)</a:t>
            </a:r>
          </a:p>
        </p:txBody>
      </p:sp>
      <p:sp>
        <p:nvSpPr>
          <p:cNvPr id="1076228" name="Text Box 4"/>
          <p:cNvSpPr txBox="1">
            <a:spLocks noChangeArrowheads="1"/>
          </p:cNvSpPr>
          <p:nvPr/>
        </p:nvSpPr>
        <p:spPr bwMode="auto">
          <a:xfrm>
            <a:off x="7315200" y="640080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latin typeface="Times New Roman" panose="02020603050405020304" pitchFamily="18" charset="0"/>
            </a:endParaRPr>
          </a:p>
        </p:txBody>
      </p:sp>
      <p:sp>
        <p:nvSpPr>
          <p:cNvPr id="1076229" name="Rectangle 5"/>
          <p:cNvSpPr>
            <a:spLocks noChangeArrowheads="1"/>
          </p:cNvSpPr>
          <p:nvPr/>
        </p:nvSpPr>
        <p:spPr bwMode="auto">
          <a:xfrm>
            <a:off x="457200" y="1171545"/>
            <a:ext cx="8305800"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600" dirty="0"/>
              <a:t>The User </a:t>
            </a:r>
            <a:r>
              <a:rPr lang="en-US" altLang="en-US" sz="2600" dirty="0">
                <a:latin typeface="Times New Roman" panose="02020603050405020304" pitchFamily="18" charset="0"/>
                <a:cs typeface="Times New Roman" panose="02020603050405020304" pitchFamily="18" charset="0"/>
              </a:rPr>
              <a:t>Datagram</a:t>
            </a:r>
            <a:r>
              <a:rPr lang="en-US" altLang="en-US" sz="2600" dirty="0"/>
              <a:t> Protocol (UDP) is called a connectionless, unreliable transport protocol. It does not add anything to the services of IP except to provide process-to-process communication instead of host-to-host communication.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74824822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874" name="Text Box 2"/>
          <p:cNvSpPr txBox="1">
            <a:spLocks noChangeArrowheads="1"/>
          </p:cNvSpPr>
          <p:nvPr/>
        </p:nvSpPr>
        <p:spPr bwMode="auto">
          <a:xfrm>
            <a:off x="1714500" y="76200"/>
            <a:ext cx="451424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Table </a:t>
            </a:r>
            <a:r>
              <a:rPr lang="en-US" altLang="en-US" sz="2000" i="1" dirty="0" smtClean="0">
                <a:latin typeface="Times New Roman" panose="02020603050405020304" pitchFamily="18" charset="0"/>
              </a:rPr>
              <a:t>Well-known </a:t>
            </a:r>
            <a:r>
              <a:rPr lang="en-US" altLang="en-US" sz="2000" i="1" dirty="0">
                <a:latin typeface="Times New Roman" panose="02020603050405020304" pitchFamily="18" charset="0"/>
              </a:rPr>
              <a:t>ports used with UDP</a:t>
            </a:r>
          </a:p>
        </p:txBody>
      </p:sp>
      <p:grpSp>
        <p:nvGrpSpPr>
          <p:cNvPr id="2" name="Group 6"/>
          <p:cNvGrpSpPr>
            <a:grpSpLocks/>
          </p:cNvGrpSpPr>
          <p:nvPr/>
        </p:nvGrpSpPr>
        <p:grpSpPr bwMode="auto">
          <a:xfrm>
            <a:off x="1905000" y="609600"/>
            <a:ext cx="5524500" cy="5638800"/>
            <a:chOff x="184" y="978"/>
            <a:chExt cx="5391" cy="4328"/>
          </a:xfrm>
        </p:grpSpPr>
        <p:pic>
          <p:nvPicPr>
            <p:cNvPr id="12318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 y="978"/>
              <a:ext cx="5391" cy="1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18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 y="2160"/>
              <a:ext cx="5369" cy="3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345023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98756" name="Text Box 4"/>
          <p:cNvSpPr txBox="1">
            <a:spLocks noChangeArrowheads="1"/>
          </p:cNvSpPr>
          <p:nvPr/>
        </p:nvSpPr>
        <p:spPr bwMode="auto">
          <a:xfrm>
            <a:off x="1371601" y="381000"/>
            <a:ext cx="33714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User </a:t>
            </a:r>
            <a:r>
              <a:rPr lang="en-US" altLang="en-US" sz="2000" i="1" dirty="0">
                <a:latin typeface="Times New Roman" panose="02020603050405020304" pitchFamily="18" charset="0"/>
              </a:rPr>
              <a:t>datagram format</a:t>
            </a:r>
          </a:p>
        </p:txBody>
      </p:sp>
      <p:pic>
        <p:nvPicPr>
          <p:cNvPr id="109875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1062" y="1238250"/>
            <a:ext cx="5299472"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11"/>
          <p:cNvSpPr>
            <a:spLocks noChangeArrowheads="1"/>
          </p:cNvSpPr>
          <p:nvPr/>
        </p:nvSpPr>
        <p:spPr bwMode="auto">
          <a:xfrm>
            <a:off x="381000" y="5029200"/>
            <a:ext cx="8382000" cy="113877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600" i="1" u="sng" dirty="0" smtClean="0">
                <a:latin typeface="Times New Roman" panose="02020603050405020304" pitchFamily="18" charset="0"/>
                <a:cs typeface="Times New Roman" panose="02020603050405020304" pitchFamily="18" charset="0"/>
              </a:rPr>
              <a:t>Note</a:t>
            </a:r>
            <a:r>
              <a:rPr lang="en-US" altLang="en-US" sz="3200" dirty="0" smtClean="0">
                <a:latin typeface="Times New Roman" panose="02020603050405020304" pitchFamily="18" charset="0"/>
                <a:cs typeface="Times New Roman" panose="02020603050405020304" pitchFamily="18" charset="0"/>
              </a:rPr>
              <a:t>:   UDP length =  </a:t>
            </a:r>
            <a:r>
              <a:rPr lang="en-US" altLang="en-US" sz="3200" dirty="0">
                <a:latin typeface="Times New Roman" panose="02020603050405020304" pitchFamily="18" charset="0"/>
                <a:cs typeface="Times New Roman" panose="02020603050405020304" pitchFamily="18" charset="0"/>
              </a:rPr>
              <a:t>IP length – IP </a:t>
            </a:r>
            <a:r>
              <a:rPr lang="en-US" altLang="en-US" sz="3200" dirty="0" smtClean="0">
                <a:latin typeface="Times New Roman" panose="02020603050405020304" pitchFamily="18" charset="0"/>
                <a:cs typeface="Times New Roman" panose="02020603050405020304" pitchFamily="18" charset="0"/>
              </a:rPr>
              <a:t>header’s length</a:t>
            </a:r>
            <a:endParaRPr lang="en-US" altLang="en-US" sz="320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77391174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
        <p:nvSpPr>
          <p:cNvPr id="5" name="Content Placeholder 4"/>
          <p:cNvSpPr>
            <a:spLocks noGrp="1"/>
          </p:cNvSpPr>
          <p:nvPr>
            <p:ph sz="quarter" idx="1"/>
          </p:nvPr>
        </p:nvSpPr>
        <p:spPr>
          <a:xfrm>
            <a:off x="381000" y="381000"/>
            <a:ext cx="8458200" cy="5791200"/>
          </a:xfrm>
        </p:spPr>
        <p:txBody>
          <a:bodyPr/>
          <a:lstStyle/>
          <a:p>
            <a:pPr algn="just"/>
            <a:r>
              <a:rPr lang="en-US" dirty="0" smtClean="0">
                <a:latin typeface="Times New Roman" panose="02020603050405020304" pitchFamily="18" charset="0"/>
                <a:cs typeface="Times New Roman" panose="02020603050405020304" pitchFamily="18" charset="0"/>
              </a:rPr>
              <a:t>UDP packets, called user datagram's have a fixed size header of 8 bytes.</a:t>
            </a:r>
          </a:p>
          <a:p>
            <a:pPr algn="just"/>
            <a:r>
              <a:rPr lang="en-US" b="1" dirty="0" smtClean="0">
                <a:latin typeface="Times New Roman" panose="02020603050405020304" pitchFamily="18" charset="0"/>
                <a:cs typeface="Times New Roman" panose="02020603050405020304" pitchFamily="18" charset="0"/>
              </a:rPr>
              <a:t>Source Port Number: </a:t>
            </a:r>
            <a:r>
              <a:rPr lang="en-US" dirty="0" smtClean="0">
                <a:latin typeface="Times New Roman" panose="02020603050405020304" pitchFamily="18" charset="0"/>
                <a:cs typeface="Times New Roman" panose="02020603050405020304" pitchFamily="18" charset="0"/>
              </a:rPr>
              <a:t>it is a 16 bit long which is assign to process running on source host.</a:t>
            </a:r>
          </a:p>
          <a:p>
            <a:pPr algn="just"/>
            <a:r>
              <a:rPr lang="en-US" b="1" dirty="0" smtClean="0">
                <a:latin typeface="Times New Roman" panose="02020603050405020304" pitchFamily="18" charset="0"/>
                <a:cs typeface="Times New Roman" panose="02020603050405020304" pitchFamily="18" charset="0"/>
              </a:rPr>
              <a:t>Destination Port Number: </a:t>
            </a:r>
            <a:r>
              <a:rPr lang="en-US" dirty="0" smtClean="0">
                <a:latin typeface="Times New Roman" panose="02020603050405020304" pitchFamily="18" charset="0"/>
                <a:cs typeface="Times New Roman" panose="02020603050405020304" pitchFamily="18" charset="0"/>
              </a:rPr>
              <a:t>it is a 16 bit long which is assign to process running on destination host.</a:t>
            </a:r>
          </a:p>
          <a:p>
            <a:pPr algn="just"/>
            <a:r>
              <a:rPr lang="en-US" b="1" dirty="0" smtClean="0">
                <a:latin typeface="Times New Roman" panose="02020603050405020304" pitchFamily="18" charset="0"/>
                <a:cs typeface="Times New Roman" panose="02020603050405020304" pitchFamily="18" charset="0"/>
              </a:rPr>
              <a:t>Length: </a:t>
            </a:r>
            <a:r>
              <a:rPr lang="en-US" dirty="0" smtClean="0">
                <a:latin typeface="Times New Roman" panose="02020603050405020304" pitchFamily="18" charset="0"/>
                <a:cs typeface="Times New Roman" panose="02020603050405020304" pitchFamily="18" charset="0"/>
              </a:rPr>
              <a:t>it is a 16 bit that defines the total length of the user datagram, header plus data.</a:t>
            </a:r>
          </a:p>
          <a:p>
            <a:pPr algn="just"/>
            <a:r>
              <a:rPr lang="en-US" dirty="0" smtClean="0">
                <a:latin typeface="Times New Roman" panose="02020603050405020304" pitchFamily="18" charset="0"/>
                <a:cs typeface="Times New Roman" panose="02020603050405020304" pitchFamily="18" charset="0"/>
              </a:rPr>
              <a:t>A user datagram is encapsulated in IP datagram. There is a field in the IP datagram that defines the total length.</a:t>
            </a:r>
          </a:p>
          <a:p>
            <a:pPr algn="just"/>
            <a:r>
              <a:rPr lang="en-US" b="1" dirty="0" smtClean="0">
                <a:latin typeface="Times New Roman" panose="02020603050405020304" pitchFamily="18" charset="0"/>
                <a:cs typeface="Times New Roman" panose="02020603050405020304" pitchFamily="18" charset="0"/>
              </a:rPr>
              <a:t>Checksum: </a:t>
            </a:r>
            <a:r>
              <a:rPr lang="en-US" dirty="0" smtClean="0">
                <a:latin typeface="Times New Roman" panose="02020603050405020304" pitchFamily="18" charset="0"/>
                <a:cs typeface="Times New Roman" panose="02020603050405020304" pitchFamily="18" charset="0"/>
              </a:rPr>
              <a:t>this field is used to detect errors over the entire user datagram.</a:t>
            </a:r>
            <a:endParaRPr lang="en-US" b="1"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6.2 Transport service primitives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
        <p:nvSpPr>
          <p:cNvPr id="5" name="Content Placeholder 4"/>
          <p:cNvSpPr>
            <a:spLocks noGrp="1"/>
          </p:cNvSpPr>
          <p:nvPr>
            <p:ph sz="quarter" idx="1"/>
          </p:nvPr>
        </p:nvSpPr>
        <p:spPr>
          <a:xfrm>
            <a:off x="533400" y="1447800"/>
            <a:ext cx="8305800" cy="4572000"/>
          </a:xfrm>
        </p:spPr>
        <p:txBody>
          <a:bodyPr>
            <a:normAutofit fontScale="92500"/>
          </a:bodyPr>
          <a:lstStyle/>
          <a:p>
            <a:pPr algn="just"/>
            <a:r>
              <a:rPr lang="en-US" dirty="0" smtClean="0"/>
              <a:t>To provide access top transport service, transport layer must provide some operations to application programs.</a:t>
            </a:r>
          </a:p>
          <a:p>
            <a:pPr algn="just"/>
            <a:r>
              <a:rPr lang="en-US" dirty="0" smtClean="0"/>
              <a:t>Each transport service has its own interface </a:t>
            </a:r>
          </a:p>
          <a:p>
            <a:pPr algn="just"/>
            <a:r>
              <a:rPr lang="en-US" dirty="0" smtClean="0"/>
              <a:t>It is used to provide reliable service compared to network service because network service is on live networks.</a:t>
            </a:r>
          </a:p>
          <a:p>
            <a:pPr algn="just"/>
            <a:r>
              <a:rPr lang="en-US" dirty="0" smtClean="0"/>
              <a:t>Connection oriented service is used to hide network imperfection that shows an error free bit stream.</a:t>
            </a:r>
          </a:p>
          <a:p>
            <a:pPr algn="just"/>
            <a:r>
              <a:rPr lang="en-US" dirty="0" smtClean="0"/>
              <a:t>Client server computing and multimedia are connectionless services.</a:t>
            </a:r>
          </a:p>
          <a:p>
            <a:pPr algn="just"/>
            <a:r>
              <a:rPr lang="en-US" dirty="0" smtClean="0"/>
              <a:t>Transport services are convenient and easy to use.</a:t>
            </a:r>
          </a:p>
          <a:p>
            <a:pPr algn="just"/>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Content Placeholder 4"/>
          <p:cNvSpPr>
            <a:spLocks noGrp="1"/>
          </p:cNvSpPr>
          <p:nvPr>
            <p:ph sz="quarter" idx="1"/>
          </p:nvPr>
        </p:nvSpPr>
        <p:spPr>
          <a:xfrm>
            <a:off x="381000" y="381000"/>
            <a:ext cx="8458200" cy="5791200"/>
          </a:xfrm>
        </p:spPr>
        <p:txBody>
          <a:bodyPr/>
          <a:lstStyle/>
          <a:p>
            <a:pPr algn="just"/>
            <a:r>
              <a:rPr lang="en-US" dirty="0" smtClean="0">
                <a:latin typeface="Times New Roman" panose="02020603050405020304" pitchFamily="18" charset="0"/>
                <a:cs typeface="Times New Roman" panose="02020603050405020304" pitchFamily="18" charset="0"/>
              </a:rPr>
              <a:t>The checksum includes three sections: a </a:t>
            </a:r>
            <a:r>
              <a:rPr lang="en-US" dirty="0" err="1" smtClean="0">
                <a:latin typeface="Times New Roman" panose="02020603050405020304" pitchFamily="18" charset="0"/>
                <a:cs typeface="Times New Roman" panose="02020603050405020304" pitchFamily="18" charset="0"/>
              </a:rPr>
              <a:t>pseudoheader</a:t>
            </a:r>
            <a:r>
              <a:rPr lang="en-US" dirty="0" smtClean="0">
                <a:latin typeface="Times New Roman" panose="02020603050405020304" pitchFamily="18" charset="0"/>
                <a:cs typeface="Times New Roman" panose="02020603050405020304" pitchFamily="18" charset="0"/>
              </a:rPr>
              <a:t>, the UDP header and the data coming from the application layer.</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pseudoheader</a:t>
            </a:r>
            <a:r>
              <a:rPr lang="en-US" dirty="0" smtClean="0">
                <a:latin typeface="Times New Roman" panose="02020603050405020304" pitchFamily="18" charset="0"/>
                <a:cs typeface="Times New Roman" panose="02020603050405020304" pitchFamily="18" charset="0"/>
              </a:rPr>
              <a:t> is the part of the header of the IP packet in which the user datagram is to be encapsulated with some fields with 0s.</a:t>
            </a:r>
          </a:p>
          <a:p>
            <a:pPr algn="just"/>
            <a:r>
              <a:rPr lang="en-US" dirty="0" smtClean="0">
                <a:latin typeface="Times New Roman" panose="02020603050405020304" pitchFamily="18" charset="0"/>
                <a:cs typeface="Times New Roman" panose="02020603050405020304" pitchFamily="18" charset="0"/>
              </a:rPr>
              <a:t>If the checksum does not include the </a:t>
            </a:r>
            <a:r>
              <a:rPr lang="en-US" dirty="0" err="1" smtClean="0">
                <a:latin typeface="Times New Roman" panose="02020603050405020304" pitchFamily="18" charset="0"/>
                <a:cs typeface="Times New Roman" panose="02020603050405020304" pitchFamily="18" charset="0"/>
              </a:rPr>
              <a:t>pseudoheader</a:t>
            </a:r>
            <a:r>
              <a:rPr lang="en-US" dirty="0" smtClean="0">
                <a:latin typeface="Times New Roman" panose="02020603050405020304" pitchFamily="18" charset="0"/>
                <a:cs typeface="Times New Roman" panose="02020603050405020304" pitchFamily="18" charset="0"/>
              </a:rPr>
              <a:t> a user datagram may arrive safe.</a:t>
            </a:r>
          </a:p>
          <a:p>
            <a:pPr algn="just"/>
            <a:r>
              <a:rPr lang="en-US" dirty="0" smtClean="0">
                <a:latin typeface="Times New Roman" panose="02020603050405020304" pitchFamily="18" charset="0"/>
                <a:cs typeface="Times New Roman" panose="02020603050405020304" pitchFamily="18" charset="0"/>
              </a:rPr>
              <a:t>The protocol filed is added to ensure that the packet belongs to UDP and not to other transport layer protocols. The value of protocol field is 17. if this value is changed checksum will changed.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080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0804" name="Text Box 4"/>
          <p:cNvSpPr txBox="1">
            <a:spLocks noChangeArrowheads="1"/>
          </p:cNvSpPr>
          <p:nvPr/>
        </p:nvSpPr>
        <p:spPr bwMode="auto">
          <a:xfrm>
            <a:off x="1371600" y="381000"/>
            <a:ext cx="5170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err="1" smtClean="0">
                <a:latin typeface="Times New Roman" panose="02020603050405020304" pitchFamily="18" charset="0"/>
              </a:rPr>
              <a:t>Pseudoheader</a:t>
            </a:r>
            <a:r>
              <a:rPr lang="en-US" altLang="en-US" sz="2000" i="1" dirty="0" smtClean="0">
                <a:latin typeface="Times New Roman" panose="02020603050405020304" pitchFamily="18" charset="0"/>
              </a:rPr>
              <a:t> </a:t>
            </a:r>
            <a:r>
              <a:rPr lang="en-US" altLang="en-US" sz="2000" i="1" dirty="0">
                <a:latin typeface="Times New Roman" panose="02020603050405020304" pitchFamily="18" charset="0"/>
              </a:rPr>
              <a:t>for checksum calculation</a:t>
            </a:r>
          </a:p>
        </p:txBody>
      </p:sp>
      <p:pic>
        <p:nvPicPr>
          <p:cNvPr id="110080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362" y="1447802"/>
            <a:ext cx="4491038" cy="389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81458047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4169" name="Rectangle 9"/>
          <p:cNvSpPr>
            <a:spLocks noChangeArrowheads="1"/>
          </p:cNvSpPr>
          <p:nvPr/>
        </p:nvSpPr>
        <p:spPr bwMode="auto">
          <a:xfrm>
            <a:off x="476250" y="838200"/>
            <a:ext cx="8362950" cy="2677656"/>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800" i="1" dirty="0" smtClean="0">
                <a:latin typeface="Times New Roman" panose="02020603050405020304" pitchFamily="18" charset="0"/>
              </a:rPr>
              <a:t>Figure shows </a:t>
            </a:r>
            <a:r>
              <a:rPr lang="en-US" altLang="en-US" sz="2800" i="1" dirty="0">
                <a:latin typeface="Times New Roman" panose="02020603050405020304" pitchFamily="18" charset="0"/>
              </a:rPr>
              <a:t>the checksum calculation for a very small user datagram with only 7 bytes of data. Because the number of bytes of data is odd, padding is added for checksum calculation. The </a:t>
            </a:r>
            <a:r>
              <a:rPr lang="en-US" altLang="en-US" sz="2800" i="1" dirty="0" err="1">
                <a:latin typeface="Times New Roman" panose="02020603050405020304" pitchFamily="18" charset="0"/>
              </a:rPr>
              <a:t>pseudoheader</a:t>
            </a:r>
            <a:r>
              <a:rPr lang="en-US" altLang="en-US" sz="2800" i="1" dirty="0">
                <a:latin typeface="Times New Roman" panose="02020603050405020304" pitchFamily="18" charset="0"/>
              </a:rPr>
              <a:t> as well as the padding will be dropped when the user datagram is delivered to IP.</a:t>
            </a:r>
          </a:p>
        </p:txBody>
      </p:sp>
      <p:sp>
        <p:nvSpPr>
          <p:cNvPr id="1244170" name="Text Box 10"/>
          <p:cNvSpPr txBox="1">
            <a:spLocks noChangeArrowheads="1"/>
          </p:cNvSpPr>
          <p:nvPr/>
        </p:nvSpPr>
        <p:spPr bwMode="auto">
          <a:xfrm>
            <a:off x="533400" y="240268"/>
            <a:ext cx="145424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i="1" dirty="0">
                <a:solidFill>
                  <a:schemeClr val="hlink"/>
                </a:solidFill>
                <a:latin typeface="Times New Roman" panose="02020603050405020304" pitchFamily="18" charset="0"/>
              </a:rPr>
              <a:t>Example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52</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1855400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285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2852" name="Text Box 4"/>
          <p:cNvSpPr txBox="1">
            <a:spLocks noChangeArrowheads="1"/>
          </p:cNvSpPr>
          <p:nvPr/>
        </p:nvSpPr>
        <p:spPr bwMode="auto">
          <a:xfrm>
            <a:off x="1143001" y="381000"/>
            <a:ext cx="70595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Checksum </a:t>
            </a:r>
            <a:r>
              <a:rPr lang="en-US" altLang="en-US" sz="2000" i="1" dirty="0">
                <a:latin typeface="Times New Roman" panose="02020603050405020304" pitchFamily="18" charset="0"/>
              </a:rPr>
              <a:t>calculation of a simple UDP user datagram</a:t>
            </a:r>
          </a:p>
        </p:txBody>
      </p:sp>
      <p:pic>
        <p:nvPicPr>
          <p:cNvPr id="110285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978" y="1557338"/>
            <a:ext cx="6423422" cy="393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4545730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04800" y="24845"/>
            <a:ext cx="8579562" cy="1143000"/>
          </a:xfrm>
        </p:spPr>
        <p:txBody>
          <a:bodyPr>
            <a:normAutofit/>
          </a:bodyPr>
          <a:lstStyle/>
          <a:p>
            <a:r>
              <a:rPr lang="en-US" sz="4000" dirty="0" smtClean="0"/>
              <a:t>UDP Operations &amp; Uses</a:t>
            </a:r>
            <a:endParaRPr lang="en-US" sz="4000" dirty="0"/>
          </a:p>
        </p:txBody>
      </p:sp>
      <p:sp>
        <p:nvSpPr>
          <p:cNvPr id="1170443" name="Rectangle 11"/>
          <p:cNvSpPr>
            <a:spLocks noChangeArrowheads="1"/>
          </p:cNvSpPr>
          <p:nvPr/>
        </p:nvSpPr>
        <p:spPr bwMode="auto">
          <a:xfrm>
            <a:off x="457200" y="1105554"/>
            <a:ext cx="8153400" cy="3647152"/>
          </a:xfrm>
          <a:prstGeom prst="rect">
            <a:avLst/>
          </a:prstGeom>
          <a:noFill/>
          <a:ln>
            <a:noFill/>
          </a:ln>
          <a:effectLst/>
          <a:extLst/>
        </p:spPr>
        <p:txBody>
          <a:bodyPr wrap="square">
            <a:spAutoFit/>
          </a:bodyPr>
          <a:lstStyle/>
          <a:p>
            <a:pPr algn="just"/>
            <a:r>
              <a:rPr lang="en-US" altLang="en-US" sz="2000" b="1" u="sng" dirty="0" smtClean="0">
                <a:latin typeface="Times New Roman" panose="02020603050405020304" pitchFamily="18" charset="0"/>
                <a:cs typeface="Times New Roman" panose="02020603050405020304" pitchFamily="18" charset="0"/>
              </a:rPr>
              <a:t>Operations:</a:t>
            </a:r>
          </a:p>
          <a:p>
            <a:pPr marL="457200" indent="-45720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Connectionless Services – can send only short messages</a:t>
            </a:r>
          </a:p>
          <a:p>
            <a:pPr marL="457200" indent="-45720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No Flow and Error Control so no window mechanism</a:t>
            </a:r>
          </a:p>
          <a:p>
            <a:pPr marL="457200" indent="-45720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Encapsulation and Decapsulation</a:t>
            </a:r>
          </a:p>
          <a:p>
            <a:pPr marL="457200" indent="-457200" algn="just">
              <a:buFont typeface="Arial" panose="020B0604020202020204" pitchFamily="34" charset="0"/>
              <a:buChar char="•"/>
            </a:pPr>
            <a:r>
              <a:rPr lang="en-US" altLang="en-US" sz="2000" dirty="0" smtClean="0">
                <a:latin typeface="Times New Roman" panose="02020603050405020304" pitchFamily="18" charset="0"/>
                <a:cs typeface="Times New Roman" panose="02020603050405020304" pitchFamily="18" charset="0"/>
              </a:rPr>
              <a:t>Queuing</a:t>
            </a:r>
          </a:p>
          <a:p>
            <a:pPr algn="just"/>
            <a:endParaRPr lang="en-US" altLang="en-US" sz="1100" dirty="0">
              <a:latin typeface="Times New Roman" panose="02020603050405020304" pitchFamily="18" charset="0"/>
              <a:cs typeface="Times New Roman" panose="02020603050405020304" pitchFamily="18" charset="0"/>
            </a:endParaRPr>
          </a:p>
          <a:p>
            <a:pPr algn="just"/>
            <a:r>
              <a:rPr lang="en-US" altLang="en-US" sz="2000" b="1" u="sng" dirty="0" smtClean="0">
                <a:latin typeface="Times New Roman" panose="02020603050405020304" pitchFamily="18" charset="0"/>
                <a:cs typeface="Times New Roman" panose="02020603050405020304" pitchFamily="18" charset="0"/>
              </a:rPr>
              <a:t>Uses:</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a process that requires simple request-response </a:t>
            </a:r>
            <a:r>
              <a:rPr lang="en-US" sz="2000" dirty="0" smtClean="0">
                <a:latin typeface="Times New Roman" panose="02020603050405020304" pitchFamily="18" charset="0"/>
                <a:cs typeface="Times New Roman" panose="02020603050405020304" pitchFamily="18" charset="0"/>
              </a:rPr>
              <a:t>communication</a:t>
            </a:r>
            <a:endParaRPr 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a process with internal flow and error control </a:t>
            </a:r>
            <a:r>
              <a:rPr lang="en-US" sz="2000" dirty="0" smtClean="0">
                <a:latin typeface="Times New Roman" panose="02020603050405020304" pitchFamily="18" charset="0"/>
                <a:cs typeface="Times New Roman" panose="02020603050405020304" pitchFamily="18" charset="0"/>
              </a:rPr>
              <a:t>mechanisms</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multicasting</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management </a:t>
            </a:r>
            <a:r>
              <a:rPr lang="en-US" sz="2000" dirty="0" smtClean="0">
                <a:latin typeface="Times New Roman" panose="02020603050405020304" pitchFamily="18" charset="0"/>
                <a:cs typeface="Times New Roman" panose="02020603050405020304" pitchFamily="18" charset="0"/>
              </a:rPr>
              <a:t>processes such as SNMP</a:t>
            </a:r>
          </a:p>
          <a:p>
            <a:pPr marL="457200" indent="-4572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For </a:t>
            </a:r>
            <a:r>
              <a:rPr lang="en-US" sz="2000" dirty="0">
                <a:latin typeface="Times New Roman" panose="02020603050405020304" pitchFamily="18" charset="0"/>
                <a:cs typeface="Times New Roman" panose="02020603050405020304" pitchFamily="18" charset="0"/>
              </a:rPr>
              <a:t>some route updating </a:t>
            </a:r>
            <a:r>
              <a:rPr lang="en-US" sz="2000" dirty="0" smtClean="0">
                <a:latin typeface="Times New Roman" panose="02020603050405020304" pitchFamily="18" charset="0"/>
                <a:cs typeface="Times New Roman" panose="02020603050405020304" pitchFamily="18" charset="0"/>
              </a:rPr>
              <a:t>protocols such as routing information protocol</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7356650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8275" name="Text Box 3"/>
          <p:cNvSpPr txBox="1">
            <a:spLocks noChangeArrowheads="1"/>
          </p:cNvSpPr>
          <p:nvPr/>
        </p:nvSpPr>
        <p:spPr bwMode="auto">
          <a:xfrm>
            <a:off x="381000" y="406400"/>
            <a:ext cx="6629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3200" dirty="0" smtClean="0"/>
              <a:t>6.6  TCP (Transmission Control Protocol</a:t>
            </a:r>
            <a:endParaRPr lang="en-US" altLang="en-US" sz="3200" dirty="0"/>
          </a:p>
        </p:txBody>
      </p:sp>
      <p:sp>
        <p:nvSpPr>
          <p:cNvPr id="1078277" name="Rectangle 5"/>
          <p:cNvSpPr>
            <a:spLocks noChangeArrowheads="1"/>
          </p:cNvSpPr>
          <p:nvPr/>
        </p:nvSpPr>
        <p:spPr bwMode="auto">
          <a:xfrm>
            <a:off x="533400" y="1651337"/>
            <a:ext cx="8153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eaLnBrk="1" hangingPunct="1"/>
            <a:r>
              <a:rPr lang="en-US" altLang="en-US" sz="2000" dirty="0">
                <a:latin typeface="Times New Roman" panose="02020603050405020304" pitchFamily="18" charset="0"/>
                <a:cs typeface="Times New Roman" panose="02020603050405020304" pitchFamily="18" charset="0"/>
              </a:rPr>
              <a:t>TCP is a connection-oriented protocol; it creates a virtual connection between two TCPs to send data. In addition, TCP uses flow and error control mechanisms at the transport level.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0356473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3922" name="Text Box 2"/>
          <p:cNvSpPr txBox="1">
            <a:spLocks noChangeArrowheads="1"/>
          </p:cNvSpPr>
          <p:nvPr/>
        </p:nvSpPr>
        <p:spPr bwMode="auto">
          <a:xfrm>
            <a:off x="1828800" y="76200"/>
            <a:ext cx="41038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smtClean="0">
                <a:solidFill>
                  <a:schemeClr val="folHlink"/>
                </a:solidFill>
                <a:latin typeface="Times New Roman" panose="02020603050405020304" pitchFamily="18" charset="0"/>
              </a:rPr>
              <a:t>Table </a:t>
            </a:r>
            <a:r>
              <a:rPr lang="en-US" altLang="en-US" sz="2000" i="1" dirty="0">
                <a:latin typeface="Times New Roman" panose="02020603050405020304" pitchFamily="18" charset="0"/>
              </a:rPr>
              <a:t>Well-known ports used by TCP</a:t>
            </a:r>
          </a:p>
        </p:txBody>
      </p:sp>
      <p:pic>
        <p:nvPicPr>
          <p:cNvPr id="12339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762000"/>
            <a:ext cx="4457747"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
        <p:nvSpPr>
          <p:cNvPr id="5" name="Footer Placeholder 4"/>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74347706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
        <p:nvSpPr>
          <p:cNvPr id="5" name="Content Placeholder 4"/>
          <p:cNvSpPr>
            <a:spLocks noGrp="1"/>
          </p:cNvSpPr>
          <p:nvPr>
            <p:ph sz="quarter" idx="1"/>
          </p:nvPr>
        </p:nvSpPr>
        <p:spPr>
          <a:xfrm>
            <a:off x="381000" y="381000"/>
            <a:ext cx="8458200" cy="6019800"/>
          </a:xfrm>
        </p:spPr>
        <p:txBody>
          <a:bodyPr>
            <a:normAutofit fontScale="92500" lnSpcReduction="20000"/>
          </a:bodyPr>
          <a:lstStyle/>
          <a:p>
            <a:pPr algn="just"/>
            <a:r>
              <a:rPr lang="en-US" b="1" dirty="0" smtClean="0">
                <a:latin typeface="Times New Roman" panose="02020603050405020304" pitchFamily="18" charset="0"/>
                <a:cs typeface="Times New Roman" panose="02020603050405020304" pitchFamily="18" charset="0"/>
              </a:rPr>
              <a:t>Services Offered by TCP:</a:t>
            </a:r>
          </a:p>
          <a:p>
            <a:pPr algn="just"/>
            <a:r>
              <a:rPr lang="en-US" b="1" dirty="0" smtClean="0">
                <a:latin typeface="Times New Roman" panose="02020603050405020304" pitchFamily="18" charset="0"/>
                <a:cs typeface="Times New Roman" panose="02020603050405020304" pitchFamily="18" charset="0"/>
              </a:rPr>
              <a:t>1. Process to Process Communication: </a:t>
            </a:r>
            <a:r>
              <a:rPr lang="en-US" dirty="0" smtClean="0">
                <a:latin typeface="Times New Roman" panose="02020603050405020304" pitchFamily="18" charset="0"/>
                <a:cs typeface="Times New Roman" panose="02020603050405020304" pitchFamily="18" charset="0"/>
              </a:rPr>
              <a:t> It provide process to process communication using port.</a:t>
            </a:r>
          </a:p>
          <a:p>
            <a:pPr algn="just"/>
            <a:r>
              <a:rPr lang="en-US" b="1" dirty="0" smtClean="0">
                <a:latin typeface="Times New Roman" panose="02020603050405020304" pitchFamily="18" charset="0"/>
                <a:cs typeface="Times New Roman" panose="02020603050405020304" pitchFamily="18" charset="0"/>
              </a:rPr>
              <a:t>2. Stream Delivery Service: </a:t>
            </a:r>
            <a:r>
              <a:rPr lang="en-US" dirty="0" smtClean="0">
                <a:latin typeface="Times New Roman" panose="02020603050405020304" pitchFamily="18" charset="0"/>
                <a:cs typeface="Times New Roman" panose="02020603050405020304" pitchFamily="18" charset="0"/>
              </a:rPr>
              <a:t>It is stream oriented protocol. In UDP a process sends messages with predefined boundaries, to UDP for delivery. UDP adds its own header to each of these messages and delivers them to IP for transmission.</a:t>
            </a:r>
          </a:p>
          <a:p>
            <a:pPr algn="just"/>
            <a:r>
              <a:rPr lang="en-US" dirty="0" smtClean="0">
                <a:latin typeface="Times New Roman" panose="02020603050405020304" pitchFamily="18" charset="0"/>
                <a:cs typeface="Times New Roman" panose="02020603050405020304" pitchFamily="18" charset="0"/>
              </a:rPr>
              <a:t>In TCP , it allows sending process to deliver data as a stream of bytes and allows the receiving process to obtain data as a stream of bytes. It creates and imaginary tubes that carries their data across the internet.</a:t>
            </a:r>
          </a:p>
          <a:p>
            <a:pPr algn="just"/>
            <a:r>
              <a:rPr lang="en-US" b="1" dirty="0" smtClean="0">
                <a:latin typeface="Times New Roman" panose="02020603050405020304" pitchFamily="18" charset="0"/>
                <a:cs typeface="Times New Roman" panose="02020603050405020304" pitchFamily="18" charset="0"/>
              </a:rPr>
              <a:t>3. Sending and receiving buffers:</a:t>
            </a:r>
            <a:r>
              <a:rPr lang="en-US" dirty="0" smtClean="0">
                <a:latin typeface="Times New Roman" panose="02020603050405020304" pitchFamily="18" charset="0"/>
                <a:cs typeface="Times New Roman" panose="02020603050405020304" pitchFamily="18" charset="0"/>
              </a:rPr>
              <a:t> TCP needs buffer as sending and reading is not done at same speed. There are two buffers.  It is implemented using circular array of 1 byte locations.</a:t>
            </a:r>
          </a:p>
          <a:p>
            <a:pPr algn="just"/>
            <a:r>
              <a:rPr lang="en-US" dirty="0" smtClean="0">
                <a:latin typeface="Times New Roman" panose="02020603050405020304" pitchFamily="18" charset="0"/>
                <a:cs typeface="Times New Roman" panose="02020603050405020304" pitchFamily="18" charset="0"/>
              </a:rPr>
              <a:t>Sender side buffer has three types of chambers. White section contains empty chambers, the gray area holds bytes that require ack. Colored area contains bytes need to send.</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94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6948" name="Text Box 4"/>
          <p:cNvSpPr txBox="1">
            <a:spLocks noChangeArrowheads="1"/>
          </p:cNvSpPr>
          <p:nvPr/>
        </p:nvSpPr>
        <p:spPr bwMode="auto">
          <a:xfrm>
            <a:off x="835750" y="381000"/>
            <a:ext cx="35076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Stream </a:t>
            </a:r>
            <a:r>
              <a:rPr lang="en-US" altLang="en-US" sz="2000" i="1" dirty="0">
                <a:latin typeface="Times New Roman" panose="02020603050405020304" pitchFamily="18" charset="0"/>
              </a:rPr>
              <a:t>delivery</a:t>
            </a:r>
          </a:p>
        </p:txBody>
      </p:sp>
      <p:pic>
        <p:nvPicPr>
          <p:cNvPr id="110695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828800"/>
            <a:ext cx="5882879" cy="2916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419427437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899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08996" name="Text Box 4"/>
          <p:cNvSpPr txBox="1">
            <a:spLocks noChangeArrowheads="1"/>
          </p:cNvSpPr>
          <p:nvPr/>
        </p:nvSpPr>
        <p:spPr bwMode="auto">
          <a:xfrm>
            <a:off x="1371601" y="381000"/>
            <a:ext cx="412016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Sending </a:t>
            </a:r>
            <a:r>
              <a:rPr lang="en-US" altLang="en-US" sz="2000" i="1" dirty="0">
                <a:latin typeface="Times New Roman" panose="02020603050405020304" pitchFamily="18" charset="0"/>
              </a:rPr>
              <a:t>and receiving buffers</a:t>
            </a:r>
          </a:p>
        </p:txBody>
      </p:sp>
      <p:pic>
        <p:nvPicPr>
          <p:cNvPr id="110899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586" y="1127127"/>
            <a:ext cx="5916215"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59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606644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6.2 Transport service primitives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a:xfrm>
            <a:off x="533400" y="1447800"/>
            <a:ext cx="8305800" cy="4572000"/>
          </a:xfrm>
        </p:spPr>
        <p:txBody>
          <a:bodyPr/>
          <a:lstStyle/>
          <a:p>
            <a:pPr algn="just"/>
            <a:r>
              <a:rPr lang="en-US" dirty="0" smtClean="0"/>
              <a:t>When client want to communicate with server , server start first and add listen primitive and client send connect primitives in order to make connection.</a:t>
            </a:r>
          </a:p>
          <a:p>
            <a:pPr algn="just"/>
            <a:r>
              <a:rPr lang="en-US" dirty="0" smtClean="0"/>
              <a:t>Client then send message to another client or server with send and receive primitive.</a:t>
            </a:r>
          </a:p>
          <a:p>
            <a:pPr algn="just"/>
            <a:r>
              <a:rPr lang="en-US" dirty="0" smtClean="0"/>
              <a:t>Then it will send disconnect primitive to server or client.</a:t>
            </a:r>
          </a:p>
          <a:p>
            <a:pPr algn="just"/>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60</a:t>
            </a:fld>
            <a:endParaRPr lang="en-US"/>
          </a:p>
        </p:txBody>
      </p:sp>
      <p:sp>
        <p:nvSpPr>
          <p:cNvPr id="5" name="Content Placeholder 4"/>
          <p:cNvSpPr>
            <a:spLocks noGrp="1"/>
          </p:cNvSpPr>
          <p:nvPr>
            <p:ph sz="quarter" idx="1"/>
          </p:nvPr>
        </p:nvSpPr>
        <p:spPr>
          <a:xfrm>
            <a:off x="381000" y="381000"/>
            <a:ext cx="8458200" cy="5791200"/>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After byte in the grey chambers are acknowledged the chambers are recycled and available for use by the sending process.</a:t>
            </a:r>
          </a:p>
          <a:p>
            <a:pPr algn="just"/>
            <a:r>
              <a:rPr lang="en-US" dirty="0" smtClean="0">
                <a:latin typeface="Times New Roman" panose="02020603050405020304" pitchFamily="18" charset="0"/>
                <a:cs typeface="Times New Roman" panose="02020603050405020304" pitchFamily="18" charset="0"/>
              </a:rPr>
              <a:t>The operation of the buffer at the receiver site is simpler. The circular buffer is divided into two areas.</a:t>
            </a:r>
          </a:p>
          <a:p>
            <a:pPr algn="just"/>
            <a:r>
              <a:rPr lang="en-US" dirty="0" smtClean="0">
                <a:latin typeface="Times New Roman" panose="02020603050405020304" pitchFamily="18" charset="0"/>
                <a:cs typeface="Times New Roman" panose="02020603050405020304" pitchFamily="18" charset="0"/>
              </a:rPr>
              <a:t>The white area contains empty chambers to be filled by bytes received from the network. </a:t>
            </a:r>
          </a:p>
          <a:p>
            <a:pPr algn="just"/>
            <a:r>
              <a:rPr lang="en-US" dirty="0" smtClean="0">
                <a:latin typeface="Times New Roman" panose="02020603050405020304" pitchFamily="18" charset="0"/>
                <a:cs typeface="Times New Roman" panose="02020603050405020304" pitchFamily="18" charset="0"/>
              </a:rPr>
              <a:t>The colored sections contain received bytes that can be read  by the receiving process. When  a byte is read by the receiving process, the chamber is recycled and added to the pool of empty chambers.</a:t>
            </a:r>
          </a:p>
          <a:p>
            <a:pPr algn="just"/>
            <a:r>
              <a:rPr lang="en-US" b="1" dirty="0" smtClean="0">
                <a:latin typeface="Times New Roman" panose="02020603050405020304" pitchFamily="18" charset="0"/>
                <a:cs typeface="Times New Roman" panose="02020603050405020304" pitchFamily="18" charset="0"/>
              </a:rPr>
              <a:t>4. Segments: </a:t>
            </a:r>
            <a:r>
              <a:rPr lang="en-US" dirty="0" smtClean="0">
                <a:latin typeface="Times New Roman" panose="02020603050405020304" pitchFamily="18" charset="0"/>
                <a:cs typeface="Times New Roman" panose="02020603050405020304" pitchFamily="18" charset="0"/>
              </a:rPr>
              <a:t>TCP groups a number of bytes together into a packet called a segment. TCP adds a header to each segment and delivers the segment to the IP layer for transmission. It is not necessary to have segment of same size.</a:t>
            </a:r>
            <a:endParaRPr lang="en-US" b="1" dirty="0" smtClean="0">
              <a:latin typeface="Times New Roman" panose="02020603050405020304" pitchFamily="18" charset="0"/>
              <a:cs typeface="Times New Roman" panose="02020603050405020304" pitchFamily="18" charset="0"/>
            </a:endParaRPr>
          </a:p>
          <a:p>
            <a:pPr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104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1044" name="Text Box 4"/>
          <p:cNvSpPr txBox="1">
            <a:spLocks noChangeArrowheads="1"/>
          </p:cNvSpPr>
          <p:nvPr/>
        </p:nvSpPr>
        <p:spPr bwMode="auto">
          <a:xfrm>
            <a:off x="1371600" y="381000"/>
            <a:ext cx="253486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TCP </a:t>
            </a:r>
            <a:r>
              <a:rPr lang="en-US" altLang="en-US" sz="2000" i="1" dirty="0">
                <a:latin typeface="Times New Roman" panose="02020603050405020304" pitchFamily="18" charset="0"/>
              </a:rPr>
              <a:t>segments</a:t>
            </a:r>
          </a:p>
        </p:txBody>
      </p:sp>
      <p:pic>
        <p:nvPicPr>
          <p:cNvPr id="111104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4223" y="1279527"/>
            <a:ext cx="6321028" cy="458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61</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109386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
        <p:nvSpPr>
          <p:cNvPr id="5" name="Content Placeholder 4"/>
          <p:cNvSpPr>
            <a:spLocks noGrp="1"/>
          </p:cNvSpPr>
          <p:nvPr>
            <p:ph sz="quarter" idx="1"/>
          </p:nvPr>
        </p:nvSpPr>
        <p:spPr>
          <a:xfrm>
            <a:off x="381000" y="381000"/>
            <a:ext cx="8458200" cy="5791200"/>
          </a:xfrm>
        </p:spPr>
        <p:txBody>
          <a:bodyPr/>
          <a:lstStyle/>
          <a:p>
            <a:pPr algn="just"/>
            <a:r>
              <a:rPr lang="en-US" b="1" dirty="0" smtClean="0">
                <a:latin typeface="Times New Roman" panose="02020603050405020304" pitchFamily="18" charset="0"/>
                <a:cs typeface="Times New Roman" panose="02020603050405020304" pitchFamily="18" charset="0"/>
              </a:rPr>
              <a:t>5. Full Duplex communication: </a:t>
            </a:r>
            <a:r>
              <a:rPr lang="en-US" dirty="0" smtClean="0">
                <a:latin typeface="Times New Roman" panose="02020603050405020304" pitchFamily="18" charset="0"/>
                <a:cs typeface="Times New Roman" panose="02020603050405020304" pitchFamily="18" charset="0"/>
              </a:rPr>
              <a:t>TCP offers full duplex service in which data can flow in both directions at the same time.</a:t>
            </a:r>
          </a:p>
          <a:p>
            <a:pPr algn="just"/>
            <a:r>
              <a:rPr lang="en-US" b="1" dirty="0" smtClean="0">
                <a:latin typeface="Times New Roman" panose="02020603050405020304" pitchFamily="18" charset="0"/>
                <a:cs typeface="Times New Roman" panose="02020603050405020304" pitchFamily="18" charset="0"/>
              </a:rPr>
              <a:t>6. Connection oriented service: </a:t>
            </a:r>
            <a:r>
              <a:rPr lang="en-US" dirty="0" smtClean="0">
                <a:latin typeface="Times New Roman" panose="02020603050405020304" pitchFamily="18" charset="0"/>
                <a:cs typeface="Times New Roman" panose="02020603050405020304" pitchFamily="18" charset="0"/>
              </a:rPr>
              <a:t>TCP establish virtual connection between two host not physical. Host would like to transmit data will do following.</a:t>
            </a:r>
          </a:p>
          <a:p>
            <a:pPr lvl="1" algn="just"/>
            <a:r>
              <a:rPr lang="en-US" dirty="0" smtClean="0">
                <a:latin typeface="Times New Roman" panose="02020603050405020304" pitchFamily="18" charset="0"/>
                <a:cs typeface="Times New Roman" panose="02020603050405020304" pitchFamily="18" charset="0"/>
              </a:rPr>
              <a:t>The two TCPs establish a connection between them</a:t>
            </a:r>
          </a:p>
          <a:p>
            <a:pPr lvl="1" algn="just"/>
            <a:r>
              <a:rPr lang="en-US" dirty="0" smtClean="0">
                <a:latin typeface="Times New Roman" panose="02020603050405020304" pitchFamily="18" charset="0"/>
                <a:cs typeface="Times New Roman" panose="02020603050405020304" pitchFamily="18" charset="0"/>
              </a:rPr>
              <a:t>data are exchanged in both directions</a:t>
            </a:r>
          </a:p>
          <a:p>
            <a:pPr lvl="1" algn="just"/>
            <a:r>
              <a:rPr lang="en-US" dirty="0" smtClean="0">
                <a:latin typeface="Times New Roman" panose="02020603050405020304" pitchFamily="18" charset="0"/>
                <a:cs typeface="Times New Roman" panose="02020603050405020304" pitchFamily="18" charset="0"/>
              </a:rPr>
              <a:t>The connection is terminated.</a:t>
            </a:r>
          </a:p>
          <a:p>
            <a:pPr algn="just"/>
            <a:r>
              <a:rPr lang="en-US" b="1" dirty="0" smtClean="0">
                <a:latin typeface="Times New Roman" panose="02020603050405020304" pitchFamily="18" charset="0"/>
                <a:cs typeface="Times New Roman" panose="02020603050405020304" pitchFamily="18" charset="0"/>
              </a:rPr>
              <a:t>7. Reliable Service: </a:t>
            </a:r>
            <a:r>
              <a:rPr lang="en-US" dirty="0" smtClean="0">
                <a:latin typeface="Times New Roman" panose="02020603050405020304" pitchFamily="18" charset="0"/>
                <a:cs typeface="Times New Roman" panose="02020603050405020304" pitchFamily="18" charset="0"/>
              </a:rPr>
              <a:t>TCP is a reliable transport protocol. It uses an acknowledgment mechanism to check the safe and sound arrival of data.</a:t>
            </a:r>
          </a:p>
          <a:p>
            <a:pPr algn="just">
              <a:buNone/>
            </a:pP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43" name="Rectangle 11"/>
          <p:cNvSpPr>
            <a:spLocks noChangeArrowheads="1"/>
          </p:cNvSpPr>
          <p:nvPr/>
        </p:nvSpPr>
        <p:spPr bwMode="auto">
          <a:xfrm>
            <a:off x="457200" y="762000"/>
            <a:ext cx="8458200" cy="3416320"/>
          </a:xfrm>
          <a:prstGeom prst="rect">
            <a:avLst/>
          </a:prstGeom>
          <a:noFill/>
          <a:ln>
            <a:noFill/>
          </a:ln>
          <a:effectLst/>
          <a:extLst/>
        </p:spPr>
        <p:txBody>
          <a:bodyPr wrap="square">
            <a:spAutoFit/>
          </a:bodyPr>
          <a:lstStyle/>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bytes of data being transferred in each connection are numbered by TCP</a:t>
            </a:r>
            <a:r>
              <a:rPr lang="en-US" altLang="en-US" sz="24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It has sequence number and the acknowledgment number.</a:t>
            </a:r>
            <a:endParaRPr lang="en-US" altLang="en-US" sz="24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numbering starts with a randomly generated number</a:t>
            </a:r>
            <a:r>
              <a:rPr lang="en-US" altLang="en-US" sz="24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value in the sequence number field of a segment defines the number of the first data byte contained in that segment</a:t>
            </a:r>
            <a:r>
              <a:rPr lang="en-US" altLang="en-US" sz="24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altLang="en-US" sz="2400" dirty="0" smtClean="0">
                <a:latin typeface="Times New Roman" panose="02020603050405020304" pitchFamily="18" charset="0"/>
                <a:cs typeface="Times New Roman" panose="02020603050405020304" pitchFamily="18" charset="0"/>
              </a:rPr>
              <a:t>The </a:t>
            </a:r>
            <a:r>
              <a:rPr lang="en-US" altLang="en-US" sz="2400" dirty="0">
                <a:latin typeface="Times New Roman" panose="02020603050405020304" pitchFamily="18" charset="0"/>
                <a:cs typeface="Times New Roman" panose="02020603050405020304" pitchFamily="18" charset="0"/>
              </a:rPr>
              <a:t>value of the acknowledgment field in a segment </a:t>
            </a:r>
            <a:r>
              <a:rPr lang="en-US" altLang="en-US" sz="2400" dirty="0" smtClean="0">
                <a:latin typeface="Times New Roman" panose="02020603050405020304" pitchFamily="18" charset="0"/>
                <a:cs typeface="Times New Roman" panose="02020603050405020304" pitchFamily="18" charset="0"/>
              </a:rPr>
              <a:t>defines the </a:t>
            </a:r>
            <a:r>
              <a:rPr lang="en-US" altLang="en-US" sz="2400" dirty="0">
                <a:latin typeface="Times New Roman" panose="02020603050405020304" pitchFamily="18" charset="0"/>
                <a:cs typeface="Times New Roman" panose="02020603050405020304" pitchFamily="18" charset="0"/>
              </a:rPr>
              <a:t>number of the next byte a party expects to receive</a:t>
            </a:r>
            <a:r>
              <a:rPr lang="en-US" altLang="en-US" sz="2400" dirty="0" smtClean="0">
                <a:latin typeface="Times New Roman" panose="02020603050405020304" pitchFamily="18" charset="0"/>
                <a:cs typeface="Times New Roman" panose="02020603050405020304" pitchFamily="18" charset="0"/>
              </a:rPr>
              <a:t>. The </a:t>
            </a:r>
            <a:r>
              <a:rPr lang="en-US" altLang="en-US" sz="2400" dirty="0">
                <a:latin typeface="Times New Roman" panose="02020603050405020304" pitchFamily="18" charset="0"/>
                <a:cs typeface="Times New Roman" panose="02020603050405020304" pitchFamily="18" charset="0"/>
              </a:rPr>
              <a:t>acknowledgment number is cumulative</a:t>
            </a:r>
            <a:r>
              <a:rPr lang="en-US" altLang="en-US" sz="2400" dirty="0" smtClean="0">
                <a:latin typeface="Times New Roman" panose="02020603050405020304" pitchFamily="18" charset="0"/>
                <a:cs typeface="Times New Roman" panose="02020603050405020304" pitchFamily="18" charset="0"/>
              </a:rPr>
              <a:t>.</a:t>
            </a:r>
            <a:endParaRPr lang="en-US" altLang="en-US" sz="24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04800" y="76200"/>
            <a:ext cx="6988936" cy="620016"/>
          </a:xfrm>
        </p:spPr>
        <p:txBody>
          <a:bodyPr>
            <a:normAutofit fontScale="90000"/>
          </a:bodyPr>
          <a:lstStyle/>
          <a:p>
            <a:r>
              <a:rPr lang="en-US" sz="3600" dirty="0" smtClean="0">
                <a:latin typeface="Times New Roman" panose="02020603050405020304" pitchFamily="18" charset="0"/>
                <a:cs typeface="Times New Roman" panose="02020603050405020304" pitchFamily="18" charset="0"/>
              </a:rPr>
              <a:t>TCP Features – </a:t>
            </a:r>
            <a:r>
              <a:rPr lang="en-US" sz="3600" i="1" dirty="0" smtClean="0">
                <a:latin typeface="Times New Roman" panose="02020603050405020304" pitchFamily="18" charset="0"/>
                <a:cs typeface="Times New Roman" panose="02020603050405020304" pitchFamily="18" charset="0"/>
              </a:rPr>
              <a:t>Numbering System</a:t>
            </a:r>
            <a:endParaRPr lang="en-US" sz="36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63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0626746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43" name="Rectangle 11"/>
          <p:cNvSpPr>
            <a:spLocks noChangeArrowheads="1"/>
          </p:cNvSpPr>
          <p:nvPr/>
        </p:nvSpPr>
        <p:spPr bwMode="auto">
          <a:xfrm>
            <a:off x="457200" y="762000"/>
            <a:ext cx="8458200" cy="1477328"/>
          </a:xfrm>
          <a:prstGeom prst="rect">
            <a:avLst/>
          </a:prstGeom>
          <a:noFill/>
          <a:ln>
            <a:noFill/>
          </a:ln>
          <a:effectLst/>
          <a:extLst/>
        </p:spPr>
        <p:txBody>
          <a:bodyPr wrap="square">
            <a:spAutoFit/>
          </a:bodyPr>
          <a:lstStyle/>
          <a:p>
            <a:pPr marL="457200" indent="-457200" algn="just">
              <a:buFont typeface="Arial" panose="020B0604020202020204" pitchFamily="34" charset="0"/>
              <a:buChar char="•"/>
            </a:pPr>
            <a:r>
              <a:rPr lang="en-US" altLang="en-US" sz="3000" dirty="0" smtClean="0">
                <a:latin typeface="Times New Roman" panose="02020603050405020304" pitchFamily="18" charset="0"/>
                <a:cs typeface="Times New Roman" panose="02020603050405020304" pitchFamily="18" charset="0"/>
              </a:rPr>
              <a:t>Flow control</a:t>
            </a:r>
          </a:p>
          <a:p>
            <a:pPr marL="457200" indent="-457200" algn="just">
              <a:buFont typeface="Arial" panose="020B0604020202020204" pitchFamily="34" charset="0"/>
              <a:buChar char="•"/>
            </a:pPr>
            <a:r>
              <a:rPr lang="en-US" altLang="en-US" sz="3000" dirty="0" smtClean="0">
                <a:latin typeface="Times New Roman" panose="02020603050405020304" pitchFamily="18" charset="0"/>
                <a:cs typeface="Times New Roman" panose="02020603050405020304" pitchFamily="18" charset="0"/>
              </a:rPr>
              <a:t>Error control</a:t>
            </a:r>
          </a:p>
          <a:p>
            <a:pPr marL="457200" indent="-457200" algn="just">
              <a:buFont typeface="Arial" panose="020B0604020202020204" pitchFamily="34" charset="0"/>
              <a:buChar char="•"/>
            </a:pPr>
            <a:r>
              <a:rPr lang="en-US" altLang="en-US" sz="3000" dirty="0" smtClean="0">
                <a:latin typeface="Times New Roman" panose="02020603050405020304" pitchFamily="18" charset="0"/>
                <a:cs typeface="Times New Roman" panose="02020603050405020304" pitchFamily="18" charset="0"/>
              </a:rPr>
              <a:t>Congestion Control</a:t>
            </a:r>
            <a:endParaRPr lang="en-US" altLang="en-US" sz="30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304800" y="76200"/>
            <a:ext cx="6988936" cy="620016"/>
          </a:xfrm>
        </p:spPr>
        <p:txBody>
          <a:bodyPr>
            <a:normAutofit fontScale="90000"/>
          </a:bodyPr>
          <a:lstStyle/>
          <a:p>
            <a:r>
              <a:rPr lang="en-US" sz="3600" dirty="0" smtClean="0"/>
              <a:t>TCP Features</a:t>
            </a:r>
            <a:endParaRPr lang="en-US" sz="3600"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64</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90626746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6217" name="Rectangle 9"/>
          <p:cNvSpPr>
            <a:spLocks noChangeArrowheads="1"/>
          </p:cNvSpPr>
          <p:nvPr/>
        </p:nvSpPr>
        <p:spPr bwMode="auto">
          <a:xfrm>
            <a:off x="1314450" y="1143000"/>
            <a:ext cx="6515100" cy="9461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following shows the sequence number for each segment:</a:t>
            </a:r>
          </a:p>
        </p:txBody>
      </p:sp>
      <p:sp>
        <p:nvSpPr>
          <p:cNvPr id="1246218" name="Text Box 10"/>
          <p:cNvSpPr txBox="1">
            <a:spLocks noChangeArrowheads="1"/>
          </p:cNvSpPr>
          <p:nvPr/>
        </p:nvSpPr>
        <p:spPr bwMode="auto">
          <a:xfrm>
            <a:off x="381000" y="316468"/>
            <a:ext cx="1371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i="1" dirty="0">
                <a:solidFill>
                  <a:schemeClr val="hlink"/>
                </a:solidFill>
                <a:latin typeface="Times New Roman" panose="02020603050405020304" pitchFamily="18" charset="0"/>
              </a:rPr>
              <a:t>Example </a:t>
            </a:r>
          </a:p>
        </p:txBody>
      </p:sp>
      <p:pic>
        <p:nvPicPr>
          <p:cNvPr id="1246219"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928" y="2724150"/>
            <a:ext cx="6499622" cy="177165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45283900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091"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3092" name="Text Box 4"/>
          <p:cNvSpPr txBox="1">
            <a:spLocks noChangeArrowheads="1"/>
          </p:cNvSpPr>
          <p:nvPr/>
        </p:nvSpPr>
        <p:spPr bwMode="auto">
          <a:xfrm>
            <a:off x="1371601" y="381000"/>
            <a:ext cx="318247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TCP </a:t>
            </a:r>
            <a:r>
              <a:rPr lang="en-US" altLang="en-US" sz="2000" i="1" dirty="0">
                <a:latin typeface="Times New Roman" panose="02020603050405020304" pitchFamily="18" charset="0"/>
              </a:rPr>
              <a:t>segment format</a:t>
            </a:r>
          </a:p>
        </p:txBody>
      </p:sp>
      <p:pic>
        <p:nvPicPr>
          <p:cNvPr id="111309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143001"/>
            <a:ext cx="6581775" cy="495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66</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870520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
        <p:nvSpPr>
          <p:cNvPr id="5" name="Content Placeholder 4"/>
          <p:cNvSpPr>
            <a:spLocks noGrp="1"/>
          </p:cNvSpPr>
          <p:nvPr>
            <p:ph sz="quarter" idx="1"/>
          </p:nvPr>
        </p:nvSpPr>
        <p:spPr>
          <a:xfrm>
            <a:off x="381000" y="381000"/>
            <a:ext cx="8458200" cy="6019800"/>
          </a:xfrm>
        </p:spPr>
        <p:txBody>
          <a:bodyPr>
            <a:normAutofit fontScale="92500"/>
          </a:bodyPr>
          <a:lstStyle/>
          <a:p>
            <a:pPr algn="just"/>
            <a:r>
              <a:rPr lang="en-US" b="1" dirty="0" smtClean="0"/>
              <a:t>Source Port Address: </a:t>
            </a:r>
            <a:r>
              <a:rPr lang="en-US" dirty="0" smtClean="0"/>
              <a:t>It is a 16 bit field defines the port number of the source program.</a:t>
            </a:r>
          </a:p>
          <a:p>
            <a:pPr algn="just"/>
            <a:r>
              <a:rPr lang="en-US" b="1" dirty="0" smtClean="0"/>
              <a:t>Destination port address: </a:t>
            </a:r>
            <a:r>
              <a:rPr lang="en-US" dirty="0" smtClean="0"/>
              <a:t>it is a 16 bit field defines the port number of destination program.</a:t>
            </a:r>
          </a:p>
          <a:p>
            <a:pPr algn="just"/>
            <a:r>
              <a:rPr lang="en-US" b="1" dirty="0" smtClean="0"/>
              <a:t>Sequence number: </a:t>
            </a:r>
            <a:r>
              <a:rPr lang="en-US" dirty="0" smtClean="0"/>
              <a:t>this 32 bit field defines the number assigned to the first byte of data contained in this segment.</a:t>
            </a:r>
          </a:p>
          <a:p>
            <a:pPr algn="just"/>
            <a:r>
              <a:rPr lang="en-US" b="1" dirty="0" smtClean="0"/>
              <a:t>Acknowledgment numbers</a:t>
            </a:r>
            <a:r>
              <a:rPr lang="en-US" dirty="0" smtClean="0"/>
              <a:t>: this 32 bit field defines the byte number that the receiver of the segment is expecting to receive from the other party.</a:t>
            </a:r>
          </a:p>
          <a:p>
            <a:pPr algn="just"/>
            <a:r>
              <a:rPr lang="en-US" b="1" dirty="0" smtClean="0"/>
              <a:t>Header Length: </a:t>
            </a:r>
            <a:r>
              <a:rPr lang="en-US" dirty="0" smtClean="0"/>
              <a:t>This 4 bit field indicates the number of 4 byte words in the TCP header. It is from 20 to 60 bytes. If 5(5*4=20).</a:t>
            </a:r>
          </a:p>
          <a:p>
            <a:pPr algn="just"/>
            <a:r>
              <a:rPr lang="en-US" b="1" dirty="0" smtClean="0"/>
              <a:t>Reserved: </a:t>
            </a:r>
            <a:r>
              <a:rPr lang="en-US" dirty="0" smtClean="0"/>
              <a:t>this is a 6 bit field reserved for future used.</a:t>
            </a:r>
          </a:p>
          <a:p>
            <a:pPr algn="just"/>
            <a:r>
              <a:rPr lang="en-US" b="1" dirty="0" smtClean="0"/>
              <a:t>Control:</a:t>
            </a:r>
            <a:r>
              <a:rPr lang="en-US" dirty="0" smtClean="0"/>
              <a:t> This filed defines 6 different control bits or flags.</a:t>
            </a:r>
          </a:p>
          <a:p>
            <a:pPr algn="just"/>
            <a:endParaRPr lang="en-US" dirty="0" smtClean="0"/>
          </a:p>
          <a:p>
            <a:pPr algn="just"/>
            <a:endParaRPr lang="en-US" dirty="0" smtClean="0"/>
          </a:p>
          <a:p>
            <a:pPr algn="just"/>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140" name="Text Box 4"/>
          <p:cNvSpPr txBox="1">
            <a:spLocks noChangeArrowheads="1"/>
          </p:cNvSpPr>
          <p:nvPr/>
        </p:nvSpPr>
        <p:spPr bwMode="auto">
          <a:xfrm>
            <a:off x="381000" y="119131"/>
            <a:ext cx="540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smtClean="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Control </a:t>
            </a:r>
            <a:r>
              <a:rPr lang="en-US" altLang="en-US" sz="2000" i="1" dirty="0">
                <a:latin typeface="Times New Roman" panose="02020603050405020304" pitchFamily="18" charset="0"/>
              </a:rPr>
              <a:t>field</a:t>
            </a:r>
          </a:p>
        </p:txBody>
      </p:sp>
      <p:pic>
        <p:nvPicPr>
          <p:cNvPr id="1115142"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4464" y="695572"/>
            <a:ext cx="6362700" cy="179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 Box 2"/>
          <p:cNvSpPr txBox="1">
            <a:spLocks noChangeArrowheads="1"/>
          </p:cNvSpPr>
          <p:nvPr/>
        </p:nvSpPr>
        <p:spPr bwMode="auto">
          <a:xfrm>
            <a:off x="2133600" y="2667000"/>
            <a:ext cx="54366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solidFill>
                  <a:schemeClr val="folHlink"/>
                </a:solidFill>
                <a:latin typeface="Times New Roman" panose="02020603050405020304" pitchFamily="18" charset="0"/>
              </a:rPr>
              <a:t>Table </a:t>
            </a:r>
            <a:r>
              <a:rPr lang="en-US" altLang="en-US" sz="2000" i="1" dirty="0" smtClean="0">
                <a:latin typeface="Times New Roman" panose="02020603050405020304" pitchFamily="18" charset="0"/>
              </a:rPr>
              <a:t>Description </a:t>
            </a:r>
            <a:r>
              <a:rPr lang="en-US" altLang="en-US" sz="2000" i="1" dirty="0">
                <a:latin typeface="Times New Roman" panose="02020603050405020304" pitchFamily="18" charset="0"/>
              </a:rPr>
              <a:t>of flags in the control field</a:t>
            </a:r>
          </a:p>
        </p:txBody>
      </p:sp>
      <p:pic>
        <p:nvPicPr>
          <p:cNvPr id="1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3124200"/>
            <a:ext cx="4785410" cy="3087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299744606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
        <p:nvSpPr>
          <p:cNvPr id="5" name="Content Placeholder 4"/>
          <p:cNvSpPr>
            <a:spLocks noGrp="1"/>
          </p:cNvSpPr>
          <p:nvPr>
            <p:ph sz="quarter" idx="1"/>
          </p:nvPr>
        </p:nvSpPr>
        <p:spPr>
          <a:xfrm>
            <a:off x="381000" y="381000"/>
            <a:ext cx="8458200" cy="6019800"/>
          </a:xfrm>
        </p:spPr>
        <p:txBody>
          <a:bodyPr>
            <a:normAutofit/>
          </a:bodyPr>
          <a:lstStyle/>
          <a:p>
            <a:pPr algn="just"/>
            <a:r>
              <a:rPr lang="en-US" dirty="0" smtClean="0">
                <a:latin typeface="Times New Roman" panose="02020603050405020304" pitchFamily="18" charset="0"/>
                <a:cs typeface="Times New Roman" panose="02020603050405020304" pitchFamily="18" charset="0"/>
              </a:rPr>
              <a:t>This control bits enable flow control, connection establishment and termination, connection abortion and the mode of data transfer in TCP.</a:t>
            </a:r>
          </a:p>
          <a:p>
            <a:pPr algn="just"/>
            <a:r>
              <a:rPr lang="en-US" b="1" dirty="0" smtClean="0">
                <a:latin typeface="Times New Roman" panose="02020603050405020304" pitchFamily="18" charset="0"/>
                <a:cs typeface="Times New Roman" panose="02020603050405020304" pitchFamily="18" charset="0"/>
              </a:rPr>
              <a:t>Window Size: </a:t>
            </a:r>
            <a:r>
              <a:rPr lang="en-US" dirty="0" smtClean="0">
                <a:latin typeface="Times New Roman" panose="02020603050405020304" pitchFamily="18" charset="0"/>
                <a:cs typeface="Times New Roman" panose="02020603050405020304" pitchFamily="18" charset="0"/>
              </a:rPr>
              <a:t>This field defines the size of the window in bytes that the other party must maintain. It is 16 bits field.</a:t>
            </a:r>
          </a:p>
          <a:p>
            <a:pPr algn="just"/>
            <a:r>
              <a:rPr lang="en-US" b="1" dirty="0" smtClean="0">
                <a:latin typeface="Times New Roman" panose="02020603050405020304" pitchFamily="18" charset="0"/>
                <a:cs typeface="Times New Roman" panose="02020603050405020304" pitchFamily="18" charset="0"/>
              </a:rPr>
              <a:t>Checksum: </a:t>
            </a:r>
            <a:r>
              <a:rPr lang="en-US" dirty="0" smtClean="0">
                <a:latin typeface="Times New Roman" panose="02020603050405020304" pitchFamily="18" charset="0"/>
                <a:cs typeface="Times New Roman" panose="02020603050405020304" pitchFamily="18" charset="0"/>
              </a:rPr>
              <a:t>this 16 bit field contain checksum. </a:t>
            </a:r>
          </a:p>
          <a:p>
            <a:pPr algn="just"/>
            <a:r>
              <a:rPr lang="en-US" b="1" dirty="0" smtClean="0">
                <a:latin typeface="Times New Roman" panose="02020603050405020304" pitchFamily="18" charset="0"/>
                <a:cs typeface="Times New Roman" panose="02020603050405020304" pitchFamily="18" charset="0"/>
              </a:rPr>
              <a:t>Urgent Pointer: </a:t>
            </a:r>
            <a:r>
              <a:rPr lang="en-US" dirty="0" smtClean="0">
                <a:latin typeface="Times New Roman" panose="02020603050405020304" pitchFamily="18" charset="0"/>
                <a:cs typeface="Times New Roman" panose="02020603050405020304" pitchFamily="18" charset="0"/>
              </a:rPr>
              <a:t>It is 16 bit field which is valid only if the urgent flag is set is used when the segment contains urgent data.</a:t>
            </a:r>
          </a:p>
          <a:p>
            <a:pPr algn="just"/>
            <a:r>
              <a:rPr lang="en-US" b="1" dirty="0" smtClean="0">
                <a:latin typeface="Times New Roman" panose="02020603050405020304" pitchFamily="18" charset="0"/>
                <a:cs typeface="Times New Roman" panose="02020603050405020304" pitchFamily="18" charset="0"/>
              </a:rPr>
              <a:t>Options: </a:t>
            </a:r>
            <a:r>
              <a:rPr lang="en-US" dirty="0" smtClean="0">
                <a:latin typeface="Times New Roman" panose="02020603050405020304" pitchFamily="18" charset="0"/>
                <a:cs typeface="Times New Roman" panose="02020603050405020304" pitchFamily="18" charset="0"/>
              </a:rPr>
              <a:t>there can be up to 40 bytes of optional information in the TCP header.</a:t>
            </a: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762000" y="243961"/>
            <a:ext cx="7478551" cy="1143000"/>
          </a:xfrm>
        </p:spPr>
        <p:txBody>
          <a:bodyPr/>
          <a:lstStyle/>
          <a:p>
            <a:r>
              <a:rPr lang="en-US" altLang="en-US" dirty="0" smtClean="0"/>
              <a:t>6.2 Transport </a:t>
            </a:r>
            <a:r>
              <a:rPr lang="en-US" altLang="en-US" dirty="0"/>
              <a:t>Service Primitives</a:t>
            </a:r>
          </a:p>
        </p:txBody>
      </p:sp>
      <p:sp>
        <p:nvSpPr>
          <p:cNvPr id="10243" name="Rectangle 3"/>
          <p:cNvSpPr>
            <a:spLocks noGrp="1" noChangeArrowheads="1"/>
          </p:cNvSpPr>
          <p:nvPr>
            <p:ph type="body" idx="1"/>
          </p:nvPr>
        </p:nvSpPr>
        <p:spPr>
          <a:xfrm>
            <a:off x="1258910" y="5410200"/>
            <a:ext cx="6858000" cy="457200"/>
          </a:xfrm>
        </p:spPr>
        <p:txBody>
          <a:bodyPr>
            <a:normAutofit lnSpcReduction="10000"/>
          </a:bodyPr>
          <a:lstStyle/>
          <a:p>
            <a:pPr algn="ctr">
              <a:buFontTx/>
              <a:buNone/>
            </a:pPr>
            <a:r>
              <a:rPr lang="en-US" altLang="en-US" dirty="0"/>
              <a:t>The primitives for a simple transport service.</a:t>
            </a:r>
          </a:p>
        </p:txBody>
      </p:sp>
      <p:pic>
        <p:nvPicPr>
          <p:cNvPr id="10245" name="Picture 5" descr="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181762"/>
            <a:ext cx="7981823" cy="2506149"/>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1458709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
        <p:nvSpPr>
          <p:cNvPr id="5" name="Content Placeholder 4"/>
          <p:cNvSpPr>
            <a:spLocks noGrp="1"/>
          </p:cNvSpPr>
          <p:nvPr>
            <p:ph sz="quarter" idx="1"/>
          </p:nvPr>
        </p:nvSpPr>
        <p:spPr>
          <a:xfrm>
            <a:off x="381000" y="990600"/>
            <a:ext cx="8458200" cy="5334000"/>
          </a:xfrm>
        </p:spPr>
        <p:txBody>
          <a:bodyPr>
            <a:normAutofit/>
          </a:bodyPr>
          <a:lstStyle/>
          <a:p>
            <a:pPr algn="just"/>
            <a:r>
              <a:rPr lang="en-US" sz="2000" dirty="0" smtClean="0">
                <a:latin typeface="Times New Roman" panose="02020603050405020304" pitchFamily="18" charset="0"/>
                <a:cs typeface="Times New Roman" panose="02020603050405020304" pitchFamily="18" charset="0"/>
              </a:rPr>
              <a:t>TCP  transmit data in full duplex mode.</a:t>
            </a:r>
          </a:p>
          <a:p>
            <a:pPr algn="just"/>
            <a:r>
              <a:rPr lang="en-US" sz="2000" dirty="0" smtClean="0">
                <a:latin typeface="Times New Roman" panose="02020603050405020304" pitchFamily="18" charset="0"/>
                <a:cs typeface="Times New Roman" panose="02020603050405020304" pitchFamily="18" charset="0"/>
              </a:rPr>
              <a:t>It use Three way handshaking. </a:t>
            </a:r>
          </a:p>
          <a:p>
            <a:pPr algn="just"/>
            <a:r>
              <a:rPr lang="en-US" sz="2000" dirty="0" smtClean="0">
                <a:latin typeface="Times New Roman" panose="02020603050405020304" pitchFamily="18" charset="0"/>
                <a:cs typeface="Times New Roman" panose="02020603050405020304" pitchFamily="18" charset="0"/>
              </a:rPr>
              <a:t>In this process server start first and tell its TCP that it is ready. This is called </a:t>
            </a:r>
            <a:r>
              <a:rPr lang="en-US" sz="2000" b="1" dirty="0" smtClean="0">
                <a:latin typeface="Times New Roman" panose="02020603050405020304" pitchFamily="18" charset="0"/>
                <a:cs typeface="Times New Roman" panose="02020603050405020304" pitchFamily="18" charset="0"/>
              </a:rPr>
              <a:t>passive open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The client program issues a request for an </a:t>
            </a:r>
            <a:r>
              <a:rPr lang="en-US" sz="2000" b="1" dirty="0" smtClean="0">
                <a:latin typeface="Times New Roman" panose="02020603050405020304" pitchFamily="18" charset="0"/>
                <a:cs typeface="Times New Roman" panose="02020603050405020304" pitchFamily="18" charset="0"/>
              </a:rPr>
              <a:t>Active open</a:t>
            </a:r>
            <a:r>
              <a:rPr lang="en-US" sz="2000"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Client sends the first segment, a SYN segment in which only the SYN flag is set. When data transfer start this number will increment.</a:t>
            </a:r>
          </a:p>
          <a:p>
            <a:pPr algn="just"/>
            <a:r>
              <a:rPr lang="en-US" sz="2000" dirty="0" smtClean="0">
                <a:latin typeface="Times New Roman" panose="02020603050405020304" pitchFamily="18" charset="0"/>
                <a:cs typeface="Times New Roman" panose="02020603050405020304" pitchFamily="18" charset="0"/>
              </a:rPr>
              <a:t>The server sends the second segment a SYN+ACK segment, with 2 flag bit set. It does not carry data but consume one sequence number.</a:t>
            </a:r>
          </a:p>
          <a:p>
            <a:pPr algn="just"/>
            <a:r>
              <a:rPr lang="en-US" sz="2000" dirty="0" smtClean="0">
                <a:latin typeface="Times New Roman" panose="02020603050405020304" pitchFamily="18" charset="0"/>
                <a:cs typeface="Times New Roman" panose="02020603050405020304" pitchFamily="18" charset="0"/>
              </a:rPr>
              <a:t>The client send third segment this is just an </a:t>
            </a:r>
            <a:r>
              <a:rPr lang="en-US" sz="2000" dirty="0" err="1" smtClean="0">
                <a:latin typeface="Times New Roman" panose="02020603050405020304" pitchFamily="18" charset="0"/>
                <a:cs typeface="Times New Roman" panose="02020603050405020304" pitchFamily="18" charset="0"/>
              </a:rPr>
              <a:t>Ack</a:t>
            </a:r>
            <a:r>
              <a:rPr lang="en-US" sz="2000" dirty="0" smtClean="0">
                <a:latin typeface="Times New Roman" panose="02020603050405020304" pitchFamily="18" charset="0"/>
                <a:cs typeface="Times New Roman" panose="02020603050405020304" pitchFamily="18" charset="0"/>
              </a:rPr>
              <a:t> segment. The ACK segment does not consume any sequence numbers.</a:t>
            </a:r>
          </a:p>
          <a:p>
            <a:pPr algn="just"/>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dirty="0" smtClean="0"/>
              <a:t>Connection Establishment</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Content Placeholder 4"/>
          <p:cNvSpPr>
            <a:spLocks noGrp="1"/>
          </p:cNvSpPr>
          <p:nvPr>
            <p:ph sz="quarter" idx="1"/>
          </p:nvPr>
        </p:nvSpPr>
        <p:spPr>
          <a:xfrm>
            <a:off x="381000" y="990600"/>
            <a:ext cx="8458200" cy="5334000"/>
          </a:xfrm>
        </p:spPr>
        <p:txBody>
          <a:bodyPr>
            <a:normAutofit/>
          </a:bodyPr>
          <a:lstStyle/>
          <a:p>
            <a:pPr algn="just"/>
            <a:r>
              <a:rPr lang="en-US" b="1" dirty="0" smtClean="0">
                <a:latin typeface="Times New Roman" panose="02020603050405020304" pitchFamily="18" charset="0"/>
                <a:cs typeface="Times New Roman" panose="02020603050405020304" pitchFamily="18" charset="0"/>
              </a:rPr>
              <a:t>SYN flooding attack: </a:t>
            </a:r>
            <a:r>
              <a:rPr lang="en-US" dirty="0" smtClean="0">
                <a:latin typeface="Times New Roman" panose="02020603050405020304" pitchFamily="18" charset="0"/>
                <a:cs typeface="Times New Roman" panose="02020603050405020304" pitchFamily="18" charset="0"/>
              </a:rPr>
              <a:t>It has a problem of SYN flooding attack. </a:t>
            </a:r>
          </a:p>
          <a:p>
            <a:pPr algn="just"/>
            <a:r>
              <a:rPr lang="en-US" dirty="0" smtClean="0">
                <a:latin typeface="Times New Roman" panose="02020603050405020304" pitchFamily="18" charset="0"/>
                <a:cs typeface="Times New Roman" panose="02020603050405020304" pitchFamily="18" charset="0"/>
              </a:rPr>
              <a:t>When malicious attacker sends a large number of SYN segments to a server, pretending that each of them is coming form a different client by faking the source IP address in the datagram.</a:t>
            </a:r>
          </a:p>
          <a:p>
            <a:pPr algn="just"/>
            <a:r>
              <a:rPr lang="en-US" dirty="0" smtClean="0">
                <a:latin typeface="Times New Roman" panose="02020603050405020304" pitchFamily="18" charset="0"/>
                <a:cs typeface="Times New Roman" panose="02020603050405020304" pitchFamily="18" charset="0"/>
              </a:rPr>
              <a:t>The TCP server then sends the SYN+ACK segments to the fake clients, which are lost.</a:t>
            </a:r>
          </a:p>
          <a:p>
            <a:pPr algn="just"/>
            <a:r>
              <a:rPr lang="en-US" dirty="0" smtClean="0">
                <a:latin typeface="Times New Roman" panose="02020603050405020304" pitchFamily="18" charset="0"/>
                <a:cs typeface="Times New Roman" panose="02020603050405020304" pitchFamily="18" charset="0"/>
              </a:rPr>
              <a:t>If during this short time the number of SYN segments is large, the server eventually runs out of resources and may crash.  It is also known as </a:t>
            </a:r>
            <a:r>
              <a:rPr lang="en-US" b="1" dirty="0" smtClean="0">
                <a:latin typeface="Times New Roman" panose="02020603050405020304" pitchFamily="18" charset="0"/>
                <a:cs typeface="Times New Roman" panose="02020603050405020304" pitchFamily="18" charset="0"/>
              </a:rPr>
              <a:t>a denial of service </a:t>
            </a:r>
            <a:r>
              <a:rPr lang="en-US" dirty="0" smtClean="0">
                <a:latin typeface="Times New Roman" panose="02020603050405020304" pitchFamily="18" charset="0"/>
                <a:cs typeface="Times New Roman" panose="02020603050405020304" pitchFamily="18" charset="0"/>
              </a:rPr>
              <a:t>attack.</a:t>
            </a: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587" name="Rectangle 11"/>
          <p:cNvSpPr>
            <a:spLocks noChangeArrowheads="1"/>
          </p:cNvSpPr>
          <p:nvPr/>
        </p:nvSpPr>
        <p:spPr bwMode="auto">
          <a:xfrm>
            <a:off x="685800" y="762000"/>
            <a:ext cx="8153400" cy="3046988"/>
          </a:xfrm>
          <a:prstGeom prst="rect">
            <a:avLst/>
          </a:prstGeom>
          <a:noFill/>
          <a:ln>
            <a:noFill/>
          </a:ln>
          <a:effectLst/>
          <a:extLst/>
        </p:spPr>
        <p:txBody>
          <a:bodyPr wrap="square">
            <a:spAutoFit/>
          </a:bodyPr>
          <a:lstStyle/>
          <a:p>
            <a:pPr marL="457200"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 SYN segment cannot carry data, but it consumes one sequence number</a:t>
            </a:r>
            <a:r>
              <a:rPr lang="en-US" altLang="en-US" sz="32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 SYN + ACK segment </a:t>
            </a:r>
            <a:r>
              <a:rPr lang="en-US" altLang="en-US" sz="3200" dirty="0" smtClean="0">
                <a:latin typeface="Times New Roman" panose="02020603050405020304" pitchFamily="18" charset="0"/>
                <a:cs typeface="Times New Roman" panose="02020603050405020304" pitchFamily="18" charset="0"/>
              </a:rPr>
              <a:t>cannot carry </a:t>
            </a:r>
            <a:r>
              <a:rPr lang="en-US" altLang="en-US" sz="3200" dirty="0">
                <a:latin typeface="Times New Roman" panose="02020603050405020304" pitchFamily="18" charset="0"/>
                <a:cs typeface="Times New Roman" panose="02020603050405020304" pitchFamily="18" charset="0"/>
              </a:rPr>
              <a:t>data, but does </a:t>
            </a:r>
            <a:r>
              <a:rPr lang="en-US" altLang="en-US" sz="3200" dirty="0" smtClean="0">
                <a:latin typeface="Times New Roman" panose="02020603050405020304" pitchFamily="18" charset="0"/>
                <a:cs typeface="Times New Roman" panose="02020603050405020304" pitchFamily="18" charset="0"/>
              </a:rPr>
              <a:t>consume one sequence </a:t>
            </a:r>
            <a:r>
              <a:rPr lang="en-US" altLang="en-US" sz="3200" dirty="0">
                <a:latin typeface="Times New Roman" panose="02020603050405020304" pitchFamily="18" charset="0"/>
                <a:cs typeface="Times New Roman" panose="02020603050405020304" pitchFamily="18" charset="0"/>
              </a:rPr>
              <a:t>number.</a:t>
            </a:r>
          </a:p>
          <a:p>
            <a:pPr marL="457200" indent="-457200" algn="just">
              <a:buFont typeface="Arial" panose="020B0604020202020204" pitchFamily="34" charset="0"/>
              <a:buChar char="•"/>
            </a:pPr>
            <a:r>
              <a:rPr lang="en-US" altLang="en-US" sz="3200" dirty="0">
                <a:latin typeface="Times New Roman" panose="02020603050405020304" pitchFamily="18" charset="0"/>
                <a:cs typeface="Times New Roman" panose="02020603050405020304" pitchFamily="18" charset="0"/>
              </a:rPr>
              <a:t>An ACK segment, if carrying no data, consumes no sequence number</a:t>
            </a:r>
            <a:r>
              <a:rPr lang="en-US" altLang="en-US" sz="3200" dirty="0" smtClean="0">
                <a:latin typeface="Times New Roman" panose="02020603050405020304" pitchFamily="18" charset="0"/>
                <a:cs typeface="Times New Roman" panose="02020603050405020304" pitchFamily="18" charset="0"/>
              </a:rPr>
              <a:t>.</a:t>
            </a:r>
            <a:endParaRPr lang="en-US" altLang="en-US" sz="32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pPr/>
              <a:t>72</a:t>
            </a:fld>
            <a:endParaRPr lang="en-US"/>
          </a:p>
        </p:txBody>
      </p:sp>
      <p:sp>
        <p:nvSpPr>
          <p:cNvPr id="4" name="Footer Placeholder 3"/>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45693665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7187"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7188" name="Text Box 4"/>
          <p:cNvSpPr txBox="1">
            <a:spLocks noChangeArrowheads="1"/>
          </p:cNvSpPr>
          <p:nvPr/>
        </p:nvSpPr>
        <p:spPr bwMode="auto">
          <a:xfrm>
            <a:off x="1066800" y="381000"/>
            <a:ext cx="694305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Connection </a:t>
            </a:r>
            <a:r>
              <a:rPr lang="en-US" altLang="en-US" sz="2000" i="1" dirty="0">
                <a:latin typeface="Times New Roman" panose="02020603050405020304" pitchFamily="18" charset="0"/>
              </a:rPr>
              <a:t>establishment using three-way handshaking</a:t>
            </a:r>
          </a:p>
        </p:txBody>
      </p:sp>
      <p:pic>
        <p:nvPicPr>
          <p:cNvPr id="11171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103" y="1143000"/>
            <a:ext cx="5004197" cy="475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73</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771704690"/>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dirty="0" smtClean="0"/>
              <a:t>Data transfer</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5" name="Content Placeholder 4"/>
          <p:cNvSpPr>
            <a:spLocks noGrp="1"/>
          </p:cNvSpPr>
          <p:nvPr>
            <p:ph sz="quarter" idx="1"/>
          </p:nvPr>
        </p:nvSpPr>
        <p:spPr>
          <a:xfrm>
            <a:off x="381000" y="990600"/>
            <a:ext cx="8458200" cy="5334000"/>
          </a:xfrm>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After data connection bidirectional data transfer take place.</a:t>
            </a:r>
          </a:p>
          <a:p>
            <a:pPr algn="just"/>
            <a:r>
              <a:rPr lang="en-US" dirty="0" smtClean="0">
                <a:latin typeface="Times New Roman" panose="02020603050405020304" pitchFamily="18" charset="0"/>
                <a:cs typeface="Times New Roman" panose="02020603050405020304" pitchFamily="18" charset="0"/>
              </a:rPr>
              <a:t>The client and server can both send data and acknowledgments.</a:t>
            </a:r>
          </a:p>
          <a:p>
            <a:pPr algn="just"/>
            <a:r>
              <a:rPr lang="en-US" dirty="0" smtClean="0">
                <a:latin typeface="Times New Roman" panose="02020603050405020304" pitchFamily="18" charset="0"/>
                <a:cs typeface="Times New Roman" panose="02020603050405020304" pitchFamily="18" charset="0"/>
              </a:rPr>
              <a:t>The acknowledgment is piggy backed with the data.</a:t>
            </a:r>
          </a:p>
          <a:p>
            <a:pPr algn="just"/>
            <a:r>
              <a:rPr lang="en-US" dirty="0" smtClean="0">
                <a:latin typeface="Times New Roman" panose="02020603050405020304" pitchFamily="18" charset="0"/>
                <a:cs typeface="Times New Roman" panose="02020603050405020304" pitchFamily="18" charset="0"/>
              </a:rPr>
              <a:t>The client sends 2000 bytes of data in two segments. The server then sends 2000 bytes in one segment. The client sends one more segment. The first three segments carry both data and acknowledgment, but the last segment carries only an acknowledgment because there are no more data to be sent.</a:t>
            </a:r>
          </a:p>
          <a:p>
            <a:pPr algn="just"/>
            <a:r>
              <a:rPr lang="en-US" dirty="0" smtClean="0">
                <a:latin typeface="Times New Roman" panose="02020603050405020304" pitchFamily="18" charset="0"/>
                <a:cs typeface="Times New Roman" panose="02020603050405020304" pitchFamily="18" charset="0"/>
              </a:rPr>
              <a:t>When delay is not allowed in data it can be handled by push data operation.  Sending application program send a push request operation that data must reach immediately.</a:t>
            </a:r>
          </a:p>
          <a:p>
            <a:pPr algn="just"/>
            <a:r>
              <a:rPr lang="en-US" dirty="0" smtClean="0">
                <a:latin typeface="Times New Roman" panose="02020603050405020304" pitchFamily="18" charset="0"/>
                <a:cs typeface="Times New Roman" panose="02020603050405020304" pitchFamily="18" charset="0"/>
              </a:rPr>
              <a:t>Urgent data is used by receiver when it would like to receive data urgent. Urgent field will set.</a:t>
            </a: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235"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19236" name="Text Box 4"/>
          <p:cNvSpPr txBox="1">
            <a:spLocks noChangeArrowheads="1"/>
          </p:cNvSpPr>
          <p:nvPr/>
        </p:nvSpPr>
        <p:spPr bwMode="auto">
          <a:xfrm>
            <a:off x="1371601" y="381000"/>
            <a:ext cx="24513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Data </a:t>
            </a:r>
            <a:r>
              <a:rPr lang="en-US" altLang="en-US" sz="2000" i="1" dirty="0">
                <a:latin typeface="Times New Roman" panose="02020603050405020304" pitchFamily="18" charset="0"/>
              </a:rPr>
              <a:t>transfer</a:t>
            </a:r>
          </a:p>
        </p:txBody>
      </p:sp>
      <p:pic>
        <p:nvPicPr>
          <p:cNvPr id="1119238"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25341" y="1143000"/>
            <a:ext cx="3161109" cy="4884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75</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91794498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772400" cy="685800"/>
          </a:xfrm>
        </p:spPr>
        <p:txBody>
          <a:bodyPr>
            <a:normAutofit fontScale="90000"/>
          </a:bodyPr>
          <a:lstStyle/>
          <a:p>
            <a:r>
              <a:rPr lang="en-US" dirty="0" smtClean="0"/>
              <a:t>Connection Termination</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5" name="Content Placeholder 4"/>
          <p:cNvSpPr>
            <a:spLocks noGrp="1"/>
          </p:cNvSpPr>
          <p:nvPr>
            <p:ph sz="quarter" idx="1"/>
          </p:nvPr>
        </p:nvSpPr>
        <p:spPr>
          <a:xfrm>
            <a:off x="381000" y="990600"/>
            <a:ext cx="8458200" cy="5334000"/>
          </a:xfrm>
        </p:spPr>
        <p:txBody>
          <a:bodyPr>
            <a:normAutofit fontScale="92500" lnSpcReduction="10000"/>
          </a:bodyPr>
          <a:lstStyle/>
          <a:p>
            <a:pPr algn="just"/>
            <a:r>
              <a:rPr lang="en-US" dirty="0" smtClean="0">
                <a:latin typeface="Times New Roman" panose="02020603050405020304" pitchFamily="18" charset="0"/>
                <a:cs typeface="Times New Roman" panose="02020603050405020304" pitchFamily="18" charset="0"/>
              </a:rPr>
              <a:t>Any of two parties can close the connection.</a:t>
            </a:r>
          </a:p>
          <a:p>
            <a:pPr algn="just"/>
            <a:r>
              <a:rPr lang="en-US" dirty="0" smtClean="0">
                <a:latin typeface="Times New Roman" panose="02020603050405020304" pitchFamily="18" charset="0"/>
                <a:cs typeface="Times New Roman" panose="02020603050405020304" pitchFamily="18" charset="0"/>
              </a:rPr>
              <a:t>Client TCP after receiving a close command from the client process sends the first segment , a FIN segment in which the FIN flag is set. It include last chunk of data sent by the client or a control segment. It consume one sequence number if not data.</a:t>
            </a:r>
          </a:p>
          <a:p>
            <a:pPr algn="just"/>
            <a:r>
              <a:rPr lang="en-US" dirty="0" smtClean="0">
                <a:latin typeface="Times New Roman" panose="02020603050405020304" pitchFamily="18" charset="0"/>
                <a:cs typeface="Times New Roman" panose="02020603050405020304" pitchFamily="18" charset="0"/>
              </a:rPr>
              <a:t>The server TCP then send FIN + ACK segment to confirm the receipt of FIN.</a:t>
            </a:r>
          </a:p>
          <a:p>
            <a:pPr algn="just"/>
            <a:r>
              <a:rPr lang="en-US" dirty="0" smtClean="0">
                <a:latin typeface="Times New Roman" panose="02020603050405020304" pitchFamily="18" charset="0"/>
                <a:cs typeface="Times New Roman" panose="02020603050405020304" pitchFamily="18" charset="0"/>
              </a:rPr>
              <a:t>It consume one sequence number if no data.</a:t>
            </a:r>
          </a:p>
          <a:p>
            <a:pPr algn="just"/>
            <a:r>
              <a:rPr lang="en-US" dirty="0" smtClean="0">
                <a:latin typeface="Times New Roman" panose="02020603050405020304" pitchFamily="18" charset="0"/>
                <a:cs typeface="Times New Roman" panose="02020603050405020304" pitchFamily="18" charset="0"/>
              </a:rPr>
              <a:t>The client TCP sends the last segment an ACK segment , to confirm the receipt of the FIN </a:t>
            </a:r>
            <a:r>
              <a:rPr lang="en-US" dirty="0" err="1" smtClean="0">
                <a:latin typeface="Times New Roman" panose="02020603050405020304" pitchFamily="18" charset="0"/>
                <a:cs typeface="Times New Roman" panose="02020603050405020304" pitchFamily="18" charset="0"/>
              </a:rPr>
              <a:t>segement</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It is also possible to </a:t>
            </a:r>
            <a:r>
              <a:rPr lang="en-US" b="1" dirty="0" smtClean="0">
                <a:latin typeface="Times New Roman" panose="02020603050405020304" pitchFamily="18" charset="0"/>
                <a:cs typeface="Times New Roman" panose="02020603050405020304" pitchFamily="18" charset="0"/>
              </a:rPr>
              <a:t>half close </a:t>
            </a:r>
            <a:r>
              <a:rPr lang="en-US" dirty="0" smtClean="0">
                <a:latin typeface="Times New Roman" panose="02020603050405020304" pitchFamily="18" charset="0"/>
                <a:cs typeface="Times New Roman" panose="02020603050405020304" pitchFamily="18" charset="0"/>
              </a:rPr>
              <a:t>the connection. One end stop sending data while other is still receive.</a:t>
            </a:r>
          </a:p>
          <a:p>
            <a:pPr algn="just"/>
            <a:r>
              <a:rPr lang="en-US" dirty="0" smtClean="0">
                <a:latin typeface="Times New Roman" panose="02020603050405020304" pitchFamily="18" charset="0"/>
                <a:cs typeface="Times New Roman" panose="02020603050405020304" pitchFamily="18" charset="0"/>
              </a:rPr>
              <a:t>Sorting is an example of half close where client send data to sort and then close sending connection but still receive data.</a:t>
            </a:r>
          </a:p>
          <a:p>
            <a:pPr algn="just"/>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1283" name="Line 3"/>
          <p:cNvSpPr>
            <a:spLocks noChangeShapeType="1"/>
          </p:cNvSpPr>
          <p:nvPr/>
        </p:nvSpPr>
        <p:spPr bwMode="auto">
          <a:xfrm>
            <a:off x="1257300" y="990600"/>
            <a:ext cx="657225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21284" name="Text Box 4"/>
          <p:cNvSpPr txBox="1">
            <a:spLocks noChangeArrowheads="1"/>
          </p:cNvSpPr>
          <p:nvPr/>
        </p:nvSpPr>
        <p:spPr bwMode="auto">
          <a:xfrm>
            <a:off x="1371600" y="381000"/>
            <a:ext cx="67298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solidFill>
                  <a:schemeClr val="folHlink"/>
                </a:solidFill>
                <a:latin typeface="Times New Roman" panose="02020603050405020304" pitchFamily="18" charset="0"/>
              </a:rPr>
              <a:t>Figure </a:t>
            </a:r>
            <a:r>
              <a:rPr lang="en-US" altLang="en-US" sz="2000" i="1" dirty="0" smtClean="0">
                <a:latin typeface="Times New Roman" panose="02020603050405020304" pitchFamily="18" charset="0"/>
              </a:rPr>
              <a:t>Connection </a:t>
            </a:r>
            <a:r>
              <a:rPr lang="en-US" altLang="en-US" sz="2000" i="1" dirty="0">
                <a:latin typeface="Times New Roman" panose="02020603050405020304" pitchFamily="18" charset="0"/>
              </a:rPr>
              <a:t>termination using three-way handshaking</a:t>
            </a:r>
          </a:p>
        </p:txBody>
      </p:sp>
      <p:pic>
        <p:nvPicPr>
          <p:cNvPr id="112128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4037" y="1157288"/>
            <a:ext cx="5148263" cy="4862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77</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104331565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5" name="Content Placeholder 4"/>
          <p:cNvSpPr>
            <a:spLocks noGrp="1"/>
          </p:cNvSpPr>
          <p:nvPr>
            <p:ph sz="quarter" idx="1"/>
          </p:nvPr>
        </p:nvSpPr>
        <p:spPr>
          <a:xfrm>
            <a:off x="3429000" y="2971800"/>
            <a:ext cx="2743200" cy="838200"/>
          </a:xfrm>
        </p:spPr>
        <p:txBody>
          <a:bodyPr>
            <a:noAutofit/>
          </a:bodyPr>
          <a:lstStyle/>
          <a:p>
            <a:pPr>
              <a:buNone/>
            </a:pPr>
            <a:r>
              <a:rPr lang="en-US" sz="4800" dirty="0" smtClean="0">
                <a:solidFill>
                  <a:schemeClr val="accent1"/>
                </a:solidFill>
              </a:rPr>
              <a:t>Thank You</a:t>
            </a:r>
            <a:endParaRPr lang="en-US" sz="4800" dirty="0">
              <a:solidFill>
                <a:schemeClr val="accen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7772400" cy="1143000"/>
          </a:xfrm>
        </p:spPr>
        <p:txBody>
          <a:bodyPr/>
          <a:lstStyle/>
          <a:p>
            <a:r>
              <a:rPr lang="en-US" dirty="0" smtClean="0"/>
              <a:t>6.2 Transport service primitives</a:t>
            </a:r>
            <a:endParaRPr lang="en-US" dirty="0"/>
          </a:p>
        </p:txBody>
      </p:sp>
      <p:sp>
        <p:nvSpPr>
          <p:cNvPr id="3" name="Footer Placeholder 2"/>
          <p:cNvSpPr>
            <a:spLocks noGrp="1"/>
          </p:cNvSpPr>
          <p:nvPr>
            <p:ph type="ftr" sz="quarter" idx="11"/>
          </p:nvPr>
        </p:nvSpPr>
        <p:spPr/>
        <p:txBody>
          <a:bodyPr/>
          <a:lstStyle/>
          <a:p>
            <a:r>
              <a:rPr lang="en-US" smtClean="0"/>
              <a:t>Prof. Vishal A. Polara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5" name="Content Placeholder 4"/>
          <p:cNvSpPr>
            <a:spLocks noGrp="1"/>
          </p:cNvSpPr>
          <p:nvPr>
            <p:ph sz="quarter" idx="1"/>
          </p:nvPr>
        </p:nvSpPr>
        <p:spPr>
          <a:xfrm>
            <a:off x="533400" y="1447800"/>
            <a:ext cx="8305800" cy="4572000"/>
          </a:xfrm>
        </p:spPr>
        <p:txBody>
          <a:bodyPr>
            <a:normAutofit fontScale="92500" lnSpcReduction="10000"/>
          </a:bodyPr>
          <a:lstStyle/>
          <a:p>
            <a:pPr algn="just"/>
            <a:r>
              <a:rPr lang="en-US" dirty="0" smtClean="0"/>
              <a:t>Transport entity to transport entity message follows TDPU(transport protocol data unit) format.</a:t>
            </a:r>
          </a:p>
          <a:p>
            <a:pPr algn="just"/>
            <a:r>
              <a:rPr lang="en-US" dirty="0" smtClean="0"/>
              <a:t>When frame arrive it follows frame header with packet payload of network entity.</a:t>
            </a:r>
          </a:p>
          <a:p>
            <a:pPr algn="just"/>
            <a:r>
              <a:rPr lang="en-US" dirty="0" smtClean="0"/>
              <a:t>The network entity processes the packet header and passes the contents of the packet payload up to the transport entity.</a:t>
            </a:r>
          </a:p>
          <a:p>
            <a:pPr algn="just"/>
            <a:r>
              <a:rPr lang="en-US" dirty="0" smtClean="0"/>
              <a:t>Client send connect TPDU to server then transport entity check server is blocked on a listen mode. It then unblock the server and sends a connection accepted TPDU to client and then client unblocked and connection is established.</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a:t>Transport Service Primitives (2)</a:t>
            </a:r>
          </a:p>
        </p:txBody>
      </p:sp>
      <p:sp>
        <p:nvSpPr>
          <p:cNvPr id="11267" name="Rectangle 3"/>
          <p:cNvSpPr>
            <a:spLocks noGrp="1" noChangeArrowheads="1"/>
          </p:cNvSpPr>
          <p:nvPr>
            <p:ph type="body" idx="1"/>
          </p:nvPr>
        </p:nvSpPr>
        <p:spPr/>
        <p:txBody>
          <a:bodyPr/>
          <a:lstStyle/>
          <a:p>
            <a:pPr algn="ctr">
              <a:buFontTx/>
              <a:buNone/>
            </a:pPr>
            <a:r>
              <a:rPr lang="en-US" altLang="en-US"/>
              <a:t>The nesting of TPDUs, packets, and frames.</a:t>
            </a:r>
          </a:p>
        </p:txBody>
      </p:sp>
      <p:pic>
        <p:nvPicPr>
          <p:cNvPr id="11269" name="Picture 5" descr="6-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7191" y="2777007"/>
            <a:ext cx="6317456" cy="253365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sp>
        <p:nvSpPr>
          <p:cNvPr id="6" name="Footer Placeholder 5"/>
          <p:cNvSpPr>
            <a:spLocks noGrp="1"/>
          </p:cNvSpPr>
          <p:nvPr>
            <p:ph type="ftr" sz="quarter" idx="11"/>
          </p:nvPr>
        </p:nvSpPr>
        <p:spPr/>
        <p:txBody>
          <a:bodyPr/>
          <a:lstStyle/>
          <a:p>
            <a:r>
              <a:rPr lang="en-US" smtClean="0"/>
              <a:t>Prof. Vishal A. Polara                            </a:t>
            </a:r>
            <a:endParaRPr lang="en-US"/>
          </a:p>
        </p:txBody>
      </p:sp>
    </p:spTree>
    <p:extLst>
      <p:ext uri="{BB962C8B-B14F-4D97-AF65-F5344CB8AC3E}">
        <p14:creationId xmlns:p14="http://schemas.microsoft.com/office/powerpoint/2010/main" val="394084651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3045</TotalTime>
  <Words>5185</Words>
  <Application>Microsoft Office PowerPoint</Application>
  <PresentationFormat>On-screen Show (4:3)</PresentationFormat>
  <Paragraphs>570</Paragraphs>
  <Slides>78</Slides>
  <Notes>23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Franklin Gothic Book</vt:lpstr>
      <vt:lpstr>Perpetua</vt:lpstr>
      <vt:lpstr>Tahoma</vt:lpstr>
      <vt:lpstr>Times New Roman</vt:lpstr>
      <vt:lpstr>Wingdings 2</vt:lpstr>
      <vt:lpstr>Equity</vt:lpstr>
      <vt:lpstr>Chapter 6 Transport Layer</vt:lpstr>
      <vt:lpstr>Outline</vt:lpstr>
      <vt:lpstr>6.1 Service provided to upper layer</vt:lpstr>
      <vt:lpstr>Service provide to upper layer</vt:lpstr>
      <vt:lpstr>6.2 Transport service primitives</vt:lpstr>
      <vt:lpstr>6.2 Transport service primitives</vt:lpstr>
      <vt:lpstr>6.2 Transport Service Primitives</vt:lpstr>
      <vt:lpstr>6.2 Transport service primitives</vt:lpstr>
      <vt:lpstr>Transport Service Primitives (2)</vt:lpstr>
      <vt:lpstr>Transport Service Primitives (3)</vt:lpstr>
      <vt:lpstr>6.3 Network Socket</vt:lpstr>
      <vt:lpstr>How to create socket address…</vt:lpstr>
      <vt:lpstr>Berkeley Sockets</vt:lpstr>
      <vt:lpstr>Berkeley socket</vt:lpstr>
      <vt:lpstr>6.4 Elements of Transport Protocols</vt:lpstr>
      <vt:lpstr>Transport Protocol</vt:lpstr>
      <vt:lpstr>PowerPoint Presentation</vt:lpstr>
      <vt:lpstr>6.4.1 Addressing</vt:lpstr>
      <vt:lpstr>Addressing</vt:lpstr>
      <vt:lpstr>Addressing</vt:lpstr>
      <vt:lpstr>Addressing</vt:lpstr>
      <vt:lpstr>6.4.2 Connection Establishment</vt:lpstr>
      <vt:lpstr>Connection Establishment</vt:lpstr>
      <vt:lpstr>Connection Establishment</vt:lpstr>
      <vt:lpstr>Connection Establishment</vt:lpstr>
      <vt:lpstr>Connection Establishment</vt:lpstr>
      <vt:lpstr>Connection Establishment</vt:lpstr>
      <vt:lpstr>PowerPoint Presentation</vt:lpstr>
      <vt:lpstr>PowerPoint Presentation</vt:lpstr>
      <vt:lpstr>Connection Establishment</vt:lpstr>
      <vt:lpstr>Connection Establishment</vt:lpstr>
      <vt:lpstr>6.4.3 Connection Release</vt:lpstr>
      <vt:lpstr>Connection Establishment</vt:lpstr>
      <vt:lpstr>PowerPoint Presentation</vt:lpstr>
      <vt:lpstr>Connection Release</vt:lpstr>
      <vt:lpstr>Connection Release</vt:lpstr>
      <vt:lpstr>Connection Release</vt:lpstr>
      <vt:lpstr>6.4.4 Flow Control and Buffering</vt:lpstr>
      <vt:lpstr>Flow Control and Buffering</vt:lpstr>
      <vt:lpstr>Flow Control and Buffering</vt:lpstr>
      <vt:lpstr>6.4.5 Multiplexing</vt:lpstr>
      <vt:lpstr>Multiplexing</vt:lpstr>
      <vt:lpstr>6.4.6 Crash Recovery</vt:lpstr>
      <vt:lpstr>PowerPoint Presentation</vt:lpstr>
      <vt:lpstr>Crash Recovery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UDP Operations &amp; Uses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TCP Features – Numbering System</vt:lpstr>
      <vt:lpstr>TCP Features</vt:lpstr>
      <vt:lpstr>PowerPoint Presentation</vt:lpstr>
      <vt:lpstr>PowerPoint Presentation</vt:lpstr>
      <vt:lpstr>PowerPoint Presentation</vt:lpstr>
      <vt:lpstr>PowerPoint Presentation</vt:lpstr>
      <vt:lpstr>PowerPoint Presentation</vt:lpstr>
      <vt:lpstr>Connection Establishment</vt:lpstr>
      <vt:lpstr>Connection Establishment</vt:lpstr>
      <vt:lpstr>PowerPoint Presentation</vt:lpstr>
      <vt:lpstr>PowerPoint Presentation</vt:lpstr>
      <vt:lpstr>Data transfer</vt:lpstr>
      <vt:lpstr>PowerPoint Presentation</vt:lpstr>
      <vt:lpstr>Connection Termination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Windows User</cp:lastModifiedBy>
  <cp:revision>447</cp:revision>
  <dcterms:created xsi:type="dcterms:W3CDTF">2006-08-16T00:00:00Z</dcterms:created>
  <dcterms:modified xsi:type="dcterms:W3CDTF">2021-10-07T10:42:15Z</dcterms:modified>
</cp:coreProperties>
</file>